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3" d="100"/>
          <a:sy n="23" d="100"/>
        </p:scale>
        <p:origin x="264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14/12/2019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14/12/2019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33344" y="29840004"/>
            <a:ext cx="4678469" cy="5067621"/>
          </a:xfrm>
          <a:prstGeom prst="rect">
            <a:avLst/>
          </a:prstGeom>
        </p:spPr>
      </p:pic>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906" t="8213" r="8925" b="6267"/>
          <a:stretch/>
        </p:blipFill>
        <p:spPr>
          <a:xfrm>
            <a:off x="1148968" y="24716509"/>
            <a:ext cx="13730814" cy="7145311"/>
          </a:xfrm>
          <a:prstGeom prst="rect">
            <a:avLst/>
          </a:prstGeom>
        </p:spPr>
      </p:pic>
      <p:pic>
        <p:nvPicPr>
          <p:cNvPr id="10" name="Graphic 9">
            <a:extLst>
              <a:ext uri="{FF2B5EF4-FFF2-40B4-BE49-F238E27FC236}">
                <a16:creationId xmlns:a16="http://schemas.microsoft.com/office/drawing/2014/main" id="{5072E07E-C50F-4451-BF11-0D5C78F2ED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2717" y="19884458"/>
            <a:ext cx="5578291" cy="5968856"/>
          </a:xfrm>
          <a:prstGeom prst="rect">
            <a:avLst/>
          </a:prstGeom>
        </p:spPr>
      </p:pic>
      <p:pic>
        <p:nvPicPr>
          <p:cNvPr id="6" name="Graphic 5">
            <a:extLst>
              <a:ext uri="{FF2B5EF4-FFF2-40B4-BE49-F238E27FC236}">
                <a16:creationId xmlns:a16="http://schemas.microsoft.com/office/drawing/2014/main" id="{696B8968-A959-438E-A156-A93827D8980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068" t="2051" b="2222"/>
          <a:stretch/>
        </p:blipFill>
        <p:spPr>
          <a:xfrm>
            <a:off x="24014430" y="21941952"/>
            <a:ext cx="5111815" cy="3850332"/>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9028" t="8465" r="8485" b="5412"/>
          <a:stretch/>
        </p:blipFill>
        <p:spPr>
          <a:xfrm>
            <a:off x="1122218" y="32613601"/>
            <a:ext cx="13826837" cy="7218218"/>
          </a:xfrm>
          <a:prstGeom prst="rect">
            <a:avLst/>
          </a:prstGeom>
        </p:spPr>
      </p:pic>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9595" t="7919" r="8759" b="8971"/>
          <a:stretch/>
        </p:blipFill>
        <p:spPr>
          <a:xfrm>
            <a:off x="1214542" y="10751957"/>
            <a:ext cx="13495104" cy="8242266"/>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949910"/>
            <a:ext cx="27836810" cy="1846659"/>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FIA. The FIA Formula One World Championship has been one of the premier forms of racing around the world since its inaugural season in 1950. Each race in F1 generates huge amounts of data. We have set 4 main goals based on the F1 dataset which will be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4541" y="9230820"/>
            <a:ext cx="13472161"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racetracks that have been used 11 or more times during the 2004-2018 period. This restriction was placed because many Formula 1 tracks have been added and replaced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49" y="9221324"/>
            <a:ext cx="13472159"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to previous and following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4541" y="21251933"/>
            <a:ext cx="13480309" cy="353943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While Michael Schumacher has been considered the greatest for a long time, Lewis Hamilton’s recent success has brought him into contention for the title of the greatest of all time. While this was a difficult subject to visualise due to large amounts of missing data, these graphs show perhaps the most telling statistics of these two great drivers.</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029183" y="16345032"/>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850" t="1293" b="2415"/>
          <a:stretch/>
        </p:blipFill>
        <p:spPr>
          <a:xfrm>
            <a:off x="15578949" y="34921371"/>
            <a:ext cx="11069629" cy="4771252"/>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065876" y="16345030"/>
            <a:ext cx="2554014" cy="2492990"/>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jump in lap time at the Bahrain International Circuit in 2010 is caused by track changes only on that year. </a:t>
            </a:r>
          </a:p>
          <a:p>
            <a:pPr algn="just"/>
            <a:r>
              <a:rPr lang="en-GB" sz="13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3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6561142" y="35102364"/>
            <a:ext cx="2496457" cy="3293209"/>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[1] Driver ID 1 determines whether the driver was Lewis Hamilton or not.</a:t>
            </a:r>
          </a:p>
          <a:p>
            <a:pPr algn="just"/>
            <a:r>
              <a:rPr lang="en-GB" sz="13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300" dirty="0">
                <a:latin typeface="Arial" panose="020B0604020202020204" pitchFamily="34" charset="0"/>
                <a:cs typeface="Arial" panose="020B0604020202020204" pitchFamily="34" charset="0"/>
              </a:rPr>
              <a:t>[3] Round determines which race of the year it was (for example the 4th race).</a:t>
            </a:r>
          </a:p>
          <a:p>
            <a:pPr algn="just"/>
            <a:r>
              <a:rPr lang="en-GB" sz="13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3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406102" y="30065917"/>
            <a:ext cx="4620758"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scikit-learn library classifiers visualised on the graph to the left – RandomForestClassifier, SVC, GaussianNB and AdaBoostClassifier – generally performed the best compared to some other classifiers.</a:t>
            </a:r>
          </a:p>
          <a:p>
            <a:pPr algn="just"/>
            <a:r>
              <a:rPr lang="en-GB" sz="1600" noProof="1">
                <a:latin typeface="Arial" panose="020B0604020202020204" pitchFamily="34" charset="0"/>
                <a:cs typeface="Arial" panose="020B0604020202020204" pitchFamily="34" charset="0"/>
              </a:rPr>
              <a:t>On the graph to the left we have visualised the classifiers’ different metrics.</a:t>
            </a:r>
          </a:p>
          <a:p>
            <a:pPr algn="just"/>
            <a:r>
              <a:rPr lang="en-GB" sz="1600" noProof="1">
                <a:latin typeface="Arial" panose="020B0604020202020204" pitchFamily="34" charset="0"/>
                <a:cs typeface="Arial" panose="020B0604020202020204" pitchFamily="34" charset="0"/>
              </a:rPr>
              <a:t>Accuracy – the accuracy of the predictions on the test set.</a:t>
            </a:r>
          </a:p>
          <a:p>
            <a:pPr algn="just"/>
            <a:r>
              <a:rPr lang="en-GB" sz="1600" noProof="1">
                <a:latin typeface="Arial" panose="020B0604020202020204" pitchFamily="34" charset="0"/>
                <a:cs typeface="Arial" panose="020B0604020202020204" pitchFamily="34" charset="0"/>
              </a:rPr>
              <a:t>Modified accuracy – the accuracy of modified predictions on the test set. Every races predictions are altered to only have one predicted winner. The classifiers don’t know that exactly one driver must win, so they may predict 0 or more than 1. We forced only the prediction with the highest probability to be a win.</a:t>
            </a:r>
          </a:p>
          <a:p>
            <a:pPr algn="just"/>
            <a:r>
              <a:rPr lang="en-GB" sz="1600" noProof="1">
                <a:latin typeface="Arial" panose="020B0604020202020204" pitchFamily="34" charset="0"/>
                <a:cs typeface="Arial" panose="020B0604020202020204" pitchFamily="34" charset="0"/>
              </a:rPr>
              <a:t>Ratio – number of wins predicted correctly (after modifying) divided by the number of races.</a:t>
            </a:r>
          </a:p>
        </p:txBody>
      </p:sp>
      <p:sp>
        <p:nvSpPr>
          <p:cNvPr id="1045" name="TextBox 1044">
            <a:extLst>
              <a:ext uri="{FF2B5EF4-FFF2-40B4-BE49-F238E27FC236}">
                <a16:creationId xmlns:a16="http://schemas.microsoft.com/office/drawing/2014/main" id="{76F34006-D9B4-40E1-8B55-34715CF7353C}"/>
              </a:ext>
            </a:extLst>
          </p:cNvPr>
          <p:cNvSpPr txBox="1"/>
          <p:nvPr/>
        </p:nvSpPr>
        <p:spPr>
          <a:xfrm>
            <a:off x="15618771" y="30068097"/>
            <a:ext cx="4185295" cy="4278094"/>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The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 unlucky season with bad results, meaning he won 0 times. The classifiers, however, had trained on data where both Mercedes drivers often won.</a:t>
            </a:r>
          </a:p>
        </p:txBody>
      </p:sp>
      <p:sp>
        <p:nvSpPr>
          <p:cNvPr id="3" name="TextBox 2">
            <a:extLst>
              <a:ext uri="{FF2B5EF4-FFF2-40B4-BE49-F238E27FC236}">
                <a16:creationId xmlns:a16="http://schemas.microsoft.com/office/drawing/2014/main" id="{9F81368A-A15A-497E-933F-5035333B2AFC}"/>
              </a:ext>
            </a:extLst>
          </p:cNvPr>
          <p:cNvSpPr txBox="1"/>
          <p:nvPr/>
        </p:nvSpPr>
        <p:spPr>
          <a:xfrm>
            <a:off x="1524000" y="18998941"/>
            <a:ext cx="13025984" cy="107721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As seen on these graphs the lap times of Formula 1 cars is on average about the same as in 2004. There are many reasons for this. One of the main ones is the ban of refuelling during the race. Before 2010, the cars used to carry light fuel loads, refuelling when necessary. Nowadays the cars have to carry fuel for the whole race which slows them down noticeably. The increasing focus on safety in F1 also comes at the cost of some speed. Furthermore, the engines have been made more reliant on electrics and to be more efficient in favour of raw power.</a:t>
            </a:r>
          </a:p>
        </p:txBody>
      </p:sp>
      <p:sp>
        <p:nvSpPr>
          <p:cNvPr id="4" name="TextBox 3">
            <a:extLst>
              <a:ext uri="{FF2B5EF4-FFF2-40B4-BE49-F238E27FC236}">
                <a16:creationId xmlns:a16="http://schemas.microsoft.com/office/drawing/2014/main" id="{B7A9940B-FFD4-4C20-8ED1-D9137C3AED28}"/>
              </a:ext>
            </a:extLst>
          </p:cNvPr>
          <p:cNvSpPr txBox="1"/>
          <p:nvPr/>
        </p:nvSpPr>
        <p:spPr>
          <a:xfrm>
            <a:off x="1524001" y="31981108"/>
            <a:ext cx="13185644" cy="492443"/>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At the final race of the 1997 season Schumacher was disqualified from the World Drivers’ Championship (WDC) for causing an avoidable accident. At the moment of the accident Schumacher was about to lose his leading position and thus the WDC title. It is also noteworthy that at this point Lewis Hamilton has won the 2019 season’s WDC title (his 6th).</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7981" t="9769" r="7329" b="7841"/>
          <a:stretch/>
        </p:blipFill>
        <p:spPr>
          <a:xfrm>
            <a:off x="15394898" y="10751957"/>
            <a:ext cx="14079061" cy="9131201"/>
          </a:xfrm>
          <a:prstGeom prst="rect">
            <a:avLst/>
          </a:prstGeom>
        </p:spPr>
      </p:pic>
      <p:sp>
        <p:nvSpPr>
          <p:cNvPr id="7" name="TextBox 6">
            <a:extLst>
              <a:ext uri="{FF2B5EF4-FFF2-40B4-BE49-F238E27FC236}">
                <a16:creationId xmlns:a16="http://schemas.microsoft.com/office/drawing/2014/main" id="{E8827B83-6323-4516-9D49-699E0D2ABF82}"/>
              </a:ext>
            </a:extLst>
          </p:cNvPr>
          <p:cNvSpPr txBox="1"/>
          <p:nvPr/>
        </p:nvSpPr>
        <p:spPr>
          <a:xfrm>
            <a:off x="21293959" y="19898360"/>
            <a:ext cx="7762048"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Every pair of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on the graph above represents a team and its two drivers. The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are chosen by the main </a:t>
            </a:r>
            <a:r>
              <a:rPr lang="en-GB" dirty="0" err="1">
                <a:latin typeface="Arial" panose="020B0604020202020204" pitchFamily="34" charset="0"/>
                <a:cs typeface="Arial" panose="020B0604020202020204" pitchFamily="34" charset="0"/>
              </a:rPr>
              <a:t>color</a:t>
            </a:r>
            <a:r>
              <a:rPr lang="en-GB" dirty="0">
                <a:latin typeface="Arial" panose="020B0604020202020204" pitchFamily="34" charset="0"/>
                <a:cs typeface="Arial" panose="020B0604020202020204" pitchFamily="34" charset="0"/>
              </a:rPr>
              <a:t> of the team on that season. In every pair, the better </a:t>
            </a:r>
            <a:r>
              <a:rPr lang="en-GB" dirty="0" err="1">
                <a:latin typeface="Arial" panose="020B0604020202020204" pitchFamily="34" charset="0"/>
                <a:cs typeface="Arial" panose="020B0604020202020204" pitchFamily="34" charset="0"/>
              </a:rPr>
              <a:t>perfoming</a:t>
            </a:r>
            <a:r>
              <a:rPr lang="en-GB" dirty="0">
                <a:latin typeface="Arial" panose="020B0604020202020204" pitchFamily="34" charset="0"/>
                <a:cs typeface="Arial" panose="020B0604020202020204" pitchFamily="34" charset="0"/>
              </a:rPr>
              <a:t> drivers’ results are visualised by a regular line while their teammates’ results are shown by a dashed line.</a:t>
            </a:r>
          </a:p>
        </p:txBody>
      </p:sp>
      <p:sp>
        <p:nvSpPr>
          <p:cNvPr id="8" name="TextBox 7">
            <a:extLst>
              <a:ext uri="{FF2B5EF4-FFF2-40B4-BE49-F238E27FC236}">
                <a16:creationId xmlns:a16="http://schemas.microsoft.com/office/drawing/2014/main" id="{D5F433C8-3484-4978-8FEC-730DB056FDDB}"/>
              </a:ext>
            </a:extLst>
          </p:cNvPr>
          <p:cNvSpPr txBox="1"/>
          <p:nvPr/>
        </p:nvSpPr>
        <p:spPr>
          <a:xfrm>
            <a:off x="21293959" y="21075898"/>
            <a:ext cx="6384472" cy="4247317"/>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Teams of the 2012 season in the same order as on the legend (also the order of the World Constructor’s Championship):</a:t>
            </a:r>
          </a:p>
          <a:p>
            <a:pPr algn="just"/>
            <a:r>
              <a:rPr lang="en-GB" dirty="0">
                <a:latin typeface="Arial" panose="020B0604020202020204" pitchFamily="34" charset="0"/>
                <a:cs typeface="Arial" panose="020B0604020202020204" pitchFamily="34" charset="0"/>
              </a:rPr>
              <a:t>1. Red Bull-Renault</a:t>
            </a:r>
          </a:p>
          <a:p>
            <a:pPr algn="just"/>
            <a:r>
              <a:rPr lang="en-GB" dirty="0">
                <a:latin typeface="Arial" panose="020B0604020202020204" pitchFamily="34" charset="0"/>
                <a:cs typeface="Arial" panose="020B0604020202020204" pitchFamily="34" charset="0"/>
              </a:rPr>
              <a:t>2. Ferrari</a:t>
            </a:r>
          </a:p>
          <a:p>
            <a:pPr algn="just"/>
            <a:r>
              <a:rPr lang="en-GB" dirty="0">
                <a:latin typeface="Arial" panose="020B0604020202020204" pitchFamily="34" charset="0"/>
                <a:cs typeface="Arial" panose="020B0604020202020204" pitchFamily="34" charset="0"/>
              </a:rPr>
              <a:t>3. McLaren-Mercedes</a:t>
            </a:r>
          </a:p>
          <a:p>
            <a:pPr algn="just"/>
            <a:r>
              <a:rPr lang="en-GB" dirty="0">
                <a:latin typeface="Arial" panose="020B0604020202020204" pitchFamily="34" charset="0"/>
                <a:cs typeface="Arial" panose="020B0604020202020204" pitchFamily="34" charset="0"/>
              </a:rPr>
              <a:t>4. Lotus-Renault</a:t>
            </a:r>
          </a:p>
          <a:p>
            <a:pPr algn="just"/>
            <a:r>
              <a:rPr lang="en-GB" dirty="0">
                <a:latin typeface="Arial" panose="020B0604020202020204" pitchFamily="34" charset="0"/>
                <a:cs typeface="Arial" panose="020B0604020202020204" pitchFamily="34" charset="0"/>
              </a:rPr>
              <a:t>5. Mercedes</a:t>
            </a:r>
          </a:p>
          <a:p>
            <a:pPr algn="just"/>
            <a:r>
              <a:rPr lang="en-GB" dirty="0">
                <a:latin typeface="Arial" panose="020B0604020202020204" pitchFamily="34" charset="0"/>
                <a:cs typeface="Arial" panose="020B0604020202020204" pitchFamily="34" charset="0"/>
              </a:rPr>
              <a:t>6. Sauber Ferrari</a:t>
            </a:r>
          </a:p>
          <a:p>
            <a:pPr algn="just"/>
            <a:r>
              <a:rPr lang="en-GB" dirty="0">
                <a:latin typeface="Arial" panose="020B0604020202020204" pitchFamily="34" charset="0"/>
                <a:cs typeface="Arial" panose="020B0604020202020204" pitchFamily="34" charset="0"/>
              </a:rPr>
              <a:t>7. Force India-Mercedes</a:t>
            </a:r>
          </a:p>
          <a:p>
            <a:pPr algn="just"/>
            <a:r>
              <a:rPr lang="en-GB" dirty="0">
                <a:latin typeface="Arial" panose="020B0604020202020204" pitchFamily="34" charset="0"/>
                <a:cs typeface="Arial" panose="020B0604020202020204" pitchFamily="34" charset="0"/>
              </a:rPr>
              <a:t>8. Williams-Renault</a:t>
            </a:r>
          </a:p>
          <a:p>
            <a:pPr algn="just"/>
            <a:r>
              <a:rPr lang="en-GB" dirty="0">
                <a:latin typeface="Arial" panose="020B0604020202020204" pitchFamily="34" charset="0"/>
                <a:cs typeface="Arial" panose="020B0604020202020204" pitchFamily="34" charset="0"/>
              </a:rPr>
              <a:t>9. Toro Rosso-Ferrari</a:t>
            </a:r>
          </a:p>
          <a:p>
            <a:pPr algn="just"/>
            <a:r>
              <a:rPr lang="en-GB" dirty="0">
                <a:latin typeface="Arial" panose="020B0604020202020204" pitchFamily="34" charset="0"/>
                <a:cs typeface="Arial" panose="020B0604020202020204" pitchFamily="34" charset="0"/>
              </a:rPr>
              <a:t>10. Caterham-Renault</a:t>
            </a:r>
          </a:p>
          <a:p>
            <a:pPr algn="just"/>
            <a:r>
              <a:rPr lang="en-GB" dirty="0">
                <a:latin typeface="Arial" panose="020B0604020202020204" pitchFamily="34" charset="0"/>
                <a:cs typeface="Arial" panose="020B0604020202020204" pitchFamily="34" charset="0"/>
              </a:rPr>
              <a:t>11. Marussia-Cosworth</a:t>
            </a:r>
          </a:p>
          <a:p>
            <a:pPr algn="just"/>
            <a:r>
              <a:rPr lang="en-GB" dirty="0">
                <a:latin typeface="Arial" panose="020B0604020202020204" pitchFamily="34" charset="0"/>
                <a:cs typeface="Arial" panose="020B0604020202020204" pitchFamily="34" charset="0"/>
              </a:rPr>
              <a:t>12. HRT-Cosworth</a:t>
            </a:r>
          </a:p>
        </p:txBody>
      </p:sp>
      <p:sp>
        <p:nvSpPr>
          <p:cNvPr id="9" name="Rectangle 8">
            <a:extLst>
              <a:ext uri="{FF2B5EF4-FFF2-40B4-BE49-F238E27FC236}">
                <a16:creationId xmlns:a16="http://schemas.microsoft.com/office/drawing/2014/main" id="{A831226C-828E-4DDE-93EA-E0B8FE0F06BF}"/>
              </a:ext>
            </a:extLst>
          </p:cNvPr>
          <p:cNvSpPr/>
          <p:nvPr/>
        </p:nvSpPr>
        <p:spPr>
          <a:xfrm>
            <a:off x="15679731" y="25750044"/>
            <a:ext cx="13855188" cy="811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1077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32</cp:revision>
  <dcterms:created xsi:type="dcterms:W3CDTF">2019-12-13T07:58:06Z</dcterms:created>
  <dcterms:modified xsi:type="dcterms:W3CDTF">2019-12-14T14:51:34Z</dcterms:modified>
</cp:coreProperties>
</file>