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6" d="100"/>
          <a:sy n="26" d="100"/>
        </p:scale>
        <p:origin x="2448"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623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02997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2461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3713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9240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2386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69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1985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54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8081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4415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74A660D-DCED-4E07-B81E-1423A7977B01}" type="datetimeFigureOut">
              <a:rPr lang="en-GB" smtClean="0"/>
              <a:t>13/12/2019</a:t>
            </a:fld>
            <a:endParaRPr lang="en-GB"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3AFBB89-6341-4B9E-9623-4A9160E4AF6D}" type="slidenum">
              <a:rPr lang="en-GB" smtClean="0"/>
              <a:t>‹#›</a:t>
            </a:fld>
            <a:endParaRPr lang="en-GB" dirty="0"/>
          </a:p>
        </p:txBody>
      </p:sp>
    </p:spTree>
    <p:extLst>
      <p:ext uri="{BB962C8B-B14F-4D97-AF65-F5344CB8AC3E}">
        <p14:creationId xmlns:p14="http://schemas.microsoft.com/office/powerpoint/2010/main" val="40445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phic 47">
            <a:extLst>
              <a:ext uri="{FF2B5EF4-FFF2-40B4-BE49-F238E27FC236}">
                <a16:creationId xmlns:a16="http://schemas.microsoft.com/office/drawing/2014/main" id="{EFB447FC-0E44-4C62-9FA7-C11D40D261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015" y="24030267"/>
            <a:ext cx="16710293" cy="8355147"/>
          </a:xfrm>
          <a:prstGeom prst="rect">
            <a:avLst/>
          </a:prstGeom>
        </p:spPr>
      </p:pic>
      <p:pic>
        <p:nvPicPr>
          <p:cNvPr id="10" name="Graphic 9">
            <a:extLst>
              <a:ext uri="{FF2B5EF4-FFF2-40B4-BE49-F238E27FC236}">
                <a16:creationId xmlns:a16="http://schemas.microsoft.com/office/drawing/2014/main" id="{5072E07E-C50F-4451-BF11-0D5C78F2E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522717" y="19884458"/>
            <a:ext cx="5578291" cy="5968856"/>
          </a:xfrm>
          <a:prstGeom prst="rect">
            <a:avLst/>
          </a:prstGeom>
        </p:spPr>
      </p:pic>
      <p:pic>
        <p:nvPicPr>
          <p:cNvPr id="6" name="Graphic 5">
            <a:extLst>
              <a:ext uri="{FF2B5EF4-FFF2-40B4-BE49-F238E27FC236}">
                <a16:creationId xmlns:a16="http://schemas.microsoft.com/office/drawing/2014/main" id="{696B8968-A959-438E-A156-A93827D8980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068" t="2051" b="2222"/>
          <a:stretch/>
        </p:blipFill>
        <p:spPr>
          <a:xfrm>
            <a:off x="24162863" y="22042324"/>
            <a:ext cx="4963382" cy="3738529"/>
          </a:xfrm>
          <a:prstGeom prst="rect">
            <a:avLst/>
          </a:prstGeom>
        </p:spPr>
      </p:pic>
      <p:pic>
        <p:nvPicPr>
          <p:cNvPr id="50" name="Graphic 49">
            <a:extLst>
              <a:ext uri="{FF2B5EF4-FFF2-40B4-BE49-F238E27FC236}">
                <a16:creationId xmlns:a16="http://schemas.microsoft.com/office/drawing/2014/main" id="{BDE02F82-0303-48EF-97DF-128D81A137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1218" y="31904168"/>
            <a:ext cx="16762496" cy="8381249"/>
          </a:xfrm>
          <a:prstGeom prst="rect">
            <a:avLst/>
          </a:prstGeom>
        </p:spPr>
      </p:pic>
      <p:pic>
        <p:nvPicPr>
          <p:cNvPr id="1036" name="Graphic 1035">
            <a:extLst>
              <a:ext uri="{FF2B5EF4-FFF2-40B4-BE49-F238E27FC236}">
                <a16:creationId xmlns:a16="http://schemas.microsoft.com/office/drawing/2014/main" id="{A8094B49-3943-40AD-8E38-1CA5BE2FFA9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395" y="9966523"/>
            <a:ext cx="16528917" cy="9917348"/>
          </a:xfrm>
          <a:prstGeom prst="rect">
            <a:avLst/>
          </a:prstGeom>
        </p:spPr>
      </p:pic>
      <p:sp>
        <p:nvSpPr>
          <p:cNvPr id="11" name="Rectangle 10">
            <a:extLst>
              <a:ext uri="{FF2B5EF4-FFF2-40B4-BE49-F238E27FC236}">
                <a16:creationId xmlns:a16="http://schemas.microsoft.com/office/drawing/2014/main" id="{978A7C64-0090-4352-81A3-2BBCA784FD21}"/>
              </a:ext>
            </a:extLst>
          </p:cNvPr>
          <p:cNvSpPr/>
          <p:nvPr/>
        </p:nvSpPr>
        <p:spPr>
          <a:xfrm>
            <a:off x="0" y="1"/>
            <a:ext cx="30275213" cy="391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0" b="1" dirty="0">
                <a:solidFill>
                  <a:schemeClr val="bg1"/>
                </a:solidFill>
                <a:latin typeface="Logic" panose="020B0604020202020204" pitchFamily="34" charset="0"/>
                <a:cs typeface="Arial" panose="020B0604020202020204" pitchFamily="34" charset="0"/>
              </a:rPr>
              <a:t>FORMULA 1 DATA ANALYSIS</a:t>
            </a:r>
          </a:p>
          <a:p>
            <a:pPr algn="ctr"/>
            <a:r>
              <a:rPr lang="en-GB" sz="3800" noProof="1">
                <a:solidFill>
                  <a:schemeClr val="bg1"/>
                </a:solidFill>
                <a:latin typeface="Arial" panose="020B0604020202020204" pitchFamily="34" charset="0"/>
                <a:cs typeface="Arial" panose="020B0604020202020204" pitchFamily="34" charset="0"/>
              </a:rPr>
              <a:t>Peeter Paal, Aveli Klaos, Siim Tanel Laisaar</a:t>
            </a:r>
          </a:p>
        </p:txBody>
      </p:sp>
      <p:sp>
        <p:nvSpPr>
          <p:cNvPr id="12" name="Rectangle 11">
            <a:extLst>
              <a:ext uri="{FF2B5EF4-FFF2-40B4-BE49-F238E27FC236}">
                <a16:creationId xmlns:a16="http://schemas.microsoft.com/office/drawing/2014/main" id="{D418A1AE-E576-48CA-A8E2-03337B40B4CA}"/>
              </a:ext>
            </a:extLst>
          </p:cNvPr>
          <p:cNvSpPr/>
          <p:nvPr/>
        </p:nvSpPr>
        <p:spPr>
          <a:xfrm>
            <a:off x="0" y="40375493"/>
            <a:ext cx="30275213" cy="242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A1FF1233-AACB-47DA-B497-DA74BFE5C6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027112" y="40141619"/>
            <a:ext cx="4248101" cy="2662144"/>
          </a:xfrm>
          <a:prstGeom prst="rect">
            <a:avLst/>
          </a:prstGeom>
        </p:spPr>
      </p:pic>
      <p:pic>
        <p:nvPicPr>
          <p:cNvPr id="16" name="Picture 15">
            <a:extLst>
              <a:ext uri="{FF2B5EF4-FFF2-40B4-BE49-F238E27FC236}">
                <a16:creationId xmlns:a16="http://schemas.microsoft.com/office/drawing/2014/main" id="{087DB02B-6805-46D4-AC25-B331B6A8E50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0417840"/>
            <a:ext cx="9753600" cy="2343573"/>
          </a:xfrm>
          <a:prstGeom prst="rect">
            <a:avLst/>
          </a:prstGeom>
        </p:spPr>
      </p:pic>
      <p:sp>
        <p:nvSpPr>
          <p:cNvPr id="19" name="Rectangle 18">
            <a:extLst>
              <a:ext uri="{FF2B5EF4-FFF2-40B4-BE49-F238E27FC236}">
                <a16:creationId xmlns:a16="http://schemas.microsoft.com/office/drawing/2014/main" id="{ED2D0ABD-EEC3-4ACE-AD3F-41DAD4234B31}"/>
              </a:ext>
            </a:extLst>
          </p:cNvPr>
          <p:cNvSpPr/>
          <p:nvPr/>
        </p:nvSpPr>
        <p:spPr>
          <a:xfrm>
            <a:off x="1219200" y="4538870"/>
            <a:ext cx="2783681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Introduction</a:t>
            </a:r>
          </a:p>
        </p:txBody>
      </p:sp>
      <p:sp>
        <p:nvSpPr>
          <p:cNvPr id="22" name="Rectangle 21">
            <a:extLst>
              <a:ext uri="{FF2B5EF4-FFF2-40B4-BE49-F238E27FC236}">
                <a16:creationId xmlns:a16="http://schemas.microsoft.com/office/drawing/2014/main" id="{692FC0E6-B56B-47FB-941A-3B48996BC142}"/>
              </a:ext>
            </a:extLst>
          </p:cNvPr>
          <p:cNvSpPr/>
          <p:nvPr/>
        </p:nvSpPr>
        <p:spPr>
          <a:xfrm>
            <a:off x="15583851" y="8229903"/>
            <a:ext cx="13472159"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Analysis of the 2012 season</a:t>
            </a:r>
          </a:p>
        </p:txBody>
      </p:sp>
      <p:sp>
        <p:nvSpPr>
          <p:cNvPr id="28" name="Rectangle 27">
            <a:extLst>
              <a:ext uri="{FF2B5EF4-FFF2-40B4-BE49-F238E27FC236}">
                <a16:creationId xmlns:a16="http://schemas.microsoft.com/office/drawing/2014/main" id="{90CABF2D-216E-4D8A-A8FB-BD184B386FA2}"/>
              </a:ext>
            </a:extLst>
          </p:cNvPr>
          <p:cNvSpPr/>
          <p:nvPr/>
        </p:nvSpPr>
        <p:spPr>
          <a:xfrm>
            <a:off x="1219200" y="8229903"/>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2004-2018 lap times</a:t>
            </a:r>
          </a:p>
        </p:txBody>
      </p:sp>
      <p:sp>
        <p:nvSpPr>
          <p:cNvPr id="21" name="TextBox 20">
            <a:extLst>
              <a:ext uri="{FF2B5EF4-FFF2-40B4-BE49-F238E27FC236}">
                <a16:creationId xmlns:a16="http://schemas.microsoft.com/office/drawing/2014/main" id="{D5CB4C93-C12C-49A6-ABA7-0D5D5EBB289D}"/>
              </a:ext>
            </a:extLst>
          </p:cNvPr>
          <p:cNvSpPr txBox="1"/>
          <p:nvPr/>
        </p:nvSpPr>
        <p:spPr>
          <a:xfrm>
            <a:off x="14691360" y="20955000"/>
            <a:ext cx="914400" cy="914400"/>
          </a:xfrm>
          <a:prstGeom prst="rect">
            <a:avLst/>
          </a:prstGeom>
          <a:noFill/>
        </p:spPr>
        <p:txBody>
          <a:bodyPr wrap="square" rtlCol="0">
            <a:spAutoFit/>
          </a:bodyPr>
          <a:lstStyle/>
          <a:p>
            <a:endParaRPr lang="en-GB" dirty="0"/>
          </a:p>
        </p:txBody>
      </p:sp>
      <p:sp>
        <p:nvSpPr>
          <p:cNvPr id="27" name="TextBox 26">
            <a:extLst>
              <a:ext uri="{FF2B5EF4-FFF2-40B4-BE49-F238E27FC236}">
                <a16:creationId xmlns:a16="http://schemas.microsoft.com/office/drawing/2014/main" id="{AE1AF937-F376-4CED-8AED-D0FB98B4312F}"/>
              </a:ext>
            </a:extLst>
          </p:cNvPr>
          <p:cNvSpPr txBox="1"/>
          <p:nvPr/>
        </p:nvSpPr>
        <p:spPr>
          <a:xfrm>
            <a:off x="1219200" y="5949910"/>
            <a:ext cx="27836810" cy="1846659"/>
          </a:xfrm>
          <a:prstGeom prst="rect">
            <a:avLst/>
          </a:prstGeom>
          <a:noFill/>
        </p:spPr>
        <p:txBody>
          <a:bodyPr wrap="square" rtlCol="0">
            <a:spAutoFit/>
          </a:bodyPr>
          <a:lstStyle/>
          <a:p>
            <a:pPr algn="just"/>
            <a:r>
              <a:rPr lang="en-GB" sz="3800" dirty="0">
                <a:latin typeface="Arial" panose="020B0604020202020204" pitchFamily="34" charset="0"/>
                <a:cs typeface="Arial" panose="020B0604020202020204" pitchFamily="34" charset="0"/>
              </a:rPr>
              <a:t>Formula 1 (F1) is the highest class of single-seater auto racing sanctioned by FIA. The FIA Formula One World Championship has been one of the premier forms of racing around the world since its inaugural season in 1950. Each race in F1 generates huge amounts of data. We have set 4 main goals based on the F1 dataset which will be further explained in their according sections.</a:t>
            </a:r>
          </a:p>
        </p:txBody>
      </p:sp>
      <p:sp>
        <p:nvSpPr>
          <p:cNvPr id="29" name="TextBox 28">
            <a:extLst>
              <a:ext uri="{FF2B5EF4-FFF2-40B4-BE49-F238E27FC236}">
                <a16:creationId xmlns:a16="http://schemas.microsoft.com/office/drawing/2014/main" id="{7BF3BDFE-6B67-4CCF-BA3F-42D1E3145BE8}"/>
              </a:ext>
            </a:extLst>
          </p:cNvPr>
          <p:cNvSpPr txBox="1"/>
          <p:nvPr/>
        </p:nvSpPr>
        <p:spPr>
          <a:xfrm>
            <a:off x="1214541" y="9230820"/>
            <a:ext cx="13472161"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lap times are taken from racetracks that have been used 11 or more times during the 2004-2018 period. This restriction was placed because many Formula 1 tracks have been added and replaced year by year.</a:t>
            </a:r>
          </a:p>
        </p:txBody>
      </p:sp>
      <p:sp>
        <p:nvSpPr>
          <p:cNvPr id="30" name="TextBox 29">
            <a:extLst>
              <a:ext uri="{FF2B5EF4-FFF2-40B4-BE49-F238E27FC236}">
                <a16:creationId xmlns:a16="http://schemas.microsoft.com/office/drawing/2014/main" id="{28CFC536-1A47-4255-AA0F-2D6971650B94}"/>
              </a:ext>
            </a:extLst>
          </p:cNvPr>
          <p:cNvSpPr txBox="1"/>
          <p:nvPr/>
        </p:nvSpPr>
        <p:spPr>
          <a:xfrm>
            <a:off x="15583849" y="9221324"/>
            <a:ext cx="13472159"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2012 season was one of the most competitive seasons of the last decade. Thus we decided to analyse the data from it in order to visualise it and compare it to previous and following seasons.</a:t>
            </a:r>
          </a:p>
        </p:txBody>
      </p:sp>
      <p:sp>
        <p:nvSpPr>
          <p:cNvPr id="34" name="Rectangle 33">
            <a:extLst>
              <a:ext uri="{FF2B5EF4-FFF2-40B4-BE49-F238E27FC236}">
                <a16:creationId xmlns:a16="http://schemas.microsoft.com/office/drawing/2014/main" id="{8E73C062-69A1-4927-BB64-3FD70D2D9B81}"/>
              </a:ext>
            </a:extLst>
          </p:cNvPr>
          <p:cNvSpPr/>
          <p:nvPr/>
        </p:nvSpPr>
        <p:spPr>
          <a:xfrm>
            <a:off x="1219200" y="20274227"/>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Michael Schumacher vs Lewis Hamilton</a:t>
            </a:r>
          </a:p>
        </p:txBody>
      </p:sp>
      <p:sp>
        <p:nvSpPr>
          <p:cNvPr id="33" name="TextBox 32">
            <a:extLst>
              <a:ext uri="{FF2B5EF4-FFF2-40B4-BE49-F238E27FC236}">
                <a16:creationId xmlns:a16="http://schemas.microsoft.com/office/drawing/2014/main" id="{87515603-1F3F-4659-9259-E56DCE150620}"/>
              </a:ext>
            </a:extLst>
          </p:cNvPr>
          <p:cNvSpPr txBox="1"/>
          <p:nvPr/>
        </p:nvSpPr>
        <p:spPr>
          <a:xfrm>
            <a:off x="1214541" y="21251933"/>
            <a:ext cx="13480309" cy="353943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Michael Schumacher (MSC) and Lewis Hamilton (HAM) are two of the most successful drivers in Formula 1 by the number of World Driver’s Championship titles. While Michael Schumacher has been considered the greatest for a long time, Lewis Hamilton’s recent success has brought him into contention for the title of the greatest of all time. While this was a difficult subject to visualise due to large amounts of missing data, these graphs show perhaps the most telling statistics of these two great drivers.</a:t>
            </a:r>
          </a:p>
        </p:txBody>
      </p:sp>
      <p:sp>
        <p:nvSpPr>
          <p:cNvPr id="35" name="TextBox 34">
            <a:extLst>
              <a:ext uri="{FF2B5EF4-FFF2-40B4-BE49-F238E27FC236}">
                <a16:creationId xmlns:a16="http://schemas.microsoft.com/office/drawing/2014/main" id="{B0A9B791-381E-4677-B8DC-26768518B1DC}"/>
              </a:ext>
            </a:extLst>
          </p:cNvPr>
          <p:cNvSpPr txBox="1"/>
          <p:nvPr/>
        </p:nvSpPr>
        <p:spPr>
          <a:xfrm>
            <a:off x="15583850" y="26931033"/>
            <a:ext cx="13472159" cy="3046988"/>
          </a:xfrm>
          <a:prstGeom prst="rect">
            <a:avLst/>
          </a:prstGeom>
          <a:noFill/>
        </p:spPr>
        <p:txBody>
          <a:bodyPr wrap="square" rtlCol="0">
            <a:spAutoFit/>
          </a:bodyPr>
          <a:lstStyle/>
          <a:p>
            <a:pPr algn="just"/>
            <a:r>
              <a:rPr lang="en-GB" sz="3200" noProof="1">
                <a:latin typeface="Arial" panose="020B0604020202020204" pitchFamily="34" charset="0"/>
                <a:cs typeface="Arial" panose="020B0604020202020204" pitchFamily="34" charset="0"/>
              </a:rPr>
              <a:t>We used RandomForestClassifier, Support Vector Classifier, GaussianNB and AdaBoostClassifier to predict the winners of the 2018 season. We used the seasons 2014-2016 as the training set, 2017 as the validation set and 2018 as the test set. Because during this period only the drivers from the top 3 teams (Red Bull, Mercedes, Ferrari) won, we only used data of those drivers who drove for them during the year 2018.</a:t>
            </a:r>
          </a:p>
        </p:txBody>
      </p:sp>
      <p:sp>
        <p:nvSpPr>
          <p:cNvPr id="57" name="Rectangle 56">
            <a:extLst>
              <a:ext uri="{FF2B5EF4-FFF2-40B4-BE49-F238E27FC236}">
                <a16:creationId xmlns:a16="http://schemas.microsoft.com/office/drawing/2014/main" id="{F11E49D1-7452-4046-8B2C-9C83246D6EBD}"/>
              </a:ext>
            </a:extLst>
          </p:cNvPr>
          <p:cNvSpPr/>
          <p:nvPr/>
        </p:nvSpPr>
        <p:spPr>
          <a:xfrm>
            <a:off x="12029183" y="16345032"/>
            <a:ext cx="2662177" cy="26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9" name="Graphic 1028">
            <a:extLst>
              <a:ext uri="{FF2B5EF4-FFF2-40B4-BE49-F238E27FC236}">
                <a16:creationId xmlns:a16="http://schemas.microsoft.com/office/drawing/2014/main" id="{288618D4-1CE4-4EA2-B65D-6B63F73D646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432210" y="30147039"/>
            <a:ext cx="10086975" cy="4476750"/>
          </a:xfrm>
          <a:prstGeom prst="rect">
            <a:avLst/>
          </a:prstGeom>
        </p:spPr>
      </p:pic>
      <p:sp>
        <p:nvSpPr>
          <p:cNvPr id="1038" name="TextBox 1037">
            <a:extLst>
              <a:ext uri="{FF2B5EF4-FFF2-40B4-BE49-F238E27FC236}">
                <a16:creationId xmlns:a16="http://schemas.microsoft.com/office/drawing/2014/main" id="{0750F898-EA03-4FC8-A462-79FE98E08B41}"/>
              </a:ext>
            </a:extLst>
          </p:cNvPr>
          <p:cNvSpPr txBox="1"/>
          <p:nvPr/>
        </p:nvSpPr>
        <p:spPr>
          <a:xfrm>
            <a:off x="12065876" y="16345030"/>
            <a:ext cx="2554014" cy="2492990"/>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The jump in lap time at the Bahrain International Circuit in 2010 is caused by track changes only on that year. </a:t>
            </a:r>
          </a:p>
          <a:p>
            <a:pPr algn="just"/>
            <a:r>
              <a:rPr lang="en-GB" sz="1300" dirty="0">
                <a:latin typeface="Arial" panose="020B0604020202020204" pitchFamily="34" charset="0"/>
                <a:cs typeface="Arial" panose="020B0604020202020204" pitchFamily="34" charset="0"/>
              </a:rPr>
              <a:t>The general large increase in lap times at the Silverstone Circuit is caused due to the track length being permanently increased.</a:t>
            </a:r>
          </a:p>
          <a:p>
            <a:pPr algn="just"/>
            <a:r>
              <a:rPr lang="en-GB" sz="1300" dirty="0">
                <a:latin typeface="Arial" panose="020B0604020202020204" pitchFamily="34" charset="0"/>
                <a:cs typeface="Arial" panose="020B0604020202020204" pitchFamily="34" charset="0"/>
              </a:rPr>
              <a:t>The rest of the larger jumps in lap time are caused by difficult weather conditions, mainly rain.</a:t>
            </a:r>
          </a:p>
        </p:txBody>
      </p:sp>
      <p:sp>
        <p:nvSpPr>
          <p:cNvPr id="1039" name="TextBox 1038">
            <a:extLst>
              <a:ext uri="{FF2B5EF4-FFF2-40B4-BE49-F238E27FC236}">
                <a16:creationId xmlns:a16="http://schemas.microsoft.com/office/drawing/2014/main" id="{B12F22FE-FFF8-48D2-8F76-2A6C6AD95D50}"/>
              </a:ext>
            </a:extLst>
          </p:cNvPr>
          <p:cNvSpPr txBox="1"/>
          <p:nvPr/>
        </p:nvSpPr>
        <p:spPr>
          <a:xfrm>
            <a:off x="25766539" y="30378934"/>
            <a:ext cx="3190241" cy="2893100"/>
          </a:xfrm>
          <a:prstGeom prst="rect">
            <a:avLst/>
          </a:prstGeom>
          <a:noFill/>
        </p:spPr>
        <p:txBody>
          <a:bodyPr wrap="square" rtlCol="0">
            <a:spAutoFit/>
          </a:bodyPr>
          <a:lstStyle/>
          <a:p>
            <a:pPr algn="just"/>
            <a:r>
              <a:rPr lang="en-GB" sz="1400" dirty="0">
                <a:latin typeface="Arial" panose="020B0604020202020204" pitchFamily="34" charset="0"/>
                <a:cs typeface="Arial" panose="020B0604020202020204" pitchFamily="34" charset="0"/>
              </a:rPr>
              <a:t>[1] Driver ID 1 determines whether the driver was Lewis Hamilton or not.</a:t>
            </a:r>
          </a:p>
          <a:p>
            <a:pPr algn="just"/>
            <a:r>
              <a:rPr lang="en-GB" sz="1400" dirty="0">
                <a:latin typeface="Arial" panose="020B0604020202020204" pitchFamily="34" charset="0"/>
                <a:cs typeface="Arial" panose="020B0604020202020204" pitchFamily="34" charset="0"/>
              </a:rPr>
              <a:t>[2] Constructor ID 131 determines whether the driver raced for the Mercedes team or not.</a:t>
            </a:r>
          </a:p>
          <a:p>
            <a:pPr algn="just"/>
            <a:r>
              <a:rPr lang="en-GB" sz="1400" dirty="0">
                <a:latin typeface="Arial" panose="020B0604020202020204" pitchFamily="34" charset="0"/>
                <a:cs typeface="Arial" panose="020B0604020202020204" pitchFamily="34" charset="0"/>
              </a:rPr>
              <a:t>[3] Round determines which race of the year it was (for example the 4th race).</a:t>
            </a:r>
          </a:p>
          <a:p>
            <a:pPr algn="just"/>
            <a:r>
              <a:rPr lang="en-GB" sz="1400" dirty="0">
                <a:latin typeface="Arial" panose="020B0604020202020204" pitchFamily="34" charset="0"/>
                <a:cs typeface="Arial" panose="020B0604020202020204" pitchFamily="34" charset="0"/>
              </a:rPr>
              <a:t>[4] Constructor ID 9 determines whether the driver raced for the Red Bull team or not.</a:t>
            </a:r>
          </a:p>
          <a:p>
            <a:pPr algn="just"/>
            <a:r>
              <a:rPr lang="en-GB" sz="1400" dirty="0">
                <a:latin typeface="Arial" panose="020B0604020202020204" pitchFamily="34" charset="0"/>
                <a:cs typeface="Arial" panose="020B0604020202020204" pitchFamily="34" charset="0"/>
              </a:rPr>
              <a:t>[5] Driver ID 20 determines whether the driver was Sebastian Vettel or not.</a:t>
            </a:r>
          </a:p>
        </p:txBody>
      </p:sp>
      <p:sp>
        <p:nvSpPr>
          <p:cNvPr id="1040" name="TextBox 1039">
            <a:extLst>
              <a:ext uri="{FF2B5EF4-FFF2-40B4-BE49-F238E27FC236}">
                <a16:creationId xmlns:a16="http://schemas.microsoft.com/office/drawing/2014/main" id="{50CDA7C0-B046-4D24-887B-5DFC73A278C7}"/>
              </a:ext>
            </a:extLst>
          </p:cNvPr>
          <p:cNvSpPr txBox="1"/>
          <p:nvPr/>
        </p:nvSpPr>
        <p:spPr>
          <a:xfrm>
            <a:off x="24852922" y="34672918"/>
            <a:ext cx="5017477" cy="4524315"/>
          </a:xfrm>
          <a:prstGeom prst="rect">
            <a:avLst/>
          </a:prstGeom>
          <a:noFill/>
        </p:spPr>
        <p:txBody>
          <a:bodyPr wrap="square" rtlCol="0">
            <a:spAutoFit/>
          </a:bodyPr>
          <a:lstStyle/>
          <a:p>
            <a:pPr algn="just"/>
            <a:r>
              <a:rPr lang="en-GB" sz="1600" noProof="1">
                <a:latin typeface="Arial" panose="020B0604020202020204" pitchFamily="34" charset="0"/>
                <a:cs typeface="Arial" panose="020B0604020202020204" pitchFamily="34" charset="0"/>
              </a:rPr>
              <a:t>The 4 classifiers chosen – RandomForestClassifier, SVC, GaussianNB and AdaBoostClassifier – generally performed the best after trainining on the 2014-2016 data and being validated on the 2017 data.</a:t>
            </a:r>
          </a:p>
          <a:p>
            <a:pPr algn="just"/>
            <a:r>
              <a:rPr lang="en-GB" sz="1600" noProof="1">
                <a:latin typeface="Arial" panose="020B0604020202020204" pitchFamily="34" charset="0"/>
                <a:cs typeface="Arial" panose="020B0604020202020204" pitchFamily="34" charset="0"/>
              </a:rPr>
              <a:t>On the graph to the left we have visualised the classifiers’ different metrics.</a:t>
            </a:r>
          </a:p>
          <a:p>
            <a:pPr algn="just"/>
            <a:r>
              <a:rPr lang="en-GB" sz="1600" noProof="1">
                <a:latin typeface="Arial" panose="020B0604020202020204" pitchFamily="34" charset="0"/>
                <a:cs typeface="Arial" panose="020B0604020202020204" pitchFamily="34" charset="0"/>
              </a:rPr>
              <a:t>Accuracy – the accuracy of the predictions on the test set.</a:t>
            </a:r>
          </a:p>
          <a:p>
            <a:pPr algn="just"/>
            <a:r>
              <a:rPr lang="en-GB" sz="1600" noProof="1">
                <a:latin typeface="Arial" panose="020B0604020202020204" pitchFamily="34" charset="0"/>
                <a:cs typeface="Arial" panose="020B0604020202020204" pitchFamily="34" charset="0"/>
              </a:rPr>
              <a:t>Modified accuracy – the accuracy of modified predictions on the test set. The predictions are modified as such that every race is predicted to have exactly one winner (the one with the highest probability). The classifiers don’t know that exactly one driver must win, so they may predict 0 or more than 1.</a:t>
            </a:r>
          </a:p>
          <a:p>
            <a:pPr algn="just"/>
            <a:r>
              <a:rPr lang="en-GB" sz="1600" noProof="1">
                <a:latin typeface="Arial" panose="020B0604020202020204" pitchFamily="34" charset="0"/>
                <a:cs typeface="Arial" panose="020B0604020202020204" pitchFamily="34" charset="0"/>
              </a:rPr>
              <a:t>Ratio – number of wins predicted correctly (after modifying) divided by the number of races.</a:t>
            </a:r>
          </a:p>
        </p:txBody>
      </p:sp>
      <p:pic>
        <p:nvPicPr>
          <p:cNvPr id="1044" name="Graphic 1043">
            <a:extLst>
              <a:ext uri="{FF2B5EF4-FFF2-40B4-BE49-F238E27FC236}">
                <a16:creationId xmlns:a16="http://schemas.microsoft.com/office/drawing/2014/main" id="{6FB0ABC3-7A34-4180-A047-8EBCE305EEA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142566" y="34646753"/>
            <a:ext cx="4417647" cy="4785104"/>
          </a:xfrm>
          <a:prstGeom prst="rect">
            <a:avLst/>
          </a:prstGeom>
        </p:spPr>
      </p:pic>
      <p:sp>
        <p:nvSpPr>
          <p:cNvPr id="1045" name="TextBox 1044">
            <a:extLst>
              <a:ext uri="{FF2B5EF4-FFF2-40B4-BE49-F238E27FC236}">
                <a16:creationId xmlns:a16="http://schemas.microsoft.com/office/drawing/2014/main" id="{76F34006-D9B4-40E1-8B55-34715CF7353C}"/>
              </a:ext>
            </a:extLst>
          </p:cNvPr>
          <p:cNvSpPr txBox="1"/>
          <p:nvPr/>
        </p:nvSpPr>
        <p:spPr>
          <a:xfrm>
            <a:off x="15432210" y="34948140"/>
            <a:ext cx="4417647" cy="4031873"/>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Due to the nature of the sport, the corresponding data is heavily unbalanced. In different eras of Formula 1, one or two teams tend to dominate. After the 2014 regulation changes, the Mercedes team has been the most dominant. Furthermore, Mercedes’ driver Lewis Hamilton has won the championship 4 times during this period with the 5th title belonging to now retired Mercedes driver Nico Rosberg. The reason why the classifiers are not performing as well as they could is that one of the Mercedes’ drivers of the 2018 season – Valtteri </a:t>
            </a:r>
            <a:r>
              <a:rPr lang="en-GB" sz="1600" dirty="0" err="1">
                <a:latin typeface="Arial" panose="020B0604020202020204" pitchFamily="34" charset="0"/>
                <a:cs typeface="Arial" panose="020B0604020202020204" pitchFamily="34" charset="0"/>
              </a:rPr>
              <a:t>Bottas</a:t>
            </a:r>
            <a:r>
              <a:rPr lang="en-GB" sz="1600" dirty="0">
                <a:latin typeface="Arial" panose="020B0604020202020204" pitchFamily="34" charset="0"/>
                <a:cs typeface="Arial" panose="020B0604020202020204" pitchFamily="34" charset="0"/>
              </a:rPr>
              <a:t> – had a rather awful season, meaning he won 0 times. The classifiers, however, had trained on data where both Mercedes drivers often won.</a:t>
            </a:r>
          </a:p>
        </p:txBody>
      </p:sp>
      <p:sp>
        <p:nvSpPr>
          <p:cNvPr id="3" name="TextBox 2">
            <a:extLst>
              <a:ext uri="{FF2B5EF4-FFF2-40B4-BE49-F238E27FC236}">
                <a16:creationId xmlns:a16="http://schemas.microsoft.com/office/drawing/2014/main" id="{9F81368A-A15A-497E-933F-5035333B2AFC}"/>
              </a:ext>
            </a:extLst>
          </p:cNvPr>
          <p:cNvSpPr txBox="1"/>
          <p:nvPr/>
        </p:nvSpPr>
        <p:spPr>
          <a:xfrm>
            <a:off x="1524000" y="18998941"/>
            <a:ext cx="13025984" cy="1077218"/>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As seen on these graphs the lap times of Formula 1 cars is on average about the same as in 2004. There are many reasons for this. One of the main ones is the ban of refuelling during the race. Before 2010, the cars used to carry light fuel loads, refuelling when necessary. Nowadays the cars have to carry fuel for the whole race which slows them down noticeably. The increasing focus on safety in F1 also comes at the cost of some speed. Furthermore, the engines have been made more reliant on electrics and to be more efficient in favour of raw power.</a:t>
            </a:r>
          </a:p>
        </p:txBody>
      </p:sp>
      <p:sp>
        <p:nvSpPr>
          <p:cNvPr id="4" name="TextBox 3">
            <a:extLst>
              <a:ext uri="{FF2B5EF4-FFF2-40B4-BE49-F238E27FC236}">
                <a16:creationId xmlns:a16="http://schemas.microsoft.com/office/drawing/2014/main" id="{B7A9940B-FFD4-4C20-8ED1-D9137C3AED28}"/>
              </a:ext>
            </a:extLst>
          </p:cNvPr>
          <p:cNvSpPr txBox="1"/>
          <p:nvPr/>
        </p:nvSpPr>
        <p:spPr>
          <a:xfrm>
            <a:off x="1524001" y="31981108"/>
            <a:ext cx="13185644" cy="492443"/>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At the final race of the 1997 season Schumacher was disqualified from the World Drivers’ Championship (WDC) for causing an avoidable accident. At the moment of the accident Schumacher was about to lose his leading position and thus the WDC title. It is also noteworthy that at this point Lewis Hamilton has won the 2019 season’s WDC title (his 6th).</a:t>
            </a:r>
          </a:p>
        </p:txBody>
      </p:sp>
      <p:sp>
        <p:nvSpPr>
          <p:cNvPr id="37" name="Rectangle 36">
            <a:extLst>
              <a:ext uri="{FF2B5EF4-FFF2-40B4-BE49-F238E27FC236}">
                <a16:creationId xmlns:a16="http://schemas.microsoft.com/office/drawing/2014/main" id="{38375BAF-C611-4F30-8F44-798ADA909349}"/>
              </a:ext>
            </a:extLst>
          </p:cNvPr>
          <p:cNvSpPr/>
          <p:nvPr/>
        </p:nvSpPr>
        <p:spPr>
          <a:xfrm>
            <a:off x="15583850" y="25938125"/>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Predicting winners of the 2018 season</a:t>
            </a:r>
          </a:p>
        </p:txBody>
      </p:sp>
      <p:pic>
        <p:nvPicPr>
          <p:cNvPr id="41" name="Graphic 40">
            <a:extLst>
              <a:ext uri="{FF2B5EF4-FFF2-40B4-BE49-F238E27FC236}">
                <a16:creationId xmlns:a16="http://schemas.microsoft.com/office/drawing/2014/main" id="{2338A573-5E1C-4B5F-A417-D8B5E54BE818}"/>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7981" t="9769" r="7329" b="7841"/>
          <a:stretch/>
        </p:blipFill>
        <p:spPr>
          <a:xfrm>
            <a:off x="15394898" y="10751957"/>
            <a:ext cx="14079061" cy="9131201"/>
          </a:xfrm>
          <a:prstGeom prst="rect">
            <a:avLst/>
          </a:prstGeom>
        </p:spPr>
      </p:pic>
      <p:sp>
        <p:nvSpPr>
          <p:cNvPr id="31" name="Rectangle 30">
            <a:extLst>
              <a:ext uri="{FF2B5EF4-FFF2-40B4-BE49-F238E27FC236}">
                <a16:creationId xmlns:a16="http://schemas.microsoft.com/office/drawing/2014/main" id="{33B5B15E-96D0-4B61-9D48-0EB70899AB73}"/>
              </a:ext>
            </a:extLst>
          </p:cNvPr>
          <p:cNvSpPr/>
          <p:nvPr/>
        </p:nvSpPr>
        <p:spPr>
          <a:xfrm>
            <a:off x="15413679" y="25837683"/>
            <a:ext cx="170172" cy="186043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C83F9F8-4AF4-4236-9769-4EBEBC3AFE7E}"/>
              </a:ext>
            </a:extLst>
          </p:cNvPr>
          <p:cNvSpPr/>
          <p:nvPr/>
        </p:nvSpPr>
        <p:spPr>
          <a:xfrm>
            <a:off x="29056007" y="25938125"/>
            <a:ext cx="170173" cy="209158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8827B83-6323-4516-9D49-699E0D2ABF82}"/>
              </a:ext>
            </a:extLst>
          </p:cNvPr>
          <p:cNvSpPr txBox="1"/>
          <p:nvPr/>
        </p:nvSpPr>
        <p:spPr>
          <a:xfrm>
            <a:off x="21293959" y="19898360"/>
            <a:ext cx="7762048"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Every pair of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on the graph above represents a team and its two drivers. The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are chosen by the main </a:t>
            </a:r>
            <a:r>
              <a:rPr lang="en-GB" dirty="0" err="1">
                <a:latin typeface="Arial" panose="020B0604020202020204" pitchFamily="34" charset="0"/>
                <a:cs typeface="Arial" panose="020B0604020202020204" pitchFamily="34" charset="0"/>
              </a:rPr>
              <a:t>color</a:t>
            </a:r>
            <a:r>
              <a:rPr lang="en-GB" dirty="0">
                <a:latin typeface="Arial" panose="020B0604020202020204" pitchFamily="34" charset="0"/>
                <a:cs typeface="Arial" panose="020B0604020202020204" pitchFamily="34" charset="0"/>
              </a:rPr>
              <a:t> of the team on that season. In every pair, the better </a:t>
            </a:r>
            <a:r>
              <a:rPr lang="en-GB" dirty="0" err="1">
                <a:latin typeface="Arial" panose="020B0604020202020204" pitchFamily="34" charset="0"/>
                <a:cs typeface="Arial" panose="020B0604020202020204" pitchFamily="34" charset="0"/>
              </a:rPr>
              <a:t>perfoming</a:t>
            </a:r>
            <a:r>
              <a:rPr lang="en-GB" dirty="0">
                <a:latin typeface="Arial" panose="020B0604020202020204" pitchFamily="34" charset="0"/>
                <a:cs typeface="Arial" panose="020B0604020202020204" pitchFamily="34" charset="0"/>
              </a:rPr>
              <a:t> drivers’ results are visualised by a regular line while their teammates’ results are shown by a dashed line.</a:t>
            </a:r>
          </a:p>
        </p:txBody>
      </p:sp>
      <p:sp>
        <p:nvSpPr>
          <p:cNvPr id="8" name="TextBox 7">
            <a:extLst>
              <a:ext uri="{FF2B5EF4-FFF2-40B4-BE49-F238E27FC236}">
                <a16:creationId xmlns:a16="http://schemas.microsoft.com/office/drawing/2014/main" id="{D5F433C8-3484-4978-8FEC-730DB056FDDB}"/>
              </a:ext>
            </a:extLst>
          </p:cNvPr>
          <p:cNvSpPr txBox="1"/>
          <p:nvPr/>
        </p:nvSpPr>
        <p:spPr>
          <a:xfrm>
            <a:off x="21293959" y="21075898"/>
            <a:ext cx="6384472" cy="4247317"/>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Teams of the 2012 season in the same order as on the legend (also the order of the World Constructor’s Championship):</a:t>
            </a:r>
          </a:p>
          <a:p>
            <a:pPr algn="just"/>
            <a:r>
              <a:rPr lang="en-GB" dirty="0">
                <a:latin typeface="Arial" panose="020B0604020202020204" pitchFamily="34" charset="0"/>
                <a:cs typeface="Arial" panose="020B0604020202020204" pitchFamily="34" charset="0"/>
              </a:rPr>
              <a:t>1. Red Bull-Renault</a:t>
            </a:r>
          </a:p>
          <a:p>
            <a:pPr algn="just"/>
            <a:r>
              <a:rPr lang="en-GB" dirty="0">
                <a:latin typeface="Arial" panose="020B0604020202020204" pitchFamily="34" charset="0"/>
                <a:cs typeface="Arial" panose="020B0604020202020204" pitchFamily="34" charset="0"/>
              </a:rPr>
              <a:t>2. Ferrari</a:t>
            </a:r>
          </a:p>
          <a:p>
            <a:pPr algn="just"/>
            <a:r>
              <a:rPr lang="en-GB" dirty="0">
                <a:latin typeface="Arial" panose="020B0604020202020204" pitchFamily="34" charset="0"/>
                <a:cs typeface="Arial" panose="020B0604020202020204" pitchFamily="34" charset="0"/>
              </a:rPr>
              <a:t>3. McLaren-Mercedes</a:t>
            </a:r>
          </a:p>
          <a:p>
            <a:pPr algn="just"/>
            <a:r>
              <a:rPr lang="en-GB" dirty="0">
                <a:latin typeface="Arial" panose="020B0604020202020204" pitchFamily="34" charset="0"/>
                <a:cs typeface="Arial" panose="020B0604020202020204" pitchFamily="34" charset="0"/>
              </a:rPr>
              <a:t>4. Lotus-Renault</a:t>
            </a:r>
          </a:p>
          <a:p>
            <a:pPr algn="just"/>
            <a:r>
              <a:rPr lang="en-GB" dirty="0">
                <a:latin typeface="Arial" panose="020B0604020202020204" pitchFamily="34" charset="0"/>
                <a:cs typeface="Arial" panose="020B0604020202020204" pitchFamily="34" charset="0"/>
              </a:rPr>
              <a:t>5. Mercedes</a:t>
            </a:r>
          </a:p>
          <a:p>
            <a:pPr algn="just"/>
            <a:r>
              <a:rPr lang="en-GB" dirty="0">
                <a:latin typeface="Arial" panose="020B0604020202020204" pitchFamily="34" charset="0"/>
                <a:cs typeface="Arial" panose="020B0604020202020204" pitchFamily="34" charset="0"/>
              </a:rPr>
              <a:t>6. Sauber Ferrari</a:t>
            </a:r>
          </a:p>
          <a:p>
            <a:pPr algn="just"/>
            <a:r>
              <a:rPr lang="en-GB" dirty="0">
                <a:latin typeface="Arial" panose="020B0604020202020204" pitchFamily="34" charset="0"/>
                <a:cs typeface="Arial" panose="020B0604020202020204" pitchFamily="34" charset="0"/>
              </a:rPr>
              <a:t>7. Force India-Mercedes</a:t>
            </a:r>
          </a:p>
          <a:p>
            <a:pPr algn="just"/>
            <a:r>
              <a:rPr lang="en-GB" dirty="0">
                <a:latin typeface="Arial" panose="020B0604020202020204" pitchFamily="34" charset="0"/>
                <a:cs typeface="Arial" panose="020B0604020202020204" pitchFamily="34" charset="0"/>
              </a:rPr>
              <a:t>8. Williams-Renault</a:t>
            </a:r>
          </a:p>
          <a:p>
            <a:pPr algn="just"/>
            <a:r>
              <a:rPr lang="en-GB" dirty="0">
                <a:latin typeface="Arial" panose="020B0604020202020204" pitchFamily="34" charset="0"/>
                <a:cs typeface="Arial" panose="020B0604020202020204" pitchFamily="34" charset="0"/>
              </a:rPr>
              <a:t>9. Toro Rosso-Ferrari</a:t>
            </a:r>
          </a:p>
          <a:p>
            <a:pPr algn="just"/>
            <a:r>
              <a:rPr lang="en-GB" dirty="0">
                <a:latin typeface="Arial" panose="020B0604020202020204" pitchFamily="34" charset="0"/>
                <a:cs typeface="Arial" panose="020B0604020202020204" pitchFamily="34" charset="0"/>
              </a:rPr>
              <a:t>10. Caterham-Renault</a:t>
            </a:r>
          </a:p>
          <a:p>
            <a:pPr algn="just"/>
            <a:r>
              <a:rPr lang="en-GB" dirty="0">
                <a:latin typeface="Arial" panose="020B0604020202020204" pitchFamily="34" charset="0"/>
                <a:cs typeface="Arial" panose="020B0604020202020204" pitchFamily="34" charset="0"/>
              </a:rPr>
              <a:t>11. Marussia-Cosworth</a:t>
            </a:r>
          </a:p>
          <a:p>
            <a:pPr algn="just"/>
            <a:r>
              <a:rPr lang="en-GB" dirty="0">
                <a:latin typeface="Arial" panose="020B0604020202020204" pitchFamily="34" charset="0"/>
                <a:cs typeface="Arial" panose="020B0604020202020204" pitchFamily="34" charset="0"/>
              </a:rPr>
              <a:t>12. HRT-Cosworth</a:t>
            </a:r>
          </a:p>
        </p:txBody>
      </p:sp>
    </p:spTree>
    <p:extLst>
      <p:ext uri="{BB962C8B-B14F-4D97-AF65-F5344CB8AC3E}">
        <p14:creationId xmlns:p14="http://schemas.microsoft.com/office/powerpoint/2010/main" val="1973273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1073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Logic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Tanel Laisaar</dc:creator>
  <cp:lastModifiedBy>Siim Tanel Laisaar</cp:lastModifiedBy>
  <cp:revision>29</cp:revision>
  <dcterms:created xsi:type="dcterms:W3CDTF">2019-12-13T07:58:06Z</dcterms:created>
  <dcterms:modified xsi:type="dcterms:W3CDTF">2019-12-13T21:39:05Z</dcterms:modified>
</cp:coreProperties>
</file>