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C4A51-4E19-4719-A19C-4DDC930CE2EC}" v="18" dt="2019-01-24T17:50:58.140"/>
    <p1510:client id="{363ABCD9-3B10-0B49-9766-58D5D2132D09}" v="25" dt="2019-01-24T17:50:31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11ED-74C4-8845-BF91-A2416E9BA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200" dirty="0"/>
              <a:t>Machine learning for medical Imaging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94F02-59D7-2A48-90C9-239D9402D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SUMMARIZED BY PETER CARRAS</a:t>
            </a:r>
          </a:p>
        </p:txBody>
      </p:sp>
    </p:spTree>
    <p:extLst>
      <p:ext uri="{BB962C8B-B14F-4D97-AF65-F5344CB8AC3E}">
        <p14:creationId xmlns:p14="http://schemas.microsoft.com/office/powerpoint/2010/main" val="194262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823A-044C-40DB-9114-22B0175E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942E-35EE-424A-BB2C-04383E7D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Classifier assumes the presence of a particular feature in a class is unrelated to the presence of any other feature, this is why it is referred to as naïve</a:t>
            </a:r>
          </a:p>
          <a:p>
            <a:pPr marL="383540" indent="-383540"/>
            <a:r>
              <a:rPr lang="en-US" dirty="0"/>
              <a:t>Calculates posterior probability equation to determine the probability of an outcome</a:t>
            </a:r>
          </a:p>
          <a:p>
            <a:pPr marL="913892" lvl="1" indent="-383540"/>
            <a:r>
              <a:rPr lang="en-US" dirty="0"/>
              <a:t>P(y|x) = [P(y) * P(x|y)]/P(x)</a:t>
            </a:r>
          </a:p>
          <a:p>
            <a:pPr marL="383540" indent="-383540"/>
            <a:r>
              <a:rPr lang="en-US" dirty="0"/>
              <a:t>Probability P(y) given x equals the probability of y times the probability of x given y divided by the probability of x</a:t>
            </a:r>
          </a:p>
          <a:p>
            <a:pPr marL="913892" lvl="1" indent="-383540"/>
            <a:r>
              <a:rPr lang="en-US" dirty="0"/>
              <a:t>Note that the probabilities are not accurate and you should instead look only at the highest probability outcomes</a:t>
            </a:r>
          </a:p>
          <a:p>
            <a:pPr marL="383540" indent="-383540"/>
            <a:r>
              <a:rPr lang="en-US" dirty="0"/>
              <a:t>Used mostly to classify text and with problems that have </a:t>
            </a:r>
            <a:r>
              <a:rPr lang="en-US"/>
              <a:t>multiple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0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15F9-ED33-F249-B65B-6B0EBCF4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vs Deep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B80C1-60F4-BB41-990F-923E3812D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0609F-7AA3-8843-914C-6E29E6FEB4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type of artificial intelligence </a:t>
            </a:r>
          </a:p>
          <a:p>
            <a:r>
              <a:rPr lang="en-US" dirty="0"/>
              <a:t>Teaches computers how to learn to do a task instead of telling the computer explicitly how to do that 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F4880-32B3-2244-9302-A0B82F424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D4427-CD72-AD44-A016-CAD3CDADDE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type of machine learning</a:t>
            </a:r>
          </a:p>
          <a:p>
            <a:r>
              <a:rPr lang="en-US" dirty="0"/>
              <a:t>Uses artificial neural networks based on the structure of neurons from the human brain</a:t>
            </a:r>
          </a:p>
          <a:p>
            <a:r>
              <a:rPr lang="en-US" dirty="0"/>
              <a:t>Deep refers to having many layers in your neural network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1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B53-B2FD-C44E-A593-28B7AD89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3ECD5-96C8-7741-9211-76A2D7CA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 assume that inputs have a geometric shape like the rows and columns of pixels in an image</a:t>
            </a:r>
          </a:p>
          <a:p>
            <a:r>
              <a:rPr lang="en-US" dirty="0"/>
              <a:t>Layers are organized into 3 dimensions, width, height, and depth</a:t>
            </a:r>
          </a:p>
          <a:p>
            <a:r>
              <a:rPr lang="en-US" dirty="0"/>
              <a:t>Final output is reduced to a single vector of probability scores organized along the depth dimension</a:t>
            </a:r>
          </a:p>
          <a:p>
            <a:r>
              <a:rPr lang="en-US" dirty="0"/>
              <a:t>Input layer has neurons arranged to produce a </a:t>
            </a:r>
            <a:r>
              <a:rPr lang="en-US" b="1" dirty="0"/>
              <a:t>convolution </a:t>
            </a:r>
            <a:r>
              <a:rPr lang="en-US" dirty="0"/>
              <a:t>of a small image</a:t>
            </a:r>
          </a:p>
          <a:p>
            <a:pPr lvl="1"/>
            <a:r>
              <a:rPr lang="en-US" b="1" dirty="0"/>
              <a:t>Convolution: </a:t>
            </a:r>
            <a:r>
              <a:rPr lang="en-US" dirty="0"/>
              <a:t>mathematical combination of two functions to produce a third function i.e. it merges to sets of information</a:t>
            </a:r>
          </a:p>
          <a:p>
            <a:r>
              <a:rPr lang="en-US" dirty="0"/>
              <a:t>Features are found by </a:t>
            </a:r>
            <a:r>
              <a:rPr lang="en-US"/>
              <a:t>the algorithm not by the user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631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72C8-1297-7F4F-AF4D-C3D0DF0F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6B3AA-45F9-BA47-B32B-67CB063BC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842" y="2286000"/>
            <a:ext cx="9601200" cy="4572000"/>
          </a:xfrm>
        </p:spPr>
        <p:txBody>
          <a:bodyPr>
            <a:normAutofit/>
          </a:bodyPr>
          <a:lstStyle/>
          <a:p>
            <a:r>
              <a:rPr lang="en-US" b="1" dirty="0"/>
              <a:t>Classification: </a:t>
            </a:r>
            <a:r>
              <a:rPr lang="en-US" dirty="0"/>
              <a:t>Assigning a label to a group of pixels or a piece of data</a:t>
            </a:r>
          </a:p>
          <a:p>
            <a:r>
              <a:rPr lang="en-US" b="1" dirty="0"/>
              <a:t>Model:</a:t>
            </a:r>
            <a:r>
              <a:rPr lang="en-US" dirty="0"/>
              <a:t> The resulting weights or decision tree learned by through machine learning.</a:t>
            </a:r>
          </a:p>
          <a:p>
            <a:r>
              <a:rPr lang="en-US" b="1" dirty="0"/>
              <a:t>Algorithm: </a:t>
            </a:r>
            <a:r>
              <a:rPr lang="en-US" dirty="0"/>
              <a:t>A series of steps taken to create a model</a:t>
            </a:r>
          </a:p>
          <a:p>
            <a:r>
              <a:rPr lang="en-US" b="1" dirty="0"/>
              <a:t>Labeled Data:</a:t>
            </a:r>
            <a:r>
              <a:rPr lang="en-US" dirty="0"/>
              <a:t> A set of examples that have already been labeled</a:t>
            </a:r>
          </a:p>
          <a:p>
            <a:r>
              <a:rPr lang="en-US" b="1" dirty="0"/>
              <a:t>Training: </a:t>
            </a:r>
            <a:r>
              <a:rPr lang="en-US" dirty="0"/>
              <a:t>The phase in which the algorithm is a validation set and learning occurs through modifying the weights or decision points to improve accuracy</a:t>
            </a:r>
          </a:p>
          <a:p>
            <a:r>
              <a:rPr lang="en-US" b="1" dirty="0"/>
              <a:t>Validation/Training set: </a:t>
            </a:r>
            <a:r>
              <a:rPr lang="en-US" dirty="0"/>
              <a:t>The set of examples used during training</a:t>
            </a:r>
          </a:p>
          <a:p>
            <a:r>
              <a:rPr lang="en-US" b="1" dirty="0"/>
              <a:t>Testing: </a:t>
            </a:r>
            <a:r>
              <a:rPr lang="en-US" dirty="0"/>
              <a:t>Data that the algorithm has never seen before in the training set is used to see how well your algorithm may work in a real world scenario</a:t>
            </a:r>
          </a:p>
        </p:txBody>
      </p:sp>
    </p:spTree>
    <p:extLst>
      <p:ext uri="{BB962C8B-B14F-4D97-AF65-F5344CB8AC3E}">
        <p14:creationId xmlns:p14="http://schemas.microsoft.com/office/powerpoint/2010/main" val="86312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A3D-E757-9246-BBC9-161B8BB3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E474-E7FE-F24E-959F-EB342141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b="1" dirty="0"/>
              <a:t>Node: </a:t>
            </a:r>
            <a:r>
              <a:rPr lang="en-US" dirty="0"/>
              <a:t>A element of a neural network that takes two or more inputs and an activation function and decides on an output</a:t>
            </a:r>
          </a:p>
          <a:p>
            <a:r>
              <a:rPr lang="en-US" b="1" dirty="0"/>
              <a:t>Layer:</a:t>
            </a:r>
            <a:r>
              <a:rPr lang="en-US" dirty="0"/>
              <a:t> A collection of nodes that compute outputs</a:t>
            </a:r>
            <a:r>
              <a:rPr lang="en-US" b="1" dirty="0"/>
              <a:t> </a:t>
            </a:r>
            <a:r>
              <a:rPr lang="en-US" dirty="0"/>
              <a:t>from previous layers or from the data</a:t>
            </a:r>
          </a:p>
          <a:p>
            <a:r>
              <a:rPr lang="en-US" b="1" dirty="0"/>
              <a:t>Weights:</a:t>
            </a:r>
            <a:r>
              <a:rPr lang="en-US" dirty="0"/>
              <a:t> The value multiplied by the input feature to help determine when a node should be activated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468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9ECC-BD8A-8147-9A1C-121CF6D0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F9F9BA1-2CCB-7249-A667-3CEBC2A14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285997"/>
            <a:ext cx="2977190" cy="3581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b="1" dirty="0"/>
              <a:t>Supervised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labeled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classification or categorization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overfit data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30D9438-A61D-604B-AF09-76762399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84595" y="2285997"/>
            <a:ext cx="2977190" cy="3581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b="1" dirty="0"/>
              <a:t>Reinforcement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Learns through rewards and penalties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Tries to maximize rewards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Ex. Meta MarIO getting coins and smashing </a:t>
            </a:r>
            <a:r>
              <a:rPr lang="en-US" dirty="0" err="1"/>
              <a:t>Goombas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EF9C5A70-0A33-B849-8ACE-A3C556A53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7406" y="2285997"/>
            <a:ext cx="2977190" cy="3581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b="1" dirty="0"/>
              <a:t>Unsupervised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Unlabeled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at clustering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Gives structure to data without labels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9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2D03-E732-43C4-8AE0-7158A0B4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3B1D-A4AE-4504-884D-36C0C10F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96583"/>
            <a:ext cx="5729817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Given </a:t>
            </a:r>
            <a:r>
              <a:rPr lang="en-US"/>
              <a:t>the </a:t>
            </a:r>
            <a:r>
              <a:rPr lang="en-US" dirty="0"/>
              <a:t>classes a and </a:t>
            </a:r>
            <a:r>
              <a:rPr lang="en-US"/>
              <a:t>o we </a:t>
            </a:r>
            <a:r>
              <a:rPr lang="en-US" dirty="0"/>
              <a:t>can </a:t>
            </a:r>
            <a:r>
              <a:rPr lang="en-US"/>
              <a:t>find the class of c </a:t>
            </a:r>
            <a:r>
              <a:rPr lang="en-US" dirty="0"/>
              <a:t>by </a:t>
            </a:r>
            <a:r>
              <a:rPr lang="en-US"/>
              <a:t>taking </a:t>
            </a:r>
            <a:r>
              <a:rPr lang="en-US" dirty="0"/>
              <a:t>the </a:t>
            </a:r>
            <a:r>
              <a:rPr lang="en-US"/>
              <a:t>k nearest </a:t>
            </a:r>
            <a:r>
              <a:rPr lang="en-US" dirty="0"/>
              <a:t>neighbors. </a:t>
            </a:r>
            <a:r>
              <a:rPr lang="en-US"/>
              <a:t> In the example shown </a:t>
            </a:r>
            <a:r>
              <a:rPr lang="en-US" dirty="0"/>
              <a:t>this </a:t>
            </a:r>
            <a:r>
              <a:rPr lang="en-US"/>
              <a:t>is 3</a:t>
            </a:r>
          </a:p>
          <a:p>
            <a:pPr marL="383540" indent="-383540"/>
            <a:r>
              <a:rPr lang="en-US"/>
              <a:t>There are 2 o elements and only 1 a element so we can conclude that the class of c is o</a:t>
            </a:r>
          </a:p>
          <a:p>
            <a:pPr marL="383540" indent="-383540"/>
            <a:r>
              <a:rPr lang="en-US"/>
              <a:t>As a result we </a:t>
            </a:r>
            <a:r>
              <a:rPr lang="en-US" dirty="0"/>
              <a:t>would </a:t>
            </a:r>
            <a:r>
              <a:rPr lang="en-US"/>
              <a:t>rewrite c as o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4986C1-E7DD-E949-9A89-5CB61C5B0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" t="12694" r="-1374" b="11215"/>
          <a:stretch/>
        </p:blipFill>
        <p:spPr>
          <a:xfrm>
            <a:off x="7101417" y="2293620"/>
            <a:ext cx="4155381" cy="237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4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7ECD-509C-074F-8183-2701126F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A82B-672B-FB4B-94D9-8A90B2A2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Support vector machines find the hyper-plane that separates training data that maximizes distance between the hyper plane and the closest points from each class.</a:t>
            </a:r>
          </a:p>
          <a:p>
            <a:pPr marL="383540" indent="-383540"/>
            <a:r>
              <a:rPr lang="en-US" dirty="0"/>
              <a:t>They can be used when you have very little data and relatively high number of features</a:t>
            </a:r>
          </a:p>
          <a:p>
            <a:pPr marL="383540" indent="-383540"/>
            <a:r>
              <a:rPr lang="en-US" dirty="0"/>
              <a:t>Support vector machines classify data and do not give any information about the probability it is in one class or </a:t>
            </a:r>
            <a:r>
              <a:rPr lang="en-US" dirty="0" err="1"/>
              <a:t>anoter</a:t>
            </a:r>
          </a:p>
        </p:txBody>
      </p:sp>
    </p:spTree>
    <p:extLst>
      <p:ext uri="{BB962C8B-B14F-4D97-AF65-F5344CB8AC3E}">
        <p14:creationId xmlns:p14="http://schemas.microsoft.com/office/powerpoint/2010/main" val="336459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0E5F-4A70-4190-8FE7-48B70211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437C3-0F1F-4B9C-928B-4A551660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768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Decision trees are built using recursive binary splitting that picks the question/features that maximizes accuracy</a:t>
            </a:r>
          </a:p>
          <a:p>
            <a:pPr marL="383540" indent="-383540"/>
            <a:r>
              <a:rPr lang="en-US"/>
              <a:t>Decision trees provide quantifiers that we can interpret as humans</a:t>
            </a:r>
          </a:p>
          <a:p>
            <a:pPr marL="383540" indent="-383540"/>
            <a:endParaRPr lang="en-US"/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219A0E3-6168-4FDF-A0AE-430CFFED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676" y="2176402"/>
            <a:ext cx="4099111" cy="24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064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Machine learning for medical Imaging</vt:lpstr>
      <vt:lpstr>Machine Learning vs Deep Learning</vt:lpstr>
      <vt:lpstr>Convolutional Neural Networks</vt:lpstr>
      <vt:lpstr>Important Terms</vt:lpstr>
      <vt:lpstr>More Terms</vt:lpstr>
      <vt:lpstr>Types of Machine Learning</vt:lpstr>
      <vt:lpstr>K-Nearest Neighbors</vt:lpstr>
      <vt:lpstr>Support Vector Machines  </vt:lpstr>
      <vt:lpstr>Decision Trees</vt:lpstr>
      <vt:lpstr>Naïve Bayes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medical Imaging</dc:title>
  <dc:creator>Carras, Peter Stephen</dc:creator>
  <cp:lastModifiedBy>Carras, Peter Stephen</cp:lastModifiedBy>
  <cp:revision>5</cp:revision>
  <dcterms:created xsi:type="dcterms:W3CDTF">2019-01-24T05:09:39Z</dcterms:created>
  <dcterms:modified xsi:type="dcterms:W3CDTF">2019-01-25T15:00:01Z</dcterms:modified>
</cp:coreProperties>
</file>