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notesSlides/notesSlide32.xml" ContentType="application/vnd.openxmlformats-officedocument.presentationml.notesSlide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notesSlides/notesSlide36.xml" ContentType="application/vnd.openxmlformats-officedocument.presentationml.notesSlide+xml"/>
  <Override PartName="/ppt/tags/tag51.xml" ContentType="application/vnd.openxmlformats-officedocument.presentationml.tags+xml"/>
  <Override PartName="/ppt/notesSlides/notesSlide37.xml" ContentType="application/vnd.openxmlformats-officedocument.presentationml.notesSlide+xml"/>
  <Override PartName="/ppt/tags/tag52.xml" ContentType="application/vnd.openxmlformats-officedocument.presentationml.tags+xml"/>
  <Override PartName="/ppt/notesSlides/notesSlide38.xml" ContentType="application/vnd.openxmlformats-officedocument.presentationml.notesSlide+xml"/>
  <Override PartName="/ppt/tags/tag53.xml" ContentType="application/vnd.openxmlformats-officedocument.presentationml.tags+xml"/>
  <Override PartName="/ppt/notesSlides/notesSlide39.xml" ContentType="application/vnd.openxmlformats-officedocument.presentationml.notesSlide+xml"/>
  <Override PartName="/ppt/tags/tag54.xml" ContentType="application/vnd.openxmlformats-officedocument.presentationml.tags+xml"/>
  <Override PartName="/ppt/notesSlides/notesSlide40.xml" ContentType="application/vnd.openxmlformats-officedocument.presentationml.notesSlide+xml"/>
  <Override PartName="/ppt/tags/tag55.xml" ContentType="application/vnd.openxmlformats-officedocument.presentationml.tags+xml"/>
  <Override PartName="/ppt/notesSlides/notesSlide41.xml" ContentType="application/vnd.openxmlformats-officedocument.presentationml.notesSlide+xml"/>
  <Override PartName="/ppt/tags/tag56.xml" ContentType="application/vnd.openxmlformats-officedocument.presentationml.tags+xml"/>
  <Override PartName="/ppt/notesSlides/notesSlide42.xml" ContentType="application/vnd.openxmlformats-officedocument.presentationml.notesSlide+xml"/>
  <Override PartName="/ppt/tags/tag57.xml" ContentType="application/vnd.openxmlformats-officedocument.presentationml.tags+xml"/>
  <Override PartName="/ppt/notesSlides/notesSlide43.xml" ContentType="application/vnd.openxmlformats-officedocument.presentationml.notesSlide+xml"/>
  <Override PartName="/ppt/tags/tag58.xml" ContentType="application/vnd.openxmlformats-officedocument.presentationml.tags+xml"/>
  <Override PartName="/ppt/notesSlides/notesSlide44.xml" ContentType="application/vnd.openxmlformats-officedocument.presentationml.notesSlide+xml"/>
  <Override PartName="/ppt/tags/tag59.xml" ContentType="application/vnd.openxmlformats-officedocument.presentationml.tags+xml"/>
  <Override PartName="/ppt/notesSlides/notesSlide45.xml" ContentType="application/vnd.openxmlformats-officedocument.presentationml.notesSlide+xml"/>
  <Override PartName="/ppt/tags/tag60.xml" ContentType="application/vnd.openxmlformats-officedocument.presentationml.tags+xml"/>
  <Override PartName="/ppt/notesSlides/notesSlide46.xml" ContentType="application/vnd.openxmlformats-officedocument.presentationml.notesSlide+xml"/>
  <Override PartName="/ppt/tags/tag61.xml" ContentType="application/vnd.openxmlformats-officedocument.presentationml.tags+xml"/>
  <Override PartName="/ppt/notesSlides/notesSlide47.xml" ContentType="application/vnd.openxmlformats-officedocument.presentationml.notesSlide+xml"/>
  <Override PartName="/ppt/tags/tag62.xml" ContentType="application/vnd.openxmlformats-officedocument.presentationml.tags+xml"/>
  <Override PartName="/ppt/notesSlides/notesSlide48.xml" ContentType="application/vnd.openxmlformats-officedocument.presentationml.notesSlide+xml"/>
  <Override PartName="/ppt/tags/tag63.xml" ContentType="application/vnd.openxmlformats-officedocument.presentationml.tags+xml"/>
  <Override PartName="/ppt/notesSlides/notesSlide49.xml" ContentType="application/vnd.openxmlformats-officedocument.presentationml.notesSlide+xml"/>
  <Override PartName="/ppt/tags/tag64.xml" ContentType="application/vnd.openxmlformats-officedocument.presentationml.tags+xml"/>
  <Override PartName="/ppt/notesSlides/notesSlide50.xml" ContentType="application/vnd.openxmlformats-officedocument.presentationml.notesSlide+xml"/>
  <Override PartName="/ppt/tags/tag65.xml" ContentType="application/vnd.openxmlformats-officedocument.presentationml.tags+xml"/>
  <Override PartName="/ppt/notesSlides/notesSlide51.xml" ContentType="application/vnd.openxmlformats-officedocument.presentationml.notesSlide+xml"/>
  <Override PartName="/ppt/tags/tag66.xml" ContentType="application/vnd.openxmlformats-officedocument.presentationml.tags+xml"/>
  <Override PartName="/ppt/notesSlides/notesSlide52.xml" ContentType="application/vnd.openxmlformats-officedocument.presentationml.notesSlide+xml"/>
  <Override PartName="/ppt/tags/tag67.xml" ContentType="application/vnd.openxmlformats-officedocument.presentationml.tags+xml"/>
  <Override PartName="/ppt/notesSlides/notesSlide53.xml" ContentType="application/vnd.openxmlformats-officedocument.presentationml.notesSlide+xml"/>
  <Override PartName="/ppt/tags/tag68.xml" ContentType="application/vnd.openxmlformats-officedocument.presentationml.tags+xml"/>
  <Override PartName="/ppt/notesSlides/notesSlide54.xml" ContentType="application/vnd.openxmlformats-officedocument.presentationml.notesSlide+xml"/>
  <Override PartName="/ppt/tags/tag69.xml" ContentType="application/vnd.openxmlformats-officedocument.presentationml.tags+xml"/>
  <Override PartName="/ppt/notesSlides/notesSlide55.xml" ContentType="application/vnd.openxmlformats-officedocument.presentationml.notesSlide+xml"/>
  <Override PartName="/ppt/tags/tag70.xml" ContentType="application/vnd.openxmlformats-officedocument.presentationml.tags+xml"/>
  <Override PartName="/ppt/notesSlides/notesSlide56.xml" ContentType="application/vnd.openxmlformats-officedocument.presentationml.notesSlide+xml"/>
  <Override PartName="/ppt/tags/tag71.xml" ContentType="application/vnd.openxmlformats-officedocument.presentationml.tags+xml"/>
  <Override PartName="/ppt/notesSlides/notesSlide57.xml" ContentType="application/vnd.openxmlformats-officedocument.presentationml.notesSlide+xml"/>
  <Override PartName="/ppt/tags/tag72.xml" ContentType="application/vnd.openxmlformats-officedocument.presentationml.tags+xml"/>
  <Override PartName="/ppt/notesSlides/notesSlide58.xml" ContentType="application/vnd.openxmlformats-officedocument.presentationml.notesSlide+xml"/>
  <Override PartName="/ppt/tags/tag73.xml" ContentType="application/vnd.openxmlformats-officedocument.presentationml.tags+xml"/>
  <Override PartName="/ppt/notesSlides/notesSlide59.xml" ContentType="application/vnd.openxmlformats-officedocument.presentationml.notesSlide+xml"/>
  <Override PartName="/ppt/tags/tag74.xml" ContentType="application/vnd.openxmlformats-officedocument.presentationml.tags+xml"/>
  <Override PartName="/ppt/notesSlides/notesSlide60.xml" ContentType="application/vnd.openxmlformats-officedocument.presentationml.notesSlide+xml"/>
  <Override PartName="/ppt/tags/tag75.xml" ContentType="application/vnd.openxmlformats-officedocument.presentationml.tags+xml"/>
  <Override PartName="/ppt/notesSlides/notesSlide61.xml" ContentType="application/vnd.openxmlformats-officedocument.presentationml.notesSlide+xml"/>
  <Override PartName="/ppt/tags/tag76.xml" ContentType="application/vnd.openxmlformats-officedocument.presentationml.tags+xml"/>
  <Override PartName="/ppt/notesSlides/notesSlide62.xml" ContentType="application/vnd.openxmlformats-officedocument.presentationml.notesSlide+xml"/>
  <Override PartName="/ppt/tags/tag77.xml" ContentType="application/vnd.openxmlformats-officedocument.presentationml.tags+xml"/>
  <Override PartName="/ppt/notesSlides/notesSlide63.xml" ContentType="application/vnd.openxmlformats-officedocument.presentationml.notesSlide+xml"/>
  <Override PartName="/ppt/tags/tag78.xml" ContentType="application/vnd.openxmlformats-officedocument.presentationml.tags+xml"/>
  <Override PartName="/ppt/notesSlides/notesSlide64.xml" ContentType="application/vnd.openxmlformats-officedocument.presentationml.notesSlide+xml"/>
  <Override PartName="/ppt/tags/tag79.xml" ContentType="application/vnd.openxmlformats-officedocument.presentationml.tags+xml"/>
  <Override PartName="/ppt/notesSlides/notesSlide65.xml" ContentType="application/vnd.openxmlformats-officedocument.presentationml.notesSlide+xml"/>
  <Override PartName="/ppt/tags/tag80.xml" ContentType="application/vnd.openxmlformats-officedocument.presentationml.tags+xml"/>
  <Override PartName="/ppt/notesSlides/notesSlide66.xml" ContentType="application/vnd.openxmlformats-officedocument.presentationml.notesSlide+xml"/>
  <Override PartName="/ppt/tags/tag81.xml" ContentType="application/vnd.openxmlformats-officedocument.presentationml.tags+xml"/>
  <Override PartName="/ppt/notesSlides/notesSlide67.xml" ContentType="application/vnd.openxmlformats-officedocument.presentationml.notesSlide+xml"/>
  <Override PartName="/ppt/tags/tag82.xml" ContentType="application/vnd.openxmlformats-officedocument.presentationml.tags+xml"/>
  <Override PartName="/ppt/notesSlides/notesSlide68.xml" ContentType="application/vnd.openxmlformats-officedocument.presentationml.notesSlide+xml"/>
  <Override PartName="/ppt/tags/tag83.xml" ContentType="application/vnd.openxmlformats-officedocument.presentationml.tags+xml"/>
  <Override PartName="/ppt/notesSlides/notesSlide69.xml" ContentType="application/vnd.openxmlformats-officedocument.presentationml.notesSlide+xml"/>
  <Override PartName="/ppt/tags/tag84.xml" ContentType="application/vnd.openxmlformats-officedocument.presentationml.tags+xml"/>
  <Override PartName="/ppt/notesSlides/notesSlide70.xml" ContentType="application/vnd.openxmlformats-officedocument.presentationml.notesSlide+xml"/>
  <Override PartName="/ppt/tags/tag85.xml" ContentType="application/vnd.openxmlformats-officedocument.presentationml.tags+xml"/>
  <Override PartName="/ppt/notesSlides/notesSlide71.xml" ContentType="application/vnd.openxmlformats-officedocument.presentationml.notesSlide+xml"/>
  <Override PartName="/ppt/tags/tag86.xml" ContentType="application/vnd.openxmlformats-officedocument.presentationml.tags+xml"/>
  <Override PartName="/ppt/notesSlides/notesSlide72.xml" ContentType="application/vnd.openxmlformats-officedocument.presentationml.notesSlide+xml"/>
  <Override PartName="/ppt/tags/tag87.xml" ContentType="application/vnd.openxmlformats-officedocument.presentationml.tags+xml"/>
  <Override PartName="/ppt/notesSlides/notesSlide73.xml" ContentType="application/vnd.openxmlformats-officedocument.presentationml.notesSlide+xml"/>
  <Override PartName="/ppt/tags/tag88.xml" ContentType="application/vnd.openxmlformats-officedocument.presentationml.tags+xml"/>
  <Override PartName="/ppt/notesSlides/notesSlide74.xml" ContentType="application/vnd.openxmlformats-officedocument.presentationml.notesSlide+xml"/>
  <Override PartName="/ppt/tags/tag89.xml" ContentType="application/vnd.openxmlformats-officedocument.presentationml.tags+xml"/>
  <Override PartName="/ppt/notesSlides/notesSlide75.xml" ContentType="application/vnd.openxmlformats-officedocument.presentationml.notesSlide+xml"/>
  <Override PartName="/ppt/tags/tag90.xml" ContentType="application/vnd.openxmlformats-officedocument.presentationml.tags+xml"/>
  <Override PartName="/ppt/notesSlides/notesSlide76.xml" ContentType="application/vnd.openxmlformats-officedocument.presentationml.notesSlide+xml"/>
  <Override PartName="/ppt/tags/tag91.xml" ContentType="application/vnd.openxmlformats-officedocument.presentationml.tags+xml"/>
  <Override PartName="/ppt/notesSlides/notesSlide77.xml" ContentType="application/vnd.openxmlformats-officedocument.presentationml.notesSlide+xml"/>
  <Override PartName="/ppt/tags/tag92.xml" ContentType="application/vnd.openxmlformats-officedocument.presentationml.tags+xml"/>
  <Override PartName="/ppt/notesSlides/notesSlide78.xml" ContentType="application/vnd.openxmlformats-officedocument.presentationml.notesSlide+xml"/>
  <Override PartName="/ppt/tags/tag93.xml" ContentType="application/vnd.openxmlformats-officedocument.presentationml.tags+xml"/>
  <Override PartName="/ppt/notesSlides/notesSlide79.xml" ContentType="application/vnd.openxmlformats-officedocument.presentationml.notesSlide+xml"/>
  <Override PartName="/ppt/tags/tag94.xml" ContentType="application/vnd.openxmlformats-officedocument.presentationml.tags+xml"/>
  <Override PartName="/ppt/notesSlides/notesSlide80.xml" ContentType="application/vnd.openxmlformats-officedocument.presentationml.notesSlide+xml"/>
  <Override PartName="/ppt/tags/tag95.xml" ContentType="application/vnd.openxmlformats-officedocument.presentationml.tags+xml"/>
  <Override PartName="/ppt/notesSlides/notesSlide81.xml" ContentType="application/vnd.openxmlformats-officedocument.presentationml.notesSlide+xml"/>
  <Override PartName="/ppt/tags/tag96.xml" ContentType="application/vnd.openxmlformats-officedocument.presentationml.tags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9"/>
  </p:notesMasterIdLst>
  <p:sldIdLst>
    <p:sldId id="469" r:id="rId2"/>
    <p:sldId id="578" r:id="rId3"/>
    <p:sldId id="612" r:id="rId4"/>
    <p:sldId id="619" r:id="rId5"/>
    <p:sldId id="620" r:id="rId6"/>
    <p:sldId id="613" r:id="rId7"/>
    <p:sldId id="614" r:id="rId8"/>
    <p:sldId id="615" r:id="rId9"/>
    <p:sldId id="616" r:id="rId10"/>
    <p:sldId id="621" r:id="rId11"/>
    <p:sldId id="622" r:id="rId12"/>
    <p:sldId id="623" r:id="rId13"/>
    <p:sldId id="625" r:id="rId14"/>
    <p:sldId id="626" r:id="rId15"/>
    <p:sldId id="627" r:id="rId16"/>
    <p:sldId id="628" r:id="rId17"/>
    <p:sldId id="629" r:id="rId18"/>
    <p:sldId id="624" r:id="rId19"/>
    <p:sldId id="617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18" r:id="rId30"/>
    <p:sldId id="639" r:id="rId31"/>
    <p:sldId id="646" r:id="rId32"/>
    <p:sldId id="647" r:id="rId33"/>
    <p:sldId id="648" r:id="rId34"/>
    <p:sldId id="649" r:id="rId35"/>
    <p:sldId id="650" r:id="rId36"/>
    <p:sldId id="640" r:id="rId37"/>
    <p:sldId id="641" r:id="rId38"/>
    <p:sldId id="651" r:id="rId39"/>
    <p:sldId id="652" r:id="rId40"/>
    <p:sldId id="653" r:id="rId41"/>
    <p:sldId id="642" r:id="rId42"/>
    <p:sldId id="654" r:id="rId43"/>
    <p:sldId id="655" r:id="rId44"/>
    <p:sldId id="656" r:id="rId45"/>
    <p:sldId id="657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43" r:id="rId54"/>
    <p:sldId id="644" r:id="rId55"/>
    <p:sldId id="665" r:id="rId56"/>
    <p:sldId id="666" r:id="rId57"/>
    <p:sldId id="668" r:id="rId58"/>
    <p:sldId id="669" r:id="rId59"/>
    <p:sldId id="670" r:id="rId60"/>
    <p:sldId id="671" r:id="rId61"/>
    <p:sldId id="667" r:id="rId62"/>
    <p:sldId id="674" r:id="rId63"/>
    <p:sldId id="675" r:id="rId64"/>
    <p:sldId id="676" r:id="rId65"/>
    <p:sldId id="679" r:id="rId66"/>
    <p:sldId id="680" r:id="rId67"/>
    <p:sldId id="681" r:id="rId68"/>
    <p:sldId id="682" r:id="rId69"/>
    <p:sldId id="677" r:id="rId70"/>
    <p:sldId id="683" r:id="rId71"/>
    <p:sldId id="684" r:id="rId72"/>
    <p:sldId id="685" r:id="rId73"/>
    <p:sldId id="686" r:id="rId74"/>
    <p:sldId id="687" r:id="rId75"/>
    <p:sldId id="688" r:id="rId76"/>
    <p:sldId id="689" r:id="rId77"/>
    <p:sldId id="690" r:id="rId78"/>
    <p:sldId id="678" r:id="rId79"/>
    <p:sldId id="672" r:id="rId80"/>
    <p:sldId id="691" r:id="rId81"/>
    <p:sldId id="692" r:id="rId82"/>
    <p:sldId id="693" r:id="rId83"/>
    <p:sldId id="694" r:id="rId84"/>
    <p:sldId id="695" r:id="rId85"/>
    <p:sldId id="696" r:id="rId86"/>
    <p:sldId id="697" r:id="rId87"/>
    <p:sldId id="457" r:id="rId88"/>
  </p:sldIdLst>
  <p:sldSz cx="9144000" cy="5143500" type="screen16x9"/>
  <p:notesSz cx="6858000" cy="9144000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F83003"/>
    <a:srgbClr val="EE203D"/>
    <a:srgbClr val="DB2C03"/>
    <a:srgbClr val="00487E"/>
    <a:srgbClr val="008F92"/>
    <a:srgbClr val="163C46"/>
    <a:srgbClr val="008487"/>
    <a:srgbClr val="EBAC07"/>
    <a:srgbClr val="C68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86804" autoAdjust="0"/>
  </p:normalViewPr>
  <p:slideViewPr>
    <p:cSldViewPr>
      <p:cViewPr varScale="1">
        <p:scale>
          <a:sx n="112" d="100"/>
          <a:sy n="112" d="100"/>
        </p:scale>
        <p:origin x="6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3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6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4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1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0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9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0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2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19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3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7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24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56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9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22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7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4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98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3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5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9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53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1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01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43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19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83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56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80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76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85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46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69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22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55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204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516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24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92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7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11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12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01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28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311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350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55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83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55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422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524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558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493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465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758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13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887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26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921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49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2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739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966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804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579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934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06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842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52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30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702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7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235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132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733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897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4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1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4954998" y="1194199"/>
            <a:ext cx="4215792" cy="2507456"/>
          </a:xfrm>
          <a:custGeom>
            <a:avLst/>
            <a:gdLst>
              <a:gd name="connsiteX0" fmla="*/ 0 w 5621056"/>
              <a:gd name="connsiteY0" fmla="*/ 0 h 3343275"/>
              <a:gd name="connsiteX1" fmla="*/ 5621056 w 5621056"/>
              <a:gd name="connsiteY1" fmla="*/ 0 h 3343275"/>
              <a:gd name="connsiteX2" fmla="*/ 5621056 w 5621056"/>
              <a:gd name="connsiteY2" fmla="*/ 3343275 h 3343275"/>
              <a:gd name="connsiteX3" fmla="*/ 1371050 w 5621056"/>
              <a:gd name="connsiteY3" fmla="*/ 334327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056" h="3343275">
                <a:moveTo>
                  <a:pt x="0" y="0"/>
                </a:moveTo>
                <a:lnTo>
                  <a:pt x="5621056" y="0"/>
                </a:lnTo>
                <a:lnTo>
                  <a:pt x="5621056" y="3343275"/>
                </a:lnTo>
                <a:lnTo>
                  <a:pt x="1371050" y="33432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任意多边形 3">
            <a:extLst>
              <a:ext uri="{FF2B5EF4-FFF2-40B4-BE49-F238E27FC236}">
                <a16:creationId xmlns:a16="http://schemas.microsoft.com/office/drawing/2014/main" id="{C0137877-8630-4C25-9045-6F8C43008F31}"/>
              </a:ext>
            </a:extLst>
          </p:cNvPr>
          <p:cNvSpPr/>
          <p:nvPr/>
        </p:nvSpPr>
        <p:spPr>
          <a:xfrm>
            <a:off x="0" y="1194198"/>
            <a:ext cx="5779340" cy="2507456"/>
          </a:xfrm>
          <a:custGeom>
            <a:avLst/>
            <a:gdLst>
              <a:gd name="connsiteX0" fmla="*/ 0 w 7705786"/>
              <a:gd name="connsiteY0" fmla="*/ 0 h 3343275"/>
              <a:gd name="connsiteX1" fmla="*/ 6334735 w 7705786"/>
              <a:gd name="connsiteY1" fmla="*/ 0 h 3343275"/>
              <a:gd name="connsiteX2" fmla="*/ 7705786 w 7705786"/>
              <a:gd name="connsiteY2" fmla="*/ 3343275 h 3343275"/>
              <a:gd name="connsiteX3" fmla="*/ 0 w 7705786"/>
              <a:gd name="connsiteY3" fmla="*/ 3343275 h 3343275"/>
              <a:gd name="connsiteX4" fmla="*/ 0 w 7705786"/>
              <a:gd name="connsiteY4" fmla="*/ 0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5786" h="3343275">
                <a:moveTo>
                  <a:pt x="0" y="0"/>
                </a:moveTo>
                <a:lnTo>
                  <a:pt x="6334735" y="0"/>
                </a:lnTo>
                <a:lnTo>
                  <a:pt x="7705786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DDF08F-1270-4E58-AA37-56D8D581887E}"/>
              </a:ext>
            </a:extLst>
          </p:cNvPr>
          <p:cNvSpPr/>
          <p:nvPr/>
        </p:nvSpPr>
        <p:spPr>
          <a:xfrm>
            <a:off x="4572000" y="3862388"/>
            <a:ext cx="45720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65E4D-5BB1-47DB-A955-AAA65588440B}"/>
              </a:ext>
            </a:extLst>
          </p:cNvPr>
          <p:cNvSpPr/>
          <p:nvPr/>
        </p:nvSpPr>
        <p:spPr>
          <a:xfrm>
            <a:off x="3292119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AE6F7-3D81-45D8-9BC3-08C3114E27C6}"/>
              </a:ext>
            </a:extLst>
          </p:cNvPr>
          <p:cNvSpPr/>
          <p:nvPr/>
        </p:nvSpPr>
        <p:spPr>
          <a:xfrm>
            <a:off x="209550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F8D295-49BA-4481-89D5-B466270D22A4}"/>
              </a:ext>
            </a:extLst>
          </p:cNvPr>
          <p:cNvSpPr/>
          <p:nvPr/>
        </p:nvSpPr>
        <p:spPr>
          <a:xfrm>
            <a:off x="649917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9AB41F-298E-4627-B35C-EAFBCCC9424C}"/>
              </a:ext>
            </a:extLst>
          </p:cNvPr>
          <p:cNvSpPr/>
          <p:nvPr/>
        </p:nvSpPr>
        <p:spPr>
          <a:xfrm>
            <a:off x="1530651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04A875-D235-4DE4-9886-3BA7772F4691}"/>
              </a:ext>
            </a:extLst>
          </p:cNvPr>
          <p:cNvSpPr/>
          <p:nvPr/>
        </p:nvSpPr>
        <p:spPr>
          <a:xfrm>
            <a:off x="1971018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571E7-CB7A-4EB9-AD46-80E227340F5E}"/>
              </a:ext>
            </a:extLst>
          </p:cNvPr>
          <p:cNvSpPr/>
          <p:nvPr/>
        </p:nvSpPr>
        <p:spPr>
          <a:xfrm>
            <a:off x="3732486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E63E0A-91B5-4469-83AB-0ED5F0E45170}"/>
              </a:ext>
            </a:extLst>
          </p:cNvPr>
          <p:cNvSpPr/>
          <p:nvPr/>
        </p:nvSpPr>
        <p:spPr>
          <a:xfrm>
            <a:off x="4172850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C37674-A9D6-4EFE-B934-225F63AF66E5}"/>
              </a:ext>
            </a:extLst>
          </p:cNvPr>
          <p:cNvSpPr/>
          <p:nvPr/>
        </p:nvSpPr>
        <p:spPr>
          <a:xfrm>
            <a:off x="1090284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96B7A8-C742-4E4E-991C-A2E531092B6F}"/>
              </a:ext>
            </a:extLst>
          </p:cNvPr>
          <p:cNvSpPr/>
          <p:nvPr/>
        </p:nvSpPr>
        <p:spPr>
          <a:xfrm>
            <a:off x="2851752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EBB79-E2E3-427C-8722-77643EEE0702}"/>
              </a:ext>
            </a:extLst>
          </p:cNvPr>
          <p:cNvSpPr/>
          <p:nvPr/>
        </p:nvSpPr>
        <p:spPr>
          <a:xfrm>
            <a:off x="2411385" y="3862388"/>
            <a:ext cx="229500" cy="229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6498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C4F88B6-B34E-46C7-84E4-68D802B5C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946" y="187780"/>
            <a:ext cx="4992254" cy="4164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30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499B398-42F2-4D58-A34A-B3284D662E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6848" y="1180972"/>
            <a:ext cx="2319214" cy="3382328"/>
          </a:xfrm>
          <a:custGeom>
            <a:avLst/>
            <a:gdLst>
              <a:gd name="connsiteX0" fmla="*/ 0 w 3092285"/>
              <a:gd name="connsiteY0" fmla="*/ 0 h 4509770"/>
              <a:gd name="connsiteX1" fmla="*/ 3092285 w 3092285"/>
              <a:gd name="connsiteY1" fmla="*/ 0 h 4509770"/>
              <a:gd name="connsiteX2" fmla="*/ 3092285 w 3092285"/>
              <a:gd name="connsiteY2" fmla="*/ 4509770 h 4509770"/>
              <a:gd name="connsiteX3" fmla="*/ 0 w 3092285"/>
              <a:gd name="connsiteY3" fmla="*/ 4509770 h 450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2285" h="4509770">
                <a:moveTo>
                  <a:pt x="0" y="0"/>
                </a:moveTo>
                <a:lnTo>
                  <a:pt x="3092285" y="0"/>
                </a:lnTo>
                <a:lnTo>
                  <a:pt x="3092285" y="4509770"/>
                </a:lnTo>
                <a:lnTo>
                  <a:pt x="0" y="4509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8CC3BDA-7498-4CAA-861A-040556E102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91250" y="1180972"/>
            <a:ext cx="2319214" cy="3382328"/>
          </a:xfrm>
          <a:custGeom>
            <a:avLst/>
            <a:gdLst>
              <a:gd name="connsiteX0" fmla="*/ 0 w 3092285"/>
              <a:gd name="connsiteY0" fmla="*/ 0 h 4509770"/>
              <a:gd name="connsiteX1" fmla="*/ 3092285 w 3092285"/>
              <a:gd name="connsiteY1" fmla="*/ 0 h 4509770"/>
              <a:gd name="connsiteX2" fmla="*/ 3092285 w 3092285"/>
              <a:gd name="connsiteY2" fmla="*/ 4509770 h 4509770"/>
              <a:gd name="connsiteX3" fmla="*/ 0 w 3092285"/>
              <a:gd name="connsiteY3" fmla="*/ 4509770 h 450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2285" h="4509770">
                <a:moveTo>
                  <a:pt x="0" y="0"/>
                </a:moveTo>
                <a:lnTo>
                  <a:pt x="3092285" y="0"/>
                </a:lnTo>
                <a:lnTo>
                  <a:pt x="3092285" y="4509770"/>
                </a:lnTo>
                <a:lnTo>
                  <a:pt x="0" y="4509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26384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5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C4F88B6-B34E-46C7-84E4-68D802B5C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946" y="187780"/>
            <a:ext cx="4992254" cy="4164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30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25A43F6E-5ED9-470F-81B5-99040A9F74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4197" y="2251159"/>
            <a:ext cx="3239691" cy="998935"/>
          </a:xfrm>
          <a:custGeom>
            <a:avLst/>
            <a:gdLst>
              <a:gd name="connsiteX0" fmla="*/ 0 w 4319588"/>
              <a:gd name="connsiteY0" fmla="*/ 0 h 1331913"/>
              <a:gd name="connsiteX1" fmla="*/ 4319588 w 4319588"/>
              <a:gd name="connsiteY1" fmla="*/ 0 h 1331913"/>
              <a:gd name="connsiteX2" fmla="*/ 4319588 w 4319588"/>
              <a:gd name="connsiteY2" fmla="*/ 1331913 h 1331913"/>
              <a:gd name="connsiteX3" fmla="*/ 0 w 4319588"/>
              <a:gd name="connsiteY3" fmla="*/ 1331913 h 1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588" h="1331913">
                <a:moveTo>
                  <a:pt x="0" y="0"/>
                </a:moveTo>
                <a:lnTo>
                  <a:pt x="4319588" y="0"/>
                </a:lnTo>
                <a:lnTo>
                  <a:pt x="4319588" y="1331913"/>
                </a:lnTo>
                <a:lnTo>
                  <a:pt x="0" y="1331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79930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5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7A30C625-9EAC-45CB-9D17-93C62DB0D5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428" y="573882"/>
            <a:ext cx="3239691" cy="998935"/>
          </a:xfrm>
          <a:custGeom>
            <a:avLst/>
            <a:gdLst>
              <a:gd name="connsiteX0" fmla="*/ 0 w 4319588"/>
              <a:gd name="connsiteY0" fmla="*/ 0 h 1331913"/>
              <a:gd name="connsiteX1" fmla="*/ 4319588 w 4319588"/>
              <a:gd name="connsiteY1" fmla="*/ 0 h 1331913"/>
              <a:gd name="connsiteX2" fmla="*/ 4319588 w 4319588"/>
              <a:gd name="connsiteY2" fmla="*/ 1331913 h 1331913"/>
              <a:gd name="connsiteX3" fmla="*/ 0 w 4319588"/>
              <a:gd name="connsiteY3" fmla="*/ 1331913 h 1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588" h="1331913">
                <a:moveTo>
                  <a:pt x="0" y="0"/>
                </a:moveTo>
                <a:lnTo>
                  <a:pt x="4319588" y="0"/>
                </a:lnTo>
                <a:lnTo>
                  <a:pt x="4319588" y="1331913"/>
                </a:lnTo>
                <a:lnTo>
                  <a:pt x="0" y="1331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65161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5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82EFD9FE-AF58-4F10-B29B-DA71679267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428" y="573882"/>
            <a:ext cx="3239691" cy="998935"/>
          </a:xfrm>
          <a:custGeom>
            <a:avLst/>
            <a:gdLst>
              <a:gd name="connsiteX0" fmla="*/ 0 w 4319588"/>
              <a:gd name="connsiteY0" fmla="*/ 0 h 1331913"/>
              <a:gd name="connsiteX1" fmla="*/ 4319588 w 4319588"/>
              <a:gd name="connsiteY1" fmla="*/ 0 h 1331913"/>
              <a:gd name="connsiteX2" fmla="*/ 4319588 w 4319588"/>
              <a:gd name="connsiteY2" fmla="*/ 1331913 h 1331913"/>
              <a:gd name="connsiteX3" fmla="*/ 0 w 4319588"/>
              <a:gd name="connsiteY3" fmla="*/ 1331913 h 1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588" h="1331913">
                <a:moveTo>
                  <a:pt x="0" y="0"/>
                </a:moveTo>
                <a:lnTo>
                  <a:pt x="4319588" y="0"/>
                </a:lnTo>
                <a:lnTo>
                  <a:pt x="4319588" y="1331913"/>
                </a:lnTo>
                <a:lnTo>
                  <a:pt x="0" y="1331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02BCF20-4BBD-4D8D-AE6B-F842B5678D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4197" y="2251158"/>
            <a:ext cx="3239691" cy="998935"/>
          </a:xfrm>
          <a:custGeom>
            <a:avLst/>
            <a:gdLst>
              <a:gd name="connsiteX0" fmla="*/ 0 w 4319588"/>
              <a:gd name="connsiteY0" fmla="*/ 0 h 1331913"/>
              <a:gd name="connsiteX1" fmla="*/ 4319588 w 4319588"/>
              <a:gd name="connsiteY1" fmla="*/ 0 h 1331913"/>
              <a:gd name="connsiteX2" fmla="*/ 4319588 w 4319588"/>
              <a:gd name="connsiteY2" fmla="*/ 1331913 h 1331913"/>
              <a:gd name="connsiteX3" fmla="*/ 0 w 4319588"/>
              <a:gd name="connsiteY3" fmla="*/ 1331913 h 1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588" h="1331913">
                <a:moveTo>
                  <a:pt x="0" y="0"/>
                </a:moveTo>
                <a:lnTo>
                  <a:pt x="4319588" y="0"/>
                </a:lnTo>
                <a:lnTo>
                  <a:pt x="4319588" y="1331913"/>
                </a:lnTo>
                <a:lnTo>
                  <a:pt x="0" y="1331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28590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821859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FF48633-0219-4510-B77B-222EE2E6E118}" type="datetime1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A3E26D4-EE50-4A18-BF3A-E289ECDAB42A}" type="datetime1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9ACB2B-A680-4D85-B73F-155FA9EC8245}"/>
              </a:ext>
            </a:extLst>
          </p:cNvPr>
          <p:cNvSpPr/>
          <p:nvPr/>
        </p:nvSpPr>
        <p:spPr>
          <a:xfrm>
            <a:off x="1" y="0"/>
            <a:ext cx="205171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23405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6205F6C-0F67-440D-9C31-59451F5253EF}"/>
              </a:ext>
            </a:extLst>
          </p:cNvPr>
          <p:cNvSpPr/>
          <p:nvPr/>
        </p:nvSpPr>
        <p:spPr>
          <a:xfrm>
            <a:off x="772885" y="1151163"/>
            <a:ext cx="8371115" cy="2841173"/>
          </a:xfrm>
          <a:custGeom>
            <a:avLst/>
            <a:gdLst>
              <a:gd name="connsiteX0" fmla="*/ 1894115 w 11161486"/>
              <a:gd name="connsiteY0" fmla="*/ 0 h 3788230"/>
              <a:gd name="connsiteX1" fmla="*/ 3464745 w 11161486"/>
              <a:gd name="connsiteY1" fmla="*/ 835097 h 3788230"/>
              <a:gd name="connsiteX2" fmla="*/ 3549130 w 11161486"/>
              <a:gd name="connsiteY2" fmla="*/ 973999 h 3788230"/>
              <a:gd name="connsiteX3" fmla="*/ 11161486 w 11161486"/>
              <a:gd name="connsiteY3" fmla="*/ 973999 h 3788230"/>
              <a:gd name="connsiteX4" fmla="*/ 11161486 w 11161486"/>
              <a:gd name="connsiteY4" fmla="*/ 2814229 h 3788230"/>
              <a:gd name="connsiteX5" fmla="*/ 3549132 w 11161486"/>
              <a:gd name="connsiteY5" fmla="*/ 2814229 h 3788230"/>
              <a:gd name="connsiteX6" fmla="*/ 3464745 w 11161486"/>
              <a:gd name="connsiteY6" fmla="*/ 2953133 h 3788230"/>
              <a:gd name="connsiteX7" fmla="*/ 1894115 w 11161486"/>
              <a:gd name="connsiteY7" fmla="*/ 3788230 h 3788230"/>
              <a:gd name="connsiteX8" fmla="*/ 0 w 11161486"/>
              <a:gd name="connsiteY8" fmla="*/ 1894115 h 3788230"/>
              <a:gd name="connsiteX9" fmla="*/ 1894115 w 11161486"/>
              <a:gd name="connsiteY9" fmla="*/ 0 h 378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1486" h="3788230">
                <a:moveTo>
                  <a:pt x="1894115" y="0"/>
                </a:moveTo>
                <a:cubicBezTo>
                  <a:pt x="2547922" y="0"/>
                  <a:pt x="3124359" y="331260"/>
                  <a:pt x="3464745" y="835097"/>
                </a:cubicBezTo>
                <a:lnTo>
                  <a:pt x="3549130" y="973999"/>
                </a:lnTo>
                <a:lnTo>
                  <a:pt x="11161486" y="973999"/>
                </a:lnTo>
                <a:lnTo>
                  <a:pt x="11161486" y="2814229"/>
                </a:lnTo>
                <a:lnTo>
                  <a:pt x="3549132" y="2814229"/>
                </a:lnTo>
                <a:lnTo>
                  <a:pt x="3464745" y="2953133"/>
                </a:lnTo>
                <a:cubicBezTo>
                  <a:pt x="3124359" y="3456971"/>
                  <a:pt x="2547922" y="3788230"/>
                  <a:pt x="1894115" y="3788230"/>
                </a:cubicBezTo>
                <a:cubicBezTo>
                  <a:pt x="848024" y="3788230"/>
                  <a:pt x="0" y="2940206"/>
                  <a:pt x="0" y="1894115"/>
                </a:cubicBezTo>
                <a:cubicBezTo>
                  <a:pt x="0" y="848024"/>
                  <a:pt x="848024" y="0"/>
                  <a:pt x="18941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98493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39538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79535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pic>
        <p:nvPicPr>
          <p:cNvPr id="7" name="图片 6" descr="e7d195523061f1c0130b9dbad7739bb1411217d9b761251d49627CBFB48DAC31C6542BB0BFC05E821BF38EE4B50BEA5504E3F5828901E0D285A8C8E020128A409CD875634CDBC9AF8CC12A80210E4B42E872B75750130B108420827424E6404C584A0DD0B39CBE9D8D4DBBF133C0428FD0CDFB1AC5D46907ED3D97F26A4D98BC9364AB38F659244F98DE84FC76F6478D">
            <a:extLst>
              <a:ext uri="{FF2B5EF4-FFF2-40B4-BE49-F238E27FC236}">
                <a16:creationId xmlns:a16="http://schemas.microsoft.com/office/drawing/2014/main" id="{6F945569-A608-431C-BF99-9F819893C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7"/>
          <a:stretch/>
        </p:blipFill>
        <p:spPr>
          <a:xfrm>
            <a:off x="0" y="3579863"/>
            <a:ext cx="9147222" cy="1563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62020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C4F88B6-B34E-46C7-84E4-68D802B5C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946" y="187780"/>
            <a:ext cx="4992254" cy="4164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30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9DDFC050-EEF4-4C48-A14A-F8CD8A4FF1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659" y="1381957"/>
            <a:ext cx="1752412" cy="1752412"/>
          </a:xfrm>
          <a:custGeom>
            <a:avLst/>
            <a:gdLst>
              <a:gd name="connsiteX0" fmla="*/ 1168275 w 2336549"/>
              <a:gd name="connsiteY0" fmla="*/ 0 h 2336549"/>
              <a:gd name="connsiteX1" fmla="*/ 1752412 w 2336549"/>
              <a:gd name="connsiteY1" fmla="*/ 156519 h 2336549"/>
              <a:gd name="connsiteX2" fmla="*/ 2180030 w 2336549"/>
              <a:gd name="connsiteY2" fmla="*/ 584137 h 2336549"/>
              <a:gd name="connsiteX3" fmla="*/ 2336549 w 2336549"/>
              <a:gd name="connsiteY3" fmla="*/ 1168275 h 2336549"/>
              <a:gd name="connsiteX4" fmla="*/ 2180030 w 2336549"/>
              <a:gd name="connsiteY4" fmla="*/ 1752412 h 2336549"/>
              <a:gd name="connsiteX5" fmla="*/ 1752412 w 2336549"/>
              <a:gd name="connsiteY5" fmla="*/ 2180030 h 2336549"/>
              <a:gd name="connsiteX6" fmla="*/ 1168275 w 2336549"/>
              <a:gd name="connsiteY6" fmla="*/ 2336549 h 2336549"/>
              <a:gd name="connsiteX7" fmla="*/ 584137 w 2336549"/>
              <a:gd name="connsiteY7" fmla="*/ 2180030 h 2336549"/>
              <a:gd name="connsiteX8" fmla="*/ 156519 w 2336549"/>
              <a:gd name="connsiteY8" fmla="*/ 1752412 h 2336549"/>
              <a:gd name="connsiteX9" fmla="*/ 0 w 2336549"/>
              <a:gd name="connsiteY9" fmla="*/ 1168275 h 2336549"/>
              <a:gd name="connsiteX10" fmla="*/ 156519 w 2336549"/>
              <a:gd name="connsiteY10" fmla="*/ 584137 h 2336549"/>
              <a:gd name="connsiteX11" fmla="*/ 584137 w 2336549"/>
              <a:gd name="connsiteY11" fmla="*/ 156519 h 233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6549" h="2336549">
                <a:moveTo>
                  <a:pt x="1168275" y="0"/>
                </a:moveTo>
                <a:lnTo>
                  <a:pt x="1752412" y="156519"/>
                </a:lnTo>
                <a:lnTo>
                  <a:pt x="2180030" y="584137"/>
                </a:lnTo>
                <a:lnTo>
                  <a:pt x="2336549" y="1168275"/>
                </a:lnTo>
                <a:lnTo>
                  <a:pt x="2180030" y="1752412"/>
                </a:lnTo>
                <a:lnTo>
                  <a:pt x="1752412" y="2180030"/>
                </a:lnTo>
                <a:lnTo>
                  <a:pt x="1168275" y="2336549"/>
                </a:lnTo>
                <a:lnTo>
                  <a:pt x="584137" y="2180030"/>
                </a:lnTo>
                <a:lnTo>
                  <a:pt x="156519" y="1752412"/>
                </a:lnTo>
                <a:lnTo>
                  <a:pt x="0" y="1168275"/>
                </a:lnTo>
                <a:lnTo>
                  <a:pt x="156519" y="584137"/>
                </a:lnTo>
                <a:lnTo>
                  <a:pt x="584137" y="1565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5D3C775-3942-465C-89B1-E4D7922C06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03959" y="1381957"/>
            <a:ext cx="1752412" cy="1752412"/>
          </a:xfrm>
          <a:custGeom>
            <a:avLst/>
            <a:gdLst>
              <a:gd name="connsiteX0" fmla="*/ 1168275 w 2336549"/>
              <a:gd name="connsiteY0" fmla="*/ 0 h 2336549"/>
              <a:gd name="connsiteX1" fmla="*/ 1752412 w 2336549"/>
              <a:gd name="connsiteY1" fmla="*/ 156519 h 2336549"/>
              <a:gd name="connsiteX2" fmla="*/ 2180030 w 2336549"/>
              <a:gd name="connsiteY2" fmla="*/ 584137 h 2336549"/>
              <a:gd name="connsiteX3" fmla="*/ 2336549 w 2336549"/>
              <a:gd name="connsiteY3" fmla="*/ 1168275 h 2336549"/>
              <a:gd name="connsiteX4" fmla="*/ 2180030 w 2336549"/>
              <a:gd name="connsiteY4" fmla="*/ 1752412 h 2336549"/>
              <a:gd name="connsiteX5" fmla="*/ 1752412 w 2336549"/>
              <a:gd name="connsiteY5" fmla="*/ 2180030 h 2336549"/>
              <a:gd name="connsiteX6" fmla="*/ 1168275 w 2336549"/>
              <a:gd name="connsiteY6" fmla="*/ 2336549 h 2336549"/>
              <a:gd name="connsiteX7" fmla="*/ 584137 w 2336549"/>
              <a:gd name="connsiteY7" fmla="*/ 2180030 h 2336549"/>
              <a:gd name="connsiteX8" fmla="*/ 156520 w 2336549"/>
              <a:gd name="connsiteY8" fmla="*/ 1752412 h 2336549"/>
              <a:gd name="connsiteX9" fmla="*/ 0 w 2336549"/>
              <a:gd name="connsiteY9" fmla="*/ 1168275 h 2336549"/>
              <a:gd name="connsiteX10" fmla="*/ 156520 w 2336549"/>
              <a:gd name="connsiteY10" fmla="*/ 584137 h 2336549"/>
              <a:gd name="connsiteX11" fmla="*/ 584137 w 2336549"/>
              <a:gd name="connsiteY11" fmla="*/ 156519 h 233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6549" h="2336549">
                <a:moveTo>
                  <a:pt x="1168275" y="0"/>
                </a:moveTo>
                <a:lnTo>
                  <a:pt x="1752412" y="156519"/>
                </a:lnTo>
                <a:lnTo>
                  <a:pt x="2180030" y="584137"/>
                </a:lnTo>
                <a:lnTo>
                  <a:pt x="2336549" y="1168275"/>
                </a:lnTo>
                <a:lnTo>
                  <a:pt x="2180030" y="1752412"/>
                </a:lnTo>
                <a:lnTo>
                  <a:pt x="1752412" y="2180030"/>
                </a:lnTo>
                <a:lnTo>
                  <a:pt x="1168275" y="2336549"/>
                </a:lnTo>
                <a:lnTo>
                  <a:pt x="584137" y="2180030"/>
                </a:lnTo>
                <a:lnTo>
                  <a:pt x="156520" y="1752412"/>
                </a:lnTo>
                <a:lnTo>
                  <a:pt x="0" y="1168275"/>
                </a:lnTo>
                <a:lnTo>
                  <a:pt x="156520" y="584137"/>
                </a:lnTo>
                <a:lnTo>
                  <a:pt x="584137" y="1565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83332F2-E219-415D-8282-B34A26C89D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2257" y="1381957"/>
            <a:ext cx="1752412" cy="1752412"/>
          </a:xfrm>
          <a:custGeom>
            <a:avLst/>
            <a:gdLst>
              <a:gd name="connsiteX0" fmla="*/ 1168274 w 2336549"/>
              <a:gd name="connsiteY0" fmla="*/ 0 h 2336549"/>
              <a:gd name="connsiteX1" fmla="*/ 1752412 w 2336549"/>
              <a:gd name="connsiteY1" fmla="*/ 156519 h 2336549"/>
              <a:gd name="connsiteX2" fmla="*/ 2180030 w 2336549"/>
              <a:gd name="connsiteY2" fmla="*/ 584137 h 2336549"/>
              <a:gd name="connsiteX3" fmla="*/ 2336549 w 2336549"/>
              <a:gd name="connsiteY3" fmla="*/ 1168275 h 2336549"/>
              <a:gd name="connsiteX4" fmla="*/ 2180030 w 2336549"/>
              <a:gd name="connsiteY4" fmla="*/ 1752412 h 2336549"/>
              <a:gd name="connsiteX5" fmla="*/ 1752412 w 2336549"/>
              <a:gd name="connsiteY5" fmla="*/ 2180030 h 2336549"/>
              <a:gd name="connsiteX6" fmla="*/ 1168274 w 2336549"/>
              <a:gd name="connsiteY6" fmla="*/ 2336549 h 2336549"/>
              <a:gd name="connsiteX7" fmla="*/ 584137 w 2336549"/>
              <a:gd name="connsiteY7" fmla="*/ 2180030 h 2336549"/>
              <a:gd name="connsiteX8" fmla="*/ 156519 w 2336549"/>
              <a:gd name="connsiteY8" fmla="*/ 1752412 h 2336549"/>
              <a:gd name="connsiteX9" fmla="*/ 0 w 2336549"/>
              <a:gd name="connsiteY9" fmla="*/ 1168275 h 2336549"/>
              <a:gd name="connsiteX10" fmla="*/ 156519 w 2336549"/>
              <a:gd name="connsiteY10" fmla="*/ 584137 h 2336549"/>
              <a:gd name="connsiteX11" fmla="*/ 584137 w 2336549"/>
              <a:gd name="connsiteY11" fmla="*/ 156519 h 233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6549" h="2336549">
                <a:moveTo>
                  <a:pt x="1168274" y="0"/>
                </a:moveTo>
                <a:lnTo>
                  <a:pt x="1752412" y="156519"/>
                </a:lnTo>
                <a:lnTo>
                  <a:pt x="2180030" y="584137"/>
                </a:lnTo>
                <a:lnTo>
                  <a:pt x="2336549" y="1168275"/>
                </a:lnTo>
                <a:lnTo>
                  <a:pt x="2180030" y="1752412"/>
                </a:lnTo>
                <a:lnTo>
                  <a:pt x="1752412" y="2180030"/>
                </a:lnTo>
                <a:lnTo>
                  <a:pt x="1168274" y="2336549"/>
                </a:lnTo>
                <a:lnTo>
                  <a:pt x="584137" y="2180030"/>
                </a:lnTo>
                <a:lnTo>
                  <a:pt x="156519" y="1752412"/>
                </a:lnTo>
                <a:lnTo>
                  <a:pt x="0" y="1168275"/>
                </a:lnTo>
                <a:lnTo>
                  <a:pt x="156519" y="584137"/>
                </a:lnTo>
                <a:lnTo>
                  <a:pt x="584137" y="1565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52183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C4F88B6-B34E-46C7-84E4-68D802B5C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946" y="187780"/>
            <a:ext cx="4992254" cy="4164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30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45D56-3EEF-4C18-8221-B9C2AF57FC94}"/>
              </a:ext>
            </a:extLst>
          </p:cNvPr>
          <p:cNvSpPr/>
          <p:nvPr/>
        </p:nvSpPr>
        <p:spPr>
          <a:xfrm>
            <a:off x="3108978" y="1371600"/>
            <a:ext cx="2926046" cy="3771901"/>
          </a:xfrm>
          <a:prstGeom prst="rect">
            <a:avLst/>
          </a:prstGeom>
          <a:gradFill>
            <a:gsLst>
              <a:gs pos="0">
                <a:srgbClr val="C0DEFF"/>
              </a:gs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BD6B66B-3740-46DE-9488-A1150B72A3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7816" y="1576138"/>
            <a:ext cx="2588369" cy="3567363"/>
          </a:xfrm>
          <a:custGeom>
            <a:avLst/>
            <a:gdLst>
              <a:gd name="connsiteX0" fmla="*/ 0 w 3451159"/>
              <a:gd name="connsiteY0" fmla="*/ 0 h 4756484"/>
              <a:gd name="connsiteX1" fmla="*/ 3451159 w 3451159"/>
              <a:gd name="connsiteY1" fmla="*/ 0 h 4756484"/>
              <a:gd name="connsiteX2" fmla="*/ 3451159 w 3451159"/>
              <a:gd name="connsiteY2" fmla="*/ 4756484 h 4756484"/>
              <a:gd name="connsiteX3" fmla="*/ 0 w 3451159"/>
              <a:gd name="connsiteY3" fmla="*/ 4756484 h 47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59" h="4756484">
                <a:moveTo>
                  <a:pt x="0" y="0"/>
                </a:moveTo>
                <a:lnTo>
                  <a:pt x="3451159" y="0"/>
                </a:lnTo>
                <a:lnTo>
                  <a:pt x="3451159" y="4756484"/>
                </a:lnTo>
                <a:lnTo>
                  <a:pt x="0" y="47564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43717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排版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70C7A0-ECB7-48E0-85DC-F699FBA9149E}"/>
              </a:ext>
            </a:extLst>
          </p:cNvPr>
          <p:cNvSpPr/>
          <p:nvPr/>
        </p:nvSpPr>
        <p:spPr>
          <a:xfrm>
            <a:off x="1" y="0"/>
            <a:ext cx="9146381" cy="72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A1761-7AFD-49B5-90E4-EAC4CCB6F3BE}"/>
              </a:ext>
            </a:extLst>
          </p:cNvPr>
          <p:cNvSpPr/>
          <p:nvPr/>
        </p:nvSpPr>
        <p:spPr>
          <a:xfrm>
            <a:off x="0" y="0"/>
            <a:ext cx="648072" cy="728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21FE7534-92A7-4905-91E4-7E399FB153DA}"/>
              </a:ext>
            </a:extLst>
          </p:cNvPr>
          <p:cNvSpPr/>
          <p:nvPr/>
        </p:nvSpPr>
        <p:spPr bwMode="auto">
          <a:xfrm>
            <a:off x="120455" y="211702"/>
            <a:ext cx="407162" cy="30525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65D7FF"/>
              </a:solidFill>
              <a:ea typeface="宋体" pitchFamily="2" charset="-122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C4F88B6-B34E-46C7-84E4-68D802B5C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946" y="187780"/>
            <a:ext cx="4992254" cy="4164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30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3FE3AA1-FD2B-4C5E-A5D1-B14E4DD22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9388"/>
            <a:ext cx="4086333" cy="3562770"/>
          </a:xfrm>
          <a:prstGeom prst="rect">
            <a:avLst/>
          </a:prstGeom>
        </p:spPr>
      </p:pic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1351BDB-1CB7-417A-9A3D-DB3A9D9708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9374" y="1249526"/>
            <a:ext cx="3771586" cy="2193071"/>
          </a:xfrm>
          <a:custGeom>
            <a:avLst/>
            <a:gdLst>
              <a:gd name="connsiteX0" fmla="*/ 0 w 5028781"/>
              <a:gd name="connsiteY0" fmla="*/ 0 h 2924095"/>
              <a:gd name="connsiteX1" fmla="*/ 5028781 w 5028781"/>
              <a:gd name="connsiteY1" fmla="*/ 0 h 2924095"/>
              <a:gd name="connsiteX2" fmla="*/ 5028781 w 5028781"/>
              <a:gd name="connsiteY2" fmla="*/ 2924095 h 2924095"/>
              <a:gd name="connsiteX3" fmla="*/ 0 w 5028781"/>
              <a:gd name="connsiteY3" fmla="*/ 2924095 h 292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8781" h="2924095">
                <a:moveTo>
                  <a:pt x="0" y="0"/>
                </a:moveTo>
                <a:lnTo>
                  <a:pt x="5028781" y="0"/>
                </a:lnTo>
                <a:lnTo>
                  <a:pt x="5028781" y="2924095"/>
                </a:lnTo>
                <a:lnTo>
                  <a:pt x="0" y="29240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19155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8"/>
    </p:custDataLst>
    <p:extLst>
      <p:ext uri="{BB962C8B-B14F-4D97-AF65-F5344CB8AC3E}">
        <p14:creationId xmlns:p14="http://schemas.microsoft.com/office/powerpoint/2010/main" val="31918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95" r:id="rId5"/>
    <p:sldLayoutId id="2147483796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51">
          <p15:clr>
            <a:srgbClr val="F26B43"/>
          </p15:clr>
        </p15:guide>
        <p15:guide id="3" pos="71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3.xml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1.xml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3.xml"/><Relationship Id="rId4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3"/>
          <p:cNvSpPr/>
          <p:nvPr/>
        </p:nvSpPr>
        <p:spPr>
          <a:xfrm flipH="1">
            <a:off x="411212" y="327076"/>
            <a:ext cx="8321576" cy="700769"/>
          </a:xfrm>
          <a:custGeom>
            <a:avLst/>
            <a:gdLst>
              <a:gd name="connsiteX0" fmla="*/ 0 w 2600392"/>
              <a:gd name="connsiteY0" fmla="*/ 0 h 1677382"/>
              <a:gd name="connsiteX1" fmla="*/ 2600392 w 2600392"/>
              <a:gd name="connsiteY1" fmla="*/ 0 h 1677382"/>
              <a:gd name="connsiteX2" fmla="*/ 2600392 w 2600392"/>
              <a:gd name="connsiteY2" fmla="*/ 1677382 h 1677382"/>
              <a:gd name="connsiteX3" fmla="*/ 0 w 2600392"/>
              <a:gd name="connsiteY3" fmla="*/ 1677382 h 1677382"/>
              <a:gd name="connsiteX4" fmla="*/ 0 w 2600392"/>
              <a:gd name="connsiteY4" fmla="*/ 0 h 1677382"/>
              <a:gd name="connsiteX0" fmla="*/ 0 w 2600392"/>
              <a:gd name="connsiteY0" fmla="*/ 0 h 1677382"/>
              <a:gd name="connsiteX1" fmla="*/ 2600392 w 2600392"/>
              <a:gd name="connsiteY1" fmla="*/ 0 h 1677382"/>
              <a:gd name="connsiteX2" fmla="*/ 2600392 w 2600392"/>
              <a:gd name="connsiteY2" fmla="*/ 1677382 h 1677382"/>
              <a:gd name="connsiteX3" fmla="*/ 0 w 2600392"/>
              <a:gd name="connsiteY3" fmla="*/ 1677382 h 1677382"/>
              <a:gd name="connsiteX4" fmla="*/ 91440 w 2600392"/>
              <a:gd name="connsiteY4" fmla="*/ 91440 h 1677382"/>
              <a:gd name="connsiteX0" fmla="*/ 0 w 2600392"/>
              <a:gd name="connsiteY0" fmla="*/ 124250 h 1801632"/>
              <a:gd name="connsiteX1" fmla="*/ 2600392 w 2600392"/>
              <a:gd name="connsiteY1" fmla="*/ 124250 h 1801632"/>
              <a:gd name="connsiteX2" fmla="*/ 2600392 w 2600392"/>
              <a:gd name="connsiteY2" fmla="*/ 1801632 h 1801632"/>
              <a:gd name="connsiteX3" fmla="*/ 0 w 2600392"/>
              <a:gd name="connsiteY3" fmla="*/ 1801632 h 1801632"/>
              <a:gd name="connsiteX4" fmla="*/ 91440 w 2600392"/>
              <a:gd name="connsiteY4" fmla="*/ 215690 h 180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392" h="1801632">
                <a:moveTo>
                  <a:pt x="0" y="124250"/>
                </a:moveTo>
                <a:cubicBezTo>
                  <a:pt x="866797" y="124250"/>
                  <a:pt x="2166993" y="-155314"/>
                  <a:pt x="2600392" y="124250"/>
                </a:cubicBezTo>
                <a:lnTo>
                  <a:pt x="2600392" y="1801632"/>
                </a:lnTo>
                <a:lnTo>
                  <a:pt x="0" y="1801632"/>
                </a:lnTo>
                <a:cubicBezTo>
                  <a:pt x="0" y="1242505"/>
                  <a:pt x="91440" y="215690"/>
                  <a:pt x="91440" y="215690"/>
                </a:cubicBezTo>
              </a:path>
            </a:pathLst>
          </a:cu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2021-2022-2 Java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语言程序设计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1973864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类与对象的基本概念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88E06594-B229-4F0E-A3E6-8EDF74CC9286}" type="datetime1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458767"/>
            <a:ext cx="9143999" cy="70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"/>
          <p:cNvSpPr txBox="1"/>
          <p:nvPr/>
        </p:nvSpPr>
        <p:spPr>
          <a:xfrm>
            <a:off x="3660294" y="4580235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645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82207-2A1E-40F9-BBDC-A16994A3802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2.1.1 抽象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F462B9-0854-470F-BC6B-6C39B74DDECB}"/>
              </a:ext>
            </a:extLst>
          </p:cNvPr>
          <p:cNvSpPr/>
          <p:nvPr/>
        </p:nvSpPr>
        <p:spPr>
          <a:xfrm>
            <a:off x="467544" y="915566"/>
            <a:ext cx="6696744" cy="227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例：</a:t>
            </a:r>
          </a:p>
          <a:p>
            <a:pPr lvl="1">
              <a:lnSpc>
                <a:spcPct val="12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钟表</a:t>
            </a:r>
          </a:p>
          <a:p>
            <a:pPr lvl="2">
              <a:lnSpc>
                <a:spcPct val="12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数据(属性)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int Hour;  int Minute;  int Second;</a:t>
            </a:r>
          </a:p>
          <a:p>
            <a:pPr lvl="2">
              <a:lnSpc>
                <a:spcPct val="12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方法(行为)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3"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SetTime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();  ShowTime();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1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82207-2A1E-40F9-BBDC-A16994A3802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2.1.1 抽象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6B7C5-A29F-4808-AA36-FFC3F0A10EB2}"/>
              </a:ext>
            </a:extLst>
          </p:cNvPr>
          <p:cNvSpPr/>
          <p:nvPr/>
        </p:nvSpPr>
        <p:spPr>
          <a:xfrm>
            <a:off x="987414" y="1203598"/>
            <a:ext cx="6968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例：</a:t>
            </a:r>
          </a:p>
          <a:p>
            <a:pPr lvl="1"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人</a:t>
            </a:r>
          </a:p>
          <a:p>
            <a:pPr lvl="2"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数据(属性)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3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char *name; char *gender; int age; int id;</a:t>
            </a:r>
          </a:p>
          <a:p>
            <a:pPr lvl="2"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方法(行为)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3"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生物行为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Eat(),  Step(),…</a:t>
            </a:r>
          </a:p>
          <a:p>
            <a:pPr lvl="3">
              <a:lnSpc>
                <a:spcPct val="9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社会行为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Work(), Study(),…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47F655-1A28-4903-A599-BC35DB604EBF}"/>
              </a:ext>
            </a:extLst>
          </p:cNvPr>
          <p:cNvSpPr/>
          <p:nvPr/>
        </p:nvSpPr>
        <p:spPr>
          <a:xfrm>
            <a:off x="899592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2.1.2 封装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2214C1-324D-4CD0-8B79-DA4D15CB28EF}"/>
              </a:ext>
            </a:extLst>
          </p:cNvPr>
          <p:cNvSpPr/>
          <p:nvPr/>
        </p:nvSpPr>
        <p:spPr>
          <a:xfrm>
            <a:off x="323528" y="1059582"/>
            <a:ext cx="8352928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封装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是一种信息隐蔽技术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利用抽象数据类型将数据和基于数据的操作封装在一起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用户只能看到对象的封装界面信息，对象的内部细节对用户是隐蔽的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封装的目的在于将对象的使用者和设计者分开，使用者不必知道行为实现的细节，只需使用设计者提供的消息来访问对象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85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47F655-1A28-4903-A599-BC35DB604EBF}"/>
              </a:ext>
            </a:extLst>
          </p:cNvPr>
          <p:cNvSpPr/>
          <p:nvPr/>
        </p:nvSpPr>
        <p:spPr>
          <a:xfrm>
            <a:off x="899592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2.1.2 封装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864D28-14CD-4E2A-A6D8-259FA6826BAA}"/>
              </a:ext>
            </a:extLst>
          </p:cNvPr>
          <p:cNvSpPr/>
          <p:nvPr/>
        </p:nvSpPr>
        <p:spPr>
          <a:xfrm>
            <a:off x="611560" y="915566"/>
            <a:ext cx="8352928" cy="326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封装的定义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清楚的边界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所有对象的内部信息被限定在这个边界内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接口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对象向外界提供的方法，外界可以通过这些方法与对象进行交互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受保护的内部实现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功能的实现细节，不能从类外访问。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47F655-1A28-4903-A599-BC35DB604EBF}"/>
              </a:ext>
            </a:extLst>
          </p:cNvPr>
          <p:cNvSpPr/>
          <p:nvPr/>
        </p:nvSpPr>
        <p:spPr>
          <a:xfrm>
            <a:off x="899592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2.1.2 封装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8AF29B-0CC5-4460-AA1A-7CEA67A3BBD3}"/>
              </a:ext>
            </a:extLst>
          </p:cNvPr>
          <p:cNvSpPr/>
          <p:nvPr/>
        </p:nvSpPr>
        <p:spPr>
          <a:xfrm>
            <a:off x="611560" y="1131590"/>
            <a:ext cx="8136904" cy="253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封装的意义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在面向对象的程序设计中，类封装了数据及对数据的操作，是程序中的最小模块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禁止了外界直接操作类中的数据，模块与模块之间只能通过严格控制的接口进行交互，这使得模块之间的偶合度大大降低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保证了模块具有较好的独立性，程序维护和修改较为容易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32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08C6EB-5597-44B6-85D3-7B2C3CD8F4B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2.1.3 继承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13516-EF0A-413B-AE5F-72E2DF7D259E}"/>
              </a:ext>
            </a:extLst>
          </p:cNvPr>
          <p:cNvSpPr/>
          <p:nvPr/>
        </p:nvSpPr>
        <p:spPr>
          <a:xfrm>
            <a:off x="611560" y="1059582"/>
            <a:ext cx="8136904" cy="295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继承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是指新的类可以获得已有类（称为超类、基类或父类）的属性和行为，称新类为已有类的派生类（也称为子类）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在继承过程中派生类继承了基类的特性，包括方法和实例变量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派生类也可修改继承的方法或增加新的方法，使之更适合特殊的需要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有助于解决软件的可重用性问题，使程序结构清晰，降低了编码和维护的工作量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25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08C6EB-5597-44B6-85D3-7B2C3CD8F4B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2.1.3 继承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319EC-1443-4A69-91B5-B72FAAC462C2}"/>
              </a:ext>
            </a:extLst>
          </p:cNvPr>
          <p:cNvSpPr/>
          <p:nvPr/>
        </p:nvSpPr>
        <p:spPr>
          <a:xfrm>
            <a:off x="683568" y="101084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单继承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任何一个派生类都只有单一的直接父类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类层次结构为树状结构</a:t>
            </a: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多继承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一个类可以有一个以上的直接父类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类层次结构为网状结构，设计及实现比较复杂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B0B46B-CC6E-4091-8AD5-4F8E2F4AF573}"/>
              </a:ext>
            </a:extLst>
          </p:cNvPr>
          <p:cNvSpPr/>
          <p:nvPr/>
        </p:nvSpPr>
        <p:spPr>
          <a:xfrm>
            <a:off x="1475656" y="3507854"/>
            <a:ext cx="423955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Java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语言仅支持单继承！！！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33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58DF69-4287-4D10-965E-C5039DF8CE68}"/>
              </a:ext>
            </a:extLst>
          </p:cNvPr>
          <p:cNvSpPr/>
          <p:nvPr/>
        </p:nvSpPr>
        <p:spPr>
          <a:xfrm>
            <a:off x="899592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2.1.4 多态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8FD04-060B-4512-BCE3-FBD364DF6F14}"/>
              </a:ext>
            </a:extLst>
          </p:cNvPr>
          <p:cNvSpPr/>
          <p:nvPr/>
        </p:nvSpPr>
        <p:spPr>
          <a:xfrm>
            <a:off x="539552" y="1059582"/>
            <a:ext cx="8352928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多态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一个程序中同名的不同方法共存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主要通过子类对父类方法的覆盖来实现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不同类的对象可以响应同名的消息(方法) ，具体的实现方法却不同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使语言具有灵活、抽象、行为共享、代码共享的优势，很好地解决了应用程序方法同名问题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27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A8F3E5-E65C-4D82-8863-C24C1FE00F0F}"/>
              </a:ext>
            </a:extLst>
          </p:cNvPr>
          <p:cNvSpPr/>
          <p:nvPr/>
        </p:nvSpPr>
        <p:spPr>
          <a:xfrm>
            <a:off x="827584" y="123478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2.2 类与对象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EEB654-61BE-4B86-9C10-ABFC08B2E4EB}"/>
              </a:ext>
            </a:extLst>
          </p:cNvPr>
          <p:cNvSpPr/>
          <p:nvPr/>
        </p:nvSpPr>
        <p:spPr>
          <a:xfrm>
            <a:off x="611560" y="1131590"/>
            <a:ext cx="7344816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类与对象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在程序中，对象是通过一种抽象数据类型来描述的，这种抽象数据类型称为类(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Class)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一个类是对一类对象的描述。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类是构造对象的模板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对象是类的具体实例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81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93811C-E7A6-4458-9D9D-0F348082AB0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2.2.1 类的声明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F4C7D-AD40-4379-84F3-9B68E759912F}"/>
              </a:ext>
            </a:extLst>
          </p:cNvPr>
          <p:cNvSpPr/>
          <p:nvPr/>
        </p:nvSpPr>
        <p:spPr>
          <a:xfrm>
            <a:off x="539552" y="987574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声明形式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[public] [abstract | final] class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类名称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	[extends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父类名称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]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 [implements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接口名称列表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{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	变量成员声明及初始化；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  	方法声明及方法体；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0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51670"/>
            <a:ext cx="1368152" cy="936104"/>
          </a:xfrm>
          <a:prstGeom prst="rect">
            <a:avLst/>
          </a:prstGeom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目 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93811C-E7A6-4458-9D9D-0F348082AB0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2.2.1 类的声明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E2CAF2-ABA7-4077-BDA1-65A07C310D77}"/>
              </a:ext>
            </a:extLst>
          </p:cNvPr>
          <p:cNvSpPr/>
          <p:nvPr/>
        </p:nvSpPr>
        <p:spPr>
          <a:xfrm>
            <a:off x="611560" y="1131590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关键字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表明其后声明的是一个类。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extends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如果所声明的类是从某一父类派生而来，那么，父类的名字应写在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extends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之后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implements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如果所声明的类要实现某些接口，那么，接口的名字应写在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implements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之后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59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93811C-E7A6-4458-9D9D-0F348082AB0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2.2.1 类的声明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A49EC6-4B48-47CB-AF60-E9F8F99005B9}"/>
              </a:ext>
            </a:extLst>
          </p:cNvPr>
          <p:cNvSpPr/>
          <p:nvPr/>
        </p:nvSpPr>
        <p:spPr>
          <a:xfrm>
            <a:off x="683568" y="843558"/>
            <a:ext cx="7272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修饰符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可以有多个，用来限定类的使用方式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表明此类为公有类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abstract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指明此类为抽象类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final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指明此类为终结类 	</a:t>
            </a: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类声明体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变量成员声明及初始化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可以有多个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方法声明及方法体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可以有多个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051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93811C-E7A6-4458-9D9D-0F348082AB0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2.2.1 类的声明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85B1E9-CCFF-404F-B4DC-215998E1B105}"/>
              </a:ext>
            </a:extLst>
          </p:cNvPr>
          <p:cNvSpPr/>
          <p:nvPr/>
        </p:nvSpPr>
        <p:spPr>
          <a:xfrm>
            <a:off x="611560" y="915566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钟表类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85BB6-52A5-429B-A1C0-06F44B19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35" y="1121814"/>
            <a:ext cx="5772150" cy="3238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33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F7782B-3534-4DDF-BB79-4ECDFC547B10}"/>
              </a:ext>
            </a:extLst>
          </p:cNvPr>
          <p:cNvSpPr/>
          <p:nvPr/>
        </p:nvSpPr>
        <p:spPr>
          <a:xfrm>
            <a:off x="971600" y="12347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2.2.2 对象的声明与引用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E9084-63DC-4CE2-9FE5-82CFF930770F}"/>
              </a:ext>
            </a:extLst>
          </p:cNvPr>
          <p:cNvSpPr/>
          <p:nvPr/>
        </p:nvSpPr>
        <p:spPr>
          <a:xfrm>
            <a:off x="611560" y="1131590"/>
            <a:ext cx="7704856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变量和对象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变量除了存储基本数据类型的数据，还能存储对象的引用，用来存储对象引用的变量称为引用变量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类的对象也称为类的实例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6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F7782B-3534-4DDF-BB79-4ECDFC547B10}"/>
              </a:ext>
            </a:extLst>
          </p:cNvPr>
          <p:cNvSpPr/>
          <p:nvPr/>
        </p:nvSpPr>
        <p:spPr>
          <a:xfrm>
            <a:off x="971600" y="12347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2.2.2 对象的声明与引用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B94B0-D883-4D66-945A-3814CEF097CB}"/>
              </a:ext>
            </a:extLst>
          </p:cNvPr>
          <p:cNvSpPr/>
          <p:nvPr/>
        </p:nvSpPr>
        <p:spPr>
          <a:xfrm>
            <a:off x="755576" y="1059582"/>
            <a:ext cx="7992888" cy="3062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对象的声明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格式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类名  变量名</a:t>
            </a:r>
          </a:p>
          <a:p>
            <a:pPr lvl="2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例如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Clock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是已经声明的类名，则下面语句声明的变量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aclock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将用于存储该类对象的引用：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Clock 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aclock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;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声明一个引用变量时并没有对象生成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64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F7782B-3534-4DDF-BB79-4ECDFC547B10}"/>
              </a:ext>
            </a:extLst>
          </p:cNvPr>
          <p:cNvSpPr/>
          <p:nvPr/>
        </p:nvSpPr>
        <p:spPr>
          <a:xfrm>
            <a:off x="971600" y="12347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2.2.2 对象的声明与引用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EE05A-AEF8-4A02-ADB9-C9775D33D857}"/>
              </a:ext>
            </a:extLst>
          </p:cNvPr>
          <p:cNvSpPr/>
          <p:nvPr/>
        </p:nvSpPr>
        <p:spPr>
          <a:xfrm>
            <a:off x="827584" y="915566"/>
            <a:ext cx="7488832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对象的创建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生成实例的格式：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new &lt;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类名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&gt;()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例如：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aclock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=new Clock()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其作用是：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在内存中为此对象分配内存空间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返回对象的引用(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reference 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相当于对象的存储地址)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引用变量可以被赋以空值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例如：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aclock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=null;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31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B4814-B22B-45BE-8251-B624DB76E096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2A869D-E5EA-434A-8112-080CA08F7017}"/>
              </a:ext>
            </a:extLst>
          </p:cNvPr>
          <p:cNvSpPr/>
          <p:nvPr/>
        </p:nvSpPr>
        <p:spPr>
          <a:xfrm>
            <a:off x="611560" y="1203598"/>
            <a:ext cx="8208912" cy="221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数据成员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表示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类的状态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声明数据成员必须给出变量名及其所属的类型，同时还可以指定其他特性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在一个类中成员变量名是唯一的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数据成员的类型可以是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中任意的数据类型(简单类型，类，接口，数组)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分为实例变量和类变量</a:t>
            </a:r>
          </a:p>
        </p:txBody>
      </p:sp>
    </p:spTree>
    <p:extLst>
      <p:ext uri="{BB962C8B-B14F-4D97-AF65-F5344CB8AC3E}">
        <p14:creationId xmlns:p14="http://schemas.microsoft.com/office/powerpoint/2010/main" val="2476971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B4814-B22B-45BE-8251-B624DB76E096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0D19E-E850-4178-9077-F176D098E0AF}"/>
              </a:ext>
            </a:extLst>
          </p:cNvPr>
          <p:cNvSpPr/>
          <p:nvPr/>
        </p:nvSpPr>
        <p:spPr>
          <a:xfrm>
            <a:off x="611560" y="987574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	[public | protected | private]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	[static]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[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final][transient] [volatile]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	变量数据类型  变量名1[=变量初值],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			           变量名2[=变量初值], … ;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格式说明</a:t>
            </a:r>
          </a:p>
          <a:p>
            <a:pPr lvl="2"/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public、protected、private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为访问控制符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static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指明这是一个静态成员变量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final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指明变量的值不能被修改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transient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指明变量是临时状态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volatile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指明变量是一个共享变量</a:t>
            </a:r>
          </a:p>
        </p:txBody>
      </p:sp>
    </p:spTree>
    <p:extLst>
      <p:ext uri="{BB962C8B-B14F-4D97-AF65-F5344CB8AC3E}">
        <p14:creationId xmlns:p14="http://schemas.microsoft.com/office/powerpoint/2010/main" val="4171243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B4814-B22B-45BE-8251-B624DB76E096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E53CB-D73B-4AE9-A58C-F3726C15E136}"/>
              </a:ext>
            </a:extLst>
          </p:cNvPr>
          <p:cNvSpPr/>
          <p:nvPr/>
        </p:nvSpPr>
        <p:spPr>
          <a:xfrm>
            <a:off x="611560" y="982909"/>
            <a:ext cx="7776864" cy="210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实例变量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没有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static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修饰的变量称为实例变量(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Instance Variables)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用来存储所有实例都需要的属性信息，不同实例的属性值可能会不同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可通过下面的表达式访问实例属性的值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&lt;实例名&gt;.&lt;实例变量名&gt;</a:t>
            </a:r>
          </a:p>
        </p:txBody>
      </p:sp>
    </p:spTree>
    <p:extLst>
      <p:ext uri="{BB962C8B-B14F-4D97-AF65-F5344CB8AC3E}">
        <p14:creationId xmlns:p14="http://schemas.microsoft.com/office/powerpoint/2010/main" val="3487107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7E864B-3861-4157-86E3-5246345DA5F8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AA8BCC-8565-4A18-BABA-E1E83BBEDA1F}"/>
              </a:ext>
            </a:extLst>
          </p:cNvPr>
          <p:cNvSpPr/>
          <p:nvPr/>
        </p:nvSpPr>
        <p:spPr>
          <a:xfrm>
            <a:off x="467544" y="956427"/>
            <a:ext cx="792088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声明一个表示圆的类，保存在文件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Circle.java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中。然后编写测试类，保存在文件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ShapeTester.java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中，并与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Circle.java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放在相同的目录下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37C61-CA10-4FA4-9E29-BC9F28F3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0" y="1995686"/>
            <a:ext cx="2552700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13345F-7F6C-463C-896F-E42BDF385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662436"/>
            <a:ext cx="4600575" cy="213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54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9A633B-6055-49FA-8D30-991169E91304}"/>
              </a:ext>
            </a:extLst>
          </p:cNvPr>
          <p:cNvSpPr/>
          <p:nvPr/>
        </p:nvSpPr>
        <p:spPr>
          <a:xfrm>
            <a:off x="899592" y="123478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 面向对象的程序设计方法概述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04B125-12F5-44E0-9034-BC86A0E0A980}"/>
              </a:ext>
            </a:extLst>
          </p:cNvPr>
          <p:cNvSpPr/>
          <p:nvPr/>
        </p:nvSpPr>
        <p:spPr>
          <a:xfrm>
            <a:off x="539552" y="1059582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面向对象的程序设计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与结构化程序设计方法相比，更符合人类认识现实世界的思维方式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已成为程序设计的主流方向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涉及的主要概念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抽象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封装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继承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多态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281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AA03C4-5A12-4310-B9D9-2F4FC13B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7654"/>
            <a:ext cx="4095750" cy="14573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AF2961-9851-405D-A4E7-F5DB7937865B}"/>
              </a:ext>
            </a:extLst>
          </p:cNvPr>
          <p:cNvSpPr/>
          <p:nvPr/>
        </p:nvSpPr>
        <p:spPr>
          <a:xfrm>
            <a:off x="611560" y="96173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编译后运行结果如下：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8A7B95-A5C3-4FF9-8168-43797E978E5E}"/>
              </a:ext>
            </a:extLst>
          </p:cNvPr>
          <p:cNvSpPr/>
          <p:nvPr/>
        </p:nvSpPr>
        <p:spPr>
          <a:xfrm>
            <a:off x="646920" y="3506785"/>
            <a:ext cx="5256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解释</a:t>
            </a:r>
          </a:p>
          <a:p>
            <a:pPr lvl="1"/>
            <a:r>
              <a:rPr lang="zh-CN" altLang="en-US" b="1" dirty="0"/>
              <a:t>@之后的数值为</a:t>
            </a:r>
            <a:r>
              <a:rPr lang="en-US" altLang="zh-CN" b="1" dirty="0"/>
              <a:t>x</a:t>
            </a:r>
            <a:r>
              <a:rPr lang="zh-CN" altLang="en-US" b="1" dirty="0"/>
              <a:t>所指的对象的存储地址</a:t>
            </a:r>
          </a:p>
          <a:p>
            <a:pPr lvl="1"/>
            <a:r>
              <a:rPr lang="en-US" altLang="zh-CN" b="1" dirty="0"/>
              <a:t>x</a:t>
            </a:r>
            <a:r>
              <a:rPr lang="zh-CN" altLang="en-US" b="1" dirty="0"/>
              <a:t>的值及对象的状态如图</a:t>
            </a:r>
          </a:p>
        </p:txBody>
      </p:sp>
      <p:pic>
        <p:nvPicPr>
          <p:cNvPr id="6" name="Picture 6" descr="ObjectCircle">
            <a:extLst>
              <a:ext uri="{FF2B5EF4-FFF2-40B4-BE49-F238E27FC236}">
                <a16:creationId xmlns:a16="http://schemas.microsoft.com/office/drawing/2014/main" id="{EA9FF068-D8DC-41BB-B876-01F1F8E4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80" y="2617785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110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E9F04-AC1A-4316-AD2E-3CB89AB1E426}"/>
              </a:ext>
            </a:extLst>
          </p:cNvPr>
          <p:cNvSpPr/>
          <p:nvPr/>
        </p:nvSpPr>
        <p:spPr>
          <a:xfrm>
            <a:off x="539552" y="987574"/>
            <a:ext cx="82089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声明一个表示矩形的类</a:t>
            </a:r>
            <a:r>
              <a:rPr lang="en-US" altLang="zh-CN" dirty="0"/>
              <a:t>，</a:t>
            </a:r>
            <a:r>
              <a:rPr lang="zh-CN" altLang="en-US" dirty="0"/>
              <a:t>保存在</a:t>
            </a:r>
            <a:r>
              <a:rPr lang="en-US" altLang="zh-CN" dirty="0">
                <a:solidFill>
                  <a:schemeClr val="tx2"/>
                </a:solidFill>
              </a:rPr>
              <a:t>Rectangle.java</a:t>
            </a:r>
            <a:r>
              <a:rPr lang="zh-CN" altLang="en-US" dirty="0"/>
              <a:t>中；编写测试类，保存在</a:t>
            </a:r>
            <a:r>
              <a:rPr lang="en-US" altLang="zh-CN" dirty="0">
                <a:solidFill>
                  <a:schemeClr val="tx2"/>
                </a:solidFill>
              </a:rPr>
              <a:t>ShapeTester.java</a:t>
            </a:r>
            <a:r>
              <a:rPr lang="zh-CN" altLang="en-US" dirty="0"/>
              <a:t>中，二文件保存在相同的目录下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7523B-FA1F-4D06-AB6D-B2D910B0C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695450"/>
            <a:ext cx="3133725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0EF8F8-B8BB-4752-BC73-11FF15CC1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695450"/>
            <a:ext cx="4943475" cy="2533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2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0866B7-DC78-4794-BB21-10A7CD51C3DB}"/>
              </a:ext>
            </a:extLst>
          </p:cNvPr>
          <p:cNvSpPr/>
          <p:nvPr/>
        </p:nvSpPr>
        <p:spPr>
          <a:xfrm>
            <a:off x="539552" y="91556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编译后运行结果如下：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CF238-3663-4D88-95E7-EB23A56A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19622"/>
            <a:ext cx="7743825" cy="1447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A86A04-3715-47C3-BB39-15F6D2FC2220}"/>
              </a:ext>
            </a:extLst>
          </p:cNvPr>
          <p:cNvSpPr/>
          <p:nvPr/>
        </p:nvSpPr>
        <p:spPr>
          <a:xfrm>
            <a:off x="539552" y="3009863"/>
            <a:ext cx="5341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解释</a:t>
            </a:r>
          </a:p>
          <a:p>
            <a:pPr lvl="1"/>
            <a:r>
              <a:rPr lang="en-US" altLang="zh-CN" dirty="0"/>
              <a:t>Circle</a:t>
            </a:r>
            <a:r>
              <a:rPr lang="zh-CN" altLang="en-US" dirty="0"/>
              <a:t>及</a:t>
            </a:r>
            <a:r>
              <a:rPr lang="en-US" altLang="zh-CN" dirty="0"/>
              <a:t>Rectangle</a:t>
            </a:r>
            <a:r>
              <a:rPr lang="zh-CN" altLang="en-US" dirty="0"/>
              <a:t>类对象的状态如图</a:t>
            </a:r>
          </a:p>
        </p:txBody>
      </p:sp>
      <p:pic>
        <p:nvPicPr>
          <p:cNvPr id="6" name="Picture 6" descr="ObjectRectangle">
            <a:extLst>
              <a:ext uri="{FF2B5EF4-FFF2-40B4-BE49-F238E27FC236}">
                <a16:creationId xmlns:a16="http://schemas.microsoft.com/office/drawing/2014/main" id="{73B96512-C71C-4C56-AC79-34C1723D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3280"/>
            <a:ext cx="3688444" cy="15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769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8033F9-932B-4CF1-ACC2-0BE9207777C2}"/>
              </a:ext>
            </a:extLst>
          </p:cNvPr>
          <p:cNvSpPr/>
          <p:nvPr/>
        </p:nvSpPr>
        <p:spPr>
          <a:xfrm>
            <a:off x="611560" y="843558"/>
            <a:ext cx="763284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dirty="0" err="1"/>
              <a:t>ShapeTester</a:t>
            </a:r>
            <a:r>
              <a:rPr lang="zh-CN" altLang="en-US" dirty="0"/>
              <a:t>类进行修改，使两个实例具有不同的实例变量值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9B5F8-F7CF-4A5B-89C1-5F16AABC7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430280"/>
            <a:ext cx="6514770" cy="3513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131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6972A-25C3-4E67-A734-8AA9AC8E27F6}"/>
              </a:ext>
            </a:extLst>
          </p:cNvPr>
          <p:cNvSpPr/>
          <p:nvPr/>
        </p:nvSpPr>
        <p:spPr>
          <a:xfrm>
            <a:off x="467544" y="91556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编译后运行结果如下：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A90A3-626E-4CD2-BEA2-454DAE09C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419622"/>
            <a:ext cx="2647950" cy="1476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C0F88E-2931-4826-88C6-FDE7B88AD24B}"/>
              </a:ext>
            </a:extLst>
          </p:cNvPr>
          <p:cNvSpPr/>
          <p:nvPr/>
        </p:nvSpPr>
        <p:spPr>
          <a:xfrm>
            <a:off x="4140696" y="1472118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解释</a:t>
            </a:r>
          </a:p>
          <a:p>
            <a:pPr lvl="1"/>
            <a:r>
              <a:rPr lang="en-US" altLang="zh-CN" dirty="0"/>
              <a:t>Circle</a:t>
            </a:r>
            <a:r>
              <a:rPr lang="zh-CN" altLang="en-US" dirty="0"/>
              <a:t>及</a:t>
            </a:r>
            <a:r>
              <a:rPr lang="en-US" altLang="zh-CN" dirty="0"/>
              <a:t>Rectangle</a:t>
            </a:r>
            <a:r>
              <a:rPr lang="zh-CN" altLang="en-US" dirty="0"/>
              <a:t>类对象的状态如图</a:t>
            </a:r>
          </a:p>
        </p:txBody>
      </p:sp>
      <p:pic>
        <p:nvPicPr>
          <p:cNvPr id="6" name="Picture 6" descr="ObjectRectangle3">
            <a:extLst>
              <a:ext uri="{FF2B5EF4-FFF2-40B4-BE49-F238E27FC236}">
                <a16:creationId xmlns:a16="http://schemas.microsoft.com/office/drawing/2014/main" id="{1940B3B1-DAE6-4F79-9618-028E706B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50" y="2895997"/>
            <a:ext cx="525658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80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A67C0C-D9E9-4646-9ECF-660902C48FE0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EA191-8467-4539-9486-28140EC05363}"/>
              </a:ext>
            </a:extLst>
          </p:cNvPr>
          <p:cNvSpPr/>
          <p:nvPr/>
        </p:nvSpPr>
        <p:spPr>
          <a:xfrm>
            <a:off x="255195" y="905898"/>
            <a:ext cx="4316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地址簿程序</a:t>
            </a:r>
          </a:p>
          <a:p>
            <a:pPr lvl="1"/>
            <a:r>
              <a:rPr lang="zh-CN" altLang="en-US" dirty="0"/>
              <a:t>一个人的地址通常包括以下信息：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D2325C-00CC-4BCB-9DE1-A2A0819DF62E}"/>
              </a:ext>
            </a:extLst>
          </p:cNvPr>
          <p:cNvSpPr/>
          <p:nvPr/>
        </p:nvSpPr>
        <p:spPr>
          <a:xfrm>
            <a:off x="287524" y="2823992"/>
            <a:ext cx="4788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采用过程化的程序设计方法，使用简单变量存储，则存储两个人地址的代码如下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3895A7-5038-4306-B909-DD33F1FD40B9}"/>
              </a:ext>
            </a:extLst>
          </p:cNvPr>
          <p:cNvSpPr/>
          <p:nvPr/>
        </p:nvSpPr>
        <p:spPr>
          <a:xfrm>
            <a:off x="204486" y="1892320"/>
            <a:ext cx="4871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姓名，省份，城市，街道，门牌号，邮政编码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9B6EE2-7B99-4113-ACC8-9BD4E27C0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93102"/>
            <a:ext cx="3863779" cy="31774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120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9E4DB8-6E11-446B-8594-E7D9CF675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628588"/>
            <a:ext cx="2363119" cy="2671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D530AE-F793-495E-9441-FFD8F1D7E192}"/>
              </a:ext>
            </a:extLst>
          </p:cNvPr>
          <p:cNvSpPr/>
          <p:nvPr/>
        </p:nvSpPr>
        <p:spPr>
          <a:xfrm>
            <a:off x="539552" y="915566"/>
            <a:ext cx="698477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en-US" dirty="0"/>
              <a:t>采用面向对象的程序设计方法，则需要首先声明</a:t>
            </a:r>
            <a:r>
              <a:rPr lang="en-US" altLang="zh-CN" dirty="0"/>
              <a:t>Address</a:t>
            </a:r>
            <a:r>
              <a:rPr lang="zh-CN" altLang="en-US" dirty="0"/>
              <a:t>类如下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562B4D-09D3-4D59-BB11-4BD4D40A36CB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D5E8D7-4B10-4232-A1B0-C51E0A5A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935564"/>
            <a:ext cx="3219450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1825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55F88-7551-4439-8D0E-208EA368BB8B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8F65DF-5971-452A-B7C9-64724D04A630}"/>
              </a:ext>
            </a:extLst>
          </p:cNvPr>
          <p:cNvSpPr/>
          <p:nvPr/>
        </p:nvSpPr>
        <p:spPr>
          <a:xfrm>
            <a:off x="539552" y="80977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en-US" sz="2000" dirty="0"/>
              <a:t>主方法改写如下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09755-8015-4FED-91CA-273C492B5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75606"/>
            <a:ext cx="6238875" cy="3438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779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55F88-7551-4439-8D0E-208EA368BB8B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CBF75D-8BF3-4614-BD89-7A89BB06ECE8}"/>
              </a:ext>
            </a:extLst>
          </p:cNvPr>
          <p:cNvSpPr/>
          <p:nvPr/>
        </p:nvSpPr>
        <p:spPr>
          <a:xfrm>
            <a:off x="539552" y="987574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类变量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也称为静态变量，声明时需加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static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修饰符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不管类的对象有多少，类变量只存在一份，在整个类中只有一个值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类初始化的同时就被赋值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适用情况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类中所有对象都相同的属性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经常需要共享的数据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系统中用到的一些常量值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引用格式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&lt;类名 | 实例名&gt;.&lt;类变量名&gt;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12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55F88-7551-4439-8D0E-208EA368BB8B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4C3C88-1E69-4204-84DD-C8ED86D242E5}"/>
              </a:ext>
            </a:extLst>
          </p:cNvPr>
          <p:cNvSpPr/>
          <p:nvPr/>
        </p:nvSpPr>
        <p:spPr>
          <a:xfrm>
            <a:off x="539552" y="987574"/>
            <a:ext cx="835292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对于一个圆类的所有对象，计算圆的面积时，都需用到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π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的值，可在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类的声明中增加一个类属性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PI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52E678-DCF9-447B-BFAA-99E68D628E52}"/>
              </a:ext>
            </a:extLst>
          </p:cNvPr>
          <p:cNvSpPr/>
          <p:nvPr/>
        </p:nvSpPr>
        <p:spPr>
          <a:xfrm>
            <a:off x="545232" y="3939902"/>
            <a:ext cx="748883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当我们生成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类的实例时，在每一个实例中并没有存储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的值，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的值存储在类中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30C5B6-DC6D-417F-A6C1-F86F086F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930528"/>
            <a:ext cx="3876675" cy="828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100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9A633B-6055-49FA-8D30-991169E91304}"/>
              </a:ext>
            </a:extLst>
          </p:cNvPr>
          <p:cNvSpPr/>
          <p:nvPr/>
        </p:nvSpPr>
        <p:spPr>
          <a:xfrm>
            <a:off x="899592" y="123478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 面向对象的程序设计方法概述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CFC09-168E-40AB-BC3B-2EB817B5937E}"/>
              </a:ext>
            </a:extLst>
          </p:cNvPr>
          <p:cNvSpPr/>
          <p:nvPr/>
        </p:nvSpPr>
        <p:spPr>
          <a:xfrm>
            <a:off x="683568" y="987574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现实世界中</a:t>
            </a:r>
          </a:p>
          <a:p>
            <a:pPr lvl="2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万物皆对象</a:t>
            </a:r>
          </a:p>
          <a:p>
            <a:pPr lvl="2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都具有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各自的属性，对外界都呈现各自的行为 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程序中</a:t>
            </a:r>
          </a:p>
          <a:p>
            <a:pPr lvl="2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一切都是对象</a:t>
            </a:r>
          </a:p>
          <a:p>
            <a:pPr lvl="2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都具有标识 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(identity), 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属性和行为(方法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lvl="3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通过一个或多个变量来保存其状态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3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通过方法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(method)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实现他的行为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609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55F88-7551-4439-8D0E-208EA368BB8B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BC81BF-D8CC-4F3C-8A2E-2FBA94E8264D}"/>
              </a:ext>
            </a:extLst>
          </p:cNvPr>
          <p:cNvSpPr/>
          <p:nvPr/>
        </p:nvSpPr>
        <p:spPr>
          <a:xfrm>
            <a:off x="506869" y="91556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400" dirty="0"/>
              <a:t>对类变量进行测试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3E290-B321-4B0C-B5EC-9AF8AACA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10" y="1707654"/>
            <a:ext cx="3933825" cy="2619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EBBED-1BCD-41C0-8EB4-1BE990B92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707654"/>
            <a:ext cx="2362200" cy="1495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920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70F0A1-7DB7-40C9-8E0A-8DDEE15C1655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E0A54D-F3F4-4F23-B88E-091EEFEECF80}"/>
              </a:ext>
            </a:extLst>
          </p:cNvPr>
          <p:cNvSpPr/>
          <p:nvPr/>
        </p:nvSpPr>
        <p:spPr>
          <a:xfrm>
            <a:off x="323528" y="915566"/>
            <a:ext cx="828092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声明一个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Point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类，有两个私有变量保存点坐标，一个类变量保存已有点的个数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D6F9EF-CB08-44B7-B725-42303109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7" y="1851670"/>
            <a:ext cx="3943823" cy="2304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071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70F0A1-7DB7-40C9-8E0A-8DDEE15C1655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7AD477-E8E5-4BE5-9216-F0B07B83B89F}"/>
              </a:ext>
            </a:extLst>
          </p:cNvPr>
          <p:cNvSpPr/>
          <p:nvPr/>
        </p:nvSpPr>
        <p:spPr>
          <a:xfrm>
            <a:off x="467544" y="9215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测试类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E2AF11-9326-4867-B437-99A6B956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19" y="1604156"/>
            <a:ext cx="5047094" cy="22160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C3B0B8-D3BC-4331-A447-B00A9B1A4E39}"/>
              </a:ext>
            </a:extLst>
          </p:cNvPr>
          <p:cNvSpPr/>
          <p:nvPr/>
        </p:nvSpPr>
        <p:spPr>
          <a:xfrm>
            <a:off x="6084168" y="915566"/>
            <a:ext cx="1107996" cy="375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测试结果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7D0D47-DEC5-4F29-A387-4893B873C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604156"/>
            <a:ext cx="1800225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67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70F0A1-7DB7-40C9-8E0A-8DDEE15C1655}"/>
              </a:ext>
            </a:extLst>
          </p:cNvPr>
          <p:cNvSpPr/>
          <p:nvPr/>
        </p:nvSpPr>
        <p:spPr>
          <a:xfrm>
            <a:off x="971600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2.2.3 数据成员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A44B64-F364-4683-9D0F-8BF17A371F66}"/>
              </a:ext>
            </a:extLst>
          </p:cNvPr>
          <p:cNvSpPr/>
          <p:nvPr/>
        </p:nvSpPr>
        <p:spPr>
          <a:xfrm>
            <a:off x="179512" y="915566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b="1" dirty="0">
                <a:solidFill>
                  <a:schemeClr val="hlink"/>
                </a:solidFill>
                <a:latin typeface="+mj-ea"/>
                <a:ea typeface="+mj-ea"/>
              </a:rPr>
              <a:t>final</a:t>
            </a:r>
            <a:r>
              <a:rPr lang="zh-CN" altLang="en-GB" sz="2000" b="1" dirty="0">
                <a:solidFill>
                  <a:schemeClr val="hlink"/>
                </a:solidFill>
                <a:latin typeface="+mj-ea"/>
                <a:ea typeface="+mj-ea"/>
              </a:rPr>
              <a:t>修饰符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A992CF-F3D1-4A2D-B234-E61FA8D3F02F}"/>
              </a:ext>
            </a:extLst>
          </p:cNvPr>
          <p:cNvSpPr/>
          <p:nvPr/>
        </p:nvSpPr>
        <p:spPr>
          <a:xfrm>
            <a:off x="467544" y="1419622"/>
            <a:ext cx="8496944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实例变量和类变量都可被声明为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final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final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实例变量必须在每个构造方法结束之前赋初值，以保证使用之前会被初始化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final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类变量必须在声明的同时初始化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283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951B21-A7CF-4394-AAAA-359E899D0076}"/>
              </a:ext>
            </a:extLst>
          </p:cNvPr>
          <p:cNvSpPr/>
          <p:nvPr/>
        </p:nvSpPr>
        <p:spPr>
          <a:xfrm>
            <a:off x="683568" y="1131590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方法成员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定义类的行为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一个对象能够做的事情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我们能够从一个对象取得的信息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可以没有，也可以有多个；一旦在类中声明了方法，它就成为了类声明的一部分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分为实例方法和类方法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1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FBFA67-1AC9-42AB-9BFC-41CD28612AFA}"/>
              </a:ext>
            </a:extLst>
          </p:cNvPr>
          <p:cNvSpPr/>
          <p:nvPr/>
        </p:nvSpPr>
        <p:spPr>
          <a:xfrm>
            <a:off x="485546" y="915566"/>
            <a:ext cx="8172908" cy="2851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</a:rPr>
              <a:t>声明格式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rgbClr val="FFFF66"/>
                </a:solidFill>
              </a:rPr>
              <a:t>		[</a:t>
            </a:r>
            <a:r>
              <a:rPr lang="en-GB" altLang="zh-CN" sz="2000" dirty="0">
                <a:solidFill>
                  <a:srgbClr val="00FF00"/>
                </a:solidFill>
              </a:rPr>
              <a:t>public</a:t>
            </a:r>
            <a:r>
              <a:rPr lang="en-GB" altLang="zh-CN" sz="2000" dirty="0">
                <a:solidFill>
                  <a:srgbClr val="FFFF66"/>
                </a:solidFill>
              </a:rPr>
              <a:t> | </a:t>
            </a:r>
            <a:r>
              <a:rPr lang="en-GB" altLang="zh-CN" sz="2000" dirty="0">
                <a:solidFill>
                  <a:srgbClr val="00FF00"/>
                </a:solidFill>
              </a:rPr>
              <a:t>protected</a:t>
            </a:r>
            <a:r>
              <a:rPr lang="en-GB" altLang="zh-CN" sz="2000" dirty="0">
                <a:solidFill>
                  <a:srgbClr val="FFFF66"/>
                </a:solidFill>
              </a:rPr>
              <a:t> | </a:t>
            </a:r>
            <a:r>
              <a:rPr lang="en-GB" altLang="zh-CN" sz="2000" dirty="0">
                <a:solidFill>
                  <a:srgbClr val="00FF00"/>
                </a:solidFill>
              </a:rPr>
              <a:t>private</a:t>
            </a:r>
            <a:r>
              <a:rPr lang="en-GB" altLang="zh-CN" sz="2000" dirty="0">
                <a:solidFill>
                  <a:srgbClr val="FFFF66"/>
                </a:solidFill>
              </a:rPr>
              <a:t>]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rgbClr val="FFFF66"/>
                </a:solidFill>
              </a:rPr>
              <a:t>		[</a:t>
            </a:r>
            <a:r>
              <a:rPr lang="en-GB" altLang="zh-CN" sz="2000" dirty="0">
                <a:solidFill>
                  <a:schemeClr val="accent1"/>
                </a:solidFill>
              </a:rPr>
              <a:t>static</a:t>
            </a:r>
            <a:r>
              <a:rPr lang="en-GB" altLang="zh-CN" sz="2000" dirty="0">
                <a:solidFill>
                  <a:srgbClr val="FFFF66"/>
                </a:solidFill>
              </a:rPr>
              <a:t>]</a:t>
            </a:r>
            <a:r>
              <a:rPr lang="en-US" altLang="zh-CN" sz="2000" dirty="0">
                <a:solidFill>
                  <a:srgbClr val="FFFF66"/>
                </a:solidFill>
              </a:rPr>
              <a:t>[</a:t>
            </a:r>
            <a:r>
              <a:rPr lang="en-GB" altLang="zh-CN" sz="2000" dirty="0">
                <a:solidFill>
                  <a:schemeClr val="accent1"/>
                </a:solidFill>
              </a:rPr>
              <a:t> final</a:t>
            </a:r>
            <a:r>
              <a:rPr lang="en-GB" altLang="zh-CN" sz="2000" dirty="0">
                <a:solidFill>
                  <a:srgbClr val="FFFF66"/>
                </a:solidFill>
              </a:rPr>
              <a:t>][</a:t>
            </a:r>
            <a:r>
              <a:rPr lang="en-GB" altLang="zh-CN" sz="2000" dirty="0">
                <a:solidFill>
                  <a:schemeClr val="accent1"/>
                </a:solidFill>
              </a:rPr>
              <a:t>abstract</a:t>
            </a:r>
            <a:r>
              <a:rPr lang="en-GB" altLang="zh-CN" sz="2000" dirty="0">
                <a:solidFill>
                  <a:srgbClr val="FFFF66"/>
                </a:solidFill>
              </a:rPr>
              <a:t>] [</a:t>
            </a:r>
            <a:r>
              <a:rPr lang="en-GB" altLang="zh-CN" sz="2000" dirty="0">
                <a:solidFill>
                  <a:schemeClr val="accent1"/>
                </a:solidFill>
              </a:rPr>
              <a:t>native</a:t>
            </a:r>
            <a:r>
              <a:rPr lang="en-GB" altLang="zh-CN" sz="2000" dirty="0">
                <a:solidFill>
                  <a:srgbClr val="FFFF66"/>
                </a:solidFill>
              </a:rPr>
              <a:t>] [</a:t>
            </a:r>
            <a:r>
              <a:rPr lang="en-GB" altLang="zh-CN" sz="2000" dirty="0">
                <a:solidFill>
                  <a:schemeClr val="accent1"/>
                </a:solidFill>
              </a:rPr>
              <a:t>synchronized</a:t>
            </a:r>
            <a:r>
              <a:rPr lang="en-GB" altLang="zh-CN" sz="2000" dirty="0">
                <a:solidFill>
                  <a:srgbClr val="FFFF66"/>
                </a:solidFill>
              </a:rPr>
              <a:t>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GB" sz="2000" dirty="0">
                <a:solidFill>
                  <a:srgbClr val="FFFF66"/>
                </a:solidFill>
              </a:rPr>
              <a:t>		</a:t>
            </a:r>
            <a:r>
              <a:rPr lang="zh-CN" altLang="en-GB" dirty="0">
                <a:solidFill>
                  <a:srgbClr val="FFFF66"/>
                </a:solidFill>
              </a:rPr>
              <a:t>返回类型  </a:t>
            </a:r>
            <a:r>
              <a:rPr lang="zh-CN" altLang="en-GB" sz="2000" dirty="0">
                <a:solidFill>
                  <a:schemeClr val="hlink"/>
                </a:solidFill>
              </a:rPr>
              <a:t>方法名</a:t>
            </a:r>
            <a:r>
              <a:rPr lang="zh-CN" altLang="en-GB" dirty="0">
                <a:solidFill>
                  <a:schemeClr val="hlink"/>
                </a:solidFill>
              </a:rPr>
              <a:t>([参数列表</a:t>
            </a:r>
            <a:r>
              <a:rPr lang="en-GB" altLang="zh-CN" dirty="0">
                <a:solidFill>
                  <a:schemeClr val="hlink"/>
                </a:solidFill>
              </a:rPr>
              <a:t>]) [throws </a:t>
            </a:r>
            <a:r>
              <a:rPr lang="en-GB" altLang="zh-CN" dirty="0" err="1">
                <a:solidFill>
                  <a:schemeClr val="hlink"/>
                </a:solidFill>
              </a:rPr>
              <a:t>exceptionList</a:t>
            </a:r>
            <a:r>
              <a:rPr lang="en-GB" altLang="zh-CN" dirty="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hlink"/>
                </a:solidFill>
              </a:rPr>
              <a:t>		{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hlink"/>
                </a:solidFill>
              </a:rPr>
              <a:t>			</a:t>
            </a:r>
            <a:r>
              <a:rPr lang="zh-CN" altLang="en-GB" sz="2000" dirty="0">
                <a:solidFill>
                  <a:schemeClr val="hlink"/>
                </a:solidFill>
              </a:rPr>
              <a:t>方法体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GB" sz="2000" dirty="0">
                <a:solidFill>
                  <a:schemeClr val="hlink"/>
                </a:solidFill>
              </a:rPr>
              <a:t>		}</a:t>
            </a:r>
            <a:endParaRPr lang="zh-CN" altLang="en-US" sz="2000" dirty="0">
              <a:solidFill>
                <a:schemeClr val="hlin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42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0CD778-D67A-4FCF-9507-025B1C82EAFA}"/>
              </a:ext>
            </a:extLst>
          </p:cNvPr>
          <p:cNvSpPr/>
          <p:nvPr/>
        </p:nvSpPr>
        <p:spPr>
          <a:xfrm>
            <a:off x="539552" y="987574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格式说明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方法修饰</a:t>
            </a:r>
          </a:p>
          <a:p>
            <a:pPr lvl="3"/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public、protected、private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为存取控制符</a:t>
            </a:r>
          </a:p>
          <a:p>
            <a:pPr lvl="3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static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指明方法是一个类方法</a:t>
            </a:r>
          </a:p>
          <a:p>
            <a:pPr lvl="3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final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指明方法是一个终结方法</a:t>
            </a:r>
          </a:p>
          <a:p>
            <a:pPr lvl="3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abstract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指明方法是一个抽象方法</a:t>
            </a:r>
          </a:p>
          <a:p>
            <a:pPr lvl="3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native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用来集成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代码和其它语言的代码</a:t>
            </a:r>
          </a:p>
          <a:p>
            <a:pPr lvl="3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synchronized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用来控制多个并发线程对共享数据的访问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811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99897B-6C4E-4498-883A-240FB8ED2A0B}"/>
              </a:ext>
            </a:extLst>
          </p:cNvPr>
          <p:cNvSpPr/>
          <p:nvPr/>
        </p:nvSpPr>
        <p:spPr>
          <a:xfrm>
            <a:off x="251520" y="91556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latin typeface="+mj-ea"/>
                <a:ea typeface="+mj-ea"/>
              </a:rPr>
              <a:t>格式说明(续)</a:t>
            </a:r>
          </a:p>
          <a:p>
            <a:pPr lvl="2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返回类型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方法返回值的类型，可以是任意的</a:t>
            </a:r>
            <a:r>
              <a:rPr lang="en-US" altLang="zh-CN" b="1" dirty="0">
                <a:latin typeface="+mj-ea"/>
                <a:ea typeface="+mj-ea"/>
              </a:rPr>
              <a:t>Java</a:t>
            </a:r>
            <a:r>
              <a:rPr lang="zh-CN" altLang="en-US" b="1" dirty="0">
                <a:latin typeface="+mj-ea"/>
                <a:ea typeface="+mj-ea"/>
              </a:rPr>
              <a:t>数据类型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当不需要返回值时，返回类型为</a:t>
            </a:r>
            <a:r>
              <a:rPr lang="en-US" altLang="zh-CN" b="1" dirty="0">
                <a:solidFill>
                  <a:srgbClr val="00FF00"/>
                </a:solidFill>
                <a:latin typeface="+mj-ea"/>
                <a:ea typeface="+mj-ea"/>
              </a:rPr>
              <a:t>void</a:t>
            </a:r>
          </a:p>
          <a:p>
            <a:pPr lvl="2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参数类型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简单数据类型，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引用类型(数组、类或接口)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可以有多个参数，也可以没有参数，方法声明时的参数称为形式参数</a:t>
            </a:r>
          </a:p>
          <a:p>
            <a:pPr lvl="2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方法体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方法的实现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包括局部变量的声明以及所有合法的</a:t>
            </a:r>
            <a:r>
              <a:rPr lang="en-US" altLang="zh-CN" b="1" dirty="0">
                <a:latin typeface="+mj-ea"/>
                <a:ea typeface="+mj-ea"/>
              </a:rPr>
              <a:t>Java</a:t>
            </a:r>
            <a:r>
              <a:rPr lang="zh-CN" altLang="en-US" b="1" dirty="0">
                <a:latin typeface="+mj-ea"/>
                <a:ea typeface="+mj-ea"/>
              </a:rPr>
              <a:t>指令</a:t>
            </a:r>
          </a:p>
          <a:p>
            <a:pPr lvl="3"/>
            <a:r>
              <a:rPr lang="zh-CN" altLang="en-US" b="1" dirty="0">
                <a:latin typeface="+mj-ea"/>
                <a:ea typeface="+mj-ea"/>
              </a:rPr>
              <a:t>局部变量的作用域只在该方法内部</a:t>
            </a:r>
          </a:p>
          <a:p>
            <a:pPr lvl="2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throws </a:t>
            </a:r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exceptionList</a:t>
            </a:r>
            <a:endParaRPr lang="en-US" altLang="zh-CN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lvl="3"/>
            <a:r>
              <a:rPr lang="zh-CN" altLang="en-US" b="1" dirty="0">
                <a:latin typeface="+mj-ea"/>
                <a:ea typeface="+mj-ea"/>
              </a:rPr>
              <a:t>用来处理异常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767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CD8C6B-573A-437D-88D8-231D434C4983}"/>
              </a:ext>
            </a:extLst>
          </p:cNvPr>
          <p:cNvSpPr/>
          <p:nvPr/>
        </p:nvSpPr>
        <p:spPr>
          <a:xfrm>
            <a:off x="755576" y="1059582"/>
            <a:ext cx="73808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方法调用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给对象发消息意味着调用对象的某个方法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从对象中取得信息 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修改对象的状态或进行某种操作 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进行计算及取得结果等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调用格式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&lt;对象名&gt;.&lt;方法名&gt;（［参数列表］）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称点操作符“.”前面的&lt;对象名&gt;为消息的接收者(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receiver)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参数传递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值传递：参数类型为基本数据类型时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引用传递：参数类型为对象类型或数组时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756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258C0-867C-4E8D-8C23-58301FCA0432}"/>
              </a:ext>
            </a:extLst>
          </p:cNvPr>
          <p:cNvSpPr/>
          <p:nvPr/>
        </p:nvSpPr>
        <p:spPr>
          <a:xfrm>
            <a:off x="611560" y="915566"/>
            <a:ext cx="4572000" cy="18846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实例方法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表示特定对象的行为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声明时前面不加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static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修饰符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使用时需要发送给一个类实例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5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9A633B-6055-49FA-8D30-991169E91304}"/>
              </a:ext>
            </a:extLst>
          </p:cNvPr>
          <p:cNvSpPr/>
          <p:nvPr/>
        </p:nvSpPr>
        <p:spPr>
          <a:xfrm>
            <a:off x="899592" y="123478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 面向对象的程序设计方法概述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002541-49E8-4FC2-A129-26E0899AEDF7}"/>
              </a:ext>
            </a:extLst>
          </p:cNvPr>
          <p:cNvSpPr/>
          <p:nvPr/>
        </p:nvSpPr>
        <p:spPr>
          <a:xfrm>
            <a:off x="611560" y="1059582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类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将属性及行为相同或相似的对象归为一类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类可以看成是对象的抽象，代表了此类对象所具有的共有属性和行为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在面向对象的程序设计中，每一个对象都属于某个特定的类。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685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6B7F4F-CC36-4E8C-AB77-0A6206F28614}"/>
              </a:ext>
            </a:extLst>
          </p:cNvPr>
          <p:cNvSpPr/>
          <p:nvPr/>
        </p:nvSpPr>
        <p:spPr>
          <a:xfrm>
            <a:off x="589592" y="834615"/>
            <a:ext cx="366683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类中声明计算周长的方法 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D98290-A853-43ED-A8DE-77BA62B66DC9}"/>
              </a:ext>
            </a:extLst>
          </p:cNvPr>
          <p:cNvSpPr/>
          <p:nvPr/>
        </p:nvSpPr>
        <p:spPr>
          <a:xfrm>
            <a:off x="548018" y="3169322"/>
            <a:ext cx="741682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55000"/>
              </a:spcBef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由于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是实例变量，在程序运行时，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会自动取其接收者对象的属性值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1">
              <a:spcBef>
                <a:spcPct val="45000"/>
              </a:spcBef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也可将</a:t>
            </a:r>
            <a:r>
              <a:rPr lang="en-US" altLang="zh-CN" sz="1600" b="1" dirty="0">
                <a:solidFill>
                  <a:srgbClr val="F83003"/>
                </a:solidFill>
                <a:latin typeface="+mj-ea"/>
                <a:ea typeface="+mj-ea"/>
              </a:rPr>
              <a:t>circumference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方法体改为：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EDC8C3-15EC-4F44-B9CA-F7139BAF574C}"/>
              </a:ext>
            </a:extLst>
          </p:cNvPr>
          <p:cNvSpPr/>
          <p:nvPr/>
        </p:nvSpPr>
        <p:spPr>
          <a:xfrm>
            <a:off x="1133210" y="3985719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altLang="zh-CN" dirty="0"/>
              <a:t>return 2 * PI * </a:t>
            </a:r>
            <a:r>
              <a:rPr lang="en-US" altLang="zh-CN" dirty="0" err="1">
                <a:solidFill>
                  <a:schemeClr val="accent1"/>
                </a:solidFill>
              </a:rPr>
              <a:t>this.</a:t>
            </a:r>
            <a:r>
              <a:rPr lang="en-US" altLang="zh-CN" dirty="0" err="1"/>
              <a:t>radius</a:t>
            </a:r>
            <a:r>
              <a:rPr lang="en-US" altLang="zh-CN" dirty="0"/>
              <a:t>; </a:t>
            </a:r>
          </a:p>
          <a:p>
            <a:pPr marL="0" lvl="1">
              <a:buFontTx/>
              <a:buNone/>
            </a:pPr>
            <a:r>
              <a:rPr lang="zh-CN" altLang="en-US" dirty="0"/>
              <a:t>		关键字</a:t>
            </a:r>
            <a:r>
              <a:rPr lang="en-US" altLang="zh-CN" dirty="0">
                <a:solidFill>
                  <a:schemeClr val="accent1"/>
                </a:solidFill>
              </a:rPr>
              <a:t>this</a:t>
            </a:r>
            <a:r>
              <a:rPr lang="zh-CN" altLang="en-US" dirty="0"/>
              <a:t>代表此方法的接收者对象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E9095C-3641-4F6E-B1F6-56850FAA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4768"/>
            <a:ext cx="3648075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3809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1A8AB2-EE68-419D-BF65-3EA5A686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19622"/>
            <a:ext cx="5472608" cy="23708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59F2A5-920A-4F42-A617-BABC20ECBA35}"/>
              </a:ext>
            </a:extLst>
          </p:cNvPr>
          <p:cNvSpPr/>
          <p:nvPr/>
        </p:nvSpPr>
        <p:spPr>
          <a:xfrm>
            <a:off x="323528" y="915566"/>
            <a:ext cx="156966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方法调用测试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447C8-CD9A-47BF-8CB3-6BE54A540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257198"/>
            <a:ext cx="3590667" cy="10801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D32A7C-582C-4371-80D1-FE6F269E29D2}"/>
              </a:ext>
            </a:extLst>
          </p:cNvPr>
          <p:cNvSpPr/>
          <p:nvPr/>
        </p:nvSpPr>
        <p:spPr>
          <a:xfrm>
            <a:off x="2339752" y="3951816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400" b="1" dirty="0">
                <a:latin typeface="+mj-ea"/>
                <a:ea typeface="+mj-ea"/>
              </a:rPr>
              <a:t>在使用实例方法时，需要将其发送给一个实例对象（也称给对象发送一条消息），</a:t>
            </a:r>
            <a:r>
              <a:rPr lang="en-US" altLang="zh-CN" sz="1400" b="1" dirty="0">
                <a:latin typeface="+mj-ea"/>
                <a:ea typeface="+mj-ea"/>
              </a:rPr>
              <a:t>radius</a:t>
            </a:r>
            <a:r>
              <a:rPr lang="zh-CN" altLang="en-US" sz="1400" b="1" dirty="0">
                <a:latin typeface="+mj-ea"/>
                <a:ea typeface="+mj-ea"/>
              </a:rPr>
              <a:t>的值即是接收者对象的值</a:t>
            </a:r>
          </a:p>
          <a:p>
            <a:pPr marL="0" lvl="1"/>
            <a:r>
              <a:rPr lang="zh-CN" altLang="en-US" sz="1400" b="1" dirty="0">
                <a:latin typeface="+mj-ea"/>
                <a:ea typeface="+mj-ea"/>
              </a:rPr>
              <a:t>在执行</a:t>
            </a:r>
            <a:r>
              <a:rPr lang="en-US" altLang="zh-CN" sz="1400" b="1" dirty="0">
                <a:latin typeface="+mj-ea"/>
                <a:ea typeface="+mj-ea"/>
              </a:rPr>
              <a:t>c1.circumference()</a:t>
            </a:r>
            <a:r>
              <a:rPr lang="zh-CN" altLang="en-US" sz="1400" b="1" dirty="0">
                <a:latin typeface="+mj-ea"/>
                <a:ea typeface="+mj-ea"/>
              </a:rPr>
              <a:t>时，</a:t>
            </a:r>
            <a:r>
              <a:rPr lang="en-US" altLang="zh-CN" sz="1400" b="1" dirty="0">
                <a:latin typeface="+mj-ea"/>
                <a:ea typeface="+mj-ea"/>
              </a:rPr>
              <a:t>radius</a:t>
            </a:r>
            <a:r>
              <a:rPr lang="zh-CN" altLang="en-US" sz="1400" b="1" dirty="0">
                <a:latin typeface="+mj-ea"/>
                <a:ea typeface="+mj-ea"/>
              </a:rPr>
              <a:t>的值为</a:t>
            </a:r>
            <a:r>
              <a:rPr lang="en-US" altLang="zh-CN" sz="1400" b="1" dirty="0">
                <a:latin typeface="+mj-ea"/>
                <a:ea typeface="+mj-ea"/>
              </a:rPr>
              <a:t>c1</a:t>
            </a:r>
            <a:r>
              <a:rPr lang="zh-CN" altLang="en-US" sz="1400" b="1" dirty="0">
                <a:latin typeface="+mj-ea"/>
                <a:ea typeface="+mj-ea"/>
              </a:rPr>
              <a:t>的</a:t>
            </a:r>
            <a:r>
              <a:rPr lang="en-US" altLang="zh-CN" sz="1400" b="1" dirty="0">
                <a:latin typeface="+mj-ea"/>
                <a:ea typeface="+mj-ea"/>
              </a:rPr>
              <a:t>radius</a:t>
            </a:r>
            <a:r>
              <a:rPr lang="zh-CN" altLang="en-US" sz="1400" b="1" dirty="0">
                <a:latin typeface="+mj-ea"/>
                <a:ea typeface="+mj-ea"/>
              </a:rPr>
              <a:t>属性值；在执行</a:t>
            </a:r>
            <a:r>
              <a:rPr lang="en-US" altLang="zh-CN" sz="1400" b="1" dirty="0">
                <a:latin typeface="+mj-ea"/>
                <a:ea typeface="+mj-ea"/>
              </a:rPr>
              <a:t>c2.circumference()</a:t>
            </a:r>
            <a:r>
              <a:rPr lang="zh-CN" altLang="en-US" sz="1400" b="1" dirty="0">
                <a:latin typeface="+mj-ea"/>
                <a:ea typeface="+mj-ea"/>
              </a:rPr>
              <a:t>时，</a:t>
            </a:r>
            <a:r>
              <a:rPr lang="en-US" altLang="zh-CN" sz="1400" b="1" dirty="0">
                <a:latin typeface="+mj-ea"/>
                <a:ea typeface="+mj-ea"/>
              </a:rPr>
              <a:t>radius</a:t>
            </a:r>
            <a:r>
              <a:rPr lang="zh-CN" altLang="en-US" sz="1400" b="1" dirty="0">
                <a:latin typeface="+mj-ea"/>
                <a:ea typeface="+mj-ea"/>
              </a:rPr>
              <a:t>的值为</a:t>
            </a:r>
            <a:r>
              <a:rPr lang="en-US" altLang="zh-CN" sz="1400" b="1" dirty="0">
                <a:latin typeface="+mj-ea"/>
                <a:ea typeface="+mj-ea"/>
              </a:rPr>
              <a:t>c2</a:t>
            </a:r>
            <a:r>
              <a:rPr lang="zh-CN" altLang="en-US" sz="1400" b="1" dirty="0">
                <a:latin typeface="+mj-ea"/>
                <a:ea typeface="+mj-ea"/>
              </a:rPr>
              <a:t>的</a:t>
            </a:r>
            <a:r>
              <a:rPr lang="en-US" altLang="zh-CN" sz="1400" b="1" dirty="0">
                <a:latin typeface="+mj-ea"/>
                <a:ea typeface="+mj-ea"/>
              </a:rPr>
              <a:t>radius</a:t>
            </a:r>
            <a:r>
              <a:rPr lang="zh-CN" altLang="en-US" sz="1400" b="1" dirty="0">
                <a:latin typeface="+mj-ea"/>
                <a:ea typeface="+mj-ea"/>
              </a:rPr>
              <a:t>属性值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253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88C841-02B7-4D71-B6F4-3D925A0F1FF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8A078B-8F35-48D6-A638-CD51FD3AF737}"/>
              </a:ext>
            </a:extLst>
          </p:cNvPr>
          <p:cNvSpPr/>
          <p:nvPr/>
        </p:nvSpPr>
        <p:spPr>
          <a:xfrm>
            <a:off x="539552" y="91556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Circle</a:t>
            </a:r>
            <a:r>
              <a:rPr lang="zh-CN" altLang="en-US" dirty="0"/>
              <a:t>类及</a:t>
            </a:r>
            <a:r>
              <a:rPr lang="en-US" altLang="zh-CN" dirty="0"/>
              <a:t>Rectangle</a:t>
            </a:r>
            <a:r>
              <a:rPr lang="zh-CN" altLang="en-US" dirty="0"/>
              <a:t>类中声明计算面积的方法</a:t>
            </a:r>
            <a:r>
              <a:rPr lang="en-US" altLang="zh-CN" dirty="0"/>
              <a:t>area()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EE9EE-7E4F-4DEF-96D0-73FE2F87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7654"/>
            <a:ext cx="3495675" cy="2276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2C63CD-77EA-4889-9B5F-868C286AD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707654"/>
            <a:ext cx="2962275" cy="1543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0562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9BDD0A-F23B-4A99-BEFD-C50B325CFD70}"/>
              </a:ext>
            </a:extLst>
          </p:cNvPr>
          <p:cNvSpPr/>
          <p:nvPr/>
        </p:nvSpPr>
        <p:spPr>
          <a:xfrm>
            <a:off x="539552" y="895335"/>
            <a:ext cx="669674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声明测试类，对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类及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Rectangle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area()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方法进行测试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68D04-DACC-418E-AAD3-1A26840ED093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07E6D-EEC6-4057-BDE2-ED454E74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5" y="1491630"/>
            <a:ext cx="53340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C2C5BA-D935-4DE2-B8A7-45E7F33AB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491630"/>
            <a:ext cx="2714625" cy="1038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6A0445-4ED1-4036-9867-1F4D8D5B4106}"/>
              </a:ext>
            </a:extLst>
          </p:cNvPr>
          <p:cNvSpPr/>
          <p:nvPr/>
        </p:nvSpPr>
        <p:spPr>
          <a:xfrm>
            <a:off x="1835696" y="4227934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>
                <a:solidFill>
                  <a:srgbClr val="D00000"/>
                </a:solidFill>
              </a:rPr>
              <a:t>不同的类中可以声明相同方法名的方法</a:t>
            </a:r>
          </a:p>
          <a:p>
            <a:pPr marL="0" lvl="1"/>
            <a:r>
              <a:rPr lang="zh-CN" altLang="en-US" sz="1600" b="1" dirty="0">
                <a:solidFill>
                  <a:srgbClr val="D00000"/>
                </a:solidFill>
              </a:rPr>
              <a:t>使用时，系统会根据接收者对象的类型找到相应类的方法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374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42AB9-D82B-4E8D-933F-282BD90C0FB7}"/>
              </a:ext>
            </a:extLst>
          </p:cNvPr>
          <p:cNvSpPr/>
          <p:nvPr/>
        </p:nvSpPr>
        <p:spPr>
          <a:xfrm>
            <a:off x="539552" y="915566"/>
            <a:ext cx="828092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以对象作为参数的方法举例：在</a:t>
            </a:r>
            <a:r>
              <a:rPr lang="en-US" altLang="zh-CN" dirty="0">
                <a:solidFill>
                  <a:schemeClr val="accent1"/>
                </a:solidFill>
              </a:rPr>
              <a:t>Circle</a:t>
            </a:r>
            <a:r>
              <a:rPr lang="zh-CN" altLang="en-US" dirty="0"/>
              <a:t>类中增加</a:t>
            </a:r>
            <a:r>
              <a:rPr lang="en-US" altLang="zh-CN" dirty="0" err="1">
                <a:solidFill>
                  <a:schemeClr val="accent1"/>
                </a:solidFill>
              </a:rPr>
              <a:t>fitsInside</a:t>
            </a:r>
            <a:r>
              <a:rPr lang="zh-CN" altLang="en-US" dirty="0"/>
              <a:t>方法判断一个圆是否在一个长方形内，需要以</a:t>
            </a:r>
            <a:r>
              <a:rPr lang="en-US" altLang="zh-CN" dirty="0">
                <a:solidFill>
                  <a:schemeClr val="accent1"/>
                </a:solidFill>
              </a:rPr>
              <a:t>Rectangle</a:t>
            </a:r>
            <a:r>
              <a:rPr lang="zh-CN" altLang="en-US" dirty="0"/>
              <a:t>类的对象作为参数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79B1AE-53E8-4CE5-B165-96FE9E55014F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00162-0C08-4153-B924-5144539E5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7654"/>
            <a:ext cx="5058891" cy="31560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9586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ECB70A-0050-4ADC-8F08-FF2626B55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15566"/>
            <a:ext cx="6552728" cy="27006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A02B04-515C-4ADE-B08A-B590ECF86254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A3A2C-79FC-4B44-B625-12BC3CD2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742159"/>
            <a:ext cx="3648075" cy="97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490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F93BE8-2B71-48EF-A21C-F35FAAA7F341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594B0E-CEA4-476A-A299-E7080E535C7E}"/>
              </a:ext>
            </a:extLst>
          </p:cNvPr>
          <p:cNvSpPr/>
          <p:nvPr/>
        </p:nvSpPr>
        <p:spPr>
          <a:xfrm>
            <a:off x="611560" y="1059582"/>
            <a:ext cx="8208912" cy="227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类方法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也称为静态方法，表示类中对象的共有行为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声明时前面需加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static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修饰符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不能被声明为抽象的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类方法可以在不建立对象的情况下用类名直接调用，也可用类实例调用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3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F93BE8-2B71-48EF-A21C-F35FAAA7F341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2.2.4 方法成员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099749-B774-41DB-9722-3E86676EE0E5}"/>
              </a:ext>
            </a:extLst>
          </p:cNvPr>
          <p:cNvSpPr/>
          <p:nvPr/>
        </p:nvSpPr>
        <p:spPr>
          <a:xfrm>
            <a:off x="611560" y="843558"/>
            <a:ext cx="8208912" cy="1628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将摄氏温度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centigrade)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转换成华氏温度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fahrenheit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转换公式为  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fahrenheit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= centigrade * 9 / 5 + 32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除了摄氏温度值及公式中需要的常量值，此功能不依赖于具体的类实例的属性值，因此可声明为类方法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转换方法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centigradeToFahrenheit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放在类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Converter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8F47E-4961-4A18-A8E7-843F3D93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859782"/>
            <a:ext cx="5257800" cy="952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34AEB7-2630-4B62-82BC-2C3F9F3A8726}"/>
              </a:ext>
            </a:extLst>
          </p:cNvPr>
          <p:cNvSpPr/>
          <p:nvPr/>
        </p:nvSpPr>
        <p:spPr>
          <a:xfrm>
            <a:off x="611560" y="40158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方法调用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549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59694E-0D55-40FC-8A7A-77125D1C3AB0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0AD1BA-1517-4E30-A581-9FAB7B1E1E19}"/>
              </a:ext>
            </a:extLst>
          </p:cNvPr>
          <p:cNvSpPr/>
          <p:nvPr/>
        </p:nvSpPr>
        <p:spPr>
          <a:xfrm>
            <a:off x="467544" y="915566"/>
            <a:ext cx="8532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包</a:t>
            </a:r>
          </a:p>
          <a:p>
            <a:pPr lvl="1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是一组类的集合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一个包可以包含若干个类文件，还可包含若干个包</a:t>
            </a:r>
          </a:p>
          <a:p>
            <a:pPr lvl="1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包的作用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将相关的源代码文件组织在一起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类名的空间管理，利用包来划分名字空间，便可以避免类名冲突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提供包一级的封装及存取权限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55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6BD682-AB90-4844-B24D-16FF6BF9C00A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23D2C9-FA71-4457-B0E1-8D21019E506C}"/>
              </a:ext>
            </a:extLst>
          </p:cNvPr>
          <p:cNvSpPr/>
          <p:nvPr/>
        </p:nvSpPr>
        <p:spPr>
          <a:xfrm>
            <a:off x="467544" y="987574"/>
            <a:ext cx="83529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包的命名</a:t>
            </a: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每个包的名称必须是“独一无二”的</a:t>
            </a:r>
          </a:p>
          <a:p>
            <a:pPr lvl="1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中包名使用小写字母表示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命名方式建议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将机构的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Internet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域名反序，作为包名的前导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若包名中有任何不可用于标识符的字符，用下划线替代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若包名中的任何部分与关键字冲突，后缀下划线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若包名中的任何部分以数字或其他不能用作标识符起始的字符开头，前缀下划线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20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7F7ADA-A93A-4E73-9CDB-A07107E762E8}"/>
              </a:ext>
            </a:extLst>
          </p:cNvPr>
          <p:cNvSpPr/>
          <p:nvPr/>
        </p:nvSpPr>
        <p:spPr>
          <a:xfrm>
            <a:off x="539552" y="1131590"/>
            <a:ext cx="8208912" cy="326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结构化程序设计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通常由若干个程序模块组成，每个程序模块都可以是子程序或函数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数据和功能分离，代码难于维护和复用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面向对象程序设计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基本组成单位是类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程序在运行时由类生成对象，对象是面向对象程序的核心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对象之间通过发送消息进行通信，互相协作完成相应功能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5C2430-BFBA-43E6-ABE4-E7F8904C2115}"/>
              </a:ext>
            </a:extLst>
          </p:cNvPr>
          <p:cNvSpPr/>
          <p:nvPr/>
        </p:nvSpPr>
        <p:spPr>
          <a:xfrm>
            <a:off x="899592" y="123478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2.1 面向对象的程序设计方法概述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253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6BD682-AB90-4844-B24D-16FF6BF9C00A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74E4D5-A023-407B-91FA-AF1C3707F023}"/>
              </a:ext>
            </a:extLst>
          </p:cNvPr>
          <p:cNvSpPr/>
          <p:nvPr/>
        </p:nvSpPr>
        <p:spPr>
          <a:xfrm>
            <a:off x="539552" y="987574"/>
            <a:ext cx="835292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编译单元与类空间</a:t>
            </a: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一个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源代码文件称为一个编译单元，由三部分组成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所属包的声明（省略，则属于默认包）</a:t>
            </a:r>
          </a:p>
          <a:p>
            <a:pPr lvl="2"/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Import （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引入）包的声明，用于导入外部的类</a:t>
            </a:r>
          </a:p>
          <a:p>
            <a:pPr lvl="2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类和接口的声明</a:t>
            </a: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一个编译单元中只能有一个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类，该类名与文件名相同，编译单元中的其他类往往是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类的辅助类，经过编译，每个类都会产一个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文件</a:t>
            </a:r>
          </a:p>
          <a:p>
            <a:pPr lvl="1"/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利用包来划分名字空间，便可以避免类名冲突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92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AE8517-74B7-42B7-A747-3CEDD7CFEADB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493119-D635-4017-B740-5373516A7F95}"/>
              </a:ext>
            </a:extLst>
          </p:cNvPr>
          <p:cNvSpPr/>
          <p:nvPr/>
        </p:nvSpPr>
        <p:spPr>
          <a:xfrm>
            <a:off x="611560" y="843558"/>
            <a:ext cx="6030416" cy="1594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包的声明</a:t>
            </a:r>
          </a:p>
          <a:p>
            <a:pPr lvl="1">
              <a:lnSpc>
                <a:spcPct val="11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命名的包（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Named Packages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）</a:t>
            </a:r>
          </a:p>
          <a:p>
            <a:pPr lvl="2">
              <a:lnSpc>
                <a:spcPct val="11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例如：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package </a:t>
            </a:r>
            <a:r>
              <a:rPr lang="en-GB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Mypackage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默认包（未命名的包）</a:t>
            </a:r>
            <a:endParaRPr lang="en-GB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2">
              <a:lnSpc>
                <a:spcPct val="11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不含有包声明的编译单元是默认包的一部分</a:t>
            </a:r>
            <a:endParaRPr lang="en-GB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6ADCBD-82B4-4764-925D-72B6CB40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787774"/>
            <a:ext cx="1394417" cy="2160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C50E07-EDD4-42BF-A2C0-5799FB6F4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2787774"/>
            <a:ext cx="4536504" cy="539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1406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AE8517-74B7-42B7-A747-3CEDD7CFEADB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E7F477-BD9B-46F5-951D-C4E90A9F4F51}"/>
              </a:ext>
            </a:extLst>
          </p:cNvPr>
          <p:cNvSpPr/>
          <p:nvPr/>
        </p:nvSpPr>
        <p:spPr>
          <a:xfrm>
            <a:off x="323528" y="1035994"/>
            <a:ext cx="8352928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包与目录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使用文件系统来存储包和类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包名就是文件夹名，即目录名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目录名并不一定是包名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用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编译源程序时，如遇到当前目录(包)中没有声明的类，就会以环境变量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classpath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为相对查找路径，按照包名的结构来查找。因此，要指定搜寻包的路径，需设置环境变量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classpath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D3640A-060D-4B54-B8F7-677CFD7B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773429"/>
            <a:ext cx="2232248" cy="1731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1256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AE8517-74B7-42B7-A747-3CEDD7CFEADB}"/>
              </a:ext>
            </a:extLst>
          </p:cNvPr>
          <p:cNvSpPr/>
          <p:nvPr/>
        </p:nvSpPr>
        <p:spPr>
          <a:xfrm>
            <a:off x="827584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2.2.5 类的组织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8358FA-7C64-4E1B-B80E-7481EF170C0C}"/>
              </a:ext>
            </a:extLst>
          </p:cNvPr>
          <p:cNvSpPr/>
          <p:nvPr/>
        </p:nvSpPr>
        <p:spPr>
          <a:xfrm>
            <a:off x="539552" y="915566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引入包 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为了使用其它包中所提供的类，需要使用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import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语句引入所需要的类</a:t>
            </a:r>
          </a:p>
          <a:p>
            <a:pPr lvl="1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编译器为所有程序自动引入包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java.lang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import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语句的格式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import package1[.package2…]. (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classname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|*);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其中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package1[.package2…]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表明包的层次，它对应于文件目录</a:t>
            </a:r>
          </a:p>
          <a:p>
            <a:pPr lvl="2"/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classname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则指明所要引入的类名</a:t>
            </a:r>
          </a:p>
          <a:p>
            <a:pPr lvl="2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如果要引入一个包中的所有类，则可以使用星号（*）来代替类名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5813C-3707-4EF9-ABC4-AB17422C8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291830"/>
            <a:ext cx="4105448" cy="16489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971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D06EEC-8C12-4B3E-974D-0D0CC4165A01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FE3DE0-776F-479E-95F3-137024A82394}"/>
              </a:ext>
            </a:extLst>
          </p:cNvPr>
          <p:cNvSpPr/>
          <p:nvPr/>
        </p:nvSpPr>
        <p:spPr>
          <a:xfrm>
            <a:off x="539552" y="105958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类的访问控制</a:t>
            </a:r>
          </a:p>
          <a:p>
            <a:pPr lvl="1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类的访问控制只有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public（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公共类）及无修饰符（缺省类）两种</a:t>
            </a:r>
          </a:p>
          <a:p>
            <a:pPr lvl="1"/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访问权限符与访问能力之间的关系如表</a:t>
            </a: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D87E05A9-BB77-4FAA-A0EE-884C2D22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63416"/>
              </p:ext>
            </p:extLst>
          </p:nvPr>
        </p:nvGraphicFramePr>
        <p:xfrm>
          <a:off x="1115616" y="2566412"/>
          <a:ext cx="6019800" cy="1333438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27055647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0711096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125587901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类型</a:t>
                      </a:r>
                      <a:endParaRPr kumimoji="0" lang="zh-CN" altLang="en-U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无修饰</a:t>
                      </a:r>
                      <a:endParaRPr kumimoji="0" lang="zh-CN" alt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public</a:t>
                      </a:r>
                      <a:endParaRPr kumimoji="0" lang="en-US" altLang="zh-CN" sz="4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384723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同一包中的类</a:t>
                      </a:r>
                      <a:endParaRPr kumimoji="0" lang="zh-CN" altLang="en-U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yes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yes</a:t>
                      </a:r>
                      <a:endParaRPr kumimoji="0" lang="en-US" altLang="zh-CN" sz="4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693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不同包中的类</a:t>
                      </a:r>
                      <a:endParaRPr kumimoji="0" lang="zh-CN" altLang="en-U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yes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686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71068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D06EEC-8C12-4B3E-974D-0D0CC4165A01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CCD02-1C2A-4045-B901-EB8CA3862E30}"/>
              </a:ext>
            </a:extLst>
          </p:cNvPr>
          <p:cNvSpPr/>
          <p:nvPr/>
        </p:nvSpPr>
        <p:spPr>
          <a:xfrm>
            <a:off x="611560" y="843558"/>
            <a:ext cx="7776864" cy="410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类成员的访问控制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公有(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public)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可以被其他任何对象访问(前提是对类成员所在的类有访问权限) 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保护(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protected)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只可被同一类及其子类的实例对象访问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私有(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private)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只能被这个类本身访问，在类外不可见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默认(</a:t>
            </a: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default)</a:t>
            </a:r>
            <a:endParaRPr lang="zh-CN" altLang="en-GB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仅允许同一个包内的访问；又被称为“包（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package)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访问权限”</a:t>
            </a:r>
            <a:endParaRPr lang="en-GB" altLang="zh-CN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31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D06EEC-8C12-4B3E-974D-0D0CC4165A01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1148">
            <a:extLst>
              <a:ext uri="{FF2B5EF4-FFF2-40B4-BE49-F238E27FC236}">
                <a16:creationId xmlns:a16="http://schemas.microsoft.com/office/drawing/2014/main" id="{C2E8DA6E-BF1A-4163-8A2C-C3D503BCA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881216"/>
              </p:ext>
            </p:extLst>
          </p:nvPr>
        </p:nvGraphicFramePr>
        <p:xfrm>
          <a:off x="467544" y="915566"/>
          <a:ext cx="8280920" cy="3975102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37360337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979587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377080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64869559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22900001"/>
                    </a:ext>
                  </a:extLst>
                </a:gridCol>
              </a:tblGrid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无修饰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352448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同一类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602621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同一包中的子类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99355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同一包中的非子类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686713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不同包中的子类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60301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不同包中的非子类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>
                          <a:solidFill>
                            <a:srgbClr val="99FF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48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932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11009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D06EEC-8C12-4B3E-974D-0D0CC4165A01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12413F-E600-48B2-9308-DB744BE1BFDE}"/>
              </a:ext>
            </a:extLst>
          </p:cNvPr>
          <p:cNvSpPr/>
          <p:nvPr/>
        </p:nvSpPr>
        <p:spPr>
          <a:xfrm>
            <a:off x="539552" y="84355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对例2-6中的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类声明进行修改，给实例变量加上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private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修饰符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494C2-1552-4FBC-978E-C1B2479A5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7" y="1347614"/>
            <a:ext cx="3096344" cy="704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11ABC0-928D-4480-9F4E-1DA6FDBC6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97" y="2031249"/>
            <a:ext cx="3816424" cy="1336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B9256-6C87-4F82-9D68-7F950B897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84" y="3566300"/>
            <a:ext cx="5472608" cy="970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4012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D06EEC-8C12-4B3E-974D-0D0CC4165A01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D3C2F-AEEB-4717-8ACD-ABA08E84E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87" t="25392" r="19278" b="40589"/>
          <a:stretch/>
        </p:blipFill>
        <p:spPr>
          <a:xfrm>
            <a:off x="611560" y="843558"/>
            <a:ext cx="6529211" cy="21602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03B286B-15BC-4FA6-9A61-3ABF41EF8F41}"/>
              </a:ext>
            </a:extLst>
          </p:cNvPr>
          <p:cNvSpPr/>
          <p:nvPr/>
        </p:nvSpPr>
        <p:spPr>
          <a:xfrm>
            <a:off x="575556" y="3363838"/>
            <a:ext cx="79928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说明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由于在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类声明中变量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被声明为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private，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因此在其它类中不能直接对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进行存取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如果要允许其它类访问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的值，就需要在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Circle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类中声明相应的公有方法。通常有两类典型的方法用于访问属性值，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方法及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430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05D97B-B821-465D-8AF5-0113D72EBA8E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DACF3-362B-4B12-A65F-D4167C5100A2}"/>
              </a:ext>
            </a:extLst>
          </p:cNvPr>
          <p:cNvSpPr/>
          <p:nvPr/>
        </p:nvSpPr>
        <p:spPr>
          <a:xfrm>
            <a:off x="611560" y="843558"/>
            <a:ext cx="8280920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功能是取得属性变量的值</a:t>
            </a:r>
          </a:p>
          <a:p>
            <a:pPr lvl="1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方法名以“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get”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开头，后面是实例变量的名字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一般具有以下格式：</a:t>
            </a:r>
          </a:p>
          <a:p>
            <a:pPr lvl="2">
              <a:spcBef>
                <a:spcPct val="65000"/>
              </a:spcBef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 &lt;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fieldType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get&lt;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FieldName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&gt;() { 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 return &lt;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fieldName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&gt;; 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}</a:t>
            </a:r>
          </a:p>
          <a:p>
            <a:pPr lvl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对于实例变量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声明其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方法如下：</a:t>
            </a:r>
          </a:p>
          <a:p>
            <a:pPr lvl="2">
              <a:spcBef>
                <a:spcPct val="60000"/>
              </a:spcBef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 int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getRadius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(){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return radius;</a:t>
            </a:r>
          </a:p>
          <a:p>
            <a:pPr lvl="2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1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06665C-AE8C-45D3-9EDB-5F7110A6DD8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2.1.1 抽象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C30D9E-C356-421F-96A9-E59A53C4C92F}"/>
              </a:ext>
            </a:extLst>
          </p:cNvPr>
          <p:cNvSpPr/>
          <p:nvPr/>
        </p:nvSpPr>
        <p:spPr>
          <a:xfrm>
            <a:off x="287524" y="1275606"/>
            <a:ext cx="8568952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抽象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忽略问题中与当前目标无关的方面，以便更充分地注意与当前目标有关的方面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计算机软件开发中所使用的抽象有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过程抽象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数据抽象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5543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05D97B-B821-465D-8AF5-0113D72EBA8E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5E9EA-454B-4394-9753-5612122D12AD}"/>
              </a:ext>
            </a:extLst>
          </p:cNvPr>
          <p:cNvSpPr/>
          <p:nvPr/>
        </p:nvSpPr>
        <p:spPr>
          <a:xfrm>
            <a:off x="611560" y="915566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功能是修改属性变量的值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方法名以“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set”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开头，后面是实例变量的名字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一般具有以下格式</a:t>
            </a:r>
          </a:p>
          <a:p>
            <a:pPr lvl="2">
              <a:lnSpc>
                <a:spcPct val="90000"/>
              </a:lnSpc>
              <a:spcBef>
                <a:spcPct val="60000"/>
              </a:spcBef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 void set&lt;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FieldName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&gt;(&lt;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fieldType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paramName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&gt;) { 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 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fieldName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 = 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paramName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&gt;; 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声明实例变量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方法如下：</a:t>
            </a:r>
          </a:p>
          <a:p>
            <a:pPr lvl="2">
              <a:lnSpc>
                <a:spcPct val="90000"/>
              </a:lnSpc>
              <a:spcBef>
                <a:spcPct val="60000"/>
              </a:spcBef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 void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setRadius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(int r){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radius = r;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632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05D97B-B821-465D-8AF5-0113D72EBA8E}"/>
              </a:ext>
            </a:extLst>
          </p:cNvPr>
          <p:cNvSpPr/>
          <p:nvPr/>
        </p:nvSpPr>
        <p:spPr>
          <a:xfrm>
            <a:off x="827584" y="12347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2.2.6 类的访问控制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BDC216-A242-4350-A28B-E546B62D6F02}"/>
              </a:ext>
            </a:extLst>
          </p:cNvPr>
          <p:cNvSpPr/>
          <p:nvPr/>
        </p:nvSpPr>
        <p:spPr>
          <a:xfrm>
            <a:off x="395536" y="915566"/>
            <a:ext cx="835292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关键字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的使用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如果形式参数名与实例变量名相同，则需要在实例变量名之前加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关键字，否则系统会将实例变量当成形式参数。</a:t>
            </a: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在上面的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方法中，如果形式参数为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radius，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则需要在成员变量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radius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之前加上关键字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this。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代码如下：</a:t>
            </a:r>
          </a:p>
          <a:p>
            <a:pPr lvl="2">
              <a:spcBef>
                <a:spcPct val="60000"/>
              </a:spcBef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 void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setRadius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(int radius){</a:t>
            </a:r>
          </a:p>
          <a:p>
            <a:pPr lvl="2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this.radius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= radius;</a:t>
            </a:r>
          </a:p>
          <a:p>
            <a:pPr lvl="2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}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359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EB5AE-5A5B-456E-87A9-A040F73FB924}"/>
              </a:ext>
            </a:extLst>
          </p:cNvPr>
          <p:cNvSpPr/>
          <p:nvPr/>
        </p:nvSpPr>
        <p:spPr>
          <a:xfrm>
            <a:off x="899592" y="12347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2.3 对象初始化和回收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6363F-2DA4-4499-916E-FFD25105A4F5}"/>
              </a:ext>
            </a:extLst>
          </p:cNvPr>
          <p:cNvSpPr/>
          <p:nvPr/>
        </p:nvSpPr>
        <p:spPr>
          <a:xfrm>
            <a:off x="611560" y="1059582"/>
            <a:ext cx="83529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对象初始化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系统在生成对象时，会为对象分配内存空间，并自动调用构造方法对实例变量进行初始化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对象回收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对象不再使用时，系统会调用垃圾回收程序将其占用的内存回收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3016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8F56F0-4322-428E-987B-822D1891AAED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B9EF6D-274E-486F-8FE4-3D6246961688}"/>
              </a:ext>
            </a:extLst>
          </p:cNvPr>
          <p:cNvSpPr/>
          <p:nvPr/>
        </p:nvSpPr>
        <p:spPr>
          <a:xfrm>
            <a:off x="539552" y="1131590"/>
            <a:ext cx="799288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构造方法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一种和类同名的特殊方法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用来初始化对象</a:t>
            </a:r>
          </a:p>
          <a:p>
            <a:pPr lvl="1">
              <a:lnSpc>
                <a:spcPct val="150000"/>
              </a:lnSpc>
            </a:pPr>
            <a:r>
              <a:rPr lang="en-GB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中的每个类都有构造方法，用来初始化该类的一个新的对象</a:t>
            </a:r>
          </a:p>
          <a:p>
            <a:pPr lvl="1"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没有定义构造方法的类，系统自动提供默认的构造方法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721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86EBA2-52C1-4F73-8470-F97019122A59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1DD704-BD22-4032-AEB8-39C53B5EAAE2}"/>
              </a:ext>
            </a:extLst>
          </p:cNvPr>
          <p:cNvSpPr/>
          <p:nvPr/>
        </p:nvSpPr>
        <p:spPr>
          <a:xfrm>
            <a:off x="395536" y="843558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构造方法的特点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方法名与类名相同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没有返回类型，修饰符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void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也不能有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通常被声明为公有的(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public)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可以有任意多个参数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主要作用是完成对象的初始化工作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不能在程序中显式的调用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在生成一个对象时，系统会自动调用该类的构造方法为新生成的对象初始化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921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86EBA2-52C1-4F73-8470-F97019122A59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E421D3-7E71-425D-9FEA-E4C5A1F0EC1C}"/>
              </a:ext>
            </a:extLst>
          </p:cNvPr>
          <p:cNvSpPr/>
          <p:nvPr/>
        </p:nvSpPr>
        <p:spPr>
          <a:xfrm>
            <a:off x="539552" y="987574"/>
            <a:ext cx="8136904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系统提供的默认构造方法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如果在类的声明中没有声明构造方法，则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编译器会提供一个默认的构造方法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默认的构造方法没有参数，其方法体为空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使用默认的构造方法初始化对象时，如果在类声明中没有给实例变量赋初值，则对象的属性值为零或空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1041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86EBA2-52C1-4F73-8470-F97019122A59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915CB4-EC7A-4D52-8BD5-FF8894F77C4B}"/>
              </a:ext>
            </a:extLst>
          </p:cNvPr>
          <p:cNvSpPr/>
          <p:nvPr/>
        </p:nvSpPr>
        <p:spPr>
          <a:xfrm>
            <a:off x="539552" y="915566"/>
            <a:ext cx="341632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声明一个银行帐号类及测试代码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C9E80E-FA82-451F-8841-BE33B8A46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91630"/>
            <a:ext cx="2743200" cy="962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86222A-3449-4F9F-A58E-D3DED5712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787774"/>
            <a:ext cx="5904656" cy="2094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AC2A52-D9BD-4CF6-8A85-89F667408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234" y="1496072"/>
            <a:ext cx="2209800" cy="133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052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86EBA2-52C1-4F73-8470-F97019122A59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FF91DD-379F-4F55-B3DE-21C4F2A05F36}"/>
              </a:ext>
            </a:extLst>
          </p:cNvPr>
          <p:cNvSpPr/>
          <p:nvPr/>
        </p:nvSpPr>
        <p:spPr>
          <a:xfrm>
            <a:off x="287524" y="987574"/>
            <a:ext cx="8568952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自定义构造方法与方法重载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可在生成对象时给构造方法传送初始值，使用希望的值给对象初始化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构造方法可以被重载，构造方法的重载和方法的重载一致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一个类中有两个及以上同名的方法，但参数表不同，这种情况就被称为方法重载。在方法调用时，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可以通过参数列表的不同来辨别应调用哪一个方法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38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ECA0CA-F448-4D4A-8E6C-B561BC9E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419622"/>
            <a:ext cx="7058025" cy="1085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9A5EC7-A13A-492A-BF9A-738F5BCFD0C6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FB05C-D5C5-4F17-828A-F047523F8CEE}"/>
              </a:ext>
            </a:extLst>
          </p:cNvPr>
          <p:cNvSpPr/>
          <p:nvPr/>
        </p:nvSpPr>
        <p:spPr>
          <a:xfrm>
            <a:off x="539552" y="868092"/>
            <a:ext cx="567734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BankAccount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声明一个有三个参数的构造方法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5B64B-ACA1-4D77-B558-05B23FB9C79F}"/>
              </a:ext>
            </a:extLst>
          </p:cNvPr>
          <p:cNvSpPr/>
          <p:nvPr/>
        </p:nvSpPr>
        <p:spPr>
          <a:xfrm>
            <a:off x="539552" y="2859782"/>
            <a:ext cx="835292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假设一个新帐号的初始余额可以为0，则可增加一个带有两个参数的构造方法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14200-C5A8-404B-98C5-2F51DBBF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92" y="3555724"/>
            <a:ext cx="5638800" cy="1000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4492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06EA2-D820-4CBD-ADA3-1167D4FAEB72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65F0EC-C92A-4195-8BDF-BFB489944896}"/>
              </a:ext>
            </a:extLst>
          </p:cNvPr>
          <p:cNvSpPr/>
          <p:nvPr/>
        </p:nvSpPr>
        <p:spPr>
          <a:xfrm>
            <a:off x="539552" y="1131590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自定义无参的构造方法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无参的构造方法对其子类的声明很重要。如果在一个类中不存在无参的构造方法，则要求其子类声明时必须声明构造方法，否则在子类对象的初始化时会出错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在声明构造方法时，好的声明习惯是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不声明构造方法</a:t>
            </a:r>
          </a:p>
          <a:p>
            <a:pPr lvl="2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如果声明，至少声明一个无参构造方法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6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132E6B-330D-4B59-AC5C-9C308F6C3F35}"/>
              </a:ext>
            </a:extLst>
          </p:cNvPr>
          <p:cNvSpPr/>
          <p:nvPr/>
        </p:nvSpPr>
        <p:spPr>
          <a:xfrm>
            <a:off x="539552" y="987574"/>
            <a:ext cx="8280920" cy="373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</a:rPr>
              <a:t>过程抽象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将整个系统的功能划分为若干部分，强调功能完成的过程和步骤，而隐藏其具体的实现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任何一个明确定义的功能操作都可被看作单个的实体，尽管这个操作实际上可能由一系列更低级的操作来完成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基于过程抽象的两个标准程序设计技术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过程分解</a:t>
            </a:r>
          </a:p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递归技术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0F6A53-3165-4511-AA77-4714DC23DCDC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2.1.1 抽象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624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06EA2-D820-4CBD-ADA3-1167D4FAEB72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F5EA04-2929-46CD-B703-6A02D854DA60}"/>
              </a:ext>
            </a:extLst>
          </p:cNvPr>
          <p:cNvSpPr/>
          <p:nvPr/>
        </p:nvSpPr>
        <p:spPr>
          <a:xfrm>
            <a:off x="539552" y="91556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构建一个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Bush</a:t>
            </a: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类，有两个有参数的构造方法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B9CDBC-FE69-4257-8F55-AAD740B30CA9}"/>
              </a:ext>
            </a:extLst>
          </p:cNvPr>
          <p:cNvSpPr/>
          <p:nvPr/>
        </p:nvSpPr>
        <p:spPr>
          <a:xfrm>
            <a:off x="882906" y="1347614"/>
            <a:ext cx="5742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class Bush { </a:t>
            </a:r>
          </a:p>
          <a:p>
            <a:pPr lvl="1">
              <a:spcBef>
                <a:spcPct val="0"/>
              </a:spcBef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	Bush(int </a:t>
            </a:r>
            <a:r>
              <a:rPr lang="en-GB" altLang="zh-CN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i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) {}</a:t>
            </a:r>
          </a:p>
          <a:p>
            <a:pPr lvl="1">
              <a:spcBef>
                <a:spcPct val="0"/>
              </a:spcBef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       Bush(double d) {} </a:t>
            </a:r>
          </a:p>
          <a:p>
            <a:pPr lvl="1">
              <a:spcBef>
                <a:spcPct val="0"/>
              </a:spcBef>
            </a:pP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 }</a:t>
            </a:r>
          </a:p>
          <a:p>
            <a:pPr lvl="1">
              <a:spcBef>
                <a:spcPct val="0"/>
              </a:spcBef>
            </a:pPr>
            <a:r>
              <a:rPr lang="zh-CN" altLang="en-GB" b="1" dirty="0">
                <a:solidFill>
                  <a:schemeClr val="accent1">
                    <a:lumMod val="75000"/>
                  </a:schemeClr>
                </a:solidFill>
              </a:rPr>
              <a:t>如果写：</a:t>
            </a:r>
            <a:r>
              <a:rPr lang="en-GB" altLang="zh-CN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</a:rPr>
              <a:t>new Bush();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675DAC-EDCA-4270-9161-622C9902D466}"/>
              </a:ext>
            </a:extLst>
          </p:cNvPr>
          <p:cNvSpPr/>
          <p:nvPr/>
        </p:nvSpPr>
        <p:spPr>
          <a:xfrm>
            <a:off x="1259632" y="2931790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ct val="0"/>
              </a:spcBef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</a:rPr>
              <a:t>编译器将要告诉你找不到对应的构造方法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528225-9264-40DE-A06D-4C2E349E9514}"/>
              </a:ext>
            </a:extLst>
          </p:cNvPr>
          <p:cNvSpPr/>
          <p:nvPr/>
        </p:nvSpPr>
        <p:spPr>
          <a:xfrm>
            <a:off x="323528" y="3627769"/>
            <a:ext cx="8315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说明</a:t>
            </a:r>
          </a:p>
          <a:p>
            <a:pPr lvl="1">
              <a:spcBef>
                <a:spcPct val="0"/>
              </a:spcBef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用户在进行类声明时，如果没有声明任何构造方法，系统会赋给此类一个默认（无参）的构造方法。但是，只要用户声明了构造方法，即使没有声明无参的构造方法，系统也不再赋默认的构造方法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9558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06EA2-D820-4CBD-ADA3-1167D4FAEB72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DBF0F3-5354-4972-81B2-D5759D082A04}"/>
              </a:ext>
            </a:extLst>
          </p:cNvPr>
          <p:cNvSpPr/>
          <p:nvPr/>
        </p:nvSpPr>
        <p:spPr>
          <a:xfrm>
            <a:off x="539552" y="987574"/>
            <a:ext cx="691276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创建一个拥有两个构造方法的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类，一个有参，一个无参。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24B38-8C0F-4B13-9114-CDE29D4A8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635646"/>
            <a:ext cx="4536504" cy="3178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486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06EA2-D820-4CBD-ADA3-1167D4FAEB72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7C5BB-AA0F-4AEC-9A51-B63C20BC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8" y="1063361"/>
            <a:ext cx="4076700" cy="24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2F6D28-25CA-4763-8F99-FD92DAB05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059582"/>
            <a:ext cx="4410075" cy="3514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53517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06EA2-D820-4CBD-ADA3-1167D4FAEB72}"/>
              </a:ext>
            </a:extLst>
          </p:cNvPr>
          <p:cNvSpPr/>
          <p:nvPr/>
        </p:nvSpPr>
        <p:spPr>
          <a:xfrm>
            <a:off x="899592" y="12347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2.3.1 构造方法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78D5B3-2E67-4DA4-9BFA-A7BDA94E5E12}"/>
              </a:ext>
            </a:extLst>
          </p:cNvPr>
          <p:cNvSpPr/>
          <p:nvPr/>
        </p:nvSpPr>
        <p:spPr>
          <a:xfrm>
            <a:off x="611560" y="987574"/>
            <a:ext cx="74888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关键字的使用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可以使用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this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关键字在一个构造方法中调用另外的构造方法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代码更简洁，维护起来也更容易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通常用参数个数比较少的构造方法调用参数个数最多的构造方法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15C050-EBEB-4926-8909-DD6DEA1AFD38}"/>
              </a:ext>
            </a:extLst>
          </p:cNvPr>
          <p:cNvSpPr/>
          <p:nvPr/>
        </p:nvSpPr>
        <p:spPr>
          <a:xfrm>
            <a:off x="467544" y="2931790"/>
            <a:ext cx="7200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使用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关键字，修改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BankAccout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类中无参数和二参数的构造方法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71DDF-BB6A-40E0-8A41-A37A0FCC0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435846"/>
            <a:ext cx="5905500" cy="1323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5506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A21D3E-8F55-4273-AED0-4ECC88DE1BC3}"/>
              </a:ext>
            </a:extLst>
          </p:cNvPr>
          <p:cNvSpPr/>
          <p:nvPr/>
        </p:nvSpPr>
        <p:spPr>
          <a:xfrm>
            <a:off x="899592" y="123478"/>
            <a:ext cx="375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2.4.2 声明</a:t>
            </a:r>
            <a:r>
              <a:rPr lang="en-GB" altLang="zh-CN" sz="2400" b="1" dirty="0" err="1">
                <a:solidFill>
                  <a:schemeClr val="bg1"/>
                </a:solidFill>
                <a:latin typeface="+mj-ea"/>
                <a:ea typeface="+mj-ea"/>
              </a:rPr>
              <a:t>toString</a:t>
            </a:r>
            <a:r>
              <a:rPr lang="en-GB" altLang="zh-CN" sz="2400" b="1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482C3B-3392-4B2F-BED4-8984DE264525}"/>
              </a:ext>
            </a:extLst>
          </p:cNvPr>
          <p:cNvSpPr/>
          <p:nvPr/>
        </p:nvSpPr>
        <p:spPr>
          <a:xfrm>
            <a:off x="467544" y="1059582"/>
            <a:ext cx="842493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toString</a:t>
            </a:r>
            <a:r>
              <a:rPr lang="en-US" altLang="zh-CN" sz="2400" dirty="0"/>
              <a:t>()</a:t>
            </a:r>
            <a:r>
              <a:rPr lang="zh-CN" altLang="en-US" sz="2400" dirty="0"/>
              <a:t>方法</a:t>
            </a:r>
          </a:p>
          <a:p>
            <a:pPr lvl="1"/>
            <a:r>
              <a:rPr lang="zh-CN" altLang="en-US" sz="2000" dirty="0"/>
              <a:t>将对象的内容转换为字符串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的所有类都有一个默认的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方法，其方法体如下：</a:t>
            </a:r>
          </a:p>
          <a:p>
            <a:pPr lvl="2"/>
            <a:r>
              <a:rPr lang="en-US" altLang="zh-CN" sz="1600" dirty="0"/>
              <a:t>         </a:t>
            </a:r>
            <a:r>
              <a:rPr lang="en-US" altLang="zh-CN" dirty="0" err="1"/>
              <a:t>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'@' +</a:t>
            </a:r>
            <a:r>
              <a:rPr lang="en-US" altLang="zh-CN" sz="1600" dirty="0"/>
              <a:t>     </a:t>
            </a:r>
          </a:p>
          <a:p>
            <a:pPr lvl="2"/>
            <a:r>
              <a:rPr lang="en-US" altLang="zh-CN" sz="1600" dirty="0"/>
              <a:t>             </a:t>
            </a:r>
            <a:r>
              <a:rPr lang="en-US" altLang="zh-CN" dirty="0" err="1"/>
              <a:t>Integer.</a:t>
            </a:r>
            <a:r>
              <a:rPr lang="en-US" altLang="zh-CN" sz="1600" dirty="0" err="1"/>
              <a:t>toHexString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())</a:t>
            </a:r>
            <a:endParaRPr lang="zh-CN" altLang="en-US" sz="1600" dirty="0"/>
          </a:p>
          <a:p>
            <a:pPr lvl="2"/>
            <a:r>
              <a:rPr lang="zh-CN" altLang="en-US" sz="1600" dirty="0"/>
              <a:t>下面的两行代码等价 </a:t>
            </a:r>
          </a:p>
          <a:p>
            <a:pPr lvl="4"/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anAccount</a:t>
            </a:r>
            <a:r>
              <a:rPr lang="en-US" altLang="zh-CN" sz="1600" dirty="0"/>
              <a:t>); </a:t>
            </a:r>
          </a:p>
          <a:p>
            <a:pPr lvl="4"/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anAccount.toString</a:t>
            </a:r>
            <a:r>
              <a:rPr lang="en-US" altLang="zh-CN" sz="1600" dirty="0"/>
              <a:t>());</a:t>
            </a:r>
            <a:endParaRPr lang="zh-CN" altLang="en-US" sz="1600" dirty="0"/>
          </a:p>
          <a:p>
            <a:pPr lvl="1"/>
            <a:r>
              <a:rPr lang="zh-CN" altLang="en-US" sz="2000" dirty="0"/>
              <a:t>如果需要特殊的转换功能，则需要自己重写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0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A1813E-4E66-4395-B067-A311E869A075}"/>
              </a:ext>
            </a:extLst>
          </p:cNvPr>
          <p:cNvSpPr/>
          <p:nvPr/>
        </p:nvSpPr>
        <p:spPr>
          <a:xfrm>
            <a:off x="899592" y="123478"/>
            <a:ext cx="375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2.4.2 声明</a:t>
            </a:r>
            <a:r>
              <a:rPr lang="en-GB" altLang="zh-CN" sz="2400" b="1" dirty="0" err="1">
                <a:solidFill>
                  <a:schemeClr val="bg1"/>
                </a:solidFill>
                <a:latin typeface="+mj-ea"/>
                <a:ea typeface="+mj-ea"/>
              </a:rPr>
              <a:t>toString</a:t>
            </a:r>
            <a:r>
              <a:rPr lang="en-GB" altLang="zh-CN" sz="2400" b="1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36B051-ED18-4F5D-B407-051245D99D46}"/>
              </a:ext>
            </a:extLst>
          </p:cNvPr>
          <p:cNvSpPr/>
          <p:nvPr/>
        </p:nvSpPr>
        <p:spPr>
          <a:xfrm>
            <a:off x="539552" y="987574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方法的几点说明</a:t>
            </a:r>
          </a:p>
          <a:p>
            <a:pPr lvl="1"/>
            <a:r>
              <a:rPr lang="zh-CN" altLang="en-US" dirty="0"/>
              <a:t>必须被声明为</a:t>
            </a:r>
            <a:r>
              <a:rPr lang="en-US" altLang="zh-CN" dirty="0"/>
              <a:t>public</a:t>
            </a:r>
          </a:p>
          <a:p>
            <a:pPr lvl="1"/>
            <a:r>
              <a:rPr lang="zh-CN" altLang="en-US" dirty="0"/>
              <a:t>返回类型为</a:t>
            </a:r>
            <a:r>
              <a:rPr lang="en-US" altLang="zh-CN" dirty="0"/>
              <a:t>String</a:t>
            </a:r>
          </a:p>
          <a:p>
            <a:pPr lvl="1"/>
            <a:r>
              <a:rPr lang="zh-CN" altLang="en-US" dirty="0"/>
              <a:t>方法的名称必须为</a:t>
            </a:r>
            <a:r>
              <a:rPr lang="en-US" altLang="zh-CN" dirty="0" err="1"/>
              <a:t>toString</a:t>
            </a:r>
            <a:r>
              <a:rPr lang="en-US" altLang="zh-CN" dirty="0"/>
              <a:t>，</a:t>
            </a:r>
            <a:r>
              <a:rPr lang="zh-CN" altLang="en-US" dirty="0"/>
              <a:t>且没有参数</a:t>
            </a:r>
          </a:p>
          <a:p>
            <a:pPr lvl="1"/>
            <a:r>
              <a:rPr lang="zh-CN" altLang="en-US" dirty="0"/>
              <a:t>在方法体中不要使用输出方法</a:t>
            </a:r>
            <a:r>
              <a:rPr lang="en-US" altLang="zh-CN" dirty="0" err="1"/>
              <a:t>System.out.println</a:t>
            </a:r>
            <a:r>
              <a:rPr lang="en-US" altLang="zh-CN" dirty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743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A1813E-4E66-4395-B067-A311E869A075}"/>
              </a:ext>
            </a:extLst>
          </p:cNvPr>
          <p:cNvSpPr/>
          <p:nvPr/>
        </p:nvSpPr>
        <p:spPr>
          <a:xfrm>
            <a:off x="899592" y="123478"/>
            <a:ext cx="375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2.4.2 声明</a:t>
            </a:r>
            <a:r>
              <a:rPr lang="en-GB" altLang="zh-CN" sz="2400" b="1" dirty="0" err="1">
                <a:solidFill>
                  <a:schemeClr val="bg1"/>
                </a:solidFill>
                <a:latin typeface="+mj-ea"/>
                <a:ea typeface="+mj-ea"/>
              </a:rPr>
              <a:t>toString</a:t>
            </a:r>
            <a:r>
              <a:rPr lang="en-GB" altLang="zh-CN" sz="2400" b="1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lang="zh-CN" altLang="en-GB" sz="2400" b="1" dirty="0">
                <a:solidFill>
                  <a:schemeClr val="bg1"/>
                </a:solidFill>
                <a:latin typeface="+mj-ea"/>
                <a:ea typeface="+mj-ea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8B39-1BD6-4A14-A1EB-07A2B7DD0FDE}"/>
              </a:ext>
            </a:extLst>
          </p:cNvPr>
          <p:cNvSpPr/>
          <p:nvPr/>
        </p:nvSpPr>
        <p:spPr>
          <a:xfrm>
            <a:off x="611560" y="843558"/>
            <a:ext cx="4570482" cy="437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为</a:t>
            </a:r>
            <a:r>
              <a:rPr lang="en-US" altLang="zh-CN" dirty="0" err="1"/>
              <a:t>BankAccount</a:t>
            </a:r>
            <a:r>
              <a:rPr lang="zh-CN" altLang="en-US" dirty="0"/>
              <a:t>类添加自己的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BB061-1D1F-484D-9B16-900331461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47614"/>
            <a:ext cx="6353175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4DE02A-CDBB-44BC-83D6-CE5981687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94" y="2139702"/>
            <a:ext cx="5904656" cy="1462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B18E09-9B57-49EB-9218-44291577A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3708775"/>
            <a:ext cx="3971925" cy="117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0383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82207-2A1E-40F9-BBDC-A16994A3802A}"/>
              </a:ext>
            </a:extLst>
          </p:cNvPr>
          <p:cNvSpPr/>
          <p:nvPr/>
        </p:nvSpPr>
        <p:spPr>
          <a:xfrm>
            <a:off x="971600" y="12347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b="1" dirty="0">
                <a:solidFill>
                  <a:schemeClr val="bg1"/>
                </a:solidFill>
              </a:rPr>
              <a:t>2.1.1 抽象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AE5B35-B2C1-46BC-BFC6-998ED98ED7ED}"/>
              </a:ext>
            </a:extLst>
          </p:cNvPr>
          <p:cNvSpPr/>
          <p:nvPr/>
        </p:nvSpPr>
        <p:spPr>
          <a:xfrm>
            <a:off x="467544" y="1203598"/>
            <a:ext cx="8136904" cy="23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000" b="1" dirty="0">
                <a:solidFill>
                  <a:schemeClr val="accent1">
                    <a:lumMod val="75000"/>
                  </a:schemeClr>
                </a:solidFill>
              </a:rPr>
              <a:t>数据抽象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将需要处理的数据和这些数据上的操作结合在一起，抽象成不同的抽象数据类型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每个抽象数据类型既包含了数据，也包含了针对这些数据的操作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相对于过程抽象，数据抽象是更为合理的抽象方法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8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129092825"/>
  <p:tag name="MH_LIBRARY" val="GRAPHIC"/>
</p:tagLst>
</file>

<file path=ppt/theme/theme1.xml><?xml version="1.0" encoding="utf-8"?>
<a:theme xmlns:a="http://schemas.openxmlformats.org/drawingml/2006/main" name="扁平大气简约通用年终终结、工作汇报PPT模板04">
  <a:themeElements>
    <a:clrScheme name="1汇报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4EA2"/>
      </a:accent1>
      <a:accent2>
        <a:srgbClr val="7030A0"/>
      </a:accent2>
      <a:accent3>
        <a:srgbClr val="EF7B0E"/>
      </a:accent3>
      <a:accent4>
        <a:srgbClr val="32B16C"/>
      </a:accent4>
      <a:accent5>
        <a:srgbClr val="3C94D6"/>
      </a:accent5>
      <a:accent6>
        <a:srgbClr val="E87070"/>
      </a:accent6>
      <a:hlink>
        <a:srgbClr val="4472C4"/>
      </a:hlink>
      <a:folHlink>
        <a:srgbClr val="BFBFBF"/>
      </a:folHlink>
    </a:clrScheme>
    <a:fontScheme name="字体编配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扁平大气简约通用年终终结、工作汇报PPT模板04" id="{7519BE06-15A0-44BC-BD0B-B38A28C01FFF}" vid="{61FFA8B5-2C8B-48AE-955D-DB3A4204AC9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扁平大气简约通用年终终结、工作汇报PPT模板04</Template>
  <TotalTime>12615</TotalTime>
  <Words>4904</Words>
  <Application>Microsoft Office PowerPoint</Application>
  <PresentationFormat>全屏显示(16:9)</PresentationFormat>
  <Paragraphs>637</Paragraphs>
  <Slides>87</Slides>
  <Notes>83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Arial Unicode MS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扁平大气简约通用年终终结、工作汇报PPT模板04</vt:lpstr>
      <vt:lpstr>PowerPoint 演示文稿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zhao ruwen</cp:lastModifiedBy>
  <cp:revision>1176</cp:revision>
  <dcterms:created xsi:type="dcterms:W3CDTF">2014-11-09T01:07:25Z</dcterms:created>
  <dcterms:modified xsi:type="dcterms:W3CDTF">2022-02-23T05:53:18Z</dcterms:modified>
</cp:coreProperties>
</file>