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1" r:id="rId19"/>
  </p:sldIdLst>
  <p:sldSz cx="9144000" cy="6858000" type="screen4x3"/>
  <p:notesSz cx="6858000" cy="9144000"/>
  <p:embeddedFontLst>
    <p:embeddedFont>
      <p:font typeface="Merriweather Light" panose="00000400000000000000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ExtraBold" panose="020B0906030804020204" pitchFamily="34" charset="0"/>
      <p:bold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  <p:embeddedFont>
      <p:font typeface="Oswald" panose="00000500000000000000" pitchFamily="2" charset="0"/>
      <p:regular r:id="rId35"/>
      <p:bold r:id="rId36"/>
    </p:embeddedFont>
    <p:embeddedFont>
      <p:font typeface="Times" panose="0202060305040502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98" autoAdjust="0"/>
  </p:normalViewPr>
  <p:slideViewPr>
    <p:cSldViewPr snapToGrid="0">
      <p:cViewPr varScale="1">
        <p:scale>
          <a:sx n="70" d="100"/>
          <a:sy n="70" d="100"/>
        </p:scale>
        <p:origin x="1173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6e0d7d8c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986e0d7d8c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ecc2ec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12ecc2ec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2ecc2ec0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212ecc2ec0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ecc2ec0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2ecc2ec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2ecc2ec0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12ecc2ec0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3152072a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13152072a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2ecc2ec0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12ecc2ec0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6e0d7d8c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986e0d7d8c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08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86e0d7d8c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986e0d7d8c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152072a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13152072a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e26a2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f5e26a2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e26a2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f5e26a2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927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e26a2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f5e26a2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04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e26a2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f5e26a2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08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e26a2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f5e26a2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00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e26a2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1f5e26a2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62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12725" y="34893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6348431"/>
            <a:ext cx="9144000" cy="509569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3" name="Google Shape;53;p13" descr="ISU LEFT white.eps"/>
          <p:cNvPicPr preferRelativeResize="0"/>
          <p:nvPr/>
        </p:nvPicPr>
        <p:blipFill rotWithShape="1">
          <a:blip r:embed="rId5">
            <a:alphaModFix/>
          </a:blip>
          <a:srcRect b="38234"/>
          <a:stretch/>
        </p:blipFill>
        <p:spPr>
          <a:xfrm>
            <a:off x="381000" y="6503215"/>
            <a:ext cx="2396490" cy="1973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4173420" y="6470650"/>
            <a:ext cx="4191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E1126"/>
              </a:buClr>
              <a:buSzPts val="960"/>
              <a:buFont typeface="Times"/>
              <a:buNone/>
            </a:pPr>
            <a:r>
              <a:rPr lang="en" sz="1200" b="1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Unit or Department Name Here</a:t>
            </a:r>
            <a:endParaRPr sz="1200" b="1" i="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8458200" y="6531769"/>
            <a:ext cx="0" cy="152400"/>
          </a:xfrm>
          <a:prstGeom prst="straightConnector1">
            <a:avLst/>
          </a:prstGeom>
          <a:solidFill>
            <a:srgbClr val="BBE0E3"/>
          </a:solidFill>
          <a:ln w="9525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3"/>
          <p:cNvSpPr txBox="1"/>
          <p:nvPr/>
        </p:nvSpPr>
        <p:spPr>
          <a:xfrm>
            <a:off x="8534400" y="6470650"/>
            <a:ext cx="533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u="non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auspost/reedsolom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ackblaze.com/blog/reed-solomon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l="5904" r="5534"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/>
          <p:nvPr/>
        </p:nvSpPr>
        <p:spPr>
          <a:xfrm>
            <a:off x="0" y="-25400"/>
            <a:ext cx="9144000" cy="6883400"/>
          </a:xfrm>
          <a:prstGeom prst="rect">
            <a:avLst/>
          </a:prstGeom>
          <a:solidFill>
            <a:srgbClr val="C8102E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914400" y="3450298"/>
            <a:ext cx="67818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Computer Engineering</a:t>
            </a:r>
            <a:endParaRPr sz="175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Google Shape;68;p17"/>
          <p:cNvCxnSpPr/>
          <p:nvPr/>
        </p:nvCxnSpPr>
        <p:spPr>
          <a:xfrm>
            <a:off x="0" y="4495800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1BE48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7"/>
          <p:cNvCxnSpPr/>
          <p:nvPr/>
        </p:nvCxnSpPr>
        <p:spPr>
          <a:xfrm>
            <a:off x="0" y="2209800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1BE48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7"/>
          <p:cNvSpPr txBox="1"/>
          <p:nvPr/>
        </p:nvSpPr>
        <p:spPr>
          <a:xfrm>
            <a:off x="934453" y="5181600"/>
            <a:ext cx="716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005" y="2916961"/>
            <a:ext cx="5261347" cy="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Experiments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25"/>
          <p:cNvSpPr txBox="1"/>
          <p:nvPr/>
        </p:nvSpPr>
        <p:spPr>
          <a:xfrm>
            <a:off x="603900" y="1495350"/>
            <a:ext cx="7631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Trying different Parity Blocks , Data Blocks and Block size  for encoding performance.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Measured their decoding performance.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Using github library - “</a:t>
            </a:r>
            <a:r>
              <a:rPr lang="en" sz="1500" u="sng" dirty="0">
                <a:solidFill>
                  <a:srgbClr val="FF0000"/>
                </a:solidFill>
                <a:latin typeface="Merriweather Light"/>
                <a:ea typeface="Merriweather Light"/>
                <a:cs typeface="Merriweather Light"/>
                <a:sym typeface="Merriweather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https://github.com/klauspost/reedsolomon</a:t>
            </a: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” for experiments. Implemented in GO.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Results are compared with paper –  “</a:t>
            </a:r>
            <a:r>
              <a:rPr lang="en-US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 Performance Evaluation and Examination of {Open-Source} Erasure Coding Libraries for Storage</a:t>
            </a: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” presented in </a:t>
            </a: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FAST 09. by James S. Plank 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26E377-D6A7-8FCC-61A9-0756DF304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84DF29-CA31-8742-342E-495EBBA8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08" y="4449975"/>
            <a:ext cx="3113914" cy="1744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BD85DE-B99C-C9D0-6BE7-B0CBDCC3BC4A}"/>
              </a:ext>
            </a:extLst>
          </p:cNvPr>
          <p:cNvSpPr txBox="1"/>
          <p:nvPr/>
        </p:nvSpPr>
        <p:spPr>
          <a:xfrm>
            <a:off x="2796762" y="6172364"/>
            <a:ext cx="3382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https://github.com/klauspost/reedsolomon</a:t>
            </a:r>
            <a:endParaRPr lang="en-IN" sz="9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E36D4-0F3F-B31A-B9E6-1D36B0BDB081}"/>
              </a:ext>
            </a:extLst>
          </p:cNvPr>
          <p:cNvSpPr txBox="1"/>
          <p:nvPr/>
        </p:nvSpPr>
        <p:spPr>
          <a:xfrm>
            <a:off x="8720919" y="6462661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604520" y="583109"/>
            <a:ext cx="779109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Experiement 1 : Increasing the Data Block Size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38" name="Google Shape;138;p26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/>
          <p:nvPr/>
        </p:nvSpPr>
        <p:spPr>
          <a:xfrm>
            <a:off x="603900" y="1495350"/>
            <a:ext cx="763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643011" y="1408168"/>
            <a:ext cx="662077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The performance initially </a:t>
            </a:r>
            <a:r>
              <a:rPr lang="en" sz="1500" b="1" dirty="0">
                <a:solidFill>
                  <a:schemeClr val="tx2"/>
                </a:solidFill>
                <a:latin typeface="Merriweather Light" panose="00000400000000000000" pitchFamily="2" charset="0"/>
              </a:rPr>
              <a:t>increases</a:t>
            </a:r>
            <a:r>
              <a:rPr lang="e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, then remains constant </a:t>
            </a:r>
            <a:endParaRPr sz="15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9441F2-0229-53C3-3E99-0A99864A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4AE48-46B3-C3F3-5AF0-CE61B5358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551" y="3209052"/>
            <a:ext cx="3940626" cy="2320409"/>
          </a:xfrm>
          <a:prstGeom prst="rect">
            <a:avLst/>
          </a:prstGeom>
        </p:spPr>
      </p:pic>
      <p:sp>
        <p:nvSpPr>
          <p:cNvPr id="5" name="Google Shape;142;p26">
            <a:extLst>
              <a:ext uri="{FF2B5EF4-FFF2-40B4-BE49-F238E27FC236}">
                <a16:creationId xmlns:a16="http://schemas.microsoft.com/office/drawing/2014/main" id="{9ACE868F-BCAE-2429-0A78-D907F09EB8A5}"/>
              </a:ext>
            </a:extLst>
          </p:cNvPr>
          <p:cNvSpPr txBox="1"/>
          <p:nvPr/>
        </p:nvSpPr>
        <p:spPr>
          <a:xfrm>
            <a:off x="1643011" y="1928995"/>
            <a:ext cx="640222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Optimal block size for Cauchy RS – 7500Kb ( 8000 Mbps ) and for RS – 5000 Kb ( 7000 Mbps ).</a:t>
            </a:r>
            <a:endParaRPr sz="15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495930-1A41-C13D-4529-87CEFE013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296234"/>
            <a:ext cx="3616807" cy="215359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F4AF50-67E5-7523-FC0A-47F5848DDF7D}"/>
              </a:ext>
            </a:extLst>
          </p:cNvPr>
          <p:cNvCxnSpPr>
            <a:cxnSpLocks/>
          </p:cNvCxnSpPr>
          <p:nvPr/>
        </p:nvCxnSpPr>
        <p:spPr>
          <a:xfrm flipV="1">
            <a:off x="2418460" y="4204531"/>
            <a:ext cx="0" cy="100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D1F50-3F3B-A0CB-AD9F-F18B4AE59DCA}"/>
              </a:ext>
            </a:extLst>
          </p:cNvPr>
          <p:cNvCxnSpPr>
            <a:cxnSpLocks/>
          </p:cNvCxnSpPr>
          <p:nvPr/>
        </p:nvCxnSpPr>
        <p:spPr>
          <a:xfrm flipV="1">
            <a:off x="3008120" y="4067799"/>
            <a:ext cx="0" cy="114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6AD187-2BFE-EE63-EEAE-11F3E1B44EB8}"/>
              </a:ext>
            </a:extLst>
          </p:cNvPr>
          <p:cNvSpPr txBox="1"/>
          <p:nvPr/>
        </p:nvSpPr>
        <p:spPr>
          <a:xfrm>
            <a:off x="1219794" y="5458710"/>
            <a:ext cx="3082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Parity Blocks = 4, Data Blocks =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E0B57-ABC4-43AD-480F-BC17BC68DDA4}"/>
              </a:ext>
            </a:extLst>
          </p:cNvPr>
          <p:cNvSpPr txBox="1"/>
          <p:nvPr/>
        </p:nvSpPr>
        <p:spPr>
          <a:xfrm>
            <a:off x="5510371" y="5344795"/>
            <a:ext cx="33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A Performance Evaluation and Examination of Open-Source Erasure Coding Libraries for Storage</a:t>
            </a:r>
            <a:endParaRPr lang="en-IN" sz="9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28C2F-692E-3F1D-3965-404534623BC1}"/>
              </a:ext>
            </a:extLst>
          </p:cNvPr>
          <p:cNvSpPr txBox="1"/>
          <p:nvPr/>
        </p:nvSpPr>
        <p:spPr>
          <a:xfrm>
            <a:off x="8720919" y="6462661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604520" y="583109"/>
            <a:ext cx="746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Experiment 2 : Increasing the Parity Block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27"/>
          <p:cNvSpPr txBox="1"/>
          <p:nvPr/>
        </p:nvSpPr>
        <p:spPr>
          <a:xfrm>
            <a:off x="603900" y="1495350"/>
            <a:ext cx="763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26" y="2878575"/>
            <a:ext cx="4591475" cy="28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525" y="2726158"/>
            <a:ext cx="4591475" cy="242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1025490" y="1255467"/>
            <a:ext cx="76314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Performance </a:t>
            </a:r>
            <a:r>
              <a:rPr lang="en" sz="1500" dirty="0">
                <a:solidFill>
                  <a:srgbClr val="FF0000"/>
                </a:solidFill>
                <a:latin typeface="Merriweather Light" panose="00000400000000000000" pitchFamily="2" charset="0"/>
              </a:rPr>
              <a:t>decreases</a:t>
            </a:r>
            <a:r>
              <a:rPr lang="e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 with increasing the </a:t>
            </a:r>
            <a:r>
              <a:rPr lang="en" sz="1500" b="1" dirty="0">
                <a:solidFill>
                  <a:schemeClr val="tx2"/>
                </a:solidFill>
                <a:latin typeface="Merriweather Light" panose="00000400000000000000" pitchFamily="2" charset="0"/>
              </a:rPr>
              <a:t>parity blocks</a:t>
            </a:r>
            <a:r>
              <a:rPr lang="e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. </a:t>
            </a:r>
            <a:endParaRPr sz="15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7E13E-0FB9-0B88-69F1-DF4660583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952EE-4217-EB7D-B01D-E2A7A56CEB97}"/>
              </a:ext>
            </a:extLst>
          </p:cNvPr>
          <p:cNvSpPr txBox="1"/>
          <p:nvPr/>
        </p:nvSpPr>
        <p:spPr>
          <a:xfrm>
            <a:off x="1025490" y="1823352"/>
            <a:ext cx="691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chemeClr val="tx2"/>
                </a:solidFill>
                <a:latin typeface="Merriweather Light" panose="00000400000000000000" pitchFamily="2" charset="0"/>
              </a:rPr>
              <a:t>The performance of </a:t>
            </a:r>
            <a:r>
              <a:rPr lang="en-US" sz="1400" b="1" dirty="0">
                <a:solidFill>
                  <a:schemeClr val="tx2"/>
                </a:solidFill>
                <a:latin typeface="Merriweather Light" panose="00000400000000000000" pitchFamily="2" charset="0"/>
              </a:rPr>
              <a:t>Cauchy</a:t>
            </a:r>
            <a:r>
              <a:rPr lang="en-US" sz="1400" dirty="0">
                <a:solidFill>
                  <a:schemeClr val="tx2"/>
                </a:solidFill>
                <a:latin typeface="Merriweather Light" panose="00000400000000000000" pitchFamily="2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Merriweather Light" panose="00000400000000000000" pitchFamily="2" charset="0"/>
              </a:rPr>
              <a:t>RS</a:t>
            </a:r>
            <a:r>
              <a:rPr lang="en-US" sz="1400" dirty="0">
                <a:solidFill>
                  <a:schemeClr val="tx2"/>
                </a:solidFill>
                <a:latin typeface="Merriweather Light" panose="00000400000000000000" pitchFamily="2" charset="0"/>
              </a:rPr>
              <a:t> is </a:t>
            </a:r>
            <a:r>
              <a:rPr lang="en-US" sz="1400" dirty="0">
                <a:solidFill>
                  <a:srgbClr val="FF0000"/>
                </a:solidFill>
                <a:latin typeface="Merriweather Light" panose="00000400000000000000" pitchFamily="2" charset="0"/>
              </a:rPr>
              <a:t>higher</a:t>
            </a:r>
            <a:r>
              <a:rPr lang="en-US" sz="1400" dirty="0">
                <a:solidFill>
                  <a:schemeClr val="tx2"/>
                </a:solidFill>
                <a:latin typeface="Merriweather Light" panose="00000400000000000000" pitchFamily="2" charset="0"/>
              </a:rPr>
              <a:t> than </a:t>
            </a:r>
            <a:r>
              <a:rPr lang="en-US" sz="1400" b="1" dirty="0">
                <a:solidFill>
                  <a:schemeClr val="tx2"/>
                </a:solidFill>
                <a:latin typeface="Merriweather Light" panose="00000400000000000000" pitchFamily="2" charset="0"/>
              </a:rPr>
              <a:t>Reed-Solomon.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A0E40-C604-D90D-AA8E-ADE98C075EFD}"/>
              </a:ext>
            </a:extLst>
          </p:cNvPr>
          <p:cNvSpPr txBox="1"/>
          <p:nvPr/>
        </p:nvSpPr>
        <p:spPr>
          <a:xfrm>
            <a:off x="5231461" y="4782917"/>
            <a:ext cx="33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A Performance Evaluation and Examination of Open-Source Erasure Coding Libraries for Storage</a:t>
            </a:r>
            <a:endParaRPr lang="en-IN" sz="9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DD433-A621-4392-4260-B4D116A130E5}"/>
              </a:ext>
            </a:extLst>
          </p:cNvPr>
          <p:cNvSpPr txBox="1"/>
          <p:nvPr/>
        </p:nvSpPr>
        <p:spPr>
          <a:xfrm>
            <a:off x="2068083" y="5732578"/>
            <a:ext cx="21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 Size = 1GB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C97F3-E96A-C52E-F40B-C4E30A41914E}"/>
              </a:ext>
            </a:extLst>
          </p:cNvPr>
          <p:cNvSpPr txBox="1"/>
          <p:nvPr/>
        </p:nvSpPr>
        <p:spPr>
          <a:xfrm>
            <a:off x="8720919" y="6462661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04519" y="583109"/>
            <a:ext cx="7086695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Experiment 3 : Comparison of Decoding Speed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58" name="Google Shape;158;p28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DAAD2F-43DF-0019-CA53-9734406C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3" name="Google Shape;152;p27">
            <a:extLst>
              <a:ext uri="{FF2B5EF4-FFF2-40B4-BE49-F238E27FC236}">
                <a16:creationId xmlns:a16="http://schemas.microsoft.com/office/drawing/2014/main" id="{5667DA57-1A7B-0D50-CE47-6D5807A945C3}"/>
              </a:ext>
            </a:extLst>
          </p:cNvPr>
          <p:cNvSpPr txBox="1"/>
          <p:nvPr/>
        </p:nvSpPr>
        <p:spPr>
          <a:xfrm>
            <a:off x="1025490" y="1343029"/>
            <a:ext cx="76314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The decoding speed of </a:t>
            </a:r>
            <a:r>
              <a:rPr lang="en-US" sz="1500" b="1" dirty="0">
                <a:solidFill>
                  <a:schemeClr val="tx2"/>
                </a:solidFill>
                <a:latin typeface="Merriweather Light" panose="00000400000000000000" pitchFamily="2" charset="0"/>
              </a:rPr>
              <a:t>Cauchy RS</a:t>
            </a:r>
            <a:r>
              <a:rPr lang="en-US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 is </a:t>
            </a:r>
            <a:r>
              <a:rPr lang="en-US" sz="1500" dirty="0">
                <a:solidFill>
                  <a:srgbClr val="FF0000"/>
                </a:solidFill>
                <a:latin typeface="Merriweather Light" panose="00000400000000000000" pitchFamily="2" charset="0"/>
              </a:rPr>
              <a:t>better</a:t>
            </a:r>
            <a:r>
              <a:rPr lang="en-US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 than </a:t>
            </a:r>
            <a:r>
              <a:rPr lang="en-US" sz="1500" b="1" dirty="0">
                <a:solidFill>
                  <a:schemeClr val="tx2"/>
                </a:solidFill>
                <a:latin typeface="Merriweather Light" panose="00000400000000000000" pitchFamily="2" charset="0"/>
              </a:rPr>
              <a:t>Reed-Solomon</a:t>
            </a:r>
            <a:r>
              <a:rPr lang="en-US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175F17-FD18-9887-05CD-3F49DDE65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41" y="2085946"/>
            <a:ext cx="5705517" cy="342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CB953C-EC35-9E10-24C1-0FE0A1D438AE}"/>
              </a:ext>
            </a:extLst>
          </p:cNvPr>
          <p:cNvSpPr txBox="1"/>
          <p:nvPr/>
        </p:nvSpPr>
        <p:spPr>
          <a:xfrm>
            <a:off x="3641221" y="5571858"/>
            <a:ext cx="294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Random Blocks deleted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C14C0-B1BC-7998-8FE9-2C64A70C1966}"/>
              </a:ext>
            </a:extLst>
          </p:cNvPr>
          <p:cNvSpPr txBox="1"/>
          <p:nvPr/>
        </p:nvSpPr>
        <p:spPr>
          <a:xfrm>
            <a:off x="8720919" y="6462661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Observations</a:t>
            </a:r>
            <a:endParaRPr sz="220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66" name="Google Shape;166;p29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9"/>
          <p:cNvSpPr txBox="1"/>
          <p:nvPr/>
        </p:nvSpPr>
        <p:spPr>
          <a:xfrm>
            <a:off x="603900" y="1495350"/>
            <a:ext cx="763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A67B5-5B88-7C55-9C84-6C96A687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2" name="Google Shape;95;p20">
            <a:extLst>
              <a:ext uri="{FF2B5EF4-FFF2-40B4-BE49-F238E27FC236}">
                <a16:creationId xmlns:a16="http://schemas.microsoft.com/office/drawing/2014/main" id="{EC5631FF-266C-B5FB-37A1-A7ADB891580E}"/>
              </a:ext>
            </a:extLst>
          </p:cNvPr>
          <p:cNvSpPr txBox="1"/>
          <p:nvPr/>
        </p:nvSpPr>
        <p:spPr>
          <a:xfrm>
            <a:off x="685799" y="1367336"/>
            <a:ext cx="7791629" cy="151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The Cauchy RS performs </a:t>
            </a:r>
            <a:r>
              <a:rPr lang="en-IN" sz="1500" b="1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better</a:t>
            </a: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than Reed-Solomon.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Bigger block size can improve encoding speeds.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High parity blocks can decrease encoding speeds.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Radical dips in performance can be seen. Due to collisions in L1-Cache.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658FD-3C6B-0890-F2AC-EE790F402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97" y="3233361"/>
            <a:ext cx="3104679" cy="1865917"/>
          </a:xfrm>
          <a:prstGeom prst="rect">
            <a:avLst/>
          </a:prstGeom>
        </p:spPr>
      </p:pic>
      <p:pic>
        <p:nvPicPr>
          <p:cNvPr id="6" name="Google Shape;150;p27">
            <a:extLst>
              <a:ext uri="{FF2B5EF4-FFF2-40B4-BE49-F238E27FC236}">
                <a16:creationId xmlns:a16="http://schemas.microsoft.com/office/drawing/2014/main" id="{E3FB3E19-1A9C-6F7D-C35E-C4A187B6F1D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423" y="3123319"/>
            <a:ext cx="3236254" cy="1585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25E2F-28D6-4F5B-9B31-9F853EC6A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0131" y="4557407"/>
            <a:ext cx="2689789" cy="16016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8CE98A-18F9-C595-A8EB-789C99C6C367}"/>
              </a:ext>
            </a:extLst>
          </p:cNvPr>
          <p:cNvSpPr/>
          <p:nvPr/>
        </p:nvSpPr>
        <p:spPr>
          <a:xfrm>
            <a:off x="1230595" y="4307080"/>
            <a:ext cx="196554" cy="250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B1A02-E85C-A142-7080-842A054F3F17}"/>
              </a:ext>
            </a:extLst>
          </p:cNvPr>
          <p:cNvSpPr/>
          <p:nvPr/>
        </p:nvSpPr>
        <p:spPr>
          <a:xfrm>
            <a:off x="2009559" y="3952118"/>
            <a:ext cx="196554" cy="250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B21B77-6277-C253-D69E-1C335D864F33}"/>
              </a:ext>
            </a:extLst>
          </p:cNvPr>
          <p:cNvSpPr/>
          <p:nvPr/>
        </p:nvSpPr>
        <p:spPr>
          <a:xfrm>
            <a:off x="7376318" y="3952118"/>
            <a:ext cx="196554" cy="250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A53B3-E59B-0E65-1061-69C0879B22C7}"/>
              </a:ext>
            </a:extLst>
          </p:cNvPr>
          <p:cNvSpPr/>
          <p:nvPr/>
        </p:nvSpPr>
        <p:spPr>
          <a:xfrm>
            <a:off x="4650210" y="5240337"/>
            <a:ext cx="196554" cy="250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E6BDD-2EE3-727E-0F7E-B5465F126B90}"/>
              </a:ext>
            </a:extLst>
          </p:cNvPr>
          <p:cNvSpPr txBox="1"/>
          <p:nvPr/>
        </p:nvSpPr>
        <p:spPr>
          <a:xfrm>
            <a:off x="3660176" y="3110554"/>
            <a:ext cx="171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Radical Dip in performance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F9D33-87F7-EAD1-5C30-CE2F27827236}"/>
              </a:ext>
            </a:extLst>
          </p:cNvPr>
          <p:cNvSpPr txBox="1"/>
          <p:nvPr/>
        </p:nvSpPr>
        <p:spPr>
          <a:xfrm>
            <a:off x="8720919" y="6462661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Conclusion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74" name="Google Shape;174;p30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30"/>
          <p:cNvSpPr txBox="1"/>
          <p:nvPr/>
        </p:nvSpPr>
        <p:spPr>
          <a:xfrm>
            <a:off x="603900" y="1495350"/>
            <a:ext cx="763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D9D6D-883D-D648-0904-EEBCB008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31FAB-1996-099B-8E39-9B2895A949CB}"/>
              </a:ext>
            </a:extLst>
          </p:cNvPr>
          <p:cNvSpPr txBox="1"/>
          <p:nvPr/>
        </p:nvSpPr>
        <p:spPr>
          <a:xfrm>
            <a:off x="650451" y="1365847"/>
            <a:ext cx="7467600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US" sz="14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Default values of erasure coding algorithm might not give best performance.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US" sz="14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Cauchy Reed-Solomon Encoding performs better than Reed-Solomon Encoding in both encoding and decoding the files as expected.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7B444-7AE6-4410-7B3D-FBD088FBF3A5}"/>
              </a:ext>
            </a:extLst>
          </p:cNvPr>
          <p:cNvSpPr txBox="1"/>
          <p:nvPr/>
        </p:nvSpPr>
        <p:spPr>
          <a:xfrm>
            <a:off x="8720919" y="6462661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l="5904" r="5534"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/>
          <p:nvPr/>
        </p:nvSpPr>
        <p:spPr>
          <a:xfrm>
            <a:off x="0" y="-25400"/>
            <a:ext cx="9144000" cy="6883400"/>
          </a:xfrm>
          <a:prstGeom prst="rect">
            <a:avLst/>
          </a:prstGeom>
          <a:solidFill>
            <a:srgbClr val="C8102E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1124953" y="3060713"/>
            <a:ext cx="6781800" cy="156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934453" y="5181600"/>
            <a:ext cx="716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054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p30">
            <a:extLst>
              <a:ext uri="{FF2B5EF4-FFF2-40B4-BE49-F238E27FC236}">
                <a16:creationId xmlns:a16="http://schemas.microsoft.com/office/drawing/2014/main" id="{B8FA84FA-41CC-77A4-A4C4-7C015C4CE5B3}"/>
              </a:ext>
            </a:extLst>
          </p:cNvPr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References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" name="Google Shape;174;p30">
            <a:extLst>
              <a:ext uri="{FF2B5EF4-FFF2-40B4-BE49-F238E27FC236}">
                <a16:creationId xmlns:a16="http://schemas.microsoft.com/office/drawing/2014/main" id="{FE4CF610-323D-5BAC-2C2E-862DB6C67D26}"/>
              </a:ext>
            </a:extLst>
          </p:cNvPr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37DAEF-D16E-7608-B9F2-CE9DFBCF9C24}"/>
              </a:ext>
            </a:extLst>
          </p:cNvPr>
          <p:cNvSpPr txBox="1"/>
          <p:nvPr/>
        </p:nvSpPr>
        <p:spPr>
          <a:xfrm>
            <a:off x="685801" y="1422400"/>
            <a:ext cx="7467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5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James S Plank et al. “A Performance Evaluation and Examination of Open-Source Erasure Coding Libraries </a:t>
            </a:r>
            <a:r>
              <a:rPr lang="en-IN" sz="15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For Storage”.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5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James S Plank, Scott </a:t>
            </a:r>
            <a:r>
              <a:rPr lang="en-US" sz="1500" b="0" i="0" u="none" strike="noStrike" baseline="0" dirty="0" err="1">
                <a:solidFill>
                  <a:schemeClr val="tx2"/>
                </a:solidFill>
                <a:latin typeface="Merriweather Light" panose="00000400000000000000" pitchFamily="2" charset="0"/>
              </a:rPr>
              <a:t>Simmerman</a:t>
            </a:r>
            <a:r>
              <a:rPr lang="en-US" sz="15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, and Catherine D Schuman. “</a:t>
            </a:r>
            <a:r>
              <a:rPr lang="en-US" sz="1500" b="0" i="0" u="none" strike="noStrike" baseline="0" dirty="0" err="1">
                <a:solidFill>
                  <a:schemeClr val="tx2"/>
                </a:solidFill>
                <a:latin typeface="Merriweather Light" panose="00000400000000000000" pitchFamily="2" charset="0"/>
              </a:rPr>
              <a:t>Jerasure</a:t>
            </a:r>
            <a:r>
              <a:rPr lang="en-US" sz="15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: A Library in C/C++ Facilitating </a:t>
            </a:r>
            <a:r>
              <a:rPr lang="en-IN" sz="15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Erasure Coding for Storage Applications Version 2.0”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Reed-Solomon Example  - </a:t>
            </a:r>
            <a:r>
              <a:rPr lang="en-US" sz="1600" dirty="0">
                <a:solidFill>
                  <a:srgbClr val="009999"/>
                </a:solidFill>
                <a:latin typeface="Merriweather Light"/>
                <a:ea typeface="Merriweather Light"/>
                <a:cs typeface="Merriweather Light"/>
                <a:sym typeface="Merriweather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https://www.backblaze.com/blog/reed-solomon/</a:t>
            </a:r>
            <a:endParaRPr lang="en-US" sz="16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IN" sz="15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53D49-03FF-B030-184D-1A170A6A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824D9-E6F6-1B14-A119-1B94306EA00A}"/>
              </a:ext>
            </a:extLst>
          </p:cNvPr>
          <p:cNvSpPr txBox="1"/>
          <p:nvPr/>
        </p:nvSpPr>
        <p:spPr>
          <a:xfrm>
            <a:off x="8720919" y="6462661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297765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l="5904" r="5534"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/>
          <p:nvPr/>
        </p:nvSpPr>
        <p:spPr>
          <a:xfrm>
            <a:off x="0" y="-18143"/>
            <a:ext cx="9144000" cy="6883400"/>
          </a:xfrm>
          <a:prstGeom prst="rect">
            <a:avLst/>
          </a:prstGeom>
          <a:solidFill>
            <a:srgbClr val="C8102E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sz="2400" b="0" i="0" u="none" strike="noStrike" cap="none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934453" y="3646214"/>
            <a:ext cx="716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914400" y="2901031"/>
            <a:ext cx="716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Benchmarking Erasure Coding Algorithms ( Reed-Solomon &amp; Cauchy Reed-Solomon  Encoding)</a:t>
            </a:r>
            <a:endParaRPr sz="40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8" descr="ISU LEFT white.eps"/>
          <p:cNvPicPr preferRelativeResize="0"/>
          <p:nvPr/>
        </p:nvPicPr>
        <p:blipFill rotWithShape="1">
          <a:blip r:embed="rId4">
            <a:alphaModFix/>
          </a:blip>
          <a:srcRect b="38234"/>
          <a:stretch/>
        </p:blipFill>
        <p:spPr>
          <a:xfrm>
            <a:off x="6400800" y="6452857"/>
            <a:ext cx="2396490" cy="19735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/>
        </p:nvSpPr>
        <p:spPr>
          <a:xfrm>
            <a:off x="934453" y="5013585"/>
            <a:ext cx="716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lt1"/>
                </a:solidFill>
              </a:rPr>
              <a:t>Peeyush Gupta  ( peeyush@iastate.edu )</a:t>
            </a:r>
            <a:endParaRPr sz="16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8"/>
          <p:cNvCxnSpPr/>
          <p:nvPr/>
        </p:nvCxnSpPr>
        <p:spPr>
          <a:xfrm>
            <a:off x="0" y="4495800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1BE48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604525" y="1383117"/>
            <a:ext cx="770130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Char char="●"/>
            </a:pPr>
            <a:r>
              <a:rPr lang="en" sz="1500" b="1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Erasure Coding:</a:t>
            </a: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</a:t>
            </a:r>
            <a:r>
              <a:rPr lang="en-US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Technique used in computer systems to handle data loss and corruption</a:t>
            </a:r>
          </a:p>
        </p:txBody>
      </p:sp>
      <p:sp>
        <p:nvSpPr>
          <p:cNvPr id="88" name="Google Shape;88;p19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Background</a:t>
            </a:r>
            <a:endParaRPr sz="220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55" y="2753081"/>
            <a:ext cx="55245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520D5D-9824-757C-3892-A0388898F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6DCF6-489A-FA3A-5EA9-D5C4606FBDE8}"/>
              </a:ext>
            </a:extLst>
          </p:cNvPr>
          <p:cNvSpPr txBox="1"/>
          <p:nvPr/>
        </p:nvSpPr>
        <p:spPr>
          <a:xfrm>
            <a:off x="1493555" y="5222165"/>
            <a:ext cx="49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</a:t>
            </a:r>
            <a:r>
              <a:rPr lang="en-US" sz="9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 </a:t>
            </a:r>
            <a:r>
              <a:rPr lang="en-US" sz="900" b="0" i="0" u="none" strike="noStrike" baseline="0" dirty="0" err="1">
                <a:solidFill>
                  <a:schemeClr val="tx2"/>
                </a:solidFill>
                <a:latin typeface="Merriweather Light" panose="00000400000000000000" pitchFamily="2" charset="0"/>
              </a:rPr>
              <a:t>Jerasure</a:t>
            </a:r>
            <a:r>
              <a:rPr lang="en-US" sz="9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: A Library in C/C++ Facilitating </a:t>
            </a:r>
            <a:r>
              <a:rPr lang="en-IN" sz="900" b="0" i="0" u="none" strike="noStrike" baseline="0" dirty="0">
                <a:solidFill>
                  <a:schemeClr val="tx2"/>
                </a:solidFill>
                <a:latin typeface="Merriweather Light" panose="00000400000000000000" pitchFamily="2" charset="0"/>
              </a:rPr>
              <a:t>Erasure Coding for Storage Applications Version 2.0</a:t>
            </a:r>
            <a:endParaRPr lang="en-IN" sz="9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51861-90F6-83E0-1BE8-B0201F6A4CED}"/>
              </a:ext>
            </a:extLst>
          </p:cNvPr>
          <p:cNvSpPr txBox="1"/>
          <p:nvPr/>
        </p:nvSpPr>
        <p:spPr>
          <a:xfrm>
            <a:off x="8666328" y="6463606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604520" y="1383090"/>
            <a:ext cx="7701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Several EC algorithms have been proposed and studied in academic research, only a few have been evaluated.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Are default settings the best? Factors affecting tuning.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Motivation</a:t>
            </a:r>
            <a:endParaRPr sz="220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7" name="Google Shape;97;p20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6C41DF-5979-55FC-9E36-61D4AF1D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32B55-AB05-22A3-6FE2-A24C650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17784-B37E-A7A9-0CD7-5DDE3AA9C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951" y="2674205"/>
            <a:ext cx="5395707" cy="32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66188-F40E-2983-7744-E43E2B76175A}"/>
              </a:ext>
            </a:extLst>
          </p:cNvPr>
          <p:cNvSpPr txBox="1"/>
          <p:nvPr/>
        </p:nvSpPr>
        <p:spPr>
          <a:xfrm>
            <a:off x="2315910" y="6033331"/>
            <a:ext cx="4999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Data Collected from Google Scholar ( q: “Benchmark Erasure Code”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CD7FB-B063-8ED8-C009-5F7AF7F8993D}"/>
              </a:ext>
            </a:extLst>
          </p:cNvPr>
          <p:cNvSpPr txBox="1"/>
          <p:nvPr/>
        </p:nvSpPr>
        <p:spPr>
          <a:xfrm>
            <a:off x="8666328" y="6463606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04519" y="583109"/>
            <a:ext cx="7334523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Reed-Solomon based Encoding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7" name="Google Shape;97;p20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6C41DF-5979-55FC-9E36-61D4AF1D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32B55-AB05-22A3-6FE2-A24C650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A5F46-9882-D685-06B0-5F97ADF42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890" y="2025594"/>
            <a:ext cx="2882219" cy="28068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CCCC8-FA39-171F-2B3C-3970F466950A}"/>
              </a:ext>
            </a:extLst>
          </p:cNvPr>
          <p:cNvSpPr txBox="1"/>
          <p:nvPr/>
        </p:nvSpPr>
        <p:spPr>
          <a:xfrm>
            <a:off x="3481745" y="1446526"/>
            <a:ext cx="2180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2"/>
                </a:solidFill>
                <a:latin typeface="Merriweather Light" panose="00000400000000000000" pitchFamily="2" charset="0"/>
              </a:rPr>
              <a:t>The Original Data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7E1A609A-51F9-95B3-7B98-A597B49F2CE3}"/>
              </a:ext>
            </a:extLst>
          </p:cNvPr>
          <p:cNvSpPr/>
          <p:nvPr/>
        </p:nvSpPr>
        <p:spPr>
          <a:xfrm>
            <a:off x="2597921" y="3187581"/>
            <a:ext cx="632389" cy="58111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1DB622-0475-2117-5306-9C97E36B3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01" y="1974316"/>
            <a:ext cx="2229800" cy="2806810"/>
          </a:xfrm>
          <a:prstGeom prst="rect">
            <a:avLst/>
          </a:prstGeom>
        </p:spPr>
      </p:pic>
      <p:sp>
        <p:nvSpPr>
          <p:cNvPr id="14" name="Equals 13">
            <a:extLst>
              <a:ext uri="{FF2B5EF4-FFF2-40B4-BE49-F238E27FC236}">
                <a16:creationId xmlns:a16="http://schemas.microsoft.com/office/drawing/2014/main" id="{BB16D5CD-A3FF-D30B-C969-4414FB6456BC}"/>
              </a:ext>
            </a:extLst>
          </p:cNvPr>
          <p:cNvSpPr/>
          <p:nvPr/>
        </p:nvSpPr>
        <p:spPr>
          <a:xfrm>
            <a:off x="6013109" y="3125622"/>
            <a:ext cx="505938" cy="504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8CE0E4-7CC1-4686-D866-A64972DE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271" y="1974315"/>
            <a:ext cx="2192817" cy="28068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B0DCD5-1C83-8A07-6418-1E534C331886}"/>
              </a:ext>
            </a:extLst>
          </p:cNvPr>
          <p:cNvSpPr txBox="1"/>
          <p:nvPr/>
        </p:nvSpPr>
        <p:spPr>
          <a:xfrm>
            <a:off x="3559272" y="1454220"/>
            <a:ext cx="2453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Applying Coding Matrix</a:t>
            </a: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3BD16A61-67B6-C402-C304-7CAEC9EC5009}"/>
              </a:ext>
            </a:extLst>
          </p:cNvPr>
          <p:cNvSpPr/>
          <p:nvPr/>
        </p:nvSpPr>
        <p:spPr>
          <a:xfrm>
            <a:off x="-77810" y="3108511"/>
            <a:ext cx="3216825" cy="130288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452C60A4-5007-089F-6A96-AD9F55C026F3}"/>
              </a:ext>
            </a:extLst>
          </p:cNvPr>
          <p:cNvSpPr/>
          <p:nvPr/>
        </p:nvSpPr>
        <p:spPr>
          <a:xfrm>
            <a:off x="-103895" y="3538082"/>
            <a:ext cx="3216825" cy="130288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F81ADA76-3504-F275-63B8-B9F12C3E7123}"/>
              </a:ext>
            </a:extLst>
          </p:cNvPr>
          <p:cNvSpPr/>
          <p:nvPr/>
        </p:nvSpPr>
        <p:spPr>
          <a:xfrm>
            <a:off x="6176316" y="3538082"/>
            <a:ext cx="3216825" cy="130288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149D43FD-4DDE-19F1-DA0F-5F773E14114D}"/>
              </a:ext>
            </a:extLst>
          </p:cNvPr>
          <p:cNvSpPr/>
          <p:nvPr/>
        </p:nvSpPr>
        <p:spPr>
          <a:xfrm>
            <a:off x="6121266" y="3128787"/>
            <a:ext cx="3216825" cy="130288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14FCF-9CA8-855C-05C6-DA6DE73C8A76}"/>
              </a:ext>
            </a:extLst>
          </p:cNvPr>
          <p:cNvSpPr txBox="1"/>
          <p:nvPr/>
        </p:nvSpPr>
        <p:spPr>
          <a:xfrm>
            <a:off x="3596624" y="1446525"/>
            <a:ext cx="224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Data Loss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34A1491-025E-C960-D77B-FA299A180C54}"/>
              </a:ext>
            </a:extLst>
          </p:cNvPr>
          <p:cNvSpPr/>
          <p:nvPr/>
        </p:nvSpPr>
        <p:spPr>
          <a:xfrm rot="16200000">
            <a:off x="1185428" y="3955133"/>
            <a:ext cx="660299" cy="21287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04A05-E7B3-4715-2401-F1540503515B}"/>
              </a:ext>
            </a:extLst>
          </p:cNvPr>
          <p:cNvSpPr txBox="1"/>
          <p:nvPr/>
        </p:nvSpPr>
        <p:spPr>
          <a:xfrm>
            <a:off x="349222" y="5453133"/>
            <a:ext cx="2248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The Encoding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5EEA2-E376-5967-BFC4-CA1CB094538B}"/>
              </a:ext>
            </a:extLst>
          </p:cNvPr>
          <p:cNvSpPr txBox="1"/>
          <p:nvPr/>
        </p:nvSpPr>
        <p:spPr>
          <a:xfrm>
            <a:off x="2221328" y="6021673"/>
            <a:ext cx="4999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https://www.backblaze.com/blog/reed-solomon/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EA289-1CF8-4E1C-4586-91D7F52954A3}"/>
              </a:ext>
            </a:extLst>
          </p:cNvPr>
          <p:cNvSpPr txBox="1"/>
          <p:nvPr/>
        </p:nvSpPr>
        <p:spPr>
          <a:xfrm>
            <a:off x="8666328" y="6463606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87638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7" grpId="0"/>
      <p:bldP spid="17" grpId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Reed-Solomon based Encoding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7" name="Google Shape;97;p20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6C41DF-5979-55FC-9E36-61D4AF1D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32B55-AB05-22A3-6FE2-A24C650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54B89-A68B-15E8-83C4-84C8A3E97554}"/>
              </a:ext>
            </a:extLst>
          </p:cNvPr>
          <p:cNvSpPr txBox="1"/>
          <p:nvPr/>
        </p:nvSpPr>
        <p:spPr>
          <a:xfrm>
            <a:off x="2098018" y="1386704"/>
            <a:ext cx="4947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Data Loss: The Matrix with two Lost rows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9AA7E-78B6-8294-9C6E-375650C30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12" y="2331064"/>
            <a:ext cx="6791375" cy="2257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ADA887-99B4-9D39-3A67-903EB43F90C1}"/>
              </a:ext>
            </a:extLst>
          </p:cNvPr>
          <p:cNvSpPr txBox="1"/>
          <p:nvPr/>
        </p:nvSpPr>
        <p:spPr>
          <a:xfrm>
            <a:off x="2221328" y="6021673"/>
            <a:ext cx="4999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https://www.backblaze.com/blog/reed-solomon/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8A781-1D46-26CB-2D65-986FF1D4D542}"/>
              </a:ext>
            </a:extLst>
          </p:cNvPr>
          <p:cNvSpPr txBox="1"/>
          <p:nvPr/>
        </p:nvSpPr>
        <p:spPr>
          <a:xfrm>
            <a:off x="8666328" y="6463606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351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Reed-Solomon based Encoding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7" name="Google Shape;97;p20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6C41DF-5979-55FC-9E36-61D4AF1D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32B55-AB05-22A3-6FE2-A24C650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54B89-A68B-15E8-83C4-84C8A3E97554}"/>
              </a:ext>
            </a:extLst>
          </p:cNvPr>
          <p:cNvSpPr txBox="1"/>
          <p:nvPr/>
        </p:nvSpPr>
        <p:spPr>
          <a:xfrm>
            <a:off x="2098018" y="1386704"/>
            <a:ext cx="4947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Multiply each side by the </a:t>
            </a:r>
            <a:r>
              <a:rPr lang="en-IN" sz="1500" dirty="0">
                <a:solidFill>
                  <a:srgbClr val="FF0000"/>
                </a:solidFill>
                <a:latin typeface="Merriweather Light" panose="00000400000000000000" pitchFamily="2" charset="0"/>
              </a:rPr>
              <a:t>inverse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E90B0-0432-C072-65E9-4D4945D7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11" y="2603608"/>
            <a:ext cx="7096177" cy="1524011"/>
          </a:xfrm>
          <a:prstGeom prst="rect">
            <a:avLst/>
          </a:prstGeom>
        </p:spPr>
      </p:pic>
      <p:sp>
        <p:nvSpPr>
          <p:cNvPr id="7" name="Minus Sign 6">
            <a:extLst>
              <a:ext uri="{FF2B5EF4-FFF2-40B4-BE49-F238E27FC236}">
                <a16:creationId xmlns:a16="http://schemas.microsoft.com/office/drawing/2014/main" id="{11EE43BF-F989-7665-B399-99B51ACAFAA9}"/>
              </a:ext>
            </a:extLst>
          </p:cNvPr>
          <p:cNvSpPr/>
          <p:nvPr/>
        </p:nvSpPr>
        <p:spPr>
          <a:xfrm rot="19058655">
            <a:off x="167084" y="3304970"/>
            <a:ext cx="3133714" cy="248059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5CC08E35-1BF0-34E2-99C8-C36346EDF8E5}"/>
              </a:ext>
            </a:extLst>
          </p:cNvPr>
          <p:cNvSpPr/>
          <p:nvPr/>
        </p:nvSpPr>
        <p:spPr>
          <a:xfrm rot="19058655">
            <a:off x="1498010" y="3415011"/>
            <a:ext cx="3133714" cy="248059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1AC53-6284-3590-A0A9-28BE9A6E981D}"/>
              </a:ext>
            </a:extLst>
          </p:cNvPr>
          <p:cNvSpPr txBox="1"/>
          <p:nvPr/>
        </p:nvSpPr>
        <p:spPr>
          <a:xfrm>
            <a:off x="2221328" y="6021673"/>
            <a:ext cx="4999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https://www.backblaze.com/blog/reed-solomon/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0DAE7-36D4-741B-CD9A-9B523B1F585F}"/>
              </a:ext>
            </a:extLst>
          </p:cNvPr>
          <p:cNvSpPr txBox="1"/>
          <p:nvPr/>
        </p:nvSpPr>
        <p:spPr>
          <a:xfrm>
            <a:off x="8666328" y="6463606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25488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Reed-Solomon based Encoding</a:t>
            </a:r>
            <a:endParaRPr lang="en-IN"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7" name="Google Shape;97;p20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6C41DF-5979-55FC-9E36-61D4AF1D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32B55-AB05-22A3-6FE2-A24C650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54B89-A68B-15E8-83C4-84C8A3E97554}"/>
              </a:ext>
            </a:extLst>
          </p:cNvPr>
          <p:cNvSpPr txBox="1"/>
          <p:nvPr/>
        </p:nvSpPr>
        <p:spPr>
          <a:xfrm>
            <a:off x="2098018" y="1386704"/>
            <a:ext cx="4947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solidFill>
                  <a:schemeClr val="tx2"/>
                </a:solidFill>
                <a:latin typeface="Merriweather Light" panose="00000400000000000000" pitchFamily="2" charset="0"/>
              </a:rPr>
              <a:t>Original Data Reconstructed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EC79E-4B14-B899-71B4-28D05C40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88" y="2328854"/>
            <a:ext cx="6734224" cy="2200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F77EE6-CC0D-79AB-0085-6C4464FC1306}"/>
              </a:ext>
            </a:extLst>
          </p:cNvPr>
          <p:cNvSpPr txBox="1"/>
          <p:nvPr/>
        </p:nvSpPr>
        <p:spPr>
          <a:xfrm>
            <a:off x="2221328" y="6021673"/>
            <a:ext cx="4999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https://www.backblaze.com/blog/reed-solomon/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2C528-A3E7-B40C-4C46-A070B97AEF3A}"/>
              </a:ext>
            </a:extLst>
          </p:cNvPr>
          <p:cNvSpPr txBox="1"/>
          <p:nvPr/>
        </p:nvSpPr>
        <p:spPr>
          <a:xfrm>
            <a:off x="8666328" y="6463606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362525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604520" y="1751896"/>
            <a:ext cx="3967480" cy="151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Encoding matrix is generated via </a:t>
            </a:r>
            <a:r>
              <a:rPr lang="en-IN" sz="1500" dirty="0" err="1">
                <a:solidFill>
                  <a:srgbClr val="FF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Vandermonde</a:t>
            </a:r>
            <a:r>
              <a:rPr lang="en-IN" sz="1500" dirty="0">
                <a:solidFill>
                  <a:srgbClr val="FF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matrix </a:t>
            </a:r>
            <a:r>
              <a:rPr lang="en-IN" sz="1500" dirty="0">
                <a:solidFill>
                  <a:schemeClr val="tx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and it is expensive</a:t>
            </a: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.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04520" y="583109"/>
            <a:ext cx="510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C8102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The Differences</a:t>
            </a:r>
            <a:endParaRPr sz="2200" dirty="0">
              <a:solidFill>
                <a:srgbClr val="C8102E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7" name="Google Shape;97;p20"/>
          <p:cNvCxnSpPr/>
          <p:nvPr/>
        </p:nvCxnSpPr>
        <p:spPr>
          <a:xfrm>
            <a:off x="685800" y="1123950"/>
            <a:ext cx="74676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1BE4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6C41DF-5979-55FC-9E36-61D4AF1D1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32B55-AB05-22A3-6FE2-A24C650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6381537"/>
            <a:ext cx="2945500" cy="389846"/>
          </a:xfrm>
          <a:prstGeom prst="rect">
            <a:avLst/>
          </a:prstGeom>
        </p:spPr>
      </p:pic>
      <p:sp>
        <p:nvSpPr>
          <p:cNvPr id="2" name="Google Shape;95;p20">
            <a:extLst>
              <a:ext uri="{FF2B5EF4-FFF2-40B4-BE49-F238E27FC236}">
                <a16:creationId xmlns:a16="http://schemas.microsoft.com/office/drawing/2014/main" id="{E03921E5-AD48-D69E-0B25-D0C5D789EA2B}"/>
              </a:ext>
            </a:extLst>
          </p:cNvPr>
          <p:cNvSpPr txBox="1"/>
          <p:nvPr/>
        </p:nvSpPr>
        <p:spPr>
          <a:xfrm>
            <a:off x="4572000" y="1751894"/>
            <a:ext cx="3967480" cy="440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Encoding Matrix is generated via </a:t>
            </a:r>
            <a:r>
              <a:rPr lang="en-IN" sz="1500" dirty="0">
                <a:solidFill>
                  <a:srgbClr val="FF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Cauchy matrices</a:t>
            </a:r>
            <a:r>
              <a:rPr lang="en-IN" sz="1500" dirty="0">
                <a:solidFill>
                  <a:schemeClr val="tx2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and it is computationally cheaper.</a:t>
            </a: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  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EF2E9F-30E4-10E4-6BD3-EABB255F4DC7}"/>
              </a:ext>
            </a:extLst>
          </p:cNvPr>
          <p:cNvCxnSpPr>
            <a:cxnSpLocks/>
          </p:cNvCxnSpPr>
          <p:nvPr/>
        </p:nvCxnSpPr>
        <p:spPr>
          <a:xfrm>
            <a:off x="4572000" y="1123950"/>
            <a:ext cx="0" cy="525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95;p20">
            <a:extLst>
              <a:ext uri="{FF2B5EF4-FFF2-40B4-BE49-F238E27FC236}">
                <a16:creationId xmlns:a16="http://schemas.microsoft.com/office/drawing/2014/main" id="{87708E36-028A-0324-2A86-8EC3B1707AE9}"/>
              </a:ext>
            </a:extLst>
          </p:cNvPr>
          <p:cNvSpPr txBox="1"/>
          <p:nvPr/>
        </p:nvSpPr>
        <p:spPr>
          <a:xfrm>
            <a:off x="604520" y="3196371"/>
            <a:ext cx="3967480" cy="151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Use multiply and divide operations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2" name="Google Shape;95;p20">
            <a:extLst>
              <a:ext uri="{FF2B5EF4-FFF2-40B4-BE49-F238E27FC236}">
                <a16:creationId xmlns:a16="http://schemas.microsoft.com/office/drawing/2014/main" id="{29C4B135-EADA-DC13-1B31-0A80E87B4392}"/>
              </a:ext>
            </a:extLst>
          </p:cNvPr>
          <p:cNvSpPr txBox="1"/>
          <p:nvPr/>
        </p:nvSpPr>
        <p:spPr>
          <a:xfrm>
            <a:off x="4572000" y="2996444"/>
            <a:ext cx="3967480" cy="151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A6E67"/>
              </a:buClr>
              <a:buSzPts val="1500"/>
              <a:buFont typeface="Merriweather Light"/>
              <a:buChar char="●"/>
            </a:pPr>
            <a:r>
              <a:rPr lang="en-IN" sz="1500" dirty="0">
                <a:solidFill>
                  <a:srgbClr val="7A6E67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Exchange multiply and divide by use of XOR operations</a:t>
            </a:r>
            <a:endParaRPr sz="1500" dirty="0">
              <a:solidFill>
                <a:srgbClr val="7A6E67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1057B-DF9A-5A3F-64C9-7FAA4F597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35" y="4019573"/>
            <a:ext cx="3248049" cy="1666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A746A3-9ED5-1453-531E-DF5613340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26" y="3952670"/>
            <a:ext cx="3530423" cy="16277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D334A6-788B-6AE0-F76C-086592E410ED}"/>
              </a:ext>
            </a:extLst>
          </p:cNvPr>
          <p:cNvSpPr txBox="1"/>
          <p:nvPr/>
        </p:nvSpPr>
        <p:spPr>
          <a:xfrm>
            <a:off x="964236" y="1233992"/>
            <a:ext cx="288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Reed-Solomon Encoding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3F7F2-1709-E720-0E5A-C87B63940F50}"/>
              </a:ext>
            </a:extLst>
          </p:cNvPr>
          <p:cNvSpPr txBox="1"/>
          <p:nvPr/>
        </p:nvSpPr>
        <p:spPr>
          <a:xfrm>
            <a:off x="4918488" y="1233992"/>
            <a:ext cx="326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Cauchy Reed-Solomon Encoding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281E3-6B43-2B2C-ACF0-22F4117A4346}"/>
              </a:ext>
            </a:extLst>
          </p:cNvPr>
          <p:cNvSpPr txBox="1"/>
          <p:nvPr/>
        </p:nvSpPr>
        <p:spPr>
          <a:xfrm>
            <a:off x="710630" y="5580404"/>
            <a:ext cx="33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A Performance Evaluation and Examination of Open-Source Erasure Coding Libraries for Storage</a:t>
            </a:r>
            <a:endParaRPr lang="en-IN" sz="9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700DE3-D920-30A8-49D8-EE17A289C1B8}"/>
              </a:ext>
            </a:extLst>
          </p:cNvPr>
          <p:cNvSpPr txBox="1"/>
          <p:nvPr/>
        </p:nvSpPr>
        <p:spPr>
          <a:xfrm>
            <a:off x="4853120" y="5549384"/>
            <a:ext cx="33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erriweather Light" panose="00000400000000000000" pitchFamily="2" charset="0"/>
              </a:rPr>
              <a:t>Source : A Performance Evaluation and Examination of Open-Source Erasure Coding Libraries for Storage</a:t>
            </a:r>
            <a:endParaRPr lang="en-IN" sz="900" dirty="0">
              <a:solidFill>
                <a:schemeClr val="tx2"/>
              </a:solidFill>
              <a:latin typeface="Merriweather Light" panose="000004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A0F1E4-68ED-9CD3-7675-7540EF3FF314}"/>
              </a:ext>
            </a:extLst>
          </p:cNvPr>
          <p:cNvSpPr txBox="1"/>
          <p:nvPr/>
        </p:nvSpPr>
        <p:spPr>
          <a:xfrm>
            <a:off x="8666328" y="6463606"/>
            <a:ext cx="6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/ 17</a:t>
            </a:r>
          </a:p>
        </p:txBody>
      </p:sp>
    </p:spTree>
    <p:extLst>
      <p:ext uri="{BB962C8B-B14F-4D97-AF65-F5344CB8AC3E}">
        <p14:creationId xmlns:p14="http://schemas.microsoft.com/office/powerpoint/2010/main" val="304689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656</Words>
  <Application>Microsoft Office PowerPoint</Application>
  <PresentationFormat>On-screen Show (4:3)</PresentationFormat>
  <Paragraphs>81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Open Sans</vt:lpstr>
      <vt:lpstr>Oswald</vt:lpstr>
      <vt:lpstr>Times</vt:lpstr>
      <vt:lpstr>Courier New</vt:lpstr>
      <vt:lpstr>Merriweather Light</vt:lpstr>
      <vt:lpstr>Open Sans Light</vt:lpstr>
      <vt:lpstr>Open Sans ExtraBold</vt:lpstr>
      <vt:lpstr>Arial</vt:lpstr>
      <vt:lpstr>Simple Light</vt:lpstr>
      <vt:lpstr>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Peeyush Gupta</cp:lastModifiedBy>
  <cp:revision>71</cp:revision>
  <dcterms:modified xsi:type="dcterms:W3CDTF">2023-05-03T10:54:50Z</dcterms:modified>
</cp:coreProperties>
</file>