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32" r:id="rId4"/>
    <p:sldMasterId id="2147483744" r:id="rId5"/>
    <p:sldMasterId id="2147483756" r:id="rId6"/>
    <p:sldMasterId id="2147483768" r:id="rId7"/>
  </p:sldMasterIdLst>
  <p:sldIdLst>
    <p:sldId id="256" r:id="rId8"/>
    <p:sldId id="280" r:id="rId9"/>
    <p:sldId id="277" r:id="rId10"/>
    <p:sldId id="262" r:id="rId11"/>
    <p:sldId id="270" r:id="rId12"/>
    <p:sldId id="271" r:id="rId13"/>
    <p:sldId id="285" r:id="rId14"/>
    <p:sldId id="295" r:id="rId15"/>
    <p:sldId id="299" r:id="rId16"/>
    <p:sldId id="266" r:id="rId17"/>
    <p:sldId id="291" r:id="rId18"/>
    <p:sldId id="301" r:id="rId19"/>
    <p:sldId id="286" r:id="rId20"/>
    <p:sldId id="283" r:id="rId21"/>
    <p:sldId id="279" r:id="rId22"/>
    <p:sldId id="269" r:id="rId23"/>
    <p:sldId id="282" r:id="rId24"/>
    <p:sldId id="298" r:id="rId25"/>
    <p:sldId id="261" r:id="rId26"/>
    <p:sldId id="294" r:id="rId27"/>
    <p:sldId id="292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9601D9-864F-406A-A430-4FFA463EF572}">
          <p14:sldIdLst>
            <p14:sldId id="256"/>
            <p14:sldId id="280"/>
            <p14:sldId id="277"/>
          </p14:sldIdLst>
        </p14:section>
        <p14:section name="Data Exploration" id="{176F455A-2844-4E3D-A7AF-2F831A600495}">
          <p14:sldIdLst>
            <p14:sldId id="262"/>
            <p14:sldId id="270"/>
            <p14:sldId id="271"/>
          </p14:sldIdLst>
        </p14:section>
        <p14:section name="Metrics" id="{E5174B94-8EC5-48D5-91C8-D5DFF2AC8E55}">
          <p14:sldIdLst>
            <p14:sldId id="285"/>
          </p14:sldIdLst>
        </p14:section>
        <p14:section name="Baseline" id="{3C8FDFB3-B1D2-4296-9170-CD2D898CCFA4}">
          <p14:sldIdLst/>
        </p14:section>
        <p14:section name="kNN" id="{FB6914D1-F35F-4002-97EF-85B07C373172}">
          <p14:sldIdLst>
            <p14:sldId id="295"/>
            <p14:sldId id="299"/>
          </p14:sldIdLst>
        </p14:section>
        <p14:section name="k-means heuristic" id="{96D3749E-DF46-4170-822D-66557CA5EF2A}">
          <p14:sldIdLst>
            <p14:sldId id="266"/>
          </p14:sldIdLst>
        </p14:section>
        <p14:section name="Latent factor" id="{FCE71258-04B7-4F0A-9F16-CD462DD42AF3}">
          <p14:sldIdLst>
            <p14:sldId id="291"/>
            <p14:sldId id="301"/>
            <p14:sldId id="286"/>
            <p14:sldId id="283"/>
            <p14:sldId id="279"/>
          </p14:sldIdLst>
        </p14:section>
        <p14:section name="Useful templates" id="{E8EEBCA6-9A92-4010-8A00-232926CF8EB7}">
          <p14:sldIdLst>
            <p14:sldId id="269"/>
            <p14:sldId id="282"/>
            <p14:sldId id="298"/>
            <p14:sldId id="261"/>
            <p14:sldId id="294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High-d, real-valued or discrete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 dimensional, sparse data</a:t>
          </a:r>
          <a:endParaRPr lang="en-IN" sz="2500" dirty="0"/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where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where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/>
                      </m:ctrlPr>
                    </m:dPr>
                    <m:e>
                      <m:sSup>
                        <m:sSupPr>
                          <m:ctrlPr>
                            <a:rPr lang="en-US" sz="2500" b="0" i="1"/>
                          </m:ctrlPr>
                        </m:sSupPr>
                        <m:e>
                          <m:r>
                            <a:rPr lang="en-US" sz="2500" b="0" i="1"/>
                            <m:t>𝑁</m:t>
                          </m:r>
                        </m:e>
                        <m:sup>
                          <m:r>
                            <a:rPr lang="en-US" sz="2500" b="0" i="1"/>
                            <m:t>′</m:t>
                          </m:r>
                        </m:sup>
                      </m:sSup>
                      <m:r>
                        <a:rPr lang="en-US" sz="2500" b="0" i="1"/>
                        <m:t>𝑀</m:t>
                      </m:r>
                    </m:e>
                  </m:d>
                </m:oMath>
              </a14:m>
              <a:r>
                <a:rPr lang="en-IN" sz="2500" dirty="0"/>
                <a:t> where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Choice>
      <mc:Fallback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:r>
                <a:rPr lang="en-US" sz="2500" b="0" i="0"/>
                <a:t>(𝑁^′ 𝑀)</a:t>
              </a:r>
              <a:r>
                <a:rPr lang="en-IN" sz="2500" dirty="0"/>
                <a:t> where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</a:t>
              </a:r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Fallback>
    </mc:AlternateConten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>
        <a:blipFill>
          <a:blip xmlns:r="http://schemas.openxmlformats.org/officeDocument/2006/relationships" r:embed="rId1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>
        <a:blipFill>
          <a:blip xmlns:r="http://schemas.openxmlformats.org/officeDocument/2006/relationships" r:embed="rId2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>
        <a:blipFill>
          <a:blip xmlns:r="http://schemas.openxmlformats.org/officeDocument/2006/relationships" r:embed="rId3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A5A8F6B9-A34B-46EF-9696-3C165E45D8A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dgm:pt modelId="{50E98C0A-5687-4D72-B317-947CA17F1930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24B6-D475-4834-AF97-9E2A75C694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7448E9-B363-4AF4-B3A0-9FB42B86A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Complete k-NN using Inverted lists</a:t>
          </a:r>
        </a:p>
      </dgm:t>
    </dgm:pt>
    <dgm:pt modelId="{E8CE7E5A-828F-4E9D-ACB3-16FC2EBE682A}" type="parTrans" cxnId="{0BA2BD21-C227-4F56-A4C9-7206699D9DEA}">
      <dgm:prSet/>
      <dgm:spPr/>
      <dgm:t>
        <a:bodyPr/>
        <a:lstStyle/>
        <a:p>
          <a:endParaRPr lang="en-US"/>
        </a:p>
      </dgm:t>
    </dgm:pt>
    <dgm:pt modelId="{9C0ED048-9802-4DF8-895F-DC7DB2F8454D}" type="sibTrans" cxnId="{0BA2BD21-C227-4F56-A4C9-7206699D9D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D5684-F1B6-4564-B489-F99E3FD70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more on </a:t>
          </a:r>
          <a:r>
            <a:rPr lang="en-US" dirty="0">
              <a:solidFill>
                <a:schemeClr val="tx1"/>
              </a:solidFill>
            </a:rPr>
            <a:t>k-means</a:t>
          </a:r>
          <a:r>
            <a:rPr lang="en-US" dirty="0"/>
            <a:t> heuristic</a:t>
          </a:r>
        </a:p>
      </dgm:t>
    </dgm:pt>
    <dgm:pt modelId="{80291520-FAFB-40D5-9279-12239C55928A}" type="parTrans" cxnId="{A13CC553-B4A0-4BDD-9D0F-E6D613B02B7A}">
      <dgm:prSet/>
      <dgm:spPr/>
      <dgm:t>
        <a:bodyPr/>
        <a:lstStyle/>
        <a:p>
          <a:endParaRPr lang="en-US"/>
        </a:p>
      </dgm:t>
    </dgm:pt>
    <dgm:pt modelId="{6A618220-E733-4B25-8FFF-98FC16051793}" type="sibTrans" cxnId="{A13CC553-B4A0-4BDD-9D0F-E6D613B02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EE152-8275-4579-B600-FC0B9D325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 k-NN with k-means</a:t>
          </a:r>
        </a:p>
      </dgm:t>
    </dgm:pt>
    <dgm:pt modelId="{17861ECA-4C99-4760-91D3-9FF4553BFCDF}" type="parTrans" cxnId="{4A747252-FAE8-496E-B1C8-F28DCD849CAF}">
      <dgm:prSet/>
      <dgm:spPr/>
      <dgm:t>
        <a:bodyPr/>
        <a:lstStyle/>
        <a:p>
          <a:endParaRPr lang="en-US"/>
        </a:p>
      </dgm:t>
    </dgm:pt>
    <dgm:pt modelId="{7FAB89D4-01BD-4474-831A-B11152421BEA}" type="sibTrans" cxnId="{4A747252-FAE8-496E-B1C8-F28DCD849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2885CA-D0E8-4765-BF8F-8D1C8CED8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more param grid in ALS</a:t>
          </a:r>
        </a:p>
      </dgm:t>
    </dgm:pt>
    <dgm:pt modelId="{82334155-8993-4CB4-BEF4-3293EDFC799A}" type="parTrans" cxnId="{2BC3F07D-88A8-4522-AE3A-8FC5DC9ECBB3}">
      <dgm:prSet/>
      <dgm:spPr/>
      <dgm:t>
        <a:bodyPr/>
        <a:lstStyle/>
        <a:p>
          <a:endParaRPr lang="en-US"/>
        </a:p>
      </dgm:t>
    </dgm:pt>
    <dgm:pt modelId="{9B57CD39-C13D-420E-A859-FAD7C2C338C8}" type="sibTrans" cxnId="{2BC3F07D-88A8-4522-AE3A-8FC5DC9EC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96B28-3123-4349-8FD0-FDFD2395D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Convex Optimization formulation</a:t>
          </a:r>
        </a:p>
      </dgm:t>
    </dgm:pt>
    <dgm:pt modelId="{957531B1-4572-41AA-8BB2-590675C147DC}" type="parTrans" cxnId="{C7EDED3E-7292-4CD4-841B-BED224E29D04}">
      <dgm:prSet/>
      <dgm:spPr/>
      <dgm:t>
        <a:bodyPr/>
        <a:lstStyle/>
        <a:p>
          <a:endParaRPr lang="en-US"/>
        </a:p>
      </dgm:t>
    </dgm:pt>
    <dgm:pt modelId="{FFDD7314-6455-4662-9903-181417F495CE}" type="sibTrans" cxnId="{C7EDED3E-7292-4CD4-841B-BED224E29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901778-9DF0-4B15-AFDA-0A687931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Ranking version</a:t>
          </a:r>
        </a:p>
      </dgm:t>
    </dgm:pt>
    <dgm:pt modelId="{0C7D2343-743E-4F2A-962C-F2C1EB81A679}" type="parTrans" cxnId="{C2716E77-5F7D-47CE-A21C-7B50D62632CC}">
      <dgm:prSet/>
      <dgm:spPr/>
      <dgm:t>
        <a:bodyPr/>
        <a:lstStyle/>
        <a:p>
          <a:endParaRPr lang="en-US"/>
        </a:p>
      </dgm:t>
    </dgm:pt>
    <dgm:pt modelId="{01482240-3846-47FE-B9CE-AA0EA8E053AE}" type="sibTrans" cxnId="{C2716E77-5F7D-47CE-A21C-7B50D62632CC}">
      <dgm:prSet/>
      <dgm:spPr/>
      <dgm:t>
        <a:bodyPr/>
        <a:lstStyle/>
        <a:p>
          <a:endParaRPr lang="en-US"/>
        </a:p>
      </dgm:t>
    </dgm:pt>
    <dgm:pt modelId="{A5FBFDAA-3D41-47A2-93F8-242BA85A1D5E}" type="pres">
      <dgm:prSet presAssocID="{7A3624B6-D475-4834-AF97-9E2A75C694EB}" presName="root" presStyleCnt="0">
        <dgm:presLayoutVars>
          <dgm:dir/>
          <dgm:resizeHandles val="exact"/>
        </dgm:presLayoutVars>
      </dgm:prSet>
      <dgm:spPr/>
    </dgm:pt>
    <dgm:pt modelId="{6A704E78-1286-4839-A954-D50B04E11383}" type="pres">
      <dgm:prSet presAssocID="{7A3624B6-D475-4834-AF97-9E2A75C694EB}" presName="container" presStyleCnt="0">
        <dgm:presLayoutVars>
          <dgm:dir/>
          <dgm:resizeHandles val="exact"/>
        </dgm:presLayoutVars>
      </dgm:prSet>
      <dgm:spPr/>
    </dgm:pt>
    <dgm:pt modelId="{44B75F3D-031F-471C-B0C9-AAB970DBE1D4}" type="pres">
      <dgm:prSet presAssocID="{DE7448E9-B363-4AF4-B3A0-9FB42B86AB90}" presName="compNode" presStyleCnt="0"/>
      <dgm:spPr/>
    </dgm:pt>
    <dgm:pt modelId="{564EA2D7-0E00-4521-8E51-C7BA99AD9979}" type="pres">
      <dgm:prSet presAssocID="{DE7448E9-B363-4AF4-B3A0-9FB42B86AB90}" presName="iconBgRect" presStyleLbl="bgShp" presStyleIdx="0" presStyleCnt="6"/>
      <dgm:spPr/>
    </dgm:pt>
    <dgm:pt modelId="{DE968BBD-7CF0-43C1-B7D5-924D69C96744}" type="pres">
      <dgm:prSet presAssocID="{DE7448E9-B363-4AF4-B3A0-9FB42B86AB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01FC6C-DB94-4DA7-B151-0833FC3D4C5B}" type="pres">
      <dgm:prSet presAssocID="{DE7448E9-B363-4AF4-B3A0-9FB42B86AB90}" presName="spaceRect" presStyleCnt="0"/>
      <dgm:spPr/>
    </dgm:pt>
    <dgm:pt modelId="{C85D51E2-6374-4A35-8C5D-37D8DFA002C0}" type="pres">
      <dgm:prSet presAssocID="{DE7448E9-B363-4AF4-B3A0-9FB42B86AB90}" presName="textRect" presStyleLbl="revTx" presStyleIdx="0" presStyleCnt="6">
        <dgm:presLayoutVars>
          <dgm:chMax val="1"/>
          <dgm:chPref val="1"/>
        </dgm:presLayoutVars>
      </dgm:prSet>
      <dgm:spPr/>
    </dgm:pt>
    <dgm:pt modelId="{A2CCD171-F917-491A-BD93-31686DF395B1}" type="pres">
      <dgm:prSet presAssocID="{9C0ED048-9802-4DF8-895F-DC7DB2F8454D}" presName="sibTrans" presStyleLbl="sibTrans2D1" presStyleIdx="0" presStyleCnt="0"/>
      <dgm:spPr/>
    </dgm:pt>
    <dgm:pt modelId="{C81809A0-00AD-4F36-82B5-671F97593433}" type="pres">
      <dgm:prSet presAssocID="{A49D5684-F1B6-4564-B489-F99E3FD70CD1}" presName="compNode" presStyleCnt="0"/>
      <dgm:spPr/>
    </dgm:pt>
    <dgm:pt modelId="{D6FBCD19-6ED5-4666-91A9-B94A7100FCF9}" type="pres">
      <dgm:prSet presAssocID="{A49D5684-F1B6-4564-B489-F99E3FD70CD1}" presName="iconBgRect" presStyleLbl="bgShp" presStyleIdx="1" presStyleCnt="6"/>
      <dgm:spPr/>
    </dgm:pt>
    <dgm:pt modelId="{D4583E3D-52DA-4B08-AB92-E638DB82B47C}" type="pres">
      <dgm:prSet presAssocID="{A49D5684-F1B6-4564-B489-F99E3FD70C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D1F62C-B7EF-4B89-A02E-BAD5DAB5CBF2}" type="pres">
      <dgm:prSet presAssocID="{A49D5684-F1B6-4564-B489-F99E3FD70CD1}" presName="spaceRect" presStyleCnt="0"/>
      <dgm:spPr/>
    </dgm:pt>
    <dgm:pt modelId="{13ED6D4F-7DA8-4501-BD5C-3D5F472434E5}" type="pres">
      <dgm:prSet presAssocID="{A49D5684-F1B6-4564-B489-F99E3FD70CD1}" presName="textRect" presStyleLbl="revTx" presStyleIdx="1" presStyleCnt="6">
        <dgm:presLayoutVars>
          <dgm:chMax val="1"/>
          <dgm:chPref val="1"/>
        </dgm:presLayoutVars>
      </dgm:prSet>
      <dgm:spPr/>
    </dgm:pt>
    <dgm:pt modelId="{0EDD5859-55B4-42FF-AD43-4563C6974F77}" type="pres">
      <dgm:prSet presAssocID="{6A618220-E733-4B25-8FFF-98FC16051793}" presName="sibTrans" presStyleLbl="sibTrans2D1" presStyleIdx="0" presStyleCnt="0"/>
      <dgm:spPr/>
    </dgm:pt>
    <dgm:pt modelId="{B77EDBEE-254A-47B1-B587-E73344E59C49}" type="pres">
      <dgm:prSet presAssocID="{54CEE152-8275-4579-B600-FC0B9D32525E}" presName="compNode" presStyleCnt="0"/>
      <dgm:spPr/>
    </dgm:pt>
    <dgm:pt modelId="{4329DB58-F81E-4E33-B051-76D1F152C9A0}" type="pres">
      <dgm:prSet presAssocID="{54CEE152-8275-4579-B600-FC0B9D32525E}" presName="iconBgRect" presStyleLbl="bgShp" presStyleIdx="2" presStyleCnt="6"/>
      <dgm:spPr/>
    </dgm:pt>
    <dgm:pt modelId="{C2CDBC28-DA2D-4853-8E50-91D1C4B98EF8}" type="pres">
      <dgm:prSet presAssocID="{54CEE152-8275-4579-B600-FC0B9D32525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C1628F1-AAB0-49A2-BA46-02A425428967}" type="pres">
      <dgm:prSet presAssocID="{54CEE152-8275-4579-B600-FC0B9D32525E}" presName="spaceRect" presStyleCnt="0"/>
      <dgm:spPr/>
    </dgm:pt>
    <dgm:pt modelId="{8DCBE6A5-E624-4AA3-B827-64A78B102C95}" type="pres">
      <dgm:prSet presAssocID="{54CEE152-8275-4579-B600-FC0B9D32525E}" presName="textRect" presStyleLbl="revTx" presStyleIdx="2" presStyleCnt="6">
        <dgm:presLayoutVars>
          <dgm:chMax val="1"/>
          <dgm:chPref val="1"/>
        </dgm:presLayoutVars>
      </dgm:prSet>
      <dgm:spPr/>
    </dgm:pt>
    <dgm:pt modelId="{01786A3E-0EE7-4555-8CD6-DD4FBA55ECBA}" type="pres">
      <dgm:prSet presAssocID="{7FAB89D4-01BD-4474-831A-B11152421BEA}" presName="sibTrans" presStyleLbl="sibTrans2D1" presStyleIdx="0" presStyleCnt="0"/>
      <dgm:spPr/>
    </dgm:pt>
    <dgm:pt modelId="{4F33D294-EEAB-4AEE-B1E7-742FBEBD751C}" type="pres">
      <dgm:prSet presAssocID="{072885CA-D0E8-4765-BF8F-8D1C8CED8BD5}" presName="compNode" presStyleCnt="0"/>
      <dgm:spPr/>
    </dgm:pt>
    <dgm:pt modelId="{74947979-1E48-448B-9EF9-611AFE8DA897}" type="pres">
      <dgm:prSet presAssocID="{072885CA-D0E8-4765-BF8F-8D1C8CED8BD5}" presName="iconBgRect" presStyleLbl="bgShp" presStyleIdx="3" presStyleCnt="6"/>
      <dgm:spPr/>
    </dgm:pt>
    <dgm:pt modelId="{088AD931-962A-491D-8B0D-153AB5F4CE1E}" type="pres">
      <dgm:prSet presAssocID="{072885CA-D0E8-4765-BF8F-8D1C8CED8B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8514F2-685F-49EA-A9D3-7D5A53ABD962}" type="pres">
      <dgm:prSet presAssocID="{072885CA-D0E8-4765-BF8F-8D1C8CED8BD5}" presName="spaceRect" presStyleCnt="0"/>
      <dgm:spPr/>
    </dgm:pt>
    <dgm:pt modelId="{A3ACD1CB-117D-4F9A-8C97-3AFF8057520A}" type="pres">
      <dgm:prSet presAssocID="{072885CA-D0E8-4765-BF8F-8D1C8CED8BD5}" presName="textRect" presStyleLbl="revTx" presStyleIdx="3" presStyleCnt="6">
        <dgm:presLayoutVars>
          <dgm:chMax val="1"/>
          <dgm:chPref val="1"/>
        </dgm:presLayoutVars>
      </dgm:prSet>
      <dgm:spPr/>
    </dgm:pt>
    <dgm:pt modelId="{D059666F-8018-4E09-B024-33E5B146CB48}" type="pres">
      <dgm:prSet presAssocID="{9B57CD39-C13D-420E-A859-FAD7C2C338C8}" presName="sibTrans" presStyleLbl="sibTrans2D1" presStyleIdx="0" presStyleCnt="0"/>
      <dgm:spPr/>
    </dgm:pt>
    <dgm:pt modelId="{7120F78C-90A3-4A63-90C7-E8516BC5DCEC}" type="pres">
      <dgm:prSet presAssocID="{70D96B28-3123-4349-8FD0-FDFD2395DFB8}" presName="compNode" presStyleCnt="0"/>
      <dgm:spPr/>
    </dgm:pt>
    <dgm:pt modelId="{2AC86548-4605-4C4E-BC7E-2E014AC385B7}" type="pres">
      <dgm:prSet presAssocID="{70D96B28-3123-4349-8FD0-FDFD2395DFB8}" presName="iconBgRect" presStyleLbl="bgShp" presStyleIdx="4" presStyleCnt="6"/>
      <dgm:spPr/>
    </dgm:pt>
    <dgm:pt modelId="{17BAC9FC-9179-4B94-9D4B-37B2F022A25B}" type="pres">
      <dgm:prSet presAssocID="{70D96B28-3123-4349-8FD0-FDFD2395D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56A22C-124F-4796-988C-05D4B82DCB7F}" type="pres">
      <dgm:prSet presAssocID="{70D96B28-3123-4349-8FD0-FDFD2395DFB8}" presName="spaceRect" presStyleCnt="0"/>
      <dgm:spPr/>
    </dgm:pt>
    <dgm:pt modelId="{91AADA45-24BD-4FC0-B301-F069759A328F}" type="pres">
      <dgm:prSet presAssocID="{70D96B28-3123-4349-8FD0-FDFD2395DFB8}" presName="textRect" presStyleLbl="revTx" presStyleIdx="4" presStyleCnt="6">
        <dgm:presLayoutVars>
          <dgm:chMax val="1"/>
          <dgm:chPref val="1"/>
        </dgm:presLayoutVars>
      </dgm:prSet>
      <dgm:spPr/>
    </dgm:pt>
    <dgm:pt modelId="{4CA854D3-6D9F-4C83-9F39-0DF8CD80A819}" type="pres">
      <dgm:prSet presAssocID="{FFDD7314-6455-4662-9903-181417F495CE}" presName="sibTrans" presStyleLbl="sibTrans2D1" presStyleIdx="0" presStyleCnt="0"/>
      <dgm:spPr/>
    </dgm:pt>
    <dgm:pt modelId="{8FDE116B-0103-47F3-B703-CA48F5E9D254}" type="pres">
      <dgm:prSet presAssocID="{08901778-9DF0-4B15-AFDA-0A687931F09C}" presName="compNode" presStyleCnt="0"/>
      <dgm:spPr/>
    </dgm:pt>
    <dgm:pt modelId="{C974BC23-FAC6-49A7-8285-10905AD2B014}" type="pres">
      <dgm:prSet presAssocID="{08901778-9DF0-4B15-AFDA-0A687931F09C}" presName="iconBgRect" presStyleLbl="bgShp" presStyleIdx="5" presStyleCnt="6"/>
      <dgm:spPr/>
    </dgm:pt>
    <dgm:pt modelId="{93A55AC5-1D8C-4296-B31E-A87E22BE062E}" type="pres">
      <dgm:prSet presAssocID="{08901778-9DF0-4B15-AFDA-0A687931F0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F0647E1-1152-456B-AD51-05C69B5382E5}" type="pres">
      <dgm:prSet presAssocID="{08901778-9DF0-4B15-AFDA-0A687931F09C}" presName="spaceRect" presStyleCnt="0"/>
      <dgm:spPr/>
    </dgm:pt>
    <dgm:pt modelId="{A90AF798-5706-4DAA-928C-30362D5D9C07}" type="pres">
      <dgm:prSet presAssocID="{08901778-9DF0-4B15-AFDA-0A687931F0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05300D-7579-4707-9085-FA23ED8D84AA}" type="presOf" srcId="{70D96B28-3123-4349-8FD0-FDFD2395DFB8}" destId="{91AADA45-24BD-4FC0-B301-F069759A328F}" srcOrd="0" destOrd="0" presId="urn:microsoft.com/office/officeart/2018/2/layout/IconCircleList"/>
    <dgm:cxn modelId="{0BA2BD21-C227-4F56-A4C9-7206699D9DEA}" srcId="{7A3624B6-D475-4834-AF97-9E2A75C694EB}" destId="{DE7448E9-B363-4AF4-B3A0-9FB42B86AB90}" srcOrd="0" destOrd="0" parTransId="{E8CE7E5A-828F-4E9D-ACB3-16FC2EBE682A}" sibTransId="{9C0ED048-9802-4DF8-895F-DC7DB2F8454D}"/>
    <dgm:cxn modelId="{C7EDED3E-7292-4CD4-841B-BED224E29D04}" srcId="{7A3624B6-D475-4834-AF97-9E2A75C694EB}" destId="{70D96B28-3123-4349-8FD0-FDFD2395DFB8}" srcOrd="4" destOrd="0" parTransId="{957531B1-4572-41AA-8BB2-590675C147DC}" sibTransId="{FFDD7314-6455-4662-9903-181417F495CE}"/>
    <dgm:cxn modelId="{F12B1C40-4306-43FD-94EB-0A2D22C72AB0}" type="presOf" srcId="{7A3624B6-D475-4834-AF97-9E2A75C694EB}" destId="{A5FBFDAA-3D41-47A2-93F8-242BA85A1D5E}" srcOrd="0" destOrd="0" presId="urn:microsoft.com/office/officeart/2018/2/layout/IconCircleList"/>
    <dgm:cxn modelId="{A3CEC640-3544-495A-9A72-60A97FCC92A4}" type="presOf" srcId="{08901778-9DF0-4B15-AFDA-0A687931F09C}" destId="{A90AF798-5706-4DAA-928C-30362D5D9C07}" srcOrd="0" destOrd="0" presId="urn:microsoft.com/office/officeart/2018/2/layout/IconCircleList"/>
    <dgm:cxn modelId="{4A747252-FAE8-496E-B1C8-F28DCD849CAF}" srcId="{7A3624B6-D475-4834-AF97-9E2A75C694EB}" destId="{54CEE152-8275-4579-B600-FC0B9D32525E}" srcOrd="2" destOrd="0" parTransId="{17861ECA-4C99-4760-91D3-9FF4553BFCDF}" sibTransId="{7FAB89D4-01BD-4474-831A-B11152421BEA}"/>
    <dgm:cxn modelId="{A13CC553-B4A0-4BDD-9D0F-E6D613B02B7A}" srcId="{7A3624B6-D475-4834-AF97-9E2A75C694EB}" destId="{A49D5684-F1B6-4564-B489-F99E3FD70CD1}" srcOrd="1" destOrd="0" parTransId="{80291520-FAFB-40D5-9279-12239C55928A}" sibTransId="{6A618220-E733-4B25-8FFF-98FC16051793}"/>
    <dgm:cxn modelId="{C2716E77-5F7D-47CE-A21C-7B50D62632CC}" srcId="{7A3624B6-D475-4834-AF97-9E2A75C694EB}" destId="{08901778-9DF0-4B15-AFDA-0A687931F09C}" srcOrd="5" destOrd="0" parTransId="{0C7D2343-743E-4F2A-962C-F2C1EB81A679}" sibTransId="{01482240-3846-47FE-B9CE-AA0EA8E053AE}"/>
    <dgm:cxn modelId="{00D8217A-D734-483D-8A3B-3FCD02DED162}" type="presOf" srcId="{FFDD7314-6455-4662-9903-181417F495CE}" destId="{4CA854D3-6D9F-4C83-9F39-0DF8CD80A819}" srcOrd="0" destOrd="0" presId="urn:microsoft.com/office/officeart/2018/2/layout/IconCircleList"/>
    <dgm:cxn modelId="{2BC3F07D-88A8-4522-AE3A-8FC5DC9ECBB3}" srcId="{7A3624B6-D475-4834-AF97-9E2A75C694EB}" destId="{072885CA-D0E8-4765-BF8F-8D1C8CED8BD5}" srcOrd="3" destOrd="0" parTransId="{82334155-8993-4CB4-BEF4-3293EDFC799A}" sibTransId="{9B57CD39-C13D-420E-A859-FAD7C2C338C8}"/>
    <dgm:cxn modelId="{D33B5CA6-9E24-4CEE-A2CE-A2C885EBFE78}" type="presOf" srcId="{6A618220-E733-4B25-8FFF-98FC16051793}" destId="{0EDD5859-55B4-42FF-AD43-4563C6974F77}" srcOrd="0" destOrd="0" presId="urn:microsoft.com/office/officeart/2018/2/layout/IconCircleList"/>
    <dgm:cxn modelId="{4A17F8AF-1890-4A1A-8A5A-E097262D7445}" type="presOf" srcId="{54CEE152-8275-4579-B600-FC0B9D32525E}" destId="{8DCBE6A5-E624-4AA3-B827-64A78B102C95}" srcOrd="0" destOrd="0" presId="urn:microsoft.com/office/officeart/2018/2/layout/IconCircleList"/>
    <dgm:cxn modelId="{3C5A1DBA-35D7-43BA-976D-AC67B257D066}" type="presOf" srcId="{9B57CD39-C13D-420E-A859-FAD7C2C338C8}" destId="{D059666F-8018-4E09-B024-33E5B146CB48}" srcOrd="0" destOrd="0" presId="urn:microsoft.com/office/officeart/2018/2/layout/IconCircleList"/>
    <dgm:cxn modelId="{27CD52C5-62A9-4EFC-AACC-A6553D7F063B}" type="presOf" srcId="{9C0ED048-9802-4DF8-895F-DC7DB2F8454D}" destId="{A2CCD171-F917-491A-BD93-31686DF395B1}" srcOrd="0" destOrd="0" presId="urn:microsoft.com/office/officeart/2018/2/layout/IconCircleList"/>
    <dgm:cxn modelId="{D2C3D4CD-ADE1-48F5-823B-FBE8AA11E6FB}" type="presOf" srcId="{7FAB89D4-01BD-4474-831A-B11152421BEA}" destId="{01786A3E-0EE7-4555-8CD6-DD4FBA55ECBA}" srcOrd="0" destOrd="0" presId="urn:microsoft.com/office/officeart/2018/2/layout/IconCircleList"/>
    <dgm:cxn modelId="{520661E1-941E-4C21-80D0-4A2BE958C32E}" type="presOf" srcId="{A49D5684-F1B6-4564-B489-F99E3FD70CD1}" destId="{13ED6D4F-7DA8-4501-BD5C-3D5F472434E5}" srcOrd="0" destOrd="0" presId="urn:microsoft.com/office/officeart/2018/2/layout/IconCircleList"/>
    <dgm:cxn modelId="{5A09EBED-4D6B-4398-8F7A-59EE19D162F8}" type="presOf" srcId="{072885CA-D0E8-4765-BF8F-8D1C8CED8BD5}" destId="{A3ACD1CB-117D-4F9A-8C97-3AFF8057520A}" srcOrd="0" destOrd="0" presId="urn:microsoft.com/office/officeart/2018/2/layout/IconCircleList"/>
    <dgm:cxn modelId="{4AE20AEE-03A7-4C09-ABC2-EBA4FD59712E}" type="presOf" srcId="{DE7448E9-B363-4AF4-B3A0-9FB42B86AB90}" destId="{C85D51E2-6374-4A35-8C5D-37D8DFA002C0}" srcOrd="0" destOrd="0" presId="urn:microsoft.com/office/officeart/2018/2/layout/IconCircleList"/>
    <dgm:cxn modelId="{0CD097FA-7546-4670-AEE7-6A7F56A4CE69}" type="presParOf" srcId="{A5FBFDAA-3D41-47A2-93F8-242BA85A1D5E}" destId="{6A704E78-1286-4839-A954-D50B04E11383}" srcOrd="0" destOrd="0" presId="urn:microsoft.com/office/officeart/2018/2/layout/IconCircleList"/>
    <dgm:cxn modelId="{F0C4FE4E-DB59-4513-AEED-83788573E173}" type="presParOf" srcId="{6A704E78-1286-4839-A954-D50B04E11383}" destId="{44B75F3D-031F-471C-B0C9-AAB970DBE1D4}" srcOrd="0" destOrd="0" presId="urn:microsoft.com/office/officeart/2018/2/layout/IconCircleList"/>
    <dgm:cxn modelId="{09F053E8-68F5-48AA-93FF-55C54EA55DF6}" type="presParOf" srcId="{44B75F3D-031F-471C-B0C9-AAB970DBE1D4}" destId="{564EA2D7-0E00-4521-8E51-C7BA99AD9979}" srcOrd="0" destOrd="0" presId="urn:microsoft.com/office/officeart/2018/2/layout/IconCircleList"/>
    <dgm:cxn modelId="{3B34BB8B-9BD0-4B0A-BB48-AEE46058EEAE}" type="presParOf" srcId="{44B75F3D-031F-471C-B0C9-AAB970DBE1D4}" destId="{DE968BBD-7CF0-43C1-B7D5-924D69C96744}" srcOrd="1" destOrd="0" presId="urn:microsoft.com/office/officeart/2018/2/layout/IconCircleList"/>
    <dgm:cxn modelId="{07072AD6-20C0-48A7-83FA-501D55BF80C7}" type="presParOf" srcId="{44B75F3D-031F-471C-B0C9-AAB970DBE1D4}" destId="{6901FC6C-DB94-4DA7-B151-0833FC3D4C5B}" srcOrd="2" destOrd="0" presId="urn:microsoft.com/office/officeart/2018/2/layout/IconCircleList"/>
    <dgm:cxn modelId="{1325A774-4A15-440C-8D75-EC5DCC280A9E}" type="presParOf" srcId="{44B75F3D-031F-471C-B0C9-AAB970DBE1D4}" destId="{C85D51E2-6374-4A35-8C5D-37D8DFA002C0}" srcOrd="3" destOrd="0" presId="urn:microsoft.com/office/officeart/2018/2/layout/IconCircleList"/>
    <dgm:cxn modelId="{D4DA99A5-A821-451E-B1F5-6FE32B6121A1}" type="presParOf" srcId="{6A704E78-1286-4839-A954-D50B04E11383}" destId="{A2CCD171-F917-491A-BD93-31686DF395B1}" srcOrd="1" destOrd="0" presId="urn:microsoft.com/office/officeart/2018/2/layout/IconCircleList"/>
    <dgm:cxn modelId="{49134EC4-0BFF-426E-B9A4-918BCAF4BEAE}" type="presParOf" srcId="{6A704E78-1286-4839-A954-D50B04E11383}" destId="{C81809A0-00AD-4F36-82B5-671F97593433}" srcOrd="2" destOrd="0" presId="urn:microsoft.com/office/officeart/2018/2/layout/IconCircleList"/>
    <dgm:cxn modelId="{F0126BCE-DD44-4685-98F6-5D4F11A0B1EE}" type="presParOf" srcId="{C81809A0-00AD-4F36-82B5-671F97593433}" destId="{D6FBCD19-6ED5-4666-91A9-B94A7100FCF9}" srcOrd="0" destOrd="0" presId="urn:microsoft.com/office/officeart/2018/2/layout/IconCircleList"/>
    <dgm:cxn modelId="{7533E438-D6CE-485D-8817-9B239AF998D7}" type="presParOf" srcId="{C81809A0-00AD-4F36-82B5-671F97593433}" destId="{D4583E3D-52DA-4B08-AB92-E638DB82B47C}" srcOrd="1" destOrd="0" presId="urn:microsoft.com/office/officeart/2018/2/layout/IconCircleList"/>
    <dgm:cxn modelId="{ABC6F1E2-CC3E-4C6F-B038-027DCDD9F400}" type="presParOf" srcId="{C81809A0-00AD-4F36-82B5-671F97593433}" destId="{11D1F62C-B7EF-4B89-A02E-BAD5DAB5CBF2}" srcOrd="2" destOrd="0" presId="urn:microsoft.com/office/officeart/2018/2/layout/IconCircleList"/>
    <dgm:cxn modelId="{D557C85F-5AAD-48A1-8905-4CE928C4AFF7}" type="presParOf" srcId="{C81809A0-00AD-4F36-82B5-671F97593433}" destId="{13ED6D4F-7DA8-4501-BD5C-3D5F472434E5}" srcOrd="3" destOrd="0" presId="urn:microsoft.com/office/officeart/2018/2/layout/IconCircleList"/>
    <dgm:cxn modelId="{DFAFFA42-11C4-4B25-A6B6-C776DE1CF821}" type="presParOf" srcId="{6A704E78-1286-4839-A954-D50B04E11383}" destId="{0EDD5859-55B4-42FF-AD43-4563C6974F77}" srcOrd="3" destOrd="0" presId="urn:microsoft.com/office/officeart/2018/2/layout/IconCircleList"/>
    <dgm:cxn modelId="{D6A96A93-B8DD-4CF2-9692-AC2BFF82699F}" type="presParOf" srcId="{6A704E78-1286-4839-A954-D50B04E11383}" destId="{B77EDBEE-254A-47B1-B587-E73344E59C49}" srcOrd="4" destOrd="0" presId="urn:microsoft.com/office/officeart/2018/2/layout/IconCircleList"/>
    <dgm:cxn modelId="{4477E6C8-ECE1-4DE0-96A3-33EFE362AA5E}" type="presParOf" srcId="{B77EDBEE-254A-47B1-B587-E73344E59C49}" destId="{4329DB58-F81E-4E33-B051-76D1F152C9A0}" srcOrd="0" destOrd="0" presId="urn:microsoft.com/office/officeart/2018/2/layout/IconCircleList"/>
    <dgm:cxn modelId="{3B192D5B-65E3-427C-B39B-08A5BA80AF70}" type="presParOf" srcId="{B77EDBEE-254A-47B1-B587-E73344E59C49}" destId="{C2CDBC28-DA2D-4853-8E50-91D1C4B98EF8}" srcOrd="1" destOrd="0" presId="urn:microsoft.com/office/officeart/2018/2/layout/IconCircleList"/>
    <dgm:cxn modelId="{C3694B37-E924-4189-B9BE-611325A84295}" type="presParOf" srcId="{B77EDBEE-254A-47B1-B587-E73344E59C49}" destId="{9C1628F1-AAB0-49A2-BA46-02A425428967}" srcOrd="2" destOrd="0" presId="urn:microsoft.com/office/officeart/2018/2/layout/IconCircleList"/>
    <dgm:cxn modelId="{680B2FC0-0EAE-4606-9BF9-4E3BECD81264}" type="presParOf" srcId="{B77EDBEE-254A-47B1-B587-E73344E59C49}" destId="{8DCBE6A5-E624-4AA3-B827-64A78B102C95}" srcOrd="3" destOrd="0" presId="urn:microsoft.com/office/officeart/2018/2/layout/IconCircleList"/>
    <dgm:cxn modelId="{EB0B133F-3701-45CF-8F06-624C8098E690}" type="presParOf" srcId="{6A704E78-1286-4839-A954-D50B04E11383}" destId="{01786A3E-0EE7-4555-8CD6-DD4FBA55ECBA}" srcOrd="5" destOrd="0" presId="urn:microsoft.com/office/officeart/2018/2/layout/IconCircleList"/>
    <dgm:cxn modelId="{B0FD43EC-A0DB-48EB-BEA1-FE38484ED626}" type="presParOf" srcId="{6A704E78-1286-4839-A954-D50B04E11383}" destId="{4F33D294-EEAB-4AEE-B1E7-742FBEBD751C}" srcOrd="6" destOrd="0" presId="urn:microsoft.com/office/officeart/2018/2/layout/IconCircleList"/>
    <dgm:cxn modelId="{2BC4C3B2-0F75-4146-AD7B-81E7F13FED45}" type="presParOf" srcId="{4F33D294-EEAB-4AEE-B1E7-742FBEBD751C}" destId="{74947979-1E48-448B-9EF9-611AFE8DA897}" srcOrd="0" destOrd="0" presId="urn:microsoft.com/office/officeart/2018/2/layout/IconCircleList"/>
    <dgm:cxn modelId="{E8D9E885-31F6-42CD-9777-E8911968B956}" type="presParOf" srcId="{4F33D294-EEAB-4AEE-B1E7-742FBEBD751C}" destId="{088AD931-962A-491D-8B0D-153AB5F4CE1E}" srcOrd="1" destOrd="0" presId="urn:microsoft.com/office/officeart/2018/2/layout/IconCircleList"/>
    <dgm:cxn modelId="{73622C14-9EF4-45C9-86A9-9A42F1D3F5B0}" type="presParOf" srcId="{4F33D294-EEAB-4AEE-B1E7-742FBEBD751C}" destId="{A58514F2-685F-49EA-A9D3-7D5A53ABD962}" srcOrd="2" destOrd="0" presId="urn:microsoft.com/office/officeart/2018/2/layout/IconCircleList"/>
    <dgm:cxn modelId="{38B0A72E-D453-4E6C-B156-77373E4F0AA2}" type="presParOf" srcId="{4F33D294-EEAB-4AEE-B1E7-742FBEBD751C}" destId="{A3ACD1CB-117D-4F9A-8C97-3AFF8057520A}" srcOrd="3" destOrd="0" presId="urn:microsoft.com/office/officeart/2018/2/layout/IconCircleList"/>
    <dgm:cxn modelId="{56998BF8-8E8C-4C26-B437-DA08F5EE19F1}" type="presParOf" srcId="{6A704E78-1286-4839-A954-D50B04E11383}" destId="{D059666F-8018-4E09-B024-33E5B146CB48}" srcOrd="7" destOrd="0" presId="urn:microsoft.com/office/officeart/2018/2/layout/IconCircleList"/>
    <dgm:cxn modelId="{6EB734BF-9E06-42BD-820D-121032F32472}" type="presParOf" srcId="{6A704E78-1286-4839-A954-D50B04E11383}" destId="{7120F78C-90A3-4A63-90C7-E8516BC5DCEC}" srcOrd="8" destOrd="0" presId="urn:microsoft.com/office/officeart/2018/2/layout/IconCircleList"/>
    <dgm:cxn modelId="{49AB7AB0-E3DF-46E7-AA4F-D52D37133C87}" type="presParOf" srcId="{7120F78C-90A3-4A63-90C7-E8516BC5DCEC}" destId="{2AC86548-4605-4C4E-BC7E-2E014AC385B7}" srcOrd="0" destOrd="0" presId="urn:microsoft.com/office/officeart/2018/2/layout/IconCircleList"/>
    <dgm:cxn modelId="{28F9C105-E491-400D-A01D-7E7582644CCB}" type="presParOf" srcId="{7120F78C-90A3-4A63-90C7-E8516BC5DCEC}" destId="{17BAC9FC-9179-4B94-9D4B-37B2F022A25B}" srcOrd="1" destOrd="0" presId="urn:microsoft.com/office/officeart/2018/2/layout/IconCircleList"/>
    <dgm:cxn modelId="{1AC65111-4998-47F7-9710-853339B9DF3C}" type="presParOf" srcId="{7120F78C-90A3-4A63-90C7-E8516BC5DCEC}" destId="{A356A22C-124F-4796-988C-05D4B82DCB7F}" srcOrd="2" destOrd="0" presId="urn:microsoft.com/office/officeart/2018/2/layout/IconCircleList"/>
    <dgm:cxn modelId="{4A6AD09D-A49C-44BC-80FE-6C1D0D615CE4}" type="presParOf" srcId="{7120F78C-90A3-4A63-90C7-E8516BC5DCEC}" destId="{91AADA45-24BD-4FC0-B301-F069759A328F}" srcOrd="3" destOrd="0" presId="urn:microsoft.com/office/officeart/2018/2/layout/IconCircleList"/>
    <dgm:cxn modelId="{4E6C2145-DD90-4C85-BA83-178C1F54BE1D}" type="presParOf" srcId="{6A704E78-1286-4839-A954-D50B04E11383}" destId="{4CA854D3-6D9F-4C83-9F39-0DF8CD80A819}" srcOrd="9" destOrd="0" presId="urn:microsoft.com/office/officeart/2018/2/layout/IconCircleList"/>
    <dgm:cxn modelId="{B7000E83-2A0A-45D9-B0B9-395499ABE4EA}" type="presParOf" srcId="{6A704E78-1286-4839-A954-D50B04E11383}" destId="{8FDE116B-0103-47F3-B703-CA48F5E9D254}" srcOrd="10" destOrd="0" presId="urn:microsoft.com/office/officeart/2018/2/layout/IconCircleList"/>
    <dgm:cxn modelId="{BB3AC629-F489-4A4C-A5CC-86573570E22C}" type="presParOf" srcId="{8FDE116B-0103-47F3-B703-CA48F5E9D254}" destId="{C974BC23-FAC6-49A7-8285-10905AD2B014}" srcOrd="0" destOrd="0" presId="urn:microsoft.com/office/officeart/2018/2/layout/IconCircleList"/>
    <dgm:cxn modelId="{DCD3D790-9C1D-42E4-9C26-9B6B9F32B865}" type="presParOf" srcId="{8FDE116B-0103-47F3-B703-CA48F5E9D254}" destId="{93A55AC5-1D8C-4296-B31E-A87E22BE062E}" srcOrd="1" destOrd="0" presId="urn:microsoft.com/office/officeart/2018/2/layout/IconCircleList"/>
    <dgm:cxn modelId="{1BEAC0FD-3BCD-4AE4-8C80-C4187BCE47CD}" type="presParOf" srcId="{8FDE116B-0103-47F3-B703-CA48F5E9D254}" destId="{2F0647E1-1152-456B-AD51-05C69B5382E5}" srcOrd="2" destOrd="0" presId="urn:microsoft.com/office/officeart/2018/2/layout/IconCircleList"/>
    <dgm:cxn modelId="{26DB405B-1C12-4C04-A24E-EA1587070DAC}" type="presParOf" srcId="{8FDE116B-0103-47F3-B703-CA48F5E9D254}" destId="{A90AF798-5706-4DAA-928C-30362D5D9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when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when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</m:d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𝑀), 𝑁^′≪𝑁</a:t>
              </a:r>
              <a:endParaRPr lang="en-US" sz="2500" dirty="0"/>
            </a:p>
          </dgm:t>
        </dgm:pt>
      </mc:Fallback>
    </mc:AlternateConten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 sz="2500" dirty="0"/>
            <a:t>Bits in fingerprint</a:t>
          </a:r>
          <a:endParaRPr lang="en-US" sz="2500" dirty="0"/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>
        <a:blipFill>
          <a:blip xmlns:r="http://schemas.openxmlformats.org/officeDocument/2006/relationships" r:embed="rId1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390181FA-272E-48D6-A049-01063A2FB0E9}">
      <dgm:prSet custT="1"/>
      <dgm:spPr>
        <a:blipFill>
          <a:blip xmlns:r="http://schemas.openxmlformats.org/officeDocument/2006/relationships" r:embed="rId2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dgm:pt modelId="{CED2F2A3-BFEF-44FF-B0C0-C0589DD4CAA6}">
      <dgm:prSet custT="1"/>
      <dgm:spPr>
        <a:blipFill>
          <a:blip xmlns:r="http://schemas.openxmlformats.org/officeDocument/2006/relationships" r:embed="rId3"/>
          <a:stretch>
            <a:fillRect l="-1449" t="-8917" b="-4840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FE3F-D026-4F9C-9F58-5857DB769E90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9085D-5EC6-47BD-B0DB-21E93B28695F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095-174A-49FE-A66B-A2F6A44FC7C0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987301" y="813428"/>
        <a:ext cx="2406391" cy="3423177"/>
      </dsp:txXfrm>
    </dsp:sp>
    <dsp:sp modelId="{70E91319-D58D-4764-AFA7-F03D50BC456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k-D trees</a:t>
          </a:r>
          <a:endParaRPr lang="en-IN" sz="3000" kern="1200" dirty="0"/>
        </a:p>
      </dsp:txBody>
      <dsp:txXfrm>
        <a:off x="987301" y="0"/>
        <a:ext cx="2406391" cy="813428"/>
      </dsp:txXfrm>
    </dsp:sp>
    <dsp:sp modelId="{3FB31B73-FF4E-4143-A16E-35207ECA2320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4ED3-872A-4CE1-B037-2806C3AEAF9F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DE8C-B4F4-496D-9DE4-C41120325FD4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High-d, real-valued or discrete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/>
                  </m:ctrlPr>
                </m:dPr>
                <m:e>
                  <m:sSup>
                    <m:sSupPr>
                      <m:ctrlPr>
                        <a:rPr lang="en-US" sz="2500" b="0" i="1" kern="1200"/>
                      </m:ctrlPr>
                    </m:sSupPr>
                    <m:e>
                      <m:r>
                        <a:rPr lang="en-US" sz="2500" b="0" i="1" kern="1200"/>
                        <m:t>𝑁</m:t>
                      </m:r>
                    </m:e>
                    <m:sup>
                      <m:r>
                        <a:rPr lang="en-US" sz="2500" b="0" i="1" kern="1200"/>
                        <m:t>′</m:t>
                      </m:r>
                    </m:sup>
                  </m:sSup>
                  <m:r>
                    <a:rPr lang="en-US" sz="2500" b="0" i="1" kern="1200"/>
                    <m:t>𝑀</m:t>
                  </m:r>
                </m:e>
              </m:d>
            </m:oMath>
          </a14:m>
          <a:r>
            <a:rPr lang="en-IN" sz="2500" kern="1200" dirty="0"/>
            <a:t> where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b="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</a:p>
      </dsp:txBody>
      <dsp:txXfrm>
        <a:off x="4546050" y="813428"/>
        <a:ext cx="2406391" cy="3423177"/>
      </dsp:txXfrm>
    </dsp:sp>
    <dsp:sp modelId="{172AF46E-829A-4A22-ABF4-A9EE9CD63F1D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LSH</a:t>
          </a:r>
          <a:endParaRPr lang="en-IN" sz="3000" kern="1200" dirty="0"/>
        </a:p>
      </dsp:txBody>
      <dsp:txXfrm>
        <a:off x="4546050" y="0"/>
        <a:ext cx="2406391" cy="813428"/>
      </dsp:txXfrm>
    </dsp:sp>
    <dsp:sp modelId="{2C2E2982-5A21-4CC4-8387-64B1137EF3BA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57506-E1DB-455C-A440-49E4C8015BA5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EA506-4990-4FBF-9361-F6A21ECCAE67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 dimensional, sparse data</a:t>
          </a:r>
          <a:endParaRPr lang="en-I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8104798" y="813428"/>
        <a:ext cx="2406391" cy="3423177"/>
      </dsp:txXfrm>
    </dsp:sp>
    <dsp:sp modelId="{91C07597-FFF0-401F-A698-1B70E53AA352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Inverted Lists</a:t>
          </a:r>
          <a:endParaRPr lang="en-IN" sz="3000" kern="1200" dirty="0"/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A2D7-0E00-4521-8E51-C7BA99AD99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68BBD-7CF0-43C1-B7D5-924D69C9674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51E2-6374-4A35-8C5D-37D8DFA002C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Complete k-NN using Inverted lists</a:t>
          </a:r>
        </a:p>
      </dsp:txBody>
      <dsp:txXfrm>
        <a:off x="1172126" y="908559"/>
        <a:ext cx="2114937" cy="897246"/>
      </dsp:txXfrm>
    </dsp:sp>
    <dsp:sp modelId="{D6FBCD19-6ED5-4666-91A9-B94A7100FCF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3E3D-52DA-4B08-AB92-E638DB82B47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6D4F-7DA8-4501-BD5C-3D5F472434E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more on </a:t>
          </a:r>
          <a:r>
            <a:rPr lang="en-US" sz="1900" kern="1200" dirty="0">
              <a:solidFill>
                <a:schemeClr val="tx1"/>
              </a:solidFill>
            </a:rPr>
            <a:t>k-means</a:t>
          </a:r>
          <a:r>
            <a:rPr lang="en-US" sz="1900" kern="1200" dirty="0"/>
            <a:t> heuristic</a:t>
          </a:r>
        </a:p>
      </dsp:txBody>
      <dsp:txXfrm>
        <a:off x="4745088" y="908559"/>
        <a:ext cx="2114937" cy="897246"/>
      </dsp:txXfrm>
    </dsp:sp>
    <dsp:sp modelId="{4329DB58-F81E-4E33-B051-76D1F152C9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BC28-DA2D-4853-8E50-91D1C4B98EF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BE6A5-E624-4AA3-B827-64A78B102C9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Mix k-NN with k-means</a:t>
          </a:r>
        </a:p>
      </dsp:txBody>
      <dsp:txXfrm>
        <a:off x="8318049" y="908559"/>
        <a:ext cx="2114937" cy="897246"/>
      </dsp:txXfrm>
    </dsp:sp>
    <dsp:sp modelId="{74947979-1E48-448B-9EF9-611AFE8DA89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D931-962A-491D-8B0D-153AB5F4CE1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CD1CB-117D-4F9A-8C97-3AFF8057520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more param grid in ALS</a:t>
          </a:r>
        </a:p>
      </dsp:txBody>
      <dsp:txXfrm>
        <a:off x="1172126" y="2545532"/>
        <a:ext cx="2114937" cy="897246"/>
      </dsp:txXfrm>
    </dsp:sp>
    <dsp:sp modelId="{2AC86548-4605-4C4E-BC7E-2E014AC385B7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AC9FC-9179-4B94-9D4B-37B2F022A25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ADA45-24BD-4FC0-B301-F069759A328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Convex Optimization formulation</a:t>
          </a:r>
        </a:p>
      </dsp:txBody>
      <dsp:txXfrm>
        <a:off x="4745088" y="2545532"/>
        <a:ext cx="2114937" cy="897246"/>
      </dsp:txXfrm>
    </dsp:sp>
    <dsp:sp modelId="{C974BC23-FAC6-49A7-8285-10905AD2B01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55AC5-1D8C-4296-B31E-A87E22BE062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F798-5706-4DAA-928C-30362D5D9C0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Concentrate on Ranking version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EC808-F2CF-4BFB-9A1F-850FBF2A2B6F}">
      <dsp:nvSpPr>
        <dsp:cNvPr id="0" name=""/>
        <dsp:cNvSpPr/>
      </dsp:nvSpPr>
      <dsp:spPr>
        <a:xfrm>
          <a:off x="0" y="3394652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A3E7F-CCF1-45FD-AB95-B8A2372A6062}">
      <dsp:nvSpPr>
        <dsp:cNvPr id="0" name=""/>
        <dsp:cNvSpPr/>
      </dsp:nvSpPr>
      <dsp:spPr>
        <a:xfrm>
          <a:off x="0" y="1936595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1405E-E123-4417-9021-A8B63CFB9CFE}">
      <dsp:nvSpPr>
        <dsp:cNvPr id="0" name=""/>
        <dsp:cNvSpPr/>
      </dsp:nvSpPr>
      <dsp:spPr>
        <a:xfrm>
          <a:off x="0" y="478538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0060-6C9A-4F65-AA0A-349AE8050E45}">
      <dsp:nvSpPr>
        <dsp:cNvPr id="0" name=""/>
        <dsp:cNvSpPr/>
      </dsp:nvSpPr>
      <dsp:spPr>
        <a:xfrm>
          <a:off x="2734055" y="533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</dsp:txBody>
      <dsp:txXfrm>
        <a:off x="2734055" y="533"/>
        <a:ext cx="7781544" cy="478004"/>
      </dsp:txXfrm>
    </dsp:sp>
    <dsp:sp modelId="{232AA2E7-296F-40F0-B243-56B7187A9F56}">
      <dsp:nvSpPr>
        <dsp:cNvPr id="0" name=""/>
        <dsp:cNvSpPr/>
      </dsp:nvSpPr>
      <dsp:spPr>
        <a:xfrm>
          <a:off x="0" y="533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k-D trees</a:t>
          </a:r>
          <a:endParaRPr lang="en-IN" sz="2500" kern="1200" dirty="0"/>
        </a:p>
      </dsp:txBody>
      <dsp:txXfrm>
        <a:off x="23338" y="23871"/>
        <a:ext cx="2687380" cy="454666"/>
      </dsp:txXfrm>
    </dsp:sp>
    <dsp:sp modelId="{2E771417-E3EB-4D63-AFF9-7A088CF6A758}">
      <dsp:nvSpPr>
        <dsp:cNvPr id="0" name=""/>
        <dsp:cNvSpPr/>
      </dsp:nvSpPr>
      <dsp:spPr>
        <a:xfrm>
          <a:off x="0" y="478538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when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478538"/>
        <a:ext cx="10515600" cy="956152"/>
      </dsp:txXfrm>
    </dsp:sp>
    <dsp:sp modelId="{0B405044-7320-4C56-8F5B-04BBD0D2C69C}">
      <dsp:nvSpPr>
        <dsp:cNvPr id="0" name=""/>
        <dsp:cNvSpPr/>
      </dsp:nvSpPr>
      <dsp:spPr>
        <a:xfrm>
          <a:off x="2734055" y="1458590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 dimensional, sparse data</a:t>
          </a:r>
        </a:p>
      </dsp:txBody>
      <dsp:txXfrm>
        <a:off x="2734055" y="1458590"/>
        <a:ext cx="7781544" cy="478004"/>
      </dsp:txXfrm>
    </dsp:sp>
    <dsp:sp modelId="{2AE51D8C-9870-4691-ACCD-C969A8E15D47}">
      <dsp:nvSpPr>
        <dsp:cNvPr id="0" name=""/>
        <dsp:cNvSpPr/>
      </dsp:nvSpPr>
      <dsp:spPr>
        <a:xfrm>
          <a:off x="0" y="1458590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Inverted lists</a:t>
          </a:r>
          <a:endParaRPr lang="en-IN" sz="2500" kern="1200" dirty="0"/>
        </a:p>
      </dsp:txBody>
      <dsp:txXfrm>
        <a:off x="23338" y="1481928"/>
        <a:ext cx="2687380" cy="454666"/>
      </dsp:txXfrm>
    </dsp:sp>
    <dsp:sp modelId="{493C6F99-CFF7-44A6-AF73-CBE1F57E21F2}">
      <dsp:nvSpPr>
        <dsp:cNvPr id="0" name=""/>
        <dsp:cNvSpPr/>
      </dsp:nvSpPr>
      <dsp:spPr>
        <a:xfrm>
          <a:off x="0" y="1936595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0" y="1936595"/>
        <a:ext cx="10515600" cy="956152"/>
      </dsp:txXfrm>
    </dsp:sp>
    <dsp:sp modelId="{D2B755F6-4447-4EEC-A048-6CC5B8C102BB}">
      <dsp:nvSpPr>
        <dsp:cNvPr id="0" name=""/>
        <dsp:cNvSpPr/>
      </dsp:nvSpPr>
      <dsp:spPr>
        <a:xfrm>
          <a:off x="2734055" y="2916647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High-d, real-valued or discrete</a:t>
          </a:r>
        </a:p>
      </dsp:txBody>
      <dsp:txXfrm>
        <a:off x="2734055" y="2916647"/>
        <a:ext cx="7781544" cy="478004"/>
      </dsp:txXfrm>
    </dsp:sp>
    <dsp:sp modelId="{5AD8A9BE-FCD4-489D-8ECA-57FF81F1E53F}">
      <dsp:nvSpPr>
        <dsp:cNvPr id="0" name=""/>
        <dsp:cNvSpPr/>
      </dsp:nvSpPr>
      <dsp:spPr>
        <a:xfrm>
          <a:off x="0" y="2916647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LSH</a:t>
          </a:r>
          <a:endParaRPr lang="en-IN" sz="2500" kern="1200" dirty="0"/>
        </a:p>
      </dsp:txBody>
      <dsp:txXfrm>
        <a:off x="23338" y="2939985"/>
        <a:ext cx="2687380" cy="454666"/>
      </dsp:txXfrm>
    </dsp:sp>
    <dsp:sp modelId="{688E7B88-E044-4DFA-A888-53ED362AEC90}">
      <dsp:nvSpPr>
        <dsp:cNvPr id="0" name=""/>
        <dsp:cNvSpPr/>
      </dsp:nvSpPr>
      <dsp:spPr>
        <a:xfrm>
          <a:off x="0" y="3394652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</m:d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Bits in fingerprint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3394652"/>
        <a:ext cx="10515600" cy="95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8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7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8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4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0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1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5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54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6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56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6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64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813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64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8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9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7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48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30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4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3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37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5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942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08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2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222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785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644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54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36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9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72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96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185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2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04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01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61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9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7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50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889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004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348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371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2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53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0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6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0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3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2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brunoborges_38708/recommender-system-using-als-in-pyspark-10329e1d1ee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brunoborges_38708/recommender-system-using-als-in-pyspark-10329e1d1ee1" TargetMode="External"/><Relationship Id="rId3" Type="http://schemas.openxmlformats.org/officeDocument/2006/relationships/hyperlink" Target="https://grouplens.org/datasets/movielens/" TargetMode="External"/><Relationship Id="rId7" Type="http://schemas.openxmlformats.org/officeDocument/2006/relationships/hyperlink" Target="https://www.youtube.com/watch?v=UPAnUE_g5S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naver.com/PostView.nhn?blogId=limitsinx&amp;logNo=222146021517" TargetMode="External"/><Relationship Id="rId5" Type="http://schemas.openxmlformats.org/officeDocument/2006/relationships/hyperlink" Target="https://w3nhao.github.io/2023/03/31/HR-MRR-NDCG-Torchmetric-Implementation/" TargetMode="External"/><Relationship Id="rId10" Type="http://schemas.openxmlformats.org/officeDocument/2006/relationships/hyperlink" Target="https://link.springer.com/book/10.1007/978-3-319-29659-3" TargetMode="External"/><Relationship Id="rId4" Type="http://schemas.openxmlformats.org/officeDocument/2006/relationships/hyperlink" Target="https://neptune.ai/blog/recommender-systems-metrics" TargetMode="External"/><Relationship Id="rId9" Type="http://schemas.openxmlformats.org/officeDocument/2006/relationships/hyperlink" Target="https://www.youtube.com/watch?v=ZspR5PZemc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1.xml"/><Relationship Id="rId4" Type="http://schemas.openxmlformats.org/officeDocument/2006/relationships/hyperlink" Target="https://w3nhao.github.io/2023/03/31/HR-MRR-NDCG-Torchmetric-Implementa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naver.com/PostView.nhn?blogId=limitsinx&amp;logNo=22214602151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PAnUE_g5SQ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Recommendation System using </a:t>
            </a:r>
            <a:r>
              <a:rPr lang="en-US" sz="5600" dirty="0" err="1">
                <a:solidFill>
                  <a:schemeClr val="bg1"/>
                </a:solidFill>
              </a:rPr>
              <a:t>PySpark</a:t>
            </a:r>
            <a:endParaRPr lang="en-IN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Peeyush Dyavarashetty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E0038-E689-08D8-DF7B-4B80B3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K-means heuristic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39D4D-729A-B149-2FCD-1D71D607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Divided movies based on genre</a:t>
            </a:r>
          </a:p>
          <a:p>
            <a:r>
              <a:rPr lang="en-US" sz="2200"/>
              <a:t>Separated them using k-means</a:t>
            </a:r>
          </a:p>
          <a:p>
            <a:r>
              <a:rPr lang="en-US" sz="2200"/>
              <a:t>Took average, median and top k movies</a:t>
            </a:r>
          </a:p>
          <a:p>
            <a:r>
              <a:rPr lang="en-US" sz="2200"/>
              <a:t>Poor performance – Need more tests </a:t>
            </a:r>
          </a:p>
          <a:p>
            <a:endParaRPr lang="en-US" sz="22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29D82-4C7D-76A4-79DF-1EE8319DE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228" y="2569464"/>
            <a:ext cx="4584343" cy="367893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FE925D-7E6F-9B9C-1190-5132915F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97558"/>
              </p:ext>
            </p:extLst>
          </p:nvPr>
        </p:nvGraphicFramePr>
        <p:xfrm>
          <a:off x="6254496" y="3267370"/>
          <a:ext cx="5468114" cy="2283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238440">
                  <a:extLst>
                    <a:ext uri="{9D8B030D-6E8A-4147-A177-3AD203B41FA5}">
                      <a16:colId xmlns:a16="http://schemas.microsoft.com/office/drawing/2014/main" val="202938820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74920819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79198953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49252993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2198766898"/>
                    </a:ext>
                  </a:extLst>
                </a:gridCol>
              </a:tblGrid>
              <a:tr h="844936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52283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1.792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1.222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1.738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72650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1.807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1.216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1.176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3634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Top-10 avg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1.298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1.815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1.276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2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B5671-A173-578C-9D40-EB713CA9C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11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B93D-7CF5-31A3-FB68-BB70E9D5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sp>
        <p:nvSpPr>
          <p:cNvPr id="112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  <a:blipFill>
                <a:blip r:embed="rId2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13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0118D-0AF7-42D1-6124-78DBDC7F25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496" y="2013470"/>
            <a:ext cx="5610333" cy="23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114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reeform: Shape 134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reeform: Shape 134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reeform: Shape 136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reeform: Shape 136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reeform: Shape 137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reeform: Shape 137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reeform: Shape 137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reeform: Shape 137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reeform: Shape 137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reeform: Shape 137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reeform: Shape 137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reeform: Shape 138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reeform: Shape 138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reeform: Shape 138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reeform: Shape 138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reeform: Shape 138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reeform: Shape 138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reeform: Shape 138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reeform: Shape 138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reeform: Shape 138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reeform: Shape 139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: Shape 139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: Shape 140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: Shape 140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: Shape 140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: Shape 140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: Shape 140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: Shape 140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: Shape 140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reeform: Shape 140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reeform: Shape 140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reeform: Shape 140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reeform: Shape 141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reeform: Shape 141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reeform: Shape 141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reeform: Shape 141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reeform: Shape 141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reeform: Shape 141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reeform: Shape 141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reeform: Shape 141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reeform: Shape 141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reeform: Shape 141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reeform: Shape 142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2" name="Freeform: Shape 142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reeform: Shape 142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reeform: Shape 142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reeform: Shape 142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reeform: Shape 142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reeform: Shape 142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reeform: Shape 142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reeform: Shape 142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reeform: Shape 142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reeform: Shape 143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reeform: Shape 143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reeform: Shape 143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reeform: Shape 143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reeform: Shape 143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reeform: Shape 143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reeform: Shape 143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reeform: Shape 143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reeform: Shape 143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reeform: Shape 143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reeform: Shape 144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reeform: Shape 144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reeform: Shape 144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reeform: Shape 144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reeform: Shape 144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reeform: Shape 144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reeform: Shape 144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reeform: Shape 144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reeform: Shape 144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reeform: Shape 144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reeform: Shape 145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reeform: Shape 145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reeform: Shape 145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reeform: Shape 145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5" name="Freeform: Shape 145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6" name="Freeform: Shape 145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7" name="Freeform: Shape 145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8" name="Freeform: Shape 145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9" name="Freeform: Shape 145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0" name="Freeform: Shape 145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1" name="Freeform: Shape 146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2" name="Freeform: Shape 146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3" name="Freeform: Shape 146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4" name="Freeform: Shape 146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5" name="Freeform: Shape 146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6" name="Freeform: Shape 146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7" name="Freeform: Shape 146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8" name="Freeform: Shape 146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9" name="Freeform: Shape 146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0" name="Freeform: Shape 146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1" name="Freeform: Shape 147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2" name="Freeform: Shape 147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3" name="Freeform: Shape 147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4" name="Freeform: Shape 147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5" name="Freeform: Shape 147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6" name="Freeform: Shape 147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7" name="Freeform: Shape 147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8" name="Freeform: Shape 147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9" name="Freeform: Shape 147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0" name="Freeform: Shape 147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1" name="Freeform: Shape 148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4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FD3FBD-8603-3BC9-4868-44D023125BCC}"/>
              </a:ext>
            </a:extLst>
          </p:cNvPr>
          <p:cNvSpPr txBox="1"/>
          <p:nvPr/>
        </p:nvSpPr>
        <p:spPr>
          <a:xfrm>
            <a:off x="6645965" y="638327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Recommender System using ALS in </a:t>
            </a:r>
            <a:r>
              <a:rPr lang="en-IN" sz="1200" dirty="0" err="1">
                <a:hlinkClick r:id="rId4"/>
              </a:rPr>
              <a:t>Pyspark</a:t>
            </a:r>
            <a:r>
              <a:rPr lang="en-IN" sz="1200" dirty="0">
                <a:hlinkClick r:id="rId4"/>
              </a:rPr>
              <a:t> | by Bruno Borges | Medium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001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D13C9-076D-D384-A0D7-581F275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C730BBF-E71D-36A9-5249-D2CB2CE3F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8EFCA5F3-1C2E-B49E-0A09-F267A481F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A7B2FEB-5AB4-56B6-82DA-5EBCE83D5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4678977-4A19-A9D0-A1DA-C23D515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169B0B9-EBBB-4208-252A-3BD63088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CE38-DB91-038B-05E3-FCF862B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4674746A-8D8C-7551-B722-57ECE5AAB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4A2981EE-F7A4-9B45-61DC-C9F2DA9F2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864E9BF-F1ED-8706-4284-182DE886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BECDC091-55C2-8633-FE0C-308D12DC8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1D795E9-80EC-162E-FAA5-9E08C34C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72175B4-F696-C292-6C42-AB11E122C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7DA1299A-384C-A50B-D0D1-7DD118A57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A92A1E7-B33C-810B-82AE-8038F0C7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A89FD95E-4D88-6087-D5ED-45CD3E866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ECFA4B9-8723-E6D6-6180-973B78E6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BAE15707-B4FF-3798-274C-EC0908860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40AEA440-B99B-922E-4760-8A9ADEAD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3D0CE748-1492-66E8-6C72-AE57B9D06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DA11A762-6C6A-1673-9438-6D4171A9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9660A921-A8A0-0073-5A8F-6BC95A53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6A39FBE-6467-FDC0-A551-30A78983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5ED2BA34-2DAD-0BE8-5D23-939C6916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5311D4DC-FACE-221A-BC38-9EE7AAC72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0318131C-B190-26A6-6E20-84E6CB4F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12EA2079-71F3-8D08-0795-F61A78838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E9424A6F-BBC7-8CC1-43BC-EEFF0A9D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BD979F68-9C60-EC25-9511-96A3EDAD4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48CA83C6-E4CE-9EC6-011A-4DD275E6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56442806-6738-2FDD-76F5-3A38E71D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0BE02B73-D66F-F373-7F1F-A8C9675C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AAA376D3-3D45-BC8F-C605-14B84137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D0F33A94-F4B1-F4D0-C8A0-8DB9BA2E8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858C0E1-1481-F290-8B30-E1A883233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26E5-A1BA-4B45-586B-A3B7A36E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4575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Average common movies:  1.549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Genre may help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3ED1E6-C204-8270-9EE0-DAE51E0F4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173277"/>
              </p:ext>
            </p:extLst>
          </p:nvPr>
        </p:nvGraphicFramePr>
        <p:xfrm>
          <a:off x="636546" y="4439336"/>
          <a:ext cx="5181600" cy="1752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CDE5F6-09E3-F025-9272-C43923FB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12891"/>
              </p:ext>
            </p:extLst>
          </p:nvPr>
        </p:nvGraphicFramePr>
        <p:xfrm>
          <a:off x="6373854" y="5450256"/>
          <a:ext cx="51816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1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60510-88D5-1EA4-82A1-4AC31FB7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Future Work</a:t>
            </a:r>
            <a:endParaRPr lang="en-IN" sz="52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22FAEAB-1D92-E24F-21C9-25C3616C7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54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0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6DDA6-3DDA-ED0A-9597-DE9E4448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0951-6C2F-B1DE-4EB6-CB058C54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983" y="437322"/>
            <a:ext cx="6125817" cy="573964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Movielens</a:t>
            </a:r>
            <a:r>
              <a:rPr lang="en-US" dirty="0">
                <a:solidFill>
                  <a:schemeClr val="bg1"/>
                </a:solidFill>
              </a:rPr>
              <a:t> data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https://grouplens.org/datasets/movielens/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Long tail picture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https://neptune.ai/blog/recommender-systems-metrics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Metrics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https://w3nhao.github.io/2023/03/31/HR-MRR-NDCG-Torchmetric-Implementation/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picture- 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https://blog.naver.com/PostView.nhn?blogId=limitsinx&amp;logNo=222146021517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dimension reduction techniques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https://www.youtube.com/watch?v=UPAnUE_g5SQ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ALS -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https://medium.com/@brunoborges_38708/recommender-system-using-als-in-pyspark-10329e1d1ee1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Matrix factorization -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https://www.youtube.com/watch?v=ZspR5PZemcs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Textbook – Recommender Systems The Textbook by Charu C. Aggarwal -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https://link.springer.com/book/10.1007/978-3-319-29659-3</a:t>
            </a:r>
            <a:r>
              <a:rPr lang="en-US" dirty="0">
                <a:solidFill>
                  <a:schemeClr val="bg1"/>
                </a:solidFill>
              </a:rPr>
              <a:t>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26F4D-1E11-B130-EE49-A4CE221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52" y="2843938"/>
            <a:ext cx="3401391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6428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8AE6DD-768C-6323-2E8D-1E9CB784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69" y="1341990"/>
            <a:ext cx="8748712" cy="3113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37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C3468-0107-4A79-5031-0BCE3A2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/>
                  <a:t>Prediction version:</a:t>
                </a:r>
              </a:p>
              <a:p>
                <a:pPr lvl="1"/>
                <a:r>
                  <a:rPr lang="en-US" sz="1700"/>
                  <a:t>Complete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matrix for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700"/>
                  <a:t> users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movies</a:t>
                </a:r>
              </a:p>
              <a:p>
                <a:r>
                  <a:rPr lang="en-US" sz="1700"/>
                  <a:t>Ranking version:</a:t>
                </a:r>
              </a:p>
              <a:p>
                <a:pPr lvl="1"/>
                <a:r>
                  <a:rPr lang="en-US" sz="1700"/>
                  <a:t>Provide top-k items for user</a:t>
                </a:r>
              </a:p>
              <a:p>
                <a:r>
                  <a:rPr lang="en-US" sz="1700"/>
                  <a:t>Methods:</a:t>
                </a:r>
              </a:p>
              <a:p>
                <a:pPr lvl="1"/>
                <a:r>
                  <a:rPr lang="en-US" sz="1700"/>
                  <a:t>Content-based filtering</a:t>
                </a:r>
              </a:p>
              <a:p>
                <a:pPr lvl="2"/>
                <a:r>
                  <a:rPr lang="en-US" sz="1700"/>
                  <a:t>User past history</a:t>
                </a:r>
              </a:p>
              <a:p>
                <a:pPr lvl="1"/>
                <a:r>
                  <a:rPr lang="en-US" sz="1700"/>
                  <a:t>Collaborative filtering</a:t>
                </a:r>
              </a:p>
              <a:p>
                <a:pPr lvl="2"/>
                <a:r>
                  <a:rPr lang="en-US" sz="1700"/>
                  <a:t>User-user comparison	</a:t>
                </a:r>
              </a:p>
              <a:p>
                <a:pPr lvl="2"/>
                <a:r>
                  <a:rPr lang="en-US" sz="1700"/>
                  <a:t>Movie-movie comparison</a:t>
                </a:r>
              </a:p>
              <a:p>
                <a:pPr lvl="1"/>
                <a:r>
                  <a:rPr lang="en-US" sz="1700"/>
                  <a:t>Latent factor methods</a:t>
                </a:r>
              </a:p>
              <a:p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  <a:blipFill>
                <a:blip r:embed="rId2"/>
                <a:stretch>
                  <a:fillRect l="-715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D94E11-DD20-F315-55A2-8455617841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9052"/>
              </p:ext>
            </p:extLst>
          </p:nvPr>
        </p:nvGraphicFramePr>
        <p:xfrm>
          <a:off x="736122" y="2557976"/>
          <a:ext cx="5804959" cy="3598309"/>
        </p:xfrm>
        <a:graphic>
          <a:graphicData uri="http://schemas.openxmlformats.org/drawingml/2006/table">
            <a:tbl>
              <a:tblPr firstRow="1" firstCol="1" bandRow="1">
                <a:noFill/>
                <a:tableStyleId>{073A0DAA-6AF3-43AB-8588-CEC1D06C72B9}</a:tableStyleId>
              </a:tblPr>
              <a:tblGrid>
                <a:gridCol w="935994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616739">
                <a:tc>
                  <a:txBody>
                    <a:bodyPr/>
                    <a:lstStyle/>
                    <a:p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0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90004-18B1-8E1B-8116-67D8E733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78142-F71F-DC11-698B-66A5493C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Split – Time based or Random?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042CC-6069-806E-22A0-24AA517E9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3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BB699-2715-37B2-AC89-61A65C8E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4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A79828-9D0C-25BB-83FF-11CC4E34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216-BCA6-89CF-86B0-2BB41ABF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082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41975-8563-0532-66D2-1E3169A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6EC1D-2ABD-D2D3-E11B-4E1E0135EF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43" y="1991976"/>
            <a:ext cx="5416182" cy="22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9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93862-A996-C46B-CF7E-519D5239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5563-95BD-6C78-483C-D80743A4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600" dirty="0"/>
                  <a:t>Prediction version: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users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movies</a:t>
                </a:r>
              </a:p>
              <a:p>
                <a:pPr lvl="1"/>
                <a:r>
                  <a:rPr lang="en-US" sz="1600" dirty="0"/>
                  <a:t>Complete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/>
                  <a:t>matrix </a:t>
                </a:r>
                <a:endParaRPr lang="en-US" sz="1600" dirty="0"/>
              </a:p>
              <a:p>
                <a:r>
                  <a:rPr lang="en-US" sz="1600" dirty="0"/>
                  <a:t>Ranking version:</a:t>
                </a:r>
              </a:p>
              <a:p>
                <a:pPr lvl="1"/>
                <a:r>
                  <a:rPr lang="en-US" sz="1600" dirty="0"/>
                  <a:t>Provide top-k items for user</a:t>
                </a:r>
              </a:p>
              <a:p>
                <a:r>
                  <a:rPr lang="en-US" sz="1600" dirty="0"/>
                  <a:t>Methods:</a:t>
                </a:r>
              </a:p>
              <a:p>
                <a:pPr lvl="1"/>
                <a:r>
                  <a:rPr lang="en-US" sz="1600" dirty="0"/>
                  <a:t>Content-based filtering</a:t>
                </a:r>
              </a:p>
              <a:p>
                <a:pPr lvl="2"/>
                <a:r>
                  <a:rPr lang="en-US" sz="1600" dirty="0"/>
                  <a:t>User’s past history</a:t>
                </a:r>
              </a:p>
              <a:p>
                <a:pPr lvl="1"/>
                <a:r>
                  <a:rPr lang="en-US" sz="1600" dirty="0"/>
                  <a:t>Collaborative filtering</a:t>
                </a:r>
              </a:p>
              <a:p>
                <a:pPr lvl="2"/>
                <a:r>
                  <a:rPr lang="en-US" sz="1600" dirty="0"/>
                  <a:t>User-user comparison	</a:t>
                </a:r>
              </a:p>
              <a:p>
                <a:pPr lvl="2"/>
                <a:r>
                  <a:rPr lang="en-US" sz="1600" dirty="0"/>
                  <a:t>Movie-movie comparison</a:t>
                </a:r>
              </a:p>
              <a:p>
                <a:pPr lvl="1"/>
                <a:r>
                  <a:rPr lang="en-US" sz="1600" dirty="0"/>
                  <a:t>Latent factor methods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538" b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AE3AA1-7693-C578-EEC3-1D8ACFB063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9240950"/>
              </p:ext>
            </p:extLst>
          </p:nvPr>
        </p:nvGraphicFramePr>
        <p:xfrm>
          <a:off x="5724939" y="2783518"/>
          <a:ext cx="5336873" cy="34504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4973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User\Item</a:t>
                      </a:r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3.5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8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ED188-A128-5037-CDBC-5F17B27E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3B6BD444-AD38-678F-6C93-8FA653A0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B5C35-407B-CF1D-0884-CFF9CD50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1AE519A7-ED76-4E3B-B44A-4CF2CF83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FC924B80-A6B7-1F3E-B755-4C280CC2A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FFCBB7AA-CF1A-22BD-3D98-4939D3C9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CB4CC84B-E525-6DAD-D5B1-FEF2D094F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81605426-7D5D-69D2-3321-265F2D4D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3B83FA-799C-68DE-E709-4FEF36AE3B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682442"/>
            <a:ext cx="3555043" cy="149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80BCB06A-7619-E3A0-7529-71F51475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44B77E09-D207-07AA-0CDB-57B11BCA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BF4AD602-2804-EB60-1A27-D205E4768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A0211C0-3A64-70C4-17F7-7F80493DA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49D64FB5-A139-F21D-5FCF-2FECA6D38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BD5AD49-9476-80E9-8C7F-FCE1C18E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7C4AB197-0704-7F52-4368-3B6DB789D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593BB956-03C8-2BEB-1CA3-F3B8D6D7D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BD994479-9740-E77C-343D-69ABB45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D3CC99C-D4FD-AB7A-DD98-C538C1BD0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F35D2E7A-B0F0-2663-DC67-BDADCF960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F549E88-F3FC-C3A4-465C-5EA958145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B3C1397-2C73-C212-AE25-62C054348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7D96A25D-56CE-B395-930A-B74C84A4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8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51D13-00BD-5250-D830-4BF2CEC7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EC3D371D-A8C3-DDC8-7FDB-81A25D757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60420A3B-CB77-D60F-4E5E-D29F0A21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DA8F4CDA-DBD4-6F9A-DC85-A8027A728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3667F13B-332E-D63E-86DD-1F1F1FE0E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A9402333-36E4-5648-0124-DCB9F0A6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E68D-1A76-F277-EF08-B9273CD8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D72638B5-AEAE-FE38-666C-7D4ECA2FD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B25AA748-9E49-4B21-F95D-2F881920C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A6D97FF0-FA55-6C93-A5C7-7A0F3054B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6DFF1-B0FD-D8F0-F4C2-59CBADA2BA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475" y="2574388"/>
            <a:ext cx="4304044" cy="18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  <a:blipFill>
                <a:blip r:embed="rId3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7" name="Graphic 185">
            <a:extLst>
              <a:ext uri="{FF2B5EF4-FFF2-40B4-BE49-F238E27FC236}">
                <a16:creationId xmlns:a16="http://schemas.microsoft.com/office/drawing/2014/main" id="{8B0DAD2A-7C56-DC19-D5C0-956C92BD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E531FFF-7294-88C1-00E9-0645B564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03D3B076-D9FE-9803-C9CB-37D2DD166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B8523F8-D758-7C32-9A67-BF26F9856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85A00DEF-8205-ED90-4E34-38B7E78D8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32D222B9-B92E-C907-C30A-FE6AFFE7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02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142A-6999-5F15-7A8D-DBC28551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4B1193D-DD2A-9073-D396-E60CA72A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DF9F6E29-7EF1-A287-D920-2F0E3E811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F63BD8A-BCC4-0D45-7ABD-367BC6455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BB20776-1190-D5AE-4595-7940B3086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FC67368-CF3C-3B67-68A5-63EBF1ED5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F0DC7-CCE5-2E56-2843-6643C8D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E066D1D8-671D-28B2-0589-724A59F42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39BF2958-AB20-6AF3-EB68-6C940BAEA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AB83395-EC3E-72B2-CD18-FE2DF0719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BE6FE9D-97AA-4CE8-C168-B68CE0BB4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834B676-5E06-A53A-9320-070B6421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B899842-258D-17A0-454C-9D8C7957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052414A-D36A-51C5-2F8F-F6E7E6010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FFD99F20-5A24-4019-2B62-D87AD4E1F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DD49C505-E615-4F93-6007-99FC8E82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D07C15E-43E5-2CED-5E19-356B46398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F73E157B-7CEA-BAD7-5CF1-52052551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8FED8C68-54C3-F8BF-1B3B-2931428C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ABBFCE6-1770-1371-9BCB-277CC6FE7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26F047D-6BAB-5028-8377-DAE688617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D35CE7BC-C3D1-AD3A-514B-0C9C6CA06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70B296D8-0117-F784-64FD-9FFFD87DD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455ACE82-B060-42E0-EA1D-3D0A77731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2CF79797-44F5-1973-8439-85EC8A524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3604685F-A22D-04EA-D55A-F06D05FCF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9CF3DC5B-899B-C47C-0448-9D7BDEA5F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54703CEA-F22B-90F4-1D3F-BD7FA7B8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3B4E735F-D819-DA96-96D2-92C1A1268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38D0DF7-839C-F428-18F0-9F279E991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4B52E09-92E5-915D-7EB4-D3B3A4BD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BF013DE1-407C-A150-45F6-BF09AE22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6E31334-D1C7-5DDE-975B-741F294C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9B7AEA01-B7FE-C436-E0F9-342CF2AF9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9FA7157-BBDF-D56E-C15A-209139300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060F-41BC-6158-7CAD-0DBCFAE24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56F1-A240-5BB7-15CD-E6195DD9F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0AF841-A480-4C74-2DD3-1ED1462A8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562812"/>
              </p:ext>
            </p:extLst>
          </p:nvPr>
        </p:nvGraphicFramePr>
        <p:xfrm>
          <a:off x="6172202" y="3780320"/>
          <a:ext cx="518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D792F-8808-B1A5-1BF5-C9DDF69D1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7616"/>
              </p:ext>
            </p:extLst>
          </p:nvPr>
        </p:nvGraphicFramePr>
        <p:xfrm>
          <a:off x="6172201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3B30E-F7E9-1EB5-928C-D5FF75E1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E300E0-59E1-3393-3474-486E11EDF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0E916E-05D2-BE72-A867-A5C498C8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5" y="2019104"/>
            <a:ext cx="2469624" cy="1175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6774D-9A44-174E-536F-CC630B74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CE6B3-4E98-7756-C4CA-2A6F75E4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AA006-EA2B-0200-E81D-B59EF2E2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9A0FC7-5B76-20CE-373C-6CAA97112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738"/>
          <a:stretch/>
        </p:blipFill>
        <p:spPr>
          <a:xfrm>
            <a:off x="5803692" y="166041"/>
            <a:ext cx="5541895" cy="1404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7F0BC-D146-5E5E-92B6-0EEC97F4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3" y="1794378"/>
            <a:ext cx="3248059" cy="140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465D59-F44F-A89A-484D-A1A722A2C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876" y="3446145"/>
            <a:ext cx="4725657" cy="14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8EC2BE-1230-4B8B-E133-FCA7EB38E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2" y="5140159"/>
            <a:ext cx="4736074" cy="140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08F89E-5CC5-E6C3-AECB-9CF40869F08D}"/>
              </a:ext>
            </a:extLst>
          </p:cNvPr>
          <p:cNvSpPr txBox="1"/>
          <p:nvPr/>
        </p:nvSpPr>
        <p:spPr>
          <a:xfrm>
            <a:off x="4393959" y="593352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53E0C-84C6-25C9-63C2-1DE276EC4F46}"/>
              </a:ext>
            </a:extLst>
          </p:cNvPr>
          <p:cNvSpPr txBox="1"/>
          <p:nvPr/>
        </p:nvSpPr>
        <p:spPr>
          <a:xfrm>
            <a:off x="4393959" y="2311712"/>
            <a:ext cx="10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3E568-EEFF-F0FC-E5D2-8D32FDB566C4}"/>
              </a:ext>
            </a:extLst>
          </p:cNvPr>
          <p:cNvSpPr txBox="1"/>
          <p:nvPr/>
        </p:nvSpPr>
        <p:spPr>
          <a:xfrm>
            <a:off x="4393960" y="4023841"/>
            <a:ext cx="102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Ratings</a:t>
            </a:r>
            <a:endParaRPr lang="en-IN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8C44B-CF0C-BF03-01EF-3312A231D368}"/>
              </a:ext>
            </a:extLst>
          </p:cNvPr>
          <p:cNvSpPr txBox="1"/>
          <p:nvPr/>
        </p:nvSpPr>
        <p:spPr>
          <a:xfrm>
            <a:off x="4393959" y="5665014"/>
            <a:ext cx="110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37BFC-6694-3897-4C46-C34B1B63078B}"/>
              </a:ext>
            </a:extLst>
          </p:cNvPr>
          <p:cNvSpPr txBox="1"/>
          <p:nvPr/>
        </p:nvSpPr>
        <p:spPr>
          <a:xfrm>
            <a:off x="369738" y="3095819"/>
            <a:ext cx="2761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200k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87k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239MB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0.18%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4 types of data</a:t>
            </a:r>
          </a:p>
        </p:txBody>
      </p:sp>
    </p:spTree>
    <p:extLst>
      <p:ext uri="{BB962C8B-B14F-4D97-AF65-F5344CB8AC3E}">
        <p14:creationId xmlns:p14="http://schemas.microsoft.com/office/powerpoint/2010/main" val="35174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563AC-4C4D-EAE1-2DB4-0E3146BB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0354" y="721439"/>
            <a:ext cx="6414815" cy="558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78185F-DBFB-EC59-B542-516C71A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22" y="721439"/>
            <a:ext cx="3561471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0568-05A8-A668-1726-F1C96855D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698" y="2766317"/>
            <a:ext cx="4036255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Rating per year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0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3566F-A57A-2C8A-4E3E-61B0E20E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48FB-A943-7F2A-A5F5-54CD6F6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53" y="475785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B996-A585-A131-D549-0DA3A7B2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1854" y="2125737"/>
            <a:ext cx="4834021" cy="43310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split: 80%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users: 200948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movies: 80185</a:t>
            </a:r>
          </a:p>
          <a:p>
            <a:r>
              <a:rPr lang="en-US" dirty="0">
                <a:solidFill>
                  <a:schemeClr val="bg1"/>
                </a:solidFill>
              </a:rPr>
              <a:t>Matrix sparsity: 0.159%</a:t>
            </a:r>
          </a:p>
          <a:p>
            <a:r>
              <a:rPr lang="en-US" dirty="0">
                <a:solidFill>
                  <a:schemeClr val="bg1"/>
                </a:solidFill>
              </a:rPr>
              <a:t>Average ratings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127.4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319.27</a:t>
            </a:r>
          </a:p>
          <a:p>
            <a:r>
              <a:rPr lang="en-US" dirty="0">
                <a:solidFill>
                  <a:schemeClr val="bg1"/>
                </a:solidFill>
              </a:rPr>
              <a:t>Mean rating: 3.54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3.704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3.015</a:t>
            </a:r>
          </a:p>
          <a:p>
            <a:r>
              <a:rPr lang="en-US" dirty="0">
                <a:solidFill>
                  <a:schemeClr val="bg1"/>
                </a:solidFill>
              </a:rPr>
              <a:t>Ratings are skewed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88243-F60C-1441-016D-A65E73452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158" y="980826"/>
            <a:ext cx="5385956" cy="4604991"/>
          </a:xfrm>
          <a:prstGeom prst="rect">
            <a:avLst/>
          </a:prstGeom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65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8DB06-3977-79D1-2413-0D562C52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D108-4D55-F4D1-8B80-4BA18FC8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01" y="4348783"/>
            <a:ext cx="2769055" cy="20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47F781-0C6B-D956-B716-7EE162AC9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7424" y="611891"/>
            <a:ext cx="7016964" cy="25261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A5532F-A2DA-1B4D-A9C9-302CA272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57" y="4286160"/>
            <a:ext cx="6862624" cy="2453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CBF0E-6946-3BBB-54D8-8306ABCA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25" y="676181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6F5DAC-3CF7-1578-6AC4-D5D591F5E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601" y="2030825"/>
            <a:ext cx="5692774" cy="5059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Long Tail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users rated many movies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movies are rated by many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35A0-0ECA-534E-FC81-B25E1A04182B}"/>
              </a:ext>
            </a:extLst>
          </p:cNvPr>
          <p:cNvSpPr txBox="1"/>
          <p:nvPr/>
        </p:nvSpPr>
        <p:spPr>
          <a:xfrm>
            <a:off x="230400" y="6516000"/>
            <a:ext cx="3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4C738-B291-FE54-7646-5EBF629B5385}"/>
              </a:ext>
            </a:extLst>
          </p:cNvPr>
          <p:cNvSpPr txBox="1"/>
          <p:nvPr/>
        </p:nvSpPr>
        <p:spPr>
          <a:xfrm>
            <a:off x="771394" y="6515999"/>
            <a:ext cx="362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https://neptune.ai/blog/recommender-systems-metrics</a:t>
            </a:r>
          </a:p>
        </p:txBody>
      </p:sp>
    </p:spTree>
    <p:extLst>
      <p:ext uri="{BB962C8B-B14F-4D97-AF65-F5344CB8AC3E}">
        <p14:creationId xmlns:p14="http://schemas.microsoft.com/office/powerpoint/2010/main" val="396721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887-4C87-E010-2625-267E9EC5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13FB3-415C-E999-23E9-2286C8D0E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RMSE</a:t>
                </a:r>
              </a:p>
              <a:p>
                <a:r>
                  <a:rPr lang="en-US" dirty="0"/>
                  <a:t>MAE</a:t>
                </a:r>
              </a:p>
              <a:p>
                <a:r>
                  <a:rPr lang="en-US" dirty="0"/>
                  <a:t>Weighted MAE</a:t>
                </a:r>
              </a:p>
              <a:p>
                <a:r>
                  <a:rPr lang="en-US" dirty="0"/>
                  <a:t>Weighted RMSE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</a:t>
                </a:r>
              </a:p>
              <a:p>
                <a:pPr lvl="1"/>
                <a:r>
                  <a:rPr lang="en-US" dirty="0"/>
                  <a:t>Inverse Document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64" t="-2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9BA478-5E74-ACBA-274D-38DA4F7B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Normalized discounted cumulative gain 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Ideal DCG is the maximum NDCG for the user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4" b="-12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21E879-86C6-1668-8E95-2F37FD75D9FC}"/>
              </a:ext>
            </a:extLst>
          </p:cNvPr>
          <p:cNvSpPr txBox="1"/>
          <p:nvPr/>
        </p:nvSpPr>
        <p:spPr>
          <a:xfrm>
            <a:off x="5917095" y="63543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https://w3nhao.github.io/2023/03/31/HR-MRR-NDCG-Torchmetric-Implementation/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41F50-143E-70C3-F31C-840FA64E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3" name="Oval 111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49143-E8A2-E185-857E-7A31835E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933" y="579086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K-NN</a:t>
            </a:r>
          </a:p>
        </p:txBody>
      </p:sp>
      <p:grpSp>
        <p:nvGrpSpPr>
          <p:cNvPr id="111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200k users and 84k movies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Time complexity for all users: 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)=11.5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days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)=1.68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min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memory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Impossible for all users in single run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Need to reduce dimension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  <a:blipFill>
                <a:blip r:embed="rId2"/>
                <a:stretch>
                  <a:fillRect l="-2206" t="-2525" r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[글로 읽는 AI 시리즈9] - K-nearest neighbor (KNN기법) : 네이버 블로그">
            <a:extLst>
              <a:ext uri="{FF2B5EF4-FFF2-40B4-BE49-F238E27FC236}">
                <a16:creationId xmlns:a16="http://schemas.microsoft.com/office/drawing/2014/main" id="{A696B090-C364-C049-11AD-FA6FF6C9A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9286" r="22462" b="15158"/>
          <a:stretch/>
        </p:blipFill>
        <p:spPr bwMode="auto">
          <a:xfrm>
            <a:off x="599395" y="2762501"/>
            <a:ext cx="3778605" cy="3744592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6AACE-F614-ED09-5F33-B7261547E069}"/>
              </a:ext>
            </a:extLst>
          </p:cNvPr>
          <p:cNvSpPr txBox="1"/>
          <p:nvPr/>
        </p:nvSpPr>
        <p:spPr>
          <a:xfrm>
            <a:off x="6607556" y="6368593"/>
            <a:ext cx="51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[</a:t>
            </a:r>
            <a:r>
              <a:rPr lang="ko-KR" altLang="en-US" sz="1200" dirty="0">
                <a:hlinkClick r:id="rId4"/>
              </a:rPr>
              <a:t>글로 읽는 </a:t>
            </a:r>
            <a:r>
              <a:rPr lang="en-US" altLang="ko-KR" sz="1200" dirty="0">
                <a:hlinkClick r:id="rId4"/>
              </a:rPr>
              <a:t>AI </a:t>
            </a:r>
            <a:r>
              <a:rPr lang="ko-KR" altLang="en-US" sz="1200" dirty="0">
                <a:hlinkClick r:id="rId4"/>
              </a:rPr>
              <a:t>시리즈</a:t>
            </a:r>
            <a:r>
              <a:rPr lang="en-US" altLang="ko-KR" sz="1200" dirty="0">
                <a:hlinkClick r:id="rId4"/>
              </a:rPr>
              <a:t>9] - K-nearest neighbor (KNN</a:t>
            </a:r>
            <a:r>
              <a:rPr lang="ko-KR" altLang="en-US" sz="1200" dirty="0">
                <a:hlinkClick r:id="rId4"/>
              </a:rPr>
              <a:t>기법</a:t>
            </a:r>
            <a:r>
              <a:rPr lang="en-US" altLang="ko-KR" sz="1200" dirty="0">
                <a:hlinkClick r:id="rId4"/>
              </a:rPr>
              <a:t>) : </a:t>
            </a:r>
            <a:r>
              <a:rPr lang="ko-KR" altLang="en-US" sz="1200" dirty="0">
                <a:hlinkClick r:id="rId4"/>
              </a:rPr>
              <a:t>네이버 블로그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4262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9F845-7DB0-8A36-350D-EFC3C198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3FCC-2EE4-8564-3A88-5701B03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6277E-287B-5B61-1BF5-782AED42E681}"/>
              </a:ext>
            </a:extLst>
          </p:cNvPr>
          <p:cNvSpPr txBox="1"/>
          <p:nvPr/>
        </p:nvSpPr>
        <p:spPr>
          <a:xfrm>
            <a:off x="7918174" y="6354375"/>
            <a:ext cx="4035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8"/>
              </a:rPr>
              <a:t>https://www.youtube.com/watch?v=UPAnUE_g5SQ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4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7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AEF41D-F093-413F-9ECC-A084FB1BE6FA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1093</Words>
  <Application>Microsoft Office PowerPoint</Application>
  <PresentationFormat>Widescreen</PresentationFormat>
  <Paragraphs>296</Paragraphs>
  <Slides>22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1_Office Theme</vt:lpstr>
      <vt:lpstr>2_Office Theme</vt:lpstr>
      <vt:lpstr>5_Office Theme</vt:lpstr>
      <vt:lpstr>4_Office Theme</vt:lpstr>
      <vt:lpstr>6_Office Theme</vt:lpstr>
      <vt:lpstr>3_Office Theme</vt:lpstr>
      <vt:lpstr>Recommendation System using PySpark</vt:lpstr>
      <vt:lpstr>Problem Statement</vt:lpstr>
      <vt:lpstr>Data</vt:lpstr>
      <vt:lpstr>Data Split – Time based or Random?</vt:lpstr>
      <vt:lpstr>Training data Statistics</vt:lpstr>
      <vt:lpstr>Users and Movies Distribution</vt:lpstr>
      <vt:lpstr>Metrics</vt:lpstr>
      <vt:lpstr>K-NN</vt:lpstr>
      <vt:lpstr>K-NN Dimensional Reduction</vt:lpstr>
      <vt:lpstr>K-means heuristic</vt:lpstr>
      <vt:lpstr>Alternating Least Square method</vt:lpstr>
      <vt:lpstr>Results</vt:lpstr>
      <vt:lpstr>Future Work</vt:lpstr>
      <vt:lpstr>References</vt:lpstr>
      <vt:lpstr>Thank you!! Any questions??</vt:lpstr>
      <vt:lpstr>Understanding the Problem</vt:lpstr>
      <vt:lpstr>Data Split – Time based or Random?</vt:lpstr>
      <vt:lpstr>K-NN Dimensional Reduction</vt:lpstr>
      <vt:lpstr>Alternating Least Square method</vt:lpstr>
      <vt:lpstr>Alternating Least Square method</vt:lpstr>
      <vt:lpstr>Alternating Least Square 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26</cp:revision>
  <dcterms:created xsi:type="dcterms:W3CDTF">2025-04-25T20:24:09Z</dcterms:created>
  <dcterms:modified xsi:type="dcterms:W3CDTF">2025-05-08T21:40:43Z</dcterms:modified>
</cp:coreProperties>
</file>