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9601D9-864F-406A-A430-4FFA463EF572}">
          <p14:sldIdLst>
            <p14:sldId id="256"/>
            <p14:sldId id="257"/>
          </p14:sldIdLst>
        </p14:section>
        <p14:section name="Data Exploration" id="{176F455A-2844-4E3D-A7AF-2F831A600495}">
          <p14:sldIdLst>
            <p14:sldId id="262"/>
            <p14:sldId id="263"/>
            <p14:sldId id="264"/>
            <p14:sldId id="258"/>
          </p14:sldIdLst>
        </p14:section>
        <p14:section name="kNN" id="{FB6914D1-F35F-4002-97EF-85B07C373172}">
          <p14:sldIdLst>
            <p14:sldId id="259"/>
            <p14:sldId id="260"/>
          </p14:sldIdLst>
        </p14:section>
        <p14:section name="Latent factor" id="{FCE71258-04B7-4F0A-9F16-CD462DD42AF3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CD9-856A-B831-5B8A-1DB87F38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327D-0315-2FAD-93AA-4737BCD7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AE9D-6258-9086-0094-75CF97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08C0-195E-5DA7-07E9-A3B4F38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8161-201C-5661-0799-ECC3A39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020-5824-14B7-E3DE-6658125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1B69-D615-9AC7-6F45-8F054FCC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05B5-BAFB-B8C2-C8C7-A81D3E2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BFE-8079-43CE-493E-C4BFC14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176-0FC5-84E5-C057-B7F0757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88D50-8DE6-5501-F371-6C2D1DB7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99AA-7AC3-0859-FB31-31C34288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57D6-C4D6-876E-6408-FD3D192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E95-FE1E-703F-2627-9BEE58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3D1E-54A1-CA4C-73E8-BCD314B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0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CD1-621C-CC17-0B15-940B4D25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FD8D-F78D-3AC7-E220-49E691E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336-652F-F01E-50F1-6CB91A5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83B-1512-0F3B-757D-4E14719D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9B4-57AA-1FF9-728F-9CC9BCD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879-E00D-0935-868D-88F01D5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2067-258A-39F3-99A4-52564BB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A99-7D55-0333-6310-38209F8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AAF-A589-5BE9-1AD7-E526DE7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F4CD-8A61-A6A4-09F6-3C9C944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35E3-535C-F58D-36A3-AF36E0D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5DDD-930D-5BF8-1E3D-F28D9778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ED9F-1C03-7E7B-0E99-E6CD6DF5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909D-4A17-8BAC-487D-D7E2066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08B3-9927-F4A8-C9F2-0897216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AB6D-B70D-D3E9-B43E-F3A36DE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EC13-5D1F-23B8-CA41-388B0EA0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4E9F-42B6-0947-C7F0-63329F53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9CE5-AA28-E958-E292-508D3FDF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9960-17EE-A0E6-79C9-32F0D823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C7D9-D24C-66A4-EE9F-FCFADB1C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A1976-7828-CE2A-D8F4-76DC28B7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F99D-5D79-5176-1FF8-59E77E6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DF707-F70F-93CD-972E-93313B7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865-0429-5219-9D18-9272888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7A246-E462-D85E-D519-57453C4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581DF-5180-B468-E732-73990BC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37CB-C96A-5DC6-8ACD-B1447AA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3B4FE-789B-3ADF-EBD8-4491666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F7658-FC6D-4AC7-0195-CED0C76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86D9-292A-E063-318F-84E3AC1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0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72D-2242-CD43-EFFE-DA2DB64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9C28-D4E1-3F46-2B8C-408A5E4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4AF5-EDC7-8197-08C2-5EB490A9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6636-E140-AFDA-E1B3-35EA581C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AFB1-08CD-1D64-A3CC-E129B4E1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034A-A543-97A5-2F56-45C5F56E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8E9-82AB-3731-AA9B-D1719EF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5C83D-D167-96D9-48C1-C357CFE7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F97B-4F92-61C0-5A44-7AE3E9E3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4E0E-C722-01F2-132F-3D1F9301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A5F63-1FBB-2CD3-9A0B-0068559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9891-396A-2002-56FE-8D7E151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3AA6-5488-195B-F90D-4DD2621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EE9C-078B-C88C-C0FD-C53C4C93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0D13-5C6F-6FCB-F72E-A2517845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7C67-2C16-7295-06D3-9CD24D9AC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6433-6C31-5B52-A741-26D73D85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1093-08B2-2222-EF58-5FF4BF23B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 using </a:t>
            </a:r>
            <a:r>
              <a:rPr lang="en-US" dirty="0" err="1"/>
              <a:t>PySpark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F4AE-5AEE-5A21-8FFF-703F169A6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49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A793-20AF-5280-3433-42741781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96AD-A2B2-7BFE-DCBB-48AA541C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  <a:endParaRPr lang="en-IN" dirty="0"/>
          </a:p>
          <a:p>
            <a:pPr lvl="1"/>
            <a:r>
              <a:rPr lang="en-IN" dirty="0"/>
              <a:t>User past history</a:t>
            </a:r>
          </a:p>
          <a:p>
            <a:r>
              <a:rPr lang="en-IN" dirty="0"/>
              <a:t>Collaborative filtering</a:t>
            </a:r>
          </a:p>
          <a:p>
            <a:pPr lvl="1"/>
            <a:r>
              <a:rPr lang="en-US" dirty="0"/>
              <a:t>User-user comparison</a:t>
            </a:r>
          </a:p>
          <a:p>
            <a:pPr lvl="1"/>
            <a:r>
              <a:rPr lang="en-US" dirty="0"/>
              <a:t>Movie-movie comparison</a:t>
            </a:r>
          </a:p>
          <a:p>
            <a:r>
              <a:rPr lang="en-US" dirty="0"/>
              <a:t>Latent factor methods</a:t>
            </a:r>
          </a:p>
        </p:txBody>
      </p:sp>
    </p:spTree>
    <p:extLst>
      <p:ext uri="{BB962C8B-B14F-4D97-AF65-F5344CB8AC3E}">
        <p14:creationId xmlns:p14="http://schemas.microsoft.com/office/powerpoint/2010/main" val="372602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8185F-DBFB-EC59-B542-516C71AE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 – Time based or Random?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F30568-05A8-A668-1726-F1C96855D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Average rating per year</a:t>
            </a:r>
          </a:p>
          <a:p>
            <a:pPr lvl="1"/>
            <a:r>
              <a:rPr lang="en-US" dirty="0"/>
              <a:t>Mean: 3.55</a:t>
            </a:r>
          </a:p>
          <a:p>
            <a:pPr lvl="1"/>
            <a:r>
              <a:rPr lang="en-US" dirty="0"/>
              <a:t>Median: 3.548</a:t>
            </a:r>
          </a:p>
          <a:p>
            <a:pPr lvl="1"/>
            <a:r>
              <a:rPr lang="en-IN" dirty="0"/>
              <a:t>Standard deviation: 0.067</a:t>
            </a:r>
          </a:p>
          <a:p>
            <a:pPr lvl="1"/>
            <a:r>
              <a:rPr lang="en-IN" dirty="0"/>
              <a:t>Min rating: 3.43</a:t>
            </a:r>
          </a:p>
          <a:p>
            <a:pPr lvl="1"/>
            <a:r>
              <a:rPr lang="en-IN" dirty="0"/>
              <a:t>Max rating: 3.75</a:t>
            </a:r>
          </a:p>
          <a:p>
            <a:r>
              <a:rPr lang="en-IN" dirty="0"/>
              <a:t>Independent of time</a:t>
            </a:r>
          </a:p>
          <a:p>
            <a:r>
              <a:rPr lang="en-IN" dirty="0"/>
              <a:t>Random split is fine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563AC-4C4D-EAE1-2DB4-0E3146BB2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809" y="1825625"/>
            <a:ext cx="5000382" cy="4351338"/>
          </a:xfrm>
        </p:spPr>
      </p:pic>
    </p:spTree>
    <p:extLst>
      <p:ext uri="{BB962C8B-B14F-4D97-AF65-F5344CB8AC3E}">
        <p14:creationId xmlns:p14="http://schemas.microsoft.com/office/powerpoint/2010/main" val="39640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6AC9-F6EE-B9BA-F44F-5072A6C5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Statistics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F2B5-A1A1-DFCF-ED26-43C971FCC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Train split: 80%</a:t>
            </a:r>
          </a:p>
          <a:p>
            <a:pPr lvl="1"/>
            <a:r>
              <a:rPr lang="en-US" dirty="0"/>
              <a:t>Number of users: 200948</a:t>
            </a:r>
          </a:p>
          <a:p>
            <a:pPr lvl="1"/>
            <a:r>
              <a:rPr lang="en-US" dirty="0"/>
              <a:t>Number of movies: 80185</a:t>
            </a:r>
          </a:p>
          <a:p>
            <a:r>
              <a:rPr lang="en-US" dirty="0"/>
              <a:t>Ratings are skewed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AA4319-E0E6-9ECC-EFB3-A1E281A11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9825" y="1829594"/>
            <a:ext cx="5086350" cy="4343400"/>
          </a:xfrm>
        </p:spPr>
      </p:pic>
    </p:spTree>
    <p:extLst>
      <p:ext uri="{BB962C8B-B14F-4D97-AF65-F5344CB8AC3E}">
        <p14:creationId xmlns:p14="http://schemas.microsoft.com/office/powerpoint/2010/main" val="56508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24DF8-0195-E2DE-97B3-E09C226B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Users and Movies Distribution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2691E6F-401E-E376-BF9E-EDD6BC329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967" y="2965593"/>
            <a:ext cx="2937824" cy="29415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Long Tail</a:t>
            </a:r>
          </a:p>
          <a:p>
            <a:r>
              <a:rPr lang="en-US" sz="1800" dirty="0"/>
              <a:t>Few users rated many movies</a:t>
            </a:r>
          </a:p>
          <a:p>
            <a:r>
              <a:rPr lang="en-US" sz="1800" dirty="0"/>
              <a:t>Few movies are rated by many users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668CBC-1B13-FB1A-DA7B-0FEC41F582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12296" y="617248"/>
            <a:ext cx="7594694" cy="27340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605F8F-DFC5-33C3-9ED5-7ADC94AB3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464" y="3498319"/>
            <a:ext cx="7594695" cy="27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8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9E70-EF8A-913C-537C-76738F90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content-based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06DF-AAA3-BB85-18C8-AF247FDA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0.15% matrix sparsity =&gt; content-based filtering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39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D65D6-770B-A793-D2CA-7729AEAD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3E1E58-48A8-5985-C540-0DDAFA26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200k users and 84k movies</a:t>
            </a:r>
          </a:p>
          <a:p>
            <a:r>
              <a:rPr lang="en-US" dirty="0"/>
              <a:t>Time complexity for all users: </a:t>
            </a:r>
          </a:p>
          <a:p>
            <a:pPr lvl="1"/>
            <a:r>
              <a:rPr lang="en-US" dirty="0"/>
              <a:t>O(N^2 x M) = O(3.36 x 10^15) = 38.6 days</a:t>
            </a:r>
          </a:p>
          <a:p>
            <a:pPr lvl="1"/>
            <a:r>
              <a:rPr lang="en-US" dirty="0"/>
              <a:t>O(M^2 x N) = O(1.41 x 10^11) = 2.38 min</a:t>
            </a:r>
          </a:p>
          <a:p>
            <a:pPr lvl="1"/>
            <a:r>
              <a:rPr lang="en-US" dirty="0"/>
              <a:t>O(M^2) memory</a:t>
            </a:r>
          </a:p>
          <a:p>
            <a:pPr lvl="1"/>
            <a:r>
              <a:rPr lang="en-US" dirty="0"/>
              <a:t>Impossible for all users in single run</a:t>
            </a:r>
          </a:p>
          <a:p>
            <a:r>
              <a:rPr lang="en-IN" dirty="0"/>
              <a:t>Dimensional reduction: </a:t>
            </a:r>
          </a:p>
          <a:p>
            <a:pPr lvl="1"/>
            <a:r>
              <a:rPr lang="en-IN" dirty="0"/>
              <a:t>Not possible</a:t>
            </a:r>
          </a:p>
          <a:p>
            <a:pPr lvl="1"/>
            <a:r>
              <a:rPr lang="en-IN" dirty="0"/>
              <a:t>Unbearable for even 84k movies</a:t>
            </a:r>
          </a:p>
        </p:txBody>
      </p:sp>
    </p:spTree>
    <p:extLst>
      <p:ext uri="{BB962C8B-B14F-4D97-AF65-F5344CB8AC3E}">
        <p14:creationId xmlns:p14="http://schemas.microsoft.com/office/powerpoint/2010/main" val="382154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B2AF-A13B-B48F-3C78-F0AD0D62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 Dimensional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3540-1321-F32C-987B-6308641E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K-D trees</a:t>
            </a:r>
          </a:p>
          <a:p>
            <a:pPr lvl="1"/>
            <a:r>
              <a:rPr lang="en-IN" dirty="0"/>
              <a:t>Low dimensional and real-valued</a:t>
            </a:r>
          </a:p>
          <a:p>
            <a:pPr lvl="1"/>
            <a:r>
              <a:rPr lang="en-IN" dirty="0"/>
              <a:t>O(M log2N), when M &lt;&lt; N</a:t>
            </a:r>
          </a:p>
          <a:p>
            <a:pPr lvl="1"/>
            <a:r>
              <a:rPr lang="en-IN" dirty="0"/>
              <a:t>Can miss neighbours</a:t>
            </a:r>
          </a:p>
          <a:p>
            <a:r>
              <a:rPr lang="en-IN" dirty="0"/>
              <a:t>Inverted lists</a:t>
            </a:r>
          </a:p>
          <a:p>
            <a:pPr lvl="1"/>
            <a:r>
              <a:rPr lang="en-IN" dirty="0"/>
              <a:t>High dimensional, sparse data</a:t>
            </a:r>
          </a:p>
          <a:p>
            <a:pPr lvl="1"/>
            <a:r>
              <a:rPr lang="en-IN" dirty="0"/>
              <a:t>O(N’M’), where N’ &lt;&lt; N, M’ &lt;&lt; M</a:t>
            </a:r>
          </a:p>
          <a:p>
            <a:pPr lvl="1"/>
            <a:r>
              <a:rPr lang="en-IN" dirty="0"/>
              <a:t>Exact</a:t>
            </a:r>
          </a:p>
          <a:p>
            <a:r>
              <a:rPr lang="en-IN" dirty="0"/>
              <a:t>Locality-sensitive hashing</a:t>
            </a:r>
          </a:p>
          <a:p>
            <a:pPr lvl="1"/>
            <a:r>
              <a:rPr lang="en-IN" dirty="0"/>
              <a:t>High-d, real-valued </a:t>
            </a:r>
            <a:r>
              <a:rPr lang="en-IN"/>
              <a:t>or discrete</a:t>
            </a:r>
            <a:endParaRPr lang="en-IN" dirty="0"/>
          </a:p>
          <a:p>
            <a:pPr lvl="1"/>
            <a:r>
              <a:rPr lang="en-IN" dirty="0"/>
              <a:t>O(N’M), N’ &lt;&lt; N</a:t>
            </a:r>
          </a:p>
          <a:p>
            <a:pPr lvl="1"/>
            <a:r>
              <a:rPr lang="en-IN" dirty="0"/>
              <a:t>Bits in fingerprint</a:t>
            </a:r>
          </a:p>
          <a:p>
            <a:pPr lvl="1"/>
            <a:r>
              <a:rPr lang="en-IN" dirty="0"/>
              <a:t>Can miss neighbours</a:t>
            </a:r>
          </a:p>
        </p:txBody>
      </p:sp>
    </p:spTree>
    <p:extLst>
      <p:ext uri="{BB962C8B-B14F-4D97-AF65-F5344CB8AC3E}">
        <p14:creationId xmlns:p14="http://schemas.microsoft.com/office/powerpoint/2010/main" val="300035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1975-8563-0532-66D2-1E3169A3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A13A-7C27-123E-4E5F-69F40376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1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245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Recommendation System using PySpark</vt:lpstr>
      <vt:lpstr>Recommendation system</vt:lpstr>
      <vt:lpstr>Data Split – Time based or Random?</vt:lpstr>
      <vt:lpstr>Training data Statistics</vt:lpstr>
      <vt:lpstr>Users and Movies Distribution</vt:lpstr>
      <vt:lpstr>Why not content-based filtering</vt:lpstr>
      <vt:lpstr>KNN</vt:lpstr>
      <vt:lpstr>KNN Dimensional Reduction</vt:lpstr>
      <vt:lpstr>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Dyavarashetty</dc:creator>
  <cp:lastModifiedBy>Peeyush Dyavarashetty</cp:lastModifiedBy>
  <cp:revision>6</cp:revision>
  <dcterms:created xsi:type="dcterms:W3CDTF">2025-04-25T20:24:09Z</dcterms:created>
  <dcterms:modified xsi:type="dcterms:W3CDTF">2025-05-03T17:02:11Z</dcterms:modified>
</cp:coreProperties>
</file>