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1" r:id="rId4"/>
    <p:sldId id="257" r:id="rId5"/>
    <p:sldId id="260" r:id="rId6"/>
    <p:sldId id="262" r:id="rId7"/>
    <p:sldId id="263" r:id="rId8"/>
    <p:sldId id="265" r:id="rId9"/>
    <p:sldId id="264" r:id="rId10"/>
    <p:sldId id="259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420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2152071" y="195486"/>
            <a:ext cx="4839858" cy="4736804"/>
            <a:chOff x="1619672" y="548680"/>
            <a:chExt cx="5904656" cy="5778928"/>
          </a:xfrm>
        </p:grpSpPr>
        <p:sp>
          <p:nvSpPr>
            <p:cNvPr id="2" name="Oval 1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070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411510"/>
            <a:ext cx="59766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Book Antiqua" panose="02040602050305030304" pitchFamily="18" charset="0"/>
                <a:cs typeface="Arial" pitchFamily="34" charset="0"/>
              </a:rPr>
              <a:t>Moving from </a:t>
            </a:r>
            <a:r>
              <a:rPr lang="en-US" altLang="ko-KR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rial" pitchFamily="34" charset="0"/>
              </a:rPr>
              <a:t>Relational database to Document database architecture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Book Antiqua" panose="02040602050305030304" pitchFamily="18" charset="0"/>
              </a:rPr>
              <a:t>Contents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1275607"/>
            <a:ext cx="8496944" cy="35283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Relational Database and Document-Oriented </a:t>
            </a:r>
            <a:r>
              <a:rPr lang="en-US" dirty="0" smtClean="0">
                <a:latin typeface="Book Antiqua" panose="02040602050305030304" pitchFamily="18" charset="0"/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Conventional table with document-based </a:t>
            </a:r>
            <a:r>
              <a:rPr lang="en-US" dirty="0" smtClean="0">
                <a:latin typeface="Book Antiqua" panose="02040602050305030304" pitchFamily="18" charset="0"/>
              </a:rPr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Migrating your </a:t>
            </a:r>
            <a:r>
              <a:rPr lang="en-US" dirty="0" smtClean="0">
                <a:latin typeface="Book Antiqua" panose="02040602050305030304" pitchFamily="18" charset="0"/>
              </a:rPr>
              <a:t>data to Document </a:t>
            </a:r>
            <a:r>
              <a:rPr lang="en-US" dirty="0">
                <a:latin typeface="Book Antiqua" panose="02040602050305030304" pitchFamily="18" charset="0"/>
              </a:rPr>
              <a:t>Database 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Document Database – JSON documents are not limited to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High Level Diagram – Document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ook Antiqua" panose="02040602050305030304" pitchFamily="18" charset="0"/>
              </a:rPr>
              <a:t>Performing Migration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Book Antiqua" panose="02040602050305030304" pitchFamily="18" charset="0"/>
                <a:cs typeface="Arial" pitchFamily="34" charset="0"/>
              </a:rPr>
              <a:t>Comparing Relational DB and Document Oriented DB</a:t>
            </a:r>
            <a:endParaRPr lang="en-US" sz="1800" dirty="0">
              <a:latin typeface="Book Antiqua" panose="02040602050305030304" pitchFamily="18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In a relational database system you must define a </a:t>
            </a:r>
            <a:r>
              <a:rPr lang="en-US" i="1" dirty="0">
                <a:latin typeface="Book Antiqua" panose="02040602050305030304" pitchFamily="18" charset="0"/>
              </a:rPr>
              <a:t>schema </a:t>
            </a:r>
            <a:r>
              <a:rPr lang="en-US" dirty="0">
                <a:latin typeface="Book Antiqua" panose="02040602050305030304" pitchFamily="18" charset="0"/>
              </a:rPr>
              <a:t>before adding records to a database. 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The </a:t>
            </a:r>
            <a:r>
              <a:rPr lang="en-US" dirty="0">
                <a:latin typeface="Book Antiqua" panose="02040602050305030304" pitchFamily="18" charset="0"/>
              </a:rPr>
              <a:t>schema is the structure described in a formal language supported by the database and provides a blueprint for the tables in a database and the relationships between tables of data. </a:t>
            </a:r>
            <a:endParaRPr lang="en-US" altLang="ko-KR" dirty="0">
              <a:latin typeface="Book Antiqua" panose="02040602050305030304" pitchFamily="18" charset="0"/>
              <a:cs typeface="Arial" pitchFamily="34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Within a table, you need to define constraints in terms of rows and named columns as well as the type of data that can be stored in each column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endParaRPr lang="en-US" altLang="ko-KR" dirty="0">
              <a:latin typeface="Book Antiqua" panose="02040602050305030304" pitchFamily="18" charset="0"/>
              <a:cs typeface="Arial" pitchFamily="34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In contrast, a document-oriented database contains </a:t>
            </a:r>
            <a:r>
              <a:rPr lang="en-US" i="1" dirty="0">
                <a:latin typeface="Book Antiqua" panose="02040602050305030304" pitchFamily="18" charset="0"/>
              </a:rPr>
              <a:t>documents </a:t>
            </a:r>
            <a:r>
              <a:rPr lang="en-US" dirty="0">
                <a:latin typeface="Book Antiqua" panose="02040602050305030304" pitchFamily="18" charset="0"/>
              </a:rPr>
              <a:t>, which are records that describe the data in the document, as well as the actual </a:t>
            </a:r>
            <a:r>
              <a:rPr lang="en-US" dirty="0" smtClean="0">
                <a:latin typeface="Book Antiqua" panose="02040602050305030304" pitchFamily="18" charset="0"/>
              </a:rPr>
              <a:t>data</a:t>
            </a:r>
            <a:r>
              <a:rPr lang="en-US" dirty="0"/>
              <a:t> </a:t>
            </a:r>
            <a:r>
              <a:rPr lang="en-US" dirty="0">
                <a:latin typeface="Book Antiqua" panose="02040602050305030304" pitchFamily="18" charset="0"/>
              </a:rPr>
              <a:t>In a document-oriented model, data objects are stored as documents; each document stores your data and enables you to </a:t>
            </a:r>
            <a:r>
              <a:rPr lang="en-US" dirty="0" smtClean="0">
                <a:latin typeface="Book Antiqua" panose="02040602050305030304" pitchFamily="18" charset="0"/>
              </a:rPr>
              <a:t>update </a:t>
            </a:r>
            <a:r>
              <a:rPr lang="en-US" dirty="0">
                <a:latin typeface="Book Antiqua" panose="02040602050305030304" pitchFamily="18" charset="0"/>
              </a:rPr>
              <a:t>the data or delete </a:t>
            </a:r>
            <a:r>
              <a:rPr lang="en-US" dirty="0" smtClean="0">
                <a:latin typeface="Book Antiqua" panose="02040602050305030304" pitchFamily="18" charset="0"/>
              </a:rPr>
              <a:t>it.</a:t>
            </a:r>
            <a:endParaRPr lang="ko-KR" altLang="en-US" dirty="0">
              <a:latin typeface="Book Antiqua" panose="02040602050305030304" pitchFamily="18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Book Antiqua" panose="02040602050305030304" pitchFamily="18" charset="0"/>
              </a:rPr>
              <a:t>Relational Database and Document-Oriented Database </a:t>
            </a:r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Book Antiqua" panose="02040602050305030304" pitchFamily="18" charset="0"/>
              </a:rPr>
              <a:t>Relational </a:t>
            </a:r>
            <a:r>
              <a:rPr lang="en-US" sz="2000" dirty="0">
                <a:latin typeface="Book Antiqua" panose="02040602050305030304" pitchFamily="18" charset="0"/>
              </a:rPr>
              <a:t>Database and Document-Oriented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1800" dirty="0" smtClean="0">
                <a:latin typeface="Book Antiqua" panose="02040602050305030304" pitchFamily="18" charset="0"/>
              </a:rPr>
              <a:t>Conventional </a:t>
            </a:r>
            <a:r>
              <a:rPr lang="en-US" sz="1800" dirty="0">
                <a:latin typeface="Book Antiqua" panose="02040602050305030304" pitchFamily="18" charset="0"/>
              </a:rPr>
              <a:t>table with document-based objects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27666"/>
            <a:ext cx="5688632" cy="2983311"/>
          </a:xfrm>
        </p:spPr>
      </p:pic>
    </p:spTree>
    <p:extLst>
      <p:ext uri="{BB962C8B-B14F-4D97-AF65-F5344CB8AC3E}">
        <p14:creationId xmlns:p14="http://schemas.microsoft.com/office/powerpoint/2010/main" val="4055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Book Antiqua" panose="02040602050305030304" pitchFamily="18" charset="0"/>
              </a:rPr>
              <a:t>Document Database - Migrating your data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23528" y="1275607"/>
            <a:ext cx="8579296" cy="3528392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In Document database - data </a:t>
            </a:r>
            <a:r>
              <a:rPr lang="en-US" dirty="0">
                <a:latin typeface="Book Antiqua" panose="02040602050305030304" pitchFamily="18" charset="0"/>
              </a:rPr>
              <a:t>is stored in JSON </a:t>
            </a:r>
            <a:r>
              <a:rPr lang="en-US" dirty="0" smtClean="0">
                <a:latin typeface="Book Antiqua" panose="02040602050305030304" pitchFamily="18" charset="0"/>
              </a:rPr>
              <a:t>documents not </a:t>
            </a:r>
            <a:r>
              <a:rPr lang="en-US" dirty="0">
                <a:latin typeface="Book Antiqua" panose="02040602050305030304" pitchFamily="18" charset="0"/>
              </a:rPr>
              <a:t>in tables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  <a:endParaRPr lang="en-US" dirty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JSON </a:t>
            </a:r>
            <a:r>
              <a:rPr lang="en-US" dirty="0">
                <a:latin typeface="Book Antiqua" panose="02040602050305030304" pitchFamily="18" charset="0"/>
              </a:rPr>
              <a:t>documents </a:t>
            </a:r>
            <a:r>
              <a:rPr lang="en-US" dirty="0" smtClean="0">
                <a:latin typeface="Book Antiqua" panose="02040602050305030304" pitchFamily="18" charset="0"/>
              </a:rPr>
              <a:t>are </a:t>
            </a:r>
            <a:r>
              <a:rPr lang="en-US" dirty="0">
                <a:latin typeface="Book Antiqua" panose="02040602050305030304" pitchFamily="18" charset="0"/>
              </a:rPr>
              <a:t>self-describing. As such, every JSON document includes its own flexible </a:t>
            </a:r>
          </a:p>
          <a:p>
            <a:r>
              <a:rPr lang="en-US" dirty="0">
                <a:latin typeface="Book Antiqua" panose="02040602050305030304" pitchFamily="18" charset="0"/>
              </a:rPr>
              <a:t>schema, and it can be changed on demand by changing the document </a:t>
            </a:r>
            <a:r>
              <a:rPr lang="en-US" dirty="0" smtClean="0">
                <a:latin typeface="Book Antiqua" panose="02040602050305030304" pitchFamily="18" charset="0"/>
              </a:rPr>
              <a:t>itself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59" y="2571750"/>
            <a:ext cx="429330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Book Antiqua" panose="02040602050305030304" pitchFamily="18" charset="0"/>
              </a:rPr>
              <a:t>Document Database – JSON documents are not limited to fields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23528" y="1203599"/>
            <a:ext cx="8579296" cy="3600400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JSON documents </a:t>
            </a:r>
            <a:r>
              <a:rPr lang="en-US" dirty="0">
                <a:latin typeface="Book Antiqua" panose="02040602050305030304" pitchFamily="18" charset="0"/>
              </a:rPr>
              <a:t>are not limited to fields. They </a:t>
            </a:r>
            <a:r>
              <a:rPr lang="en-US" dirty="0" smtClean="0">
                <a:latin typeface="Book Antiqua" panose="02040602050305030304" pitchFamily="18" charset="0"/>
              </a:rPr>
              <a:t>can </a:t>
            </a:r>
            <a:r>
              <a:rPr lang="en-US" dirty="0">
                <a:latin typeface="Book Antiqua" panose="02040602050305030304" pitchFamily="18" charset="0"/>
              </a:rPr>
              <a:t>include arrays and objects, and they can be </a:t>
            </a:r>
            <a:r>
              <a:rPr lang="en-US" dirty="0" smtClean="0">
                <a:latin typeface="Book Antiqua" panose="02040602050305030304" pitchFamily="18" charset="0"/>
              </a:rPr>
              <a:t>nested.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85630"/>
            <a:ext cx="6768752" cy="29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Book Antiqua" panose="02040602050305030304" pitchFamily="18" charset="0"/>
              </a:rPr>
              <a:t>High</a:t>
            </a:r>
            <a:r>
              <a:rPr lang="en-US" sz="2000" dirty="0" smtClean="0"/>
              <a:t> Level Diagram 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15566"/>
            <a:ext cx="6984776" cy="4028182"/>
          </a:xfrm>
        </p:spPr>
      </p:pic>
    </p:spTree>
    <p:extLst>
      <p:ext uri="{BB962C8B-B14F-4D97-AF65-F5344CB8AC3E}">
        <p14:creationId xmlns:p14="http://schemas.microsoft.com/office/powerpoint/2010/main" val="197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Book Antiqua" panose="02040602050305030304" pitchFamily="18" charset="0"/>
              </a:rPr>
              <a:t>Performing Migration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275606"/>
            <a:ext cx="8435280" cy="3528393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The easiest and fastest way to get started is to export your relational data to CSV </a:t>
            </a:r>
          </a:p>
          <a:p>
            <a:r>
              <a:rPr lang="en-US" dirty="0">
                <a:latin typeface="Book Antiqua" panose="02040602050305030304" pitchFamily="18" charset="0"/>
              </a:rPr>
              <a:t>files, and import them into Document-Oriented Server </a:t>
            </a:r>
            <a:r>
              <a:rPr lang="en-US" dirty="0" smtClean="0">
                <a:latin typeface="Book Antiqua" panose="02040602050305030304" pitchFamily="18" charset="0"/>
              </a:rPr>
              <a:t>(MongoDB, NoSQL). </a:t>
            </a:r>
            <a:r>
              <a:rPr lang="en-US" dirty="0">
                <a:latin typeface="Book Antiqua" panose="02040602050305030304" pitchFamily="18" charset="0"/>
              </a:rPr>
              <a:t>This may not represent the final </a:t>
            </a:r>
            <a:r>
              <a:rPr lang="en-US" dirty="0" smtClean="0">
                <a:latin typeface="Book Antiqua" panose="02040602050305030304" pitchFamily="18" charset="0"/>
              </a:rPr>
              <a:t>data </a:t>
            </a:r>
            <a:r>
              <a:rPr lang="en-US" dirty="0">
                <a:latin typeface="Book Antiqua" panose="02040602050305030304" pitchFamily="18" charset="0"/>
              </a:rPr>
              <a:t>model, but it will enable you to start interacting with Document-Oriented </a:t>
            </a:r>
            <a:r>
              <a:rPr lang="en-US" dirty="0" smtClean="0">
                <a:latin typeface="Book Antiqua" panose="02040602050305030304" pitchFamily="18" charset="0"/>
              </a:rPr>
              <a:t>Server </a:t>
            </a:r>
            <a:r>
              <a:rPr lang="en-US" dirty="0">
                <a:latin typeface="Book Antiqua" panose="02040602050305030304" pitchFamily="18" charset="0"/>
              </a:rPr>
              <a:t>right </a:t>
            </a:r>
          </a:p>
          <a:p>
            <a:r>
              <a:rPr lang="en-US" dirty="0">
                <a:latin typeface="Book Antiqua" panose="02040602050305030304" pitchFamily="18" charset="0"/>
              </a:rPr>
              <a:t>away. </a:t>
            </a:r>
            <a:r>
              <a:rPr lang="en-US" dirty="0" smtClean="0">
                <a:latin typeface="Book Antiqua" panose="02040602050305030304" pitchFamily="18" charset="0"/>
              </a:rPr>
              <a:t>Document-Oriented Server </a:t>
            </a:r>
            <a:r>
              <a:rPr lang="en-US" dirty="0">
                <a:latin typeface="Book Antiqua" panose="02040602050305030304" pitchFamily="18" charset="0"/>
              </a:rPr>
              <a:t>includes a command line utility, </a:t>
            </a:r>
            <a:r>
              <a:rPr lang="en-US" dirty="0" smtClean="0">
                <a:latin typeface="Book Antiqua" panose="02040602050305030304" pitchFamily="18" charset="0"/>
              </a:rPr>
              <a:t>transfer</a:t>
            </a:r>
            <a:r>
              <a:rPr lang="en-US" dirty="0">
                <a:latin typeface="Book Antiqua" panose="02040602050305030304" pitchFamily="18" charset="0"/>
              </a:rPr>
              <a:t>, for importing </a:t>
            </a:r>
          </a:p>
          <a:p>
            <a:r>
              <a:rPr lang="en-US" dirty="0">
                <a:latin typeface="Book Antiqua" panose="02040602050305030304" pitchFamily="18" charset="0"/>
              </a:rPr>
              <a:t>data in CSV files. By default, it assumes the first row is the field names and</a:t>
            </a:r>
          </a:p>
          <a:p>
            <a:r>
              <a:rPr lang="en-US" dirty="0">
                <a:latin typeface="Book Antiqua" panose="02040602050305030304" pitchFamily="18" charset="0"/>
              </a:rPr>
              <a:t>one of them is “id</a:t>
            </a:r>
            <a:r>
              <a:rPr lang="en-US" dirty="0" smtClean="0">
                <a:latin typeface="Book Antiqua" panose="02040602050305030304" pitchFamily="18" charset="0"/>
              </a:rPr>
              <a:t>”.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$ </a:t>
            </a:r>
            <a:r>
              <a:rPr lang="en-US" dirty="0" err="1" smtClean="0">
                <a:latin typeface="Book Antiqua" panose="02040602050305030304" pitchFamily="18" charset="0"/>
              </a:rPr>
              <a:t>dotransfer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/&lt;path to file&gt;/&lt;filename&gt;.csv http://&lt;cluster </a:t>
            </a:r>
            <a:r>
              <a:rPr lang="en-US" dirty="0" err="1">
                <a:latin typeface="Book Antiqua" panose="02040602050305030304" pitchFamily="18" charset="0"/>
              </a:rPr>
              <a:t>ip</a:t>
            </a:r>
            <a:r>
              <a:rPr lang="en-US" dirty="0">
                <a:latin typeface="Book Antiqua" panose="02040602050305030304" pitchFamily="18" charset="0"/>
              </a:rPr>
              <a:t>&gt;:8091 -B </a:t>
            </a:r>
          </a:p>
          <a:p>
            <a:r>
              <a:rPr lang="en-US" dirty="0">
                <a:latin typeface="Book Antiqua" panose="02040602050305030304" pitchFamily="18" charset="0"/>
              </a:rPr>
              <a:t>&lt;bucket name&gt; -u Administrator -p password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1296144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Thank You</a:t>
            </a:r>
            <a:endParaRPr lang="en-US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273</Words>
  <Application>Microsoft Office PowerPoint</Application>
  <PresentationFormat>On-screen Show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Book Antiqua</vt:lpstr>
      <vt:lpstr>Calibri</vt:lpstr>
      <vt:lpstr>Office Theme</vt:lpstr>
      <vt:lpstr>Custom Design</vt:lpstr>
      <vt:lpstr>PowerPoint Presentation</vt:lpstr>
      <vt:lpstr>Contents</vt:lpstr>
      <vt:lpstr>Relational Database and Document-Oriented Database </vt:lpstr>
      <vt:lpstr>Relational Database and Document-Oriented Database</vt:lpstr>
      <vt:lpstr>Document Database - Migrating your data</vt:lpstr>
      <vt:lpstr>Document Database – JSON documents are not limited to fields</vt:lpstr>
      <vt:lpstr>High Level Diagram </vt:lpstr>
      <vt:lpstr>Performing Migration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Kaul, Peeyush</cp:lastModifiedBy>
  <cp:revision>44</cp:revision>
  <dcterms:created xsi:type="dcterms:W3CDTF">2014-04-01T16:27:38Z</dcterms:created>
  <dcterms:modified xsi:type="dcterms:W3CDTF">2019-08-26T16:32:34Z</dcterms:modified>
</cp:coreProperties>
</file>