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362" r:id="rId3"/>
    <p:sldId id="363" r:id="rId4"/>
    <p:sldId id="364" r:id="rId5"/>
    <p:sldId id="365" r:id="rId6"/>
    <p:sldId id="375" r:id="rId7"/>
    <p:sldId id="386" r:id="rId8"/>
    <p:sldId id="376" r:id="rId9"/>
    <p:sldId id="377" r:id="rId10"/>
    <p:sldId id="324" r:id="rId11"/>
    <p:sldId id="382" r:id="rId12"/>
    <p:sldId id="383" r:id="rId13"/>
    <p:sldId id="384" r:id="rId14"/>
    <p:sldId id="385" r:id="rId15"/>
    <p:sldId id="369" r:id="rId16"/>
    <p:sldId id="374" r:id="rId17"/>
    <p:sldId id="370" r:id="rId18"/>
    <p:sldId id="378" r:id="rId19"/>
    <p:sldId id="380" r:id="rId20"/>
    <p:sldId id="381" r:id="rId21"/>
    <p:sldId id="358" r:id="rId22"/>
    <p:sldId id="38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116" d="100"/>
          <a:sy n="116" d="100"/>
        </p:scale>
        <p:origin x="45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75EC1-B22E-83E1-F0C3-83FF2B5025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EFC6BAB-C87C-E23F-4E31-7DDFD05725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221C11D-B38A-E566-79E6-883732810065}"/>
              </a:ext>
            </a:extLst>
          </p:cNvPr>
          <p:cNvSpPr>
            <a:spLocks noGrp="1"/>
          </p:cNvSpPr>
          <p:nvPr>
            <p:ph type="dt" sz="half" idx="10"/>
          </p:nvPr>
        </p:nvSpPr>
        <p:spPr/>
        <p:txBody>
          <a:bodyPr/>
          <a:lstStyle/>
          <a:p>
            <a:fld id="{DEB1ABC3-CEE9-4D55-910A-13D363CAE71F}" type="datetimeFigureOut">
              <a:rPr lang="en-IN" smtClean="0"/>
              <a:t>29-11-2023</a:t>
            </a:fld>
            <a:endParaRPr lang="en-IN"/>
          </a:p>
        </p:txBody>
      </p:sp>
      <p:sp>
        <p:nvSpPr>
          <p:cNvPr id="5" name="Footer Placeholder 4">
            <a:extLst>
              <a:ext uri="{FF2B5EF4-FFF2-40B4-BE49-F238E27FC236}">
                <a16:creationId xmlns:a16="http://schemas.microsoft.com/office/drawing/2014/main" id="{2348D4B7-6BE7-2302-CFB6-562168F124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9BAAFD-0285-5C21-7D18-EB947C9DBD53}"/>
              </a:ext>
            </a:extLst>
          </p:cNvPr>
          <p:cNvSpPr>
            <a:spLocks noGrp="1"/>
          </p:cNvSpPr>
          <p:nvPr>
            <p:ph type="sldNum" sz="quarter" idx="12"/>
          </p:nvPr>
        </p:nvSpPr>
        <p:spPr/>
        <p:txBody>
          <a:bodyPr/>
          <a:lstStyle/>
          <a:p>
            <a:fld id="{E23A31B8-BD95-437F-AF56-3C3C1246D37B}" type="slidenum">
              <a:rPr lang="en-IN" smtClean="0"/>
              <a:t>‹#›</a:t>
            </a:fld>
            <a:endParaRPr lang="en-IN"/>
          </a:p>
        </p:txBody>
      </p:sp>
    </p:spTree>
    <p:extLst>
      <p:ext uri="{BB962C8B-B14F-4D97-AF65-F5344CB8AC3E}">
        <p14:creationId xmlns:p14="http://schemas.microsoft.com/office/powerpoint/2010/main" val="1454336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2E0F9-2CB5-0098-A5A5-DA920C92B7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22D36C-5289-50AE-FD11-8DBCF62912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34365F-F3AC-3EC1-DA60-E4722EE94063}"/>
              </a:ext>
            </a:extLst>
          </p:cNvPr>
          <p:cNvSpPr>
            <a:spLocks noGrp="1"/>
          </p:cNvSpPr>
          <p:nvPr>
            <p:ph type="dt" sz="half" idx="10"/>
          </p:nvPr>
        </p:nvSpPr>
        <p:spPr/>
        <p:txBody>
          <a:bodyPr/>
          <a:lstStyle/>
          <a:p>
            <a:fld id="{DEB1ABC3-CEE9-4D55-910A-13D363CAE71F}" type="datetimeFigureOut">
              <a:rPr lang="en-IN" smtClean="0"/>
              <a:t>29-11-2023</a:t>
            </a:fld>
            <a:endParaRPr lang="en-IN"/>
          </a:p>
        </p:txBody>
      </p:sp>
      <p:sp>
        <p:nvSpPr>
          <p:cNvPr id="5" name="Footer Placeholder 4">
            <a:extLst>
              <a:ext uri="{FF2B5EF4-FFF2-40B4-BE49-F238E27FC236}">
                <a16:creationId xmlns:a16="http://schemas.microsoft.com/office/drawing/2014/main" id="{7344B30F-0782-CA5E-E303-FBC9137A05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E2FD54-CCB9-ED3A-51FA-153CEA885E6E}"/>
              </a:ext>
            </a:extLst>
          </p:cNvPr>
          <p:cNvSpPr>
            <a:spLocks noGrp="1"/>
          </p:cNvSpPr>
          <p:nvPr>
            <p:ph type="sldNum" sz="quarter" idx="12"/>
          </p:nvPr>
        </p:nvSpPr>
        <p:spPr/>
        <p:txBody>
          <a:bodyPr/>
          <a:lstStyle/>
          <a:p>
            <a:fld id="{E23A31B8-BD95-437F-AF56-3C3C1246D37B}" type="slidenum">
              <a:rPr lang="en-IN" smtClean="0"/>
              <a:t>‹#›</a:t>
            </a:fld>
            <a:endParaRPr lang="en-IN"/>
          </a:p>
        </p:txBody>
      </p:sp>
    </p:spTree>
    <p:extLst>
      <p:ext uri="{BB962C8B-B14F-4D97-AF65-F5344CB8AC3E}">
        <p14:creationId xmlns:p14="http://schemas.microsoft.com/office/powerpoint/2010/main" val="1080134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EE8C05-A4CF-3ADC-E5CF-E5DBD43215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253002-A1DB-86E2-2A04-C720290694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14C1C1-F06A-54F7-6698-AEED47EE5C19}"/>
              </a:ext>
            </a:extLst>
          </p:cNvPr>
          <p:cNvSpPr>
            <a:spLocks noGrp="1"/>
          </p:cNvSpPr>
          <p:nvPr>
            <p:ph type="dt" sz="half" idx="10"/>
          </p:nvPr>
        </p:nvSpPr>
        <p:spPr/>
        <p:txBody>
          <a:bodyPr/>
          <a:lstStyle/>
          <a:p>
            <a:fld id="{DEB1ABC3-CEE9-4D55-910A-13D363CAE71F}" type="datetimeFigureOut">
              <a:rPr lang="en-IN" smtClean="0"/>
              <a:t>29-11-2023</a:t>
            </a:fld>
            <a:endParaRPr lang="en-IN"/>
          </a:p>
        </p:txBody>
      </p:sp>
      <p:sp>
        <p:nvSpPr>
          <p:cNvPr id="5" name="Footer Placeholder 4">
            <a:extLst>
              <a:ext uri="{FF2B5EF4-FFF2-40B4-BE49-F238E27FC236}">
                <a16:creationId xmlns:a16="http://schemas.microsoft.com/office/drawing/2014/main" id="{6E5C68C1-E661-F470-E563-D2F517146D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C21B26-8E27-7B1B-115D-1280113D57A2}"/>
              </a:ext>
            </a:extLst>
          </p:cNvPr>
          <p:cNvSpPr>
            <a:spLocks noGrp="1"/>
          </p:cNvSpPr>
          <p:nvPr>
            <p:ph type="sldNum" sz="quarter" idx="12"/>
          </p:nvPr>
        </p:nvSpPr>
        <p:spPr/>
        <p:txBody>
          <a:bodyPr/>
          <a:lstStyle/>
          <a:p>
            <a:fld id="{E23A31B8-BD95-437F-AF56-3C3C1246D37B}" type="slidenum">
              <a:rPr lang="en-IN" smtClean="0"/>
              <a:t>‹#›</a:t>
            </a:fld>
            <a:endParaRPr lang="en-IN"/>
          </a:p>
        </p:txBody>
      </p:sp>
    </p:spTree>
    <p:extLst>
      <p:ext uri="{BB962C8B-B14F-4D97-AF65-F5344CB8AC3E}">
        <p14:creationId xmlns:p14="http://schemas.microsoft.com/office/powerpoint/2010/main" val="152295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CDBFE-6C88-2410-F08C-96FB338EAB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D67BE7-A357-1618-B525-A58A3CD9AC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157A32-BB55-8B24-10C3-942B1AD0A7A0}"/>
              </a:ext>
            </a:extLst>
          </p:cNvPr>
          <p:cNvSpPr>
            <a:spLocks noGrp="1"/>
          </p:cNvSpPr>
          <p:nvPr>
            <p:ph type="dt" sz="half" idx="10"/>
          </p:nvPr>
        </p:nvSpPr>
        <p:spPr/>
        <p:txBody>
          <a:bodyPr/>
          <a:lstStyle/>
          <a:p>
            <a:fld id="{DEB1ABC3-CEE9-4D55-910A-13D363CAE71F}" type="datetimeFigureOut">
              <a:rPr lang="en-IN" smtClean="0"/>
              <a:t>29-11-2023</a:t>
            </a:fld>
            <a:endParaRPr lang="en-IN"/>
          </a:p>
        </p:txBody>
      </p:sp>
      <p:sp>
        <p:nvSpPr>
          <p:cNvPr id="5" name="Footer Placeholder 4">
            <a:extLst>
              <a:ext uri="{FF2B5EF4-FFF2-40B4-BE49-F238E27FC236}">
                <a16:creationId xmlns:a16="http://schemas.microsoft.com/office/drawing/2014/main" id="{86199BF2-36D5-F8D6-AE71-E56CF00C37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60B1A7-4DCE-5B9B-752A-A542A9AFFF0D}"/>
              </a:ext>
            </a:extLst>
          </p:cNvPr>
          <p:cNvSpPr>
            <a:spLocks noGrp="1"/>
          </p:cNvSpPr>
          <p:nvPr>
            <p:ph type="sldNum" sz="quarter" idx="12"/>
          </p:nvPr>
        </p:nvSpPr>
        <p:spPr/>
        <p:txBody>
          <a:bodyPr/>
          <a:lstStyle/>
          <a:p>
            <a:fld id="{E23A31B8-BD95-437F-AF56-3C3C1246D37B}" type="slidenum">
              <a:rPr lang="en-IN" smtClean="0"/>
              <a:t>‹#›</a:t>
            </a:fld>
            <a:endParaRPr lang="en-IN"/>
          </a:p>
        </p:txBody>
      </p:sp>
    </p:spTree>
    <p:extLst>
      <p:ext uri="{BB962C8B-B14F-4D97-AF65-F5344CB8AC3E}">
        <p14:creationId xmlns:p14="http://schemas.microsoft.com/office/powerpoint/2010/main" val="738757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B2893-7E3B-D87D-927A-06779FCE1E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65A3F01-5ECC-23CB-4255-3825B7C347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E5AE88-51F7-C742-1355-89D1AF9168B2}"/>
              </a:ext>
            </a:extLst>
          </p:cNvPr>
          <p:cNvSpPr>
            <a:spLocks noGrp="1"/>
          </p:cNvSpPr>
          <p:nvPr>
            <p:ph type="dt" sz="half" idx="10"/>
          </p:nvPr>
        </p:nvSpPr>
        <p:spPr/>
        <p:txBody>
          <a:bodyPr/>
          <a:lstStyle/>
          <a:p>
            <a:fld id="{DEB1ABC3-CEE9-4D55-910A-13D363CAE71F}" type="datetimeFigureOut">
              <a:rPr lang="en-IN" smtClean="0"/>
              <a:t>29-11-2023</a:t>
            </a:fld>
            <a:endParaRPr lang="en-IN"/>
          </a:p>
        </p:txBody>
      </p:sp>
      <p:sp>
        <p:nvSpPr>
          <p:cNvPr id="5" name="Footer Placeholder 4">
            <a:extLst>
              <a:ext uri="{FF2B5EF4-FFF2-40B4-BE49-F238E27FC236}">
                <a16:creationId xmlns:a16="http://schemas.microsoft.com/office/drawing/2014/main" id="{DA313FA2-3865-791F-C15B-FB41725BC1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9FB308-7665-1C84-BAD2-21531EA91820}"/>
              </a:ext>
            </a:extLst>
          </p:cNvPr>
          <p:cNvSpPr>
            <a:spLocks noGrp="1"/>
          </p:cNvSpPr>
          <p:nvPr>
            <p:ph type="sldNum" sz="quarter" idx="12"/>
          </p:nvPr>
        </p:nvSpPr>
        <p:spPr/>
        <p:txBody>
          <a:bodyPr/>
          <a:lstStyle/>
          <a:p>
            <a:fld id="{E23A31B8-BD95-437F-AF56-3C3C1246D37B}" type="slidenum">
              <a:rPr lang="en-IN" smtClean="0"/>
              <a:t>‹#›</a:t>
            </a:fld>
            <a:endParaRPr lang="en-IN"/>
          </a:p>
        </p:txBody>
      </p:sp>
    </p:spTree>
    <p:extLst>
      <p:ext uri="{BB962C8B-B14F-4D97-AF65-F5344CB8AC3E}">
        <p14:creationId xmlns:p14="http://schemas.microsoft.com/office/powerpoint/2010/main" val="1497352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403D7-D7F7-64A4-19EA-BD6131AF8A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F2EEC5-AFE9-8F03-30C5-23DCB82580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233EA8-8E93-2DC8-B51E-1CC321B291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348965-4476-DE5F-64CE-9E1E5FD190E9}"/>
              </a:ext>
            </a:extLst>
          </p:cNvPr>
          <p:cNvSpPr>
            <a:spLocks noGrp="1"/>
          </p:cNvSpPr>
          <p:nvPr>
            <p:ph type="dt" sz="half" idx="10"/>
          </p:nvPr>
        </p:nvSpPr>
        <p:spPr/>
        <p:txBody>
          <a:bodyPr/>
          <a:lstStyle/>
          <a:p>
            <a:fld id="{DEB1ABC3-CEE9-4D55-910A-13D363CAE71F}" type="datetimeFigureOut">
              <a:rPr lang="en-IN" smtClean="0"/>
              <a:t>29-11-2023</a:t>
            </a:fld>
            <a:endParaRPr lang="en-IN"/>
          </a:p>
        </p:txBody>
      </p:sp>
      <p:sp>
        <p:nvSpPr>
          <p:cNvPr id="6" name="Footer Placeholder 5">
            <a:extLst>
              <a:ext uri="{FF2B5EF4-FFF2-40B4-BE49-F238E27FC236}">
                <a16:creationId xmlns:a16="http://schemas.microsoft.com/office/drawing/2014/main" id="{02EFA3B3-793D-42A2-D7AA-14B179510A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13DC87-6908-F146-EEBF-95EA6B8364C2}"/>
              </a:ext>
            </a:extLst>
          </p:cNvPr>
          <p:cNvSpPr>
            <a:spLocks noGrp="1"/>
          </p:cNvSpPr>
          <p:nvPr>
            <p:ph type="sldNum" sz="quarter" idx="12"/>
          </p:nvPr>
        </p:nvSpPr>
        <p:spPr/>
        <p:txBody>
          <a:bodyPr/>
          <a:lstStyle/>
          <a:p>
            <a:fld id="{E23A31B8-BD95-437F-AF56-3C3C1246D37B}" type="slidenum">
              <a:rPr lang="en-IN" smtClean="0"/>
              <a:t>‹#›</a:t>
            </a:fld>
            <a:endParaRPr lang="en-IN"/>
          </a:p>
        </p:txBody>
      </p:sp>
    </p:spTree>
    <p:extLst>
      <p:ext uri="{BB962C8B-B14F-4D97-AF65-F5344CB8AC3E}">
        <p14:creationId xmlns:p14="http://schemas.microsoft.com/office/powerpoint/2010/main" val="3607538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77507-7237-B537-3026-B422D8C80E6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F2F7BF-F6DC-F7AD-DAAA-0641035ADF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FA8D14-A037-0165-D132-952F9CED72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AB1FFB-420F-AA7A-0236-9EDA33D77C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079D70-F25C-D0C0-2C05-E613330E6F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9F3A73-0730-7E73-DAC3-9B951890BF47}"/>
              </a:ext>
            </a:extLst>
          </p:cNvPr>
          <p:cNvSpPr>
            <a:spLocks noGrp="1"/>
          </p:cNvSpPr>
          <p:nvPr>
            <p:ph type="dt" sz="half" idx="10"/>
          </p:nvPr>
        </p:nvSpPr>
        <p:spPr/>
        <p:txBody>
          <a:bodyPr/>
          <a:lstStyle/>
          <a:p>
            <a:fld id="{DEB1ABC3-CEE9-4D55-910A-13D363CAE71F}" type="datetimeFigureOut">
              <a:rPr lang="en-IN" smtClean="0"/>
              <a:t>29-11-2023</a:t>
            </a:fld>
            <a:endParaRPr lang="en-IN"/>
          </a:p>
        </p:txBody>
      </p:sp>
      <p:sp>
        <p:nvSpPr>
          <p:cNvPr id="8" name="Footer Placeholder 7">
            <a:extLst>
              <a:ext uri="{FF2B5EF4-FFF2-40B4-BE49-F238E27FC236}">
                <a16:creationId xmlns:a16="http://schemas.microsoft.com/office/drawing/2014/main" id="{C67F99B5-31F3-E13F-2E17-EA662906F40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1BF786-B777-811F-2BBE-28E83E61CE1B}"/>
              </a:ext>
            </a:extLst>
          </p:cNvPr>
          <p:cNvSpPr>
            <a:spLocks noGrp="1"/>
          </p:cNvSpPr>
          <p:nvPr>
            <p:ph type="sldNum" sz="quarter" idx="12"/>
          </p:nvPr>
        </p:nvSpPr>
        <p:spPr/>
        <p:txBody>
          <a:bodyPr/>
          <a:lstStyle/>
          <a:p>
            <a:fld id="{E23A31B8-BD95-437F-AF56-3C3C1246D37B}" type="slidenum">
              <a:rPr lang="en-IN" smtClean="0"/>
              <a:t>‹#›</a:t>
            </a:fld>
            <a:endParaRPr lang="en-IN"/>
          </a:p>
        </p:txBody>
      </p:sp>
    </p:spTree>
    <p:extLst>
      <p:ext uri="{BB962C8B-B14F-4D97-AF65-F5344CB8AC3E}">
        <p14:creationId xmlns:p14="http://schemas.microsoft.com/office/powerpoint/2010/main" val="3030599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A86BE-4DAE-C392-F133-BCA4614498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DF48A2-A792-8FE4-C65D-75969C37142A}"/>
              </a:ext>
            </a:extLst>
          </p:cNvPr>
          <p:cNvSpPr>
            <a:spLocks noGrp="1"/>
          </p:cNvSpPr>
          <p:nvPr>
            <p:ph type="dt" sz="half" idx="10"/>
          </p:nvPr>
        </p:nvSpPr>
        <p:spPr/>
        <p:txBody>
          <a:bodyPr/>
          <a:lstStyle/>
          <a:p>
            <a:fld id="{DEB1ABC3-CEE9-4D55-910A-13D363CAE71F}" type="datetimeFigureOut">
              <a:rPr lang="en-IN" smtClean="0"/>
              <a:t>29-11-2023</a:t>
            </a:fld>
            <a:endParaRPr lang="en-IN"/>
          </a:p>
        </p:txBody>
      </p:sp>
      <p:sp>
        <p:nvSpPr>
          <p:cNvPr id="4" name="Footer Placeholder 3">
            <a:extLst>
              <a:ext uri="{FF2B5EF4-FFF2-40B4-BE49-F238E27FC236}">
                <a16:creationId xmlns:a16="http://schemas.microsoft.com/office/drawing/2014/main" id="{A2E3733E-FC18-10B3-3322-60575426AA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6BC7EE7-C3B0-F154-B971-1C2F4100F333}"/>
              </a:ext>
            </a:extLst>
          </p:cNvPr>
          <p:cNvSpPr>
            <a:spLocks noGrp="1"/>
          </p:cNvSpPr>
          <p:nvPr>
            <p:ph type="sldNum" sz="quarter" idx="12"/>
          </p:nvPr>
        </p:nvSpPr>
        <p:spPr/>
        <p:txBody>
          <a:bodyPr/>
          <a:lstStyle/>
          <a:p>
            <a:fld id="{E23A31B8-BD95-437F-AF56-3C3C1246D37B}" type="slidenum">
              <a:rPr lang="en-IN" smtClean="0"/>
              <a:t>‹#›</a:t>
            </a:fld>
            <a:endParaRPr lang="en-IN"/>
          </a:p>
        </p:txBody>
      </p:sp>
    </p:spTree>
    <p:extLst>
      <p:ext uri="{BB962C8B-B14F-4D97-AF65-F5344CB8AC3E}">
        <p14:creationId xmlns:p14="http://schemas.microsoft.com/office/powerpoint/2010/main" val="1342210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83AF5D-6066-9B55-F42F-38713ECE11FD}"/>
              </a:ext>
            </a:extLst>
          </p:cNvPr>
          <p:cNvSpPr>
            <a:spLocks noGrp="1"/>
          </p:cNvSpPr>
          <p:nvPr>
            <p:ph type="dt" sz="half" idx="10"/>
          </p:nvPr>
        </p:nvSpPr>
        <p:spPr/>
        <p:txBody>
          <a:bodyPr/>
          <a:lstStyle/>
          <a:p>
            <a:fld id="{DEB1ABC3-CEE9-4D55-910A-13D363CAE71F}" type="datetimeFigureOut">
              <a:rPr lang="en-IN" smtClean="0"/>
              <a:t>29-11-2023</a:t>
            </a:fld>
            <a:endParaRPr lang="en-IN"/>
          </a:p>
        </p:txBody>
      </p:sp>
      <p:sp>
        <p:nvSpPr>
          <p:cNvPr id="3" name="Footer Placeholder 2">
            <a:extLst>
              <a:ext uri="{FF2B5EF4-FFF2-40B4-BE49-F238E27FC236}">
                <a16:creationId xmlns:a16="http://schemas.microsoft.com/office/drawing/2014/main" id="{CCE94C27-872D-3858-E956-3D1C77F62E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1276DD-9C1B-0969-A13A-56986144859A}"/>
              </a:ext>
            </a:extLst>
          </p:cNvPr>
          <p:cNvSpPr>
            <a:spLocks noGrp="1"/>
          </p:cNvSpPr>
          <p:nvPr>
            <p:ph type="sldNum" sz="quarter" idx="12"/>
          </p:nvPr>
        </p:nvSpPr>
        <p:spPr/>
        <p:txBody>
          <a:bodyPr/>
          <a:lstStyle/>
          <a:p>
            <a:fld id="{E23A31B8-BD95-437F-AF56-3C3C1246D37B}" type="slidenum">
              <a:rPr lang="en-IN" smtClean="0"/>
              <a:t>‹#›</a:t>
            </a:fld>
            <a:endParaRPr lang="en-IN"/>
          </a:p>
        </p:txBody>
      </p:sp>
    </p:spTree>
    <p:extLst>
      <p:ext uri="{BB962C8B-B14F-4D97-AF65-F5344CB8AC3E}">
        <p14:creationId xmlns:p14="http://schemas.microsoft.com/office/powerpoint/2010/main" val="1984827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8418C-6E70-0F08-EAD6-BF3E58CA72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DA79E88-C1E3-A736-4896-85CB96CE02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1CB343-5327-D086-3662-46021D7BBF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43A0F5-53F2-8718-5E0B-F57EE0BA13DA}"/>
              </a:ext>
            </a:extLst>
          </p:cNvPr>
          <p:cNvSpPr>
            <a:spLocks noGrp="1"/>
          </p:cNvSpPr>
          <p:nvPr>
            <p:ph type="dt" sz="half" idx="10"/>
          </p:nvPr>
        </p:nvSpPr>
        <p:spPr/>
        <p:txBody>
          <a:bodyPr/>
          <a:lstStyle/>
          <a:p>
            <a:fld id="{DEB1ABC3-CEE9-4D55-910A-13D363CAE71F}" type="datetimeFigureOut">
              <a:rPr lang="en-IN" smtClean="0"/>
              <a:t>29-11-2023</a:t>
            </a:fld>
            <a:endParaRPr lang="en-IN"/>
          </a:p>
        </p:txBody>
      </p:sp>
      <p:sp>
        <p:nvSpPr>
          <p:cNvPr id="6" name="Footer Placeholder 5">
            <a:extLst>
              <a:ext uri="{FF2B5EF4-FFF2-40B4-BE49-F238E27FC236}">
                <a16:creationId xmlns:a16="http://schemas.microsoft.com/office/drawing/2014/main" id="{543EE8C5-ED6F-A5B3-20D0-3284EE2F25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121E6E-40D0-5D88-B143-C08A29BF9EF6}"/>
              </a:ext>
            </a:extLst>
          </p:cNvPr>
          <p:cNvSpPr>
            <a:spLocks noGrp="1"/>
          </p:cNvSpPr>
          <p:nvPr>
            <p:ph type="sldNum" sz="quarter" idx="12"/>
          </p:nvPr>
        </p:nvSpPr>
        <p:spPr/>
        <p:txBody>
          <a:bodyPr/>
          <a:lstStyle/>
          <a:p>
            <a:fld id="{E23A31B8-BD95-437F-AF56-3C3C1246D37B}" type="slidenum">
              <a:rPr lang="en-IN" smtClean="0"/>
              <a:t>‹#›</a:t>
            </a:fld>
            <a:endParaRPr lang="en-IN"/>
          </a:p>
        </p:txBody>
      </p:sp>
    </p:spTree>
    <p:extLst>
      <p:ext uri="{BB962C8B-B14F-4D97-AF65-F5344CB8AC3E}">
        <p14:creationId xmlns:p14="http://schemas.microsoft.com/office/powerpoint/2010/main" val="1615949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448CD-D5C8-F8B1-2591-9EDDE901A5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7E6F1A-7A2A-F57F-1F86-8736591A4B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70FBADB-5E5B-FADD-427F-79E4745726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01160E-C24F-7E3C-BC2B-B15DA8B399A4}"/>
              </a:ext>
            </a:extLst>
          </p:cNvPr>
          <p:cNvSpPr>
            <a:spLocks noGrp="1"/>
          </p:cNvSpPr>
          <p:nvPr>
            <p:ph type="dt" sz="half" idx="10"/>
          </p:nvPr>
        </p:nvSpPr>
        <p:spPr/>
        <p:txBody>
          <a:bodyPr/>
          <a:lstStyle/>
          <a:p>
            <a:fld id="{DEB1ABC3-CEE9-4D55-910A-13D363CAE71F}" type="datetimeFigureOut">
              <a:rPr lang="en-IN" smtClean="0"/>
              <a:t>29-11-2023</a:t>
            </a:fld>
            <a:endParaRPr lang="en-IN"/>
          </a:p>
        </p:txBody>
      </p:sp>
      <p:sp>
        <p:nvSpPr>
          <p:cNvPr id="6" name="Footer Placeholder 5">
            <a:extLst>
              <a:ext uri="{FF2B5EF4-FFF2-40B4-BE49-F238E27FC236}">
                <a16:creationId xmlns:a16="http://schemas.microsoft.com/office/drawing/2014/main" id="{CB0C4E5A-CD3E-E6A3-FE86-0E936D5649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2564DF-543D-BC73-6BF0-803F71AB2292}"/>
              </a:ext>
            </a:extLst>
          </p:cNvPr>
          <p:cNvSpPr>
            <a:spLocks noGrp="1"/>
          </p:cNvSpPr>
          <p:nvPr>
            <p:ph type="sldNum" sz="quarter" idx="12"/>
          </p:nvPr>
        </p:nvSpPr>
        <p:spPr/>
        <p:txBody>
          <a:bodyPr/>
          <a:lstStyle/>
          <a:p>
            <a:fld id="{E23A31B8-BD95-437F-AF56-3C3C1246D37B}" type="slidenum">
              <a:rPr lang="en-IN" smtClean="0"/>
              <a:t>‹#›</a:t>
            </a:fld>
            <a:endParaRPr lang="en-IN"/>
          </a:p>
        </p:txBody>
      </p:sp>
    </p:spTree>
    <p:extLst>
      <p:ext uri="{BB962C8B-B14F-4D97-AF65-F5344CB8AC3E}">
        <p14:creationId xmlns:p14="http://schemas.microsoft.com/office/powerpoint/2010/main" val="1963739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4308ED-C4A7-8AFF-A486-BF3E8121BE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17B50D-A907-8249-EB04-4DC9F2648D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38BC8B-EFB7-364C-80CE-ADB3114992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B1ABC3-CEE9-4D55-910A-13D363CAE71F}" type="datetimeFigureOut">
              <a:rPr lang="en-IN" smtClean="0"/>
              <a:t>29-11-2023</a:t>
            </a:fld>
            <a:endParaRPr lang="en-IN"/>
          </a:p>
        </p:txBody>
      </p:sp>
      <p:sp>
        <p:nvSpPr>
          <p:cNvPr id="5" name="Footer Placeholder 4">
            <a:extLst>
              <a:ext uri="{FF2B5EF4-FFF2-40B4-BE49-F238E27FC236}">
                <a16:creationId xmlns:a16="http://schemas.microsoft.com/office/drawing/2014/main" id="{01DA39B5-B709-C301-80D6-FABA40BDF7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997847D-A1A1-428B-4891-AB41C51DA4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A31B8-BD95-437F-AF56-3C3C1246D37B}" type="slidenum">
              <a:rPr lang="en-IN" smtClean="0"/>
              <a:t>‹#›</a:t>
            </a:fld>
            <a:endParaRPr lang="en-IN"/>
          </a:p>
        </p:txBody>
      </p:sp>
    </p:spTree>
    <p:extLst>
      <p:ext uri="{BB962C8B-B14F-4D97-AF65-F5344CB8AC3E}">
        <p14:creationId xmlns:p14="http://schemas.microsoft.com/office/powerpoint/2010/main" val="2593068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9" descr="A picture containing text, room, gambling house&#10;&#10;Description automatically generated">
            <a:extLst>
              <a:ext uri="{FF2B5EF4-FFF2-40B4-BE49-F238E27FC236}">
                <a16:creationId xmlns:a16="http://schemas.microsoft.com/office/drawing/2014/main" id="{AD460591-982E-6552-7D50-7ADFF45D9245}"/>
              </a:ext>
            </a:extLst>
          </p:cNvPr>
          <p:cNvPicPr>
            <a:picLocks noChangeAspect="1"/>
          </p:cNvPicPr>
          <p:nvPr/>
        </p:nvPicPr>
        <p:blipFill>
          <a:blip r:embed="rId2"/>
          <a:stretch>
            <a:fillRect/>
          </a:stretch>
        </p:blipFill>
        <p:spPr>
          <a:xfrm>
            <a:off x="4769758" y="1403571"/>
            <a:ext cx="2602593" cy="2326464"/>
          </a:xfrm>
          <a:prstGeom prst="rect">
            <a:avLst/>
          </a:prstGeom>
        </p:spPr>
      </p:pic>
      <p:sp>
        <p:nvSpPr>
          <p:cNvPr id="2" name="Title 1"/>
          <p:cNvSpPr>
            <a:spLocks noGrp="1"/>
          </p:cNvSpPr>
          <p:nvPr>
            <p:ph type="title"/>
          </p:nvPr>
        </p:nvSpPr>
        <p:spPr>
          <a:xfrm>
            <a:off x="777585" y="-180921"/>
            <a:ext cx="10642188" cy="1257528"/>
          </a:xfrm>
        </p:spPr>
        <p:txBody>
          <a:bodyPr>
            <a:normAutofit/>
          </a:bodyPr>
          <a:lstStyle/>
          <a:p>
            <a:pPr algn="ctr"/>
            <a:r>
              <a:rPr lang="en-US" sz="2000" b="1" dirty="0">
                <a:latin typeface="Times New Roman" panose="02020603050405020304" pitchFamily="18" charset="0"/>
                <a:cs typeface="Times New Roman" panose="02020603050405020304" pitchFamily="18" charset="0"/>
              </a:rPr>
              <a:t>HIGH STRENGTH CONCRETE</a:t>
            </a:r>
          </a:p>
        </p:txBody>
      </p:sp>
      <p:sp>
        <p:nvSpPr>
          <p:cNvPr id="3" name="Subtitle 2"/>
          <p:cNvSpPr>
            <a:spLocks noGrp="1"/>
          </p:cNvSpPr>
          <p:nvPr>
            <p:ph idx="1"/>
          </p:nvPr>
        </p:nvSpPr>
        <p:spPr>
          <a:xfrm>
            <a:off x="765038" y="627386"/>
            <a:ext cx="10843124" cy="5172862"/>
          </a:xfrm>
        </p:spPr>
        <p:txBody>
          <a:bodyPr vert="horz" lIns="91440" tIns="45720" rIns="91440" bIns="45720" rtlCol="0" anchor="t">
            <a:normAutofit/>
          </a:bodyPr>
          <a:lstStyle/>
          <a:p>
            <a:pPr marL="0" indent="0" algn="ctr">
              <a:buNone/>
            </a:pPr>
            <a:r>
              <a:rPr lang="en-US" sz="2000" dirty="0">
                <a:latin typeface="Times New Roman" panose="02020603050405020304" pitchFamily="18" charset="0"/>
                <a:cs typeface="Times New Roman" panose="02020603050405020304" pitchFamily="18" charset="0"/>
              </a:rPr>
              <a:t>Project Review-Phase 1</a:t>
            </a:r>
          </a:p>
          <a:p>
            <a:pPr marL="0" indent="0">
              <a:buNone/>
            </a:pPr>
            <a:endParaRPr lang="en-US" sz="3200" dirty="0">
              <a:cs typeface="Calibri"/>
            </a:endParaRPr>
          </a:p>
          <a:p>
            <a:pPr marL="0" indent="0">
              <a:buNone/>
            </a:pPr>
            <a:endParaRPr lang="en-US" sz="3200" dirty="0">
              <a:cs typeface="Calibri"/>
            </a:endParaRPr>
          </a:p>
          <a:p>
            <a:pPr marL="0" indent="0">
              <a:buNone/>
            </a:pPr>
            <a:endParaRPr lang="en-US" sz="3200" dirty="0">
              <a:cs typeface="Calibri"/>
            </a:endParaRPr>
          </a:p>
          <a:p>
            <a:pPr marL="0" indent="0">
              <a:buNone/>
            </a:pPr>
            <a:endParaRPr lang="en-US" sz="3200" dirty="0">
              <a:cs typeface="Calibri"/>
            </a:endParaRPr>
          </a:p>
        </p:txBody>
      </p:sp>
      <p:sp>
        <p:nvSpPr>
          <p:cNvPr id="11" name="TextBox 10">
            <a:extLst>
              <a:ext uri="{FF2B5EF4-FFF2-40B4-BE49-F238E27FC236}">
                <a16:creationId xmlns:a16="http://schemas.microsoft.com/office/drawing/2014/main" id="{1603A318-7883-BFBA-C2CD-15E3CD0DDC20}"/>
              </a:ext>
            </a:extLst>
          </p:cNvPr>
          <p:cNvSpPr txBox="1"/>
          <p:nvPr/>
        </p:nvSpPr>
        <p:spPr>
          <a:xfrm>
            <a:off x="772227" y="5061584"/>
            <a:ext cx="294733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000" dirty="0">
                <a:latin typeface="Times New Roman"/>
                <a:ea typeface="+mn-lt"/>
                <a:cs typeface="+mn-lt"/>
              </a:rPr>
              <a:t>Supervised by:</a:t>
            </a:r>
            <a:endParaRPr lang="en-US" sz="2000" dirty="0">
              <a:latin typeface="Times New Roman"/>
              <a:cs typeface="Calibri"/>
            </a:endParaRPr>
          </a:p>
          <a:p>
            <a:pPr>
              <a:lnSpc>
                <a:spcPct val="90000"/>
              </a:lnSpc>
            </a:pPr>
            <a:r>
              <a:rPr lang="en-US" sz="2000" dirty="0">
                <a:latin typeface="Times New Roman"/>
                <a:ea typeface="+mn-lt"/>
                <a:cs typeface="+mn-lt"/>
              </a:rPr>
              <a:t>Dr. Pankaj Kumar</a:t>
            </a:r>
          </a:p>
          <a:p>
            <a:pPr>
              <a:lnSpc>
                <a:spcPct val="90000"/>
              </a:lnSpc>
            </a:pPr>
            <a:r>
              <a:rPr lang="en-US" sz="2000" dirty="0">
                <a:latin typeface="Times New Roman"/>
                <a:ea typeface="+mn-lt"/>
                <a:cs typeface="+mn-lt"/>
              </a:rPr>
              <a:t>Assistant Professor</a:t>
            </a:r>
          </a:p>
          <a:p>
            <a:pPr>
              <a:lnSpc>
                <a:spcPct val="90000"/>
              </a:lnSpc>
            </a:pPr>
            <a:r>
              <a:rPr lang="en-US" sz="2000" dirty="0">
                <a:latin typeface="Times New Roman"/>
                <a:ea typeface="+mn-lt"/>
                <a:cs typeface="+mn-lt"/>
              </a:rPr>
              <a:t>Dept. of CE</a:t>
            </a:r>
          </a:p>
          <a:p>
            <a:pPr>
              <a:lnSpc>
                <a:spcPct val="90000"/>
              </a:lnSpc>
            </a:pPr>
            <a:r>
              <a:rPr lang="en-US" sz="2000" dirty="0">
                <a:latin typeface="Times New Roman"/>
                <a:ea typeface="+mn-lt"/>
                <a:cs typeface="+mn-lt"/>
              </a:rPr>
              <a:t>NIT Nagaland</a:t>
            </a:r>
            <a:endParaRPr lang="en-US" sz="2000" dirty="0">
              <a:latin typeface="Times New Roman"/>
              <a:cs typeface="Times New Roman"/>
            </a:endParaRPr>
          </a:p>
        </p:txBody>
      </p:sp>
      <p:sp>
        <p:nvSpPr>
          <p:cNvPr id="13" name="TextBox 12">
            <a:extLst>
              <a:ext uri="{FF2B5EF4-FFF2-40B4-BE49-F238E27FC236}">
                <a16:creationId xmlns:a16="http://schemas.microsoft.com/office/drawing/2014/main" id="{73F66288-8E88-0292-ADB1-3DBE980F45B6}"/>
              </a:ext>
            </a:extLst>
          </p:cNvPr>
          <p:cNvSpPr txBox="1"/>
          <p:nvPr/>
        </p:nvSpPr>
        <p:spPr>
          <a:xfrm>
            <a:off x="7948245" y="5061584"/>
            <a:ext cx="452650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000" dirty="0">
                <a:latin typeface="Times New Roman" panose="02020603050405020304" pitchFamily="18" charset="0"/>
                <a:ea typeface="+mn-lt"/>
                <a:cs typeface="Times New Roman" panose="02020603050405020304" pitchFamily="18" charset="0"/>
              </a:rPr>
              <a:t>Presented by:</a:t>
            </a:r>
          </a:p>
          <a:p>
            <a:pPr>
              <a:lnSpc>
                <a:spcPct val="90000"/>
              </a:lnSpc>
            </a:pPr>
            <a:r>
              <a:rPr lang="en-US" sz="2000" dirty="0">
                <a:latin typeface="Times New Roman" panose="02020603050405020304" pitchFamily="18" charset="0"/>
                <a:ea typeface="+mn-lt"/>
                <a:cs typeface="Times New Roman" panose="02020603050405020304" pitchFamily="18" charset="0"/>
              </a:rPr>
              <a:t>Ahwang L Konyak  (2020101105)</a:t>
            </a:r>
          </a:p>
          <a:p>
            <a:pPr>
              <a:lnSpc>
                <a:spcPct val="90000"/>
              </a:lnSpc>
            </a:pPr>
            <a:r>
              <a:rPr lang="en-US" sz="2000" dirty="0">
                <a:latin typeface="Times New Roman" panose="02020603050405020304" pitchFamily="18" charset="0"/>
                <a:ea typeface="+mn-lt"/>
                <a:cs typeface="Times New Roman" panose="02020603050405020304" pitchFamily="18" charset="0"/>
              </a:rPr>
              <a:t>Avinash Kumar       (2020101111)</a:t>
            </a:r>
          </a:p>
          <a:p>
            <a:pPr>
              <a:lnSpc>
                <a:spcPct val="90000"/>
              </a:lnSpc>
            </a:pPr>
            <a:r>
              <a:rPr lang="en-US" sz="2000" dirty="0">
                <a:latin typeface="Times New Roman" panose="02020603050405020304" pitchFamily="18" charset="0"/>
                <a:ea typeface="+mn-lt"/>
                <a:cs typeface="Times New Roman" panose="02020603050405020304" pitchFamily="18" charset="0"/>
              </a:rPr>
              <a:t>Peeyush Katiyar      (2020101127)</a:t>
            </a:r>
          </a:p>
          <a:p>
            <a:pPr>
              <a:lnSpc>
                <a:spcPct val="90000"/>
              </a:lnSpc>
            </a:pPr>
            <a:r>
              <a:rPr lang="en-US" sz="2000" dirty="0">
                <a:latin typeface="Times New Roman" panose="02020603050405020304" pitchFamily="18" charset="0"/>
                <a:ea typeface="+mn-lt"/>
                <a:cs typeface="Times New Roman" panose="02020603050405020304" pitchFamily="18" charset="0"/>
              </a:rPr>
              <a:t>Suman Saurabh       (2020101133)</a:t>
            </a:r>
          </a:p>
        </p:txBody>
      </p:sp>
      <p:sp>
        <p:nvSpPr>
          <p:cNvPr id="14" name="TextBox 13">
            <a:extLst>
              <a:ext uri="{FF2B5EF4-FFF2-40B4-BE49-F238E27FC236}">
                <a16:creationId xmlns:a16="http://schemas.microsoft.com/office/drawing/2014/main" id="{623C5871-C9BC-D45F-C059-25B1FC72B87D}"/>
              </a:ext>
            </a:extLst>
          </p:cNvPr>
          <p:cNvSpPr txBox="1"/>
          <p:nvPr/>
        </p:nvSpPr>
        <p:spPr>
          <a:xfrm>
            <a:off x="1966739" y="3771184"/>
            <a:ext cx="8439722" cy="11798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spcBef>
                <a:spcPts val="1000"/>
              </a:spcBef>
            </a:pPr>
            <a:r>
              <a:rPr lang="en-US" sz="2000" dirty="0">
                <a:latin typeface="Times New Roman" panose="02020603050405020304" pitchFamily="18" charset="0"/>
                <a:cs typeface="Times New Roman" panose="02020603050405020304" pitchFamily="18" charset="0"/>
              </a:rPr>
              <a:t>National Institute of Technology Nagaland </a:t>
            </a:r>
            <a:endParaRPr lang="en-US" sz="2000" dirty="0">
              <a:latin typeface="Times New Roman" panose="02020603050405020304" pitchFamily="18" charset="0"/>
              <a:ea typeface="Calibri" panose="020F0502020204030204"/>
              <a:cs typeface="Times New Roman" panose="02020603050405020304" pitchFamily="18" charset="0"/>
            </a:endParaRPr>
          </a:p>
          <a:p>
            <a:pPr algn="ctr">
              <a:lnSpc>
                <a:spcPct val="90000"/>
              </a:lnSpc>
              <a:spcBef>
                <a:spcPts val="1000"/>
              </a:spcBef>
            </a:pPr>
            <a:r>
              <a:rPr lang="en-US" sz="2000" dirty="0">
                <a:latin typeface="Times New Roman" panose="02020603050405020304" pitchFamily="18" charset="0"/>
                <a:cs typeface="Times New Roman" panose="02020603050405020304" pitchFamily="18" charset="0"/>
              </a:rPr>
              <a:t>(An Institute of National Importance, Government of India)</a:t>
            </a:r>
            <a:endParaRPr lang="en-US" sz="2000" dirty="0">
              <a:latin typeface="Times New Roman" panose="02020603050405020304" pitchFamily="18" charset="0"/>
              <a:ea typeface="Calibri" panose="020F0502020204030204"/>
              <a:cs typeface="Times New Roman" panose="02020603050405020304" pitchFamily="18" charset="0"/>
            </a:endParaRPr>
          </a:p>
          <a:p>
            <a:pPr algn="ctr">
              <a:lnSpc>
                <a:spcPct val="90000"/>
              </a:lnSpc>
              <a:spcBef>
                <a:spcPts val="1000"/>
              </a:spcBef>
            </a:pPr>
            <a:r>
              <a:rPr lang="en-US" sz="2000" dirty="0">
                <a:latin typeface="Times New Roman" panose="02020603050405020304" pitchFamily="18" charset="0"/>
                <a:cs typeface="Times New Roman" panose="02020603050405020304" pitchFamily="18" charset="0"/>
              </a:rPr>
              <a:t>Dimapur Nagaland-797103</a:t>
            </a:r>
          </a:p>
        </p:txBody>
      </p:sp>
      <p:sp>
        <p:nvSpPr>
          <p:cNvPr id="4" name="Slide Number Placeholder 3">
            <a:extLst>
              <a:ext uri="{FF2B5EF4-FFF2-40B4-BE49-F238E27FC236}">
                <a16:creationId xmlns:a16="http://schemas.microsoft.com/office/drawing/2014/main" id="{6D5E6B38-6A51-B234-C58A-62B992263EE9}"/>
              </a:ext>
            </a:extLst>
          </p:cNvPr>
          <p:cNvSpPr>
            <a:spLocks noGrp="1"/>
          </p:cNvSpPr>
          <p:nvPr>
            <p:ph type="sldNum" sz="quarter" idx="12"/>
          </p:nvPr>
        </p:nvSpPr>
        <p:spPr/>
        <p:txBody>
          <a:bodyPr/>
          <a:lstStyle/>
          <a:p>
            <a:fld id="{FB6A362B-CA24-4AE7-B0B1-112153D93946}" type="slidenum">
              <a:rPr lang="en-IN" smtClean="0"/>
              <a:t>1</a:t>
            </a:fld>
            <a:endParaRPr lang="en-IN"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AD5F62D7-0F55-CF23-1DC6-C297D6FE7C15}"/>
              </a:ext>
            </a:extLst>
          </p:cNvPr>
          <p:cNvGraphicFramePr>
            <a:graphicFrameLocks noGrp="1"/>
          </p:cNvGraphicFramePr>
          <p:nvPr>
            <p:extLst>
              <p:ext uri="{D42A27DB-BD31-4B8C-83A1-F6EECF244321}">
                <p14:modId xmlns:p14="http://schemas.microsoft.com/office/powerpoint/2010/main" val="4067160183"/>
              </p:ext>
            </p:extLst>
          </p:nvPr>
        </p:nvGraphicFramePr>
        <p:xfrm>
          <a:off x="703383" y="606669"/>
          <a:ext cx="10281322" cy="6237042"/>
        </p:xfrm>
        <a:graphic>
          <a:graphicData uri="http://schemas.openxmlformats.org/drawingml/2006/table">
            <a:tbl>
              <a:tblPr firstRow="1" bandRow="1">
                <a:tableStyleId>{BC89EF96-8CEA-46FF-86C4-4CE0E7609802}</a:tableStyleId>
              </a:tblPr>
              <a:tblGrid>
                <a:gridCol w="933946">
                  <a:extLst>
                    <a:ext uri="{9D8B030D-6E8A-4147-A177-3AD203B41FA5}">
                      <a16:colId xmlns:a16="http://schemas.microsoft.com/office/drawing/2014/main" val="3500393243"/>
                    </a:ext>
                  </a:extLst>
                </a:gridCol>
                <a:gridCol w="4011672">
                  <a:extLst>
                    <a:ext uri="{9D8B030D-6E8A-4147-A177-3AD203B41FA5}">
                      <a16:colId xmlns:a16="http://schemas.microsoft.com/office/drawing/2014/main" val="1100011978"/>
                    </a:ext>
                  </a:extLst>
                </a:gridCol>
                <a:gridCol w="5335704">
                  <a:extLst>
                    <a:ext uri="{9D8B030D-6E8A-4147-A177-3AD203B41FA5}">
                      <a16:colId xmlns:a16="http://schemas.microsoft.com/office/drawing/2014/main" val="109986545"/>
                    </a:ext>
                  </a:extLst>
                </a:gridCol>
              </a:tblGrid>
              <a:tr h="728183">
                <a:tc>
                  <a:txBody>
                    <a:bodyPr/>
                    <a:lstStyle/>
                    <a:p>
                      <a:r>
                        <a:rPr lang="en-US" sz="1800" dirty="0">
                          <a:solidFill>
                            <a:schemeClr val="tx1"/>
                          </a:solidFill>
                          <a:latin typeface="Times New Roman" panose="02020603050405020304" pitchFamily="18" charset="0"/>
                          <a:cs typeface="Times New Roman" panose="02020603050405020304" pitchFamily="18" charset="0"/>
                        </a:rPr>
                        <a:t>Sl.no</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Ordinary Concrete</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High Strength Concrete</a:t>
                      </a:r>
                      <a:endParaRPr lang="en-IN"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26320607"/>
                  </a:ext>
                </a:extLst>
              </a:tr>
              <a:tr h="5508859">
                <a:tc>
                  <a:txBody>
                    <a:bodyPr/>
                    <a:lstStyle/>
                    <a:p>
                      <a:r>
                        <a:rPr lang="en-US" sz="1800" dirty="0">
                          <a:latin typeface="Times New Roman" panose="02020603050405020304" pitchFamily="18" charset="0"/>
                          <a:cs typeface="Times New Roman" panose="02020603050405020304" pitchFamily="18" charset="0"/>
                        </a:rPr>
                        <a:t>1.</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2.</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3.</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4.</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5. </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latin typeface="+mn-lt"/>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Economic</a:t>
                      </a:r>
                    </a:p>
                    <a:p>
                      <a:endParaRPr lang="en-US"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Strength and durability is low</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Typical Construction work</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Formal Method is used</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High water cement ratio</a:t>
                      </a:r>
                    </a:p>
                  </a:txBody>
                  <a:tcPr/>
                </a:tc>
                <a:tc>
                  <a:txBody>
                    <a:bodyPr/>
                    <a:lstStyle/>
                    <a:p>
                      <a:r>
                        <a:rPr lang="en-US" sz="1800" dirty="0">
                          <a:latin typeface="Times New Roman" panose="02020603050405020304" pitchFamily="18" charset="0"/>
                          <a:cs typeface="Times New Roman" panose="02020603050405020304" pitchFamily="18" charset="0"/>
                        </a:rPr>
                        <a:t>Expensive</a:t>
                      </a:r>
                    </a:p>
                    <a:p>
                      <a:endParaRPr lang="en-US" sz="18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Strength and durability is high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High rise structures and radiation protection plant.</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High skill technique is used</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Low water cement ratio</a:t>
                      </a:r>
                    </a:p>
                  </a:txBody>
                  <a:tcPr/>
                </a:tc>
                <a:extLst>
                  <a:ext uri="{0D108BD9-81ED-4DB2-BD59-A6C34878D82A}">
                    <a16:rowId xmlns:a16="http://schemas.microsoft.com/office/drawing/2014/main" val="1043727039"/>
                  </a:ext>
                </a:extLst>
              </a:tr>
            </a:tbl>
          </a:graphicData>
        </a:graphic>
      </p:graphicFrame>
      <p:sp>
        <p:nvSpPr>
          <p:cNvPr id="3" name="TextBox 2">
            <a:extLst>
              <a:ext uri="{FF2B5EF4-FFF2-40B4-BE49-F238E27FC236}">
                <a16:creationId xmlns:a16="http://schemas.microsoft.com/office/drawing/2014/main" id="{9916856D-CBCA-DE66-F2DD-675F2B9B8231}"/>
              </a:ext>
            </a:extLst>
          </p:cNvPr>
          <p:cNvSpPr txBox="1"/>
          <p:nvPr/>
        </p:nvSpPr>
        <p:spPr>
          <a:xfrm>
            <a:off x="-299122" y="136525"/>
            <a:ext cx="1028132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ea typeface="+mn-ea"/>
                <a:cs typeface="+mn-cs"/>
              </a:rPr>
              <a:t>		</a:t>
            </a: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DIFFEREN</a:t>
            </a:r>
            <a:r>
              <a:rPr lang="en-US" sz="1600" b="1" dirty="0">
                <a:solidFill>
                  <a:prstClr val="black"/>
                </a:solidFill>
                <a:latin typeface="Times New Roman" panose="02020603050405020304" pitchFamily="18" charset="0"/>
                <a:cs typeface="Times New Roman" panose="02020603050405020304" pitchFamily="18" charset="0"/>
              </a:rPr>
              <a:t>CE BETWEEN ORDINARY CONCRETE AND HIGH STRENGTH CONCRETE</a:t>
            </a:r>
            <a:endParaRPr kumimoji="0" lang="en-IN" sz="16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34D0658-96DC-9D00-FC8E-CD5AE5CE4998}"/>
              </a:ext>
            </a:extLst>
          </p:cNvPr>
          <p:cNvSpPr>
            <a:spLocks noGrp="1"/>
          </p:cNvSpPr>
          <p:nvPr>
            <p:ph type="sldNum" sz="quarter" idx="12"/>
          </p:nvPr>
        </p:nvSpPr>
        <p:spPr/>
        <p:txBody>
          <a:bodyPr/>
          <a:lstStyle/>
          <a:p>
            <a:fld id="{FB6A362B-CA24-4AE7-B0B1-112153D93946}" type="slidenum">
              <a:rPr lang="en-IN" smtClean="0"/>
              <a:t>10</a:t>
            </a:fld>
            <a:endParaRPr lang="en-IN"/>
          </a:p>
        </p:txBody>
      </p:sp>
    </p:spTree>
    <p:extLst>
      <p:ext uri="{BB962C8B-B14F-4D97-AF65-F5344CB8AC3E}">
        <p14:creationId xmlns:p14="http://schemas.microsoft.com/office/powerpoint/2010/main" val="3755293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16856D-CBCA-DE66-F2DD-675F2B9B8231}"/>
              </a:ext>
            </a:extLst>
          </p:cNvPr>
          <p:cNvSpPr txBox="1"/>
          <p:nvPr/>
        </p:nvSpPr>
        <p:spPr>
          <a:xfrm>
            <a:off x="3279347" y="106799"/>
            <a:ext cx="1028132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ea typeface="+mn-ea"/>
                <a:cs typeface="+mn-cs"/>
              </a:rPr>
              <a:t>		</a:t>
            </a:r>
            <a:r>
              <a:rPr lang="en-US" sz="1600" b="1" dirty="0">
                <a:solidFill>
                  <a:prstClr val="black"/>
                </a:solidFill>
                <a:latin typeface="Times New Roman" panose="02020603050405020304" pitchFamily="18" charset="0"/>
                <a:ea typeface="+mn-ea"/>
                <a:cs typeface="Times New Roman" panose="02020603050405020304" pitchFamily="18" charset="0"/>
              </a:rPr>
              <a:t>LITERATURE</a:t>
            </a:r>
            <a:endParaRPr kumimoji="0" lang="en-IN" sz="16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34D0658-96DC-9D00-FC8E-CD5AE5CE4998}"/>
              </a:ext>
            </a:extLst>
          </p:cNvPr>
          <p:cNvSpPr>
            <a:spLocks noGrp="1"/>
          </p:cNvSpPr>
          <p:nvPr>
            <p:ph type="sldNum" sz="quarter" idx="12"/>
          </p:nvPr>
        </p:nvSpPr>
        <p:spPr/>
        <p:txBody>
          <a:bodyPr/>
          <a:lstStyle/>
          <a:p>
            <a:fld id="{FB6A362B-CA24-4AE7-B0B1-112153D93946}" type="slidenum">
              <a:rPr lang="en-IN" smtClean="0"/>
              <a:t>11</a:t>
            </a:fld>
            <a:endParaRPr lang="en-IN"/>
          </a:p>
        </p:txBody>
      </p:sp>
      <p:graphicFrame>
        <p:nvGraphicFramePr>
          <p:cNvPr id="5" name="Table 4">
            <a:extLst>
              <a:ext uri="{FF2B5EF4-FFF2-40B4-BE49-F238E27FC236}">
                <a16:creationId xmlns:a16="http://schemas.microsoft.com/office/drawing/2014/main" id="{9A57938B-85B6-1F32-F6E9-9145B40C853B}"/>
              </a:ext>
            </a:extLst>
          </p:cNvPr>
          <p:cNvGraphicFramePr>
            <a:graphicFrameLocks noGrp="1"/>
          </p:cNvGraphicFramePr>
          <p:nvPr>
            <p:extLst>
              <p:ext uri="{D42A27DB-BD31-4B8C-83A1-F6EECF244321}">
                <p14:modId xmlns:p14="http://schemas.microsoft.com/office/powerpoint/2010/main" val="2101696384"/>
              </p:ext>
            </p:extLst>
          </p:nvPr>
        </p:nvGraphicFramePr>
        <p:xfrm>
          <a:off x="1109132" y="498031"/>
          <a:ext cx="10439399" cy="5242560"/>
        </p:xfrm>
        <a:graphic>
          <a:graphicData uri="http://schemas.openxmlformats.org/drawingml/2006/table">
            <a:tbl>
              <a:tblPr firstRow="1" bandRow="1">
                <a:tableStyleId>{7DF18680-E054-41AD-8BC1-D1AEF772440D}</a:tableStyleId>
              </a:tblPr>
              <a:tblGrid>
                <a:gridCol w="812801">
                  <a:extLst>
                    <a:ext uri="{9D8B030D-6E8A-4147-A177-3AD203B41FA5}">
                      <a16:colId xmlns:a16="http://schemas.microsoft.com/office/drawing/2014/main" val="901015559"/>
                    </a:ext>
                  </a:extLst>
                </a:gridCol>
                <a:gridCol w="1642533">
                  <a:extLst>
                    <a:ext uri="{9D8B030D-6E8A-4147-A177-3AD203B41FA5}">
                      <a16:colId xmlns:a16="http://schemas.microsoft.com/office/drawing/2014/main" val="1031592638"/>
                    </a:ext>
                  </a:extLst>
                </a:gridCol>
                <a:gridCol w="736600">
                  <a:extLst>
                    <a:ext uri="{9D8B030D-6E8A-4147-A177-3AD203B41FA5}">
                      <a16:colId xmlns:a16="http://schemas.microsoft.com/office/drawing/2014/main" val="1763995736"/>
                    </a:ext>
                  </a:extLst>
                </a:gridCol>
                <a:gridCol w="2917714">
                  <a:extLst>
                    <a:ext uri="{9D8B030D-6E8A-4147-A177-3AD203B41FA5}">
                      <a16:colId xmlns:a16="http://schemas.microsoft.com/office/drawing/2014/main" val="1645062302"/>
                    </a:ext>
                  </a:extLst>
                </a:gridCol>
                <a:gridCol w="4329751">
                  <a:extLst>
                    <a:ext uri="{9D8B030D-6E8A-4147-A177-3AD203B41FA5}">
                      <a16:colId xmlns:a16="http://schemas.microsoft.com/office/drawing/2014/main" val="3717581432"/>
                    </a:ext>
                  </a:extLst>
                </a:gridCol>
              </a:tblGrid>
              <a:tr h="333587">
                <a:tc>
                  <a:txBody>
                    <a:bodyPr/>
                    <a:lstStyle/>
                    <a:p>
                      <a:r>
                        <a:rPr lang="en-US" sz="1400" dirty="0">
                          <a:latin typeface="Times New Roman" panose="02020603050405020304" pitchFamily="18" charset="0"/>
                          <a:cs typeface="Times New Roman" panose="02020603050405020304" pitchFamily="18" charset="0"/>
                        </a:rPr>
                        <a:t>SL.NO.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AUTHOR</a:t>
                      </a: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YEAR</a:t>
                      </a:r>
                    </a:p>
                    <a:p>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TITLE OF PAPER</a:t>
                      </a: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FINDINGS</a:t>
                      </a:r>
                    </a:p>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83573337"/>
                  </a:ext>
                </a:extLst>
              </a:tr>
              <a:tr h="360681">
                <a:tc>
                  <a:txBody>
                    <a:bodyPr/>
                    <a:lstStyle/>
                    <a:p>
                      <a:r>
                        <a:rPr lang="en-US" sz="1400" dirty="0">
                          <a:latin typeface="Times New Roman" panose="02020603050405020304" pitchFamily="18" charset="0"/>
                          <a:cs typeface="Times New Roman" panose="02020603050405020304" pitchFamily="18" charset="0"/>
                        </a:rPr>
                        <a:t>01.</a:t>
                      </a:r>
                    </a:p>
                  </a:txBody>
                  <a:tcPr/>
                </a:tc>
                <a:tc>
                  <a:txBody>
                    <a:bodyPr/>
                    <a:lstStyle/>
                    <a:p>
                      <a:r>
                        <a:rPr lang="en-US" sz="1400" dirty="0" err="1">
                          <a:latin typeface="Times New Roman" panose="02020603050405020304" pitchFamily="18" charset="0"/>
                          <a:cs typeface="Times New Roman" panose="02020603050405020304" pitchFamily="18" charset="0"/>
                        </a:rPr>
                        <a:t>Sernas</a:t>
                      </a:r>
                      <a:r>
                        <a:rPr lang="en-US" sz="1400" dirty="0">
                          <a:latin typeface="Times New Roman" panose="02020603050405020304" pitchFamily="18" charset="0"/>
                          <a:cs typeface="Times New Roman" panose="02020603050405020304" pitchFamily="18" charset="0"/>
                        </a:rPr>
                        <a:t> et al. </a:t>
                      </a:r>
                    </a:p>
                  </a:txBody>
                  <a:tcPr/>
                </a:tc>
                <a:tc>
                  <a:txBody>
                    <a:bodyPr/>
                    <a:lstStyle/>
                    <a:p>
                      <a:r>
                        <a:rPr lang="en-US" sz="1400" dirty="0">
                          <a:latin typeface="Times New Roman" panose="02020603050405020304" pitchFamily="18" charset="0"/>
                          <a:cs typeface="Times New Roman" panose="02020603050405020304" pitchFamily="18" charset="0"/>
                        </a:rPr>
                        <a:t>2020</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“Effect of silica fuel on high strength concrete performance”</a:t>
                      </a:r>
                    </a:p>
                    <a:p>
                      <a:endParaRPr lang="en-US" sz="16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Studies how adding silica fume  to high-strength concrete affects its performance for road pavement. Study suggests that 7% silica fume is optimal.</a:t>
                      </a: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81066325"/>
                  </a:ext>
                </a:extLst>
              </a:tr>
              <a:tr h="846667">
                <a:tc>
                  <a:txBody>
                    <a:bodyPr/>
                    <a:lstStyle/>
                    <a:p>
                      <a:r>
                        <a:rPr lang="en-US" sz="1400" dirty="0">
                          <a:latin typeface="Times New Roman" panose="02020603050405020304" pitchFamily="18" charset="0"/>
                          <a:cs typeface="Times New Roman" panose="02020603050405020304" pitchFamily="18" charset="0"/>
                        </a:rPr>
                        <a:t>02.</a:t>
                      </a:r>
                    </a:p>
                  </a:txBody>
                  <a:tcPr/>
                </a:tc>
                <a:tc>
                  <a:txBody>
                    <a:bodyPr/>
                    <a:lstStyle/>
                    <a:p>
                      <a:r>
                        <a:rPr lang="en-IN" sz="1400" dirty="0" err="1">
                          <a:latin typeface="Times New Roman" panose="02020603050405020304" pitchFamily="18" charset="0"/>
                          <a:cs typeface="Times New Roman" panose="02020603050405020304" pitchFamily="18" charset="0"/>
                        </a:rPr>
                        <a:t>Thaguna</a:t>
                      </a:r>
                      <a:r>
                        <a:rPr lang="en-IN" sz="1400" dirty="0">
                          <a:latin typeface="Times New Roman" panose="02020603050405020304" pitchFamily="18" charset="0"/>
                          <a:cs typeface="Times New Roman" panose="02020603050405020304" pitchFamily="18" charset="0"/>
                        </a:rPr>
                        <a:t> et al. </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2023</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To determine the strength of concrete with partial replacement of sand with marble dust powder</a:t>
                      </a:r>
                    </a:p>
                    <a:p>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Using waste marble dust powder as a substitute for sand in concrete production to enhance sustainability.</a:t>
                      </a:r>
                    </a:p>
                    <a:p>
                      <a:pPr algn="just"/>
                      <a:r>
                        <a:rPr lang="en-US" sz="1400" dirty="0">
                          <a:latin typeface="Times New Roman" panose="02020603050405020304" pitchFamily="18" charset="0"/>
                          <a:cs typeface="Times New Roman" panose="02020603050405020304" pitchFamily="18" charset="0"/>
                        </a:rPr>
                        <a:t>The best compressive strength was at 30% marble dust replacement for sand.</a:t>
                      </a: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46751343"/>
                  </a:ext>
                </a:extLst>
              </a:tr>
              <a:tr h="666873">
                <a:tc>
                  <a:txBody>
                    <a:bodyPr/>
                    <a:lstStyle/>
                    <a:p>
                      <a:r>
                        <a:rPr lang="en-US" sz="1400" dirty="0">
                          <a:latin typeface="Times New Roman" panose="02020603050405020304" pitchFamily="18" charset="0"/>
                          <a:cs typeface="Times New Roman" panose="02020603050405020304" pitchFamily="18" charset="0"/>
                        </a:rPr>
                        <a:t>03.</a:t>
                      </a:r>
                    </a:p>
                  </a:txBody>
                  <a:tcPr/>
                </a:tc>
                <a:tc>
                  <a:txBody>
                    <a:bodyPr/>
                    <a:lstStyle/>
                    <a:p>
                      <a:r>
                        <a:rPr lang="en-IN" sz="1400" dirty="0">
                          <a:latin typeface="Times New Roman" panose="02020603050405020304" pitchFamily="18" charset="0"/>
                          <a:cs typeface="Times New Roman" panose="02020603050405020304" pitchFamily="18" charset="0"/>
                        </a:rPr>
                        <a:t>F.A </a:t>
                      </a:r>
                      <a:r>
                        <a:rPr lang="en-IN" sz="1400" dirty="0" err="1">
                          <a:latin typeface="Times New Roman" panose="02020603050405020304" pitchFamily="18" charset="0"/>
                          <a:cs typeface="Times New Roman" panose="02020603050405020304" pitchFamily="18" charset="0"/>
                        </a:rPr>
                        <a:t>Memy</a:t>
                      </a:r>
                      <a:r>
                        <a:rPr lang="en-IN" sz="1400" dirty="0">
                          <a:latin typeface="Times New Roman" panose="02020603050405020304" pitchFamily="18" charset="0"/>
                          <a:cs typeface="Times New Roman" panose="02020603050405020304" pitchFamily="18" charset="0"/>
                        </a:rPr>
                        <a:t>, Abdul </a:t>
                      </a:r>
                      <a:r>
                        <a:rPr lang="en-IN" sz="1400" dirty="0" err="1">
                          <a:latin typeface="Times New Roman" panose="02020603050405020304" pitchFamily="18" charset="0"/>
                          <a:cs typeface="Times New Roman" panose="02020603050405020304" pitchFamily="18" charset="0"/>
                        </a:rPr>
                        <a:t>manan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Yous</a:t>
                      </a:r>
                      <a:r>
                        <a:rPr lang="en-IN" sz="1400" dirty="0">
                          <a:latin typeface="Times New Roman" panose="02020603050405020304" pitchFamily="18" charset="0"/>
                          <a:cs typeface="Times New Roman" panose="02020603050405020304" pitchFamily="18" charset="0"/>
                        </a:rPr>
                        <a:t> Fani </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2017</a:t>
                      </a:r>
                    </a:p>
                  </a:txBody>
                  <a:tcPr/>
                </a:tc>
                <a:tc>
                  <a:txBody>
                    <a:bodyPr/>
                    <a:lstStyle/>
                    <a:p>
                      <a:pPr algn="just"/>
                      <a:r>
                        <a:rPr lang="en-US" sz="1400" dirty="0">
                          <a:latin typeface="Times New Roman" panose="02020603050405020304" pitchFamily="18" charset="0"/>
                          <a:cs typeface="Times New Roman" panose="02020603050405020304" pitchFamily="18" charset="0"/>
                        </a:rPr>
                        <a:t>Effect of marble dust replacement of cement on fresh and hardened properties of concrete</a:t>
                      </a:r>
                    </a:p>
                    <a:p>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Study explored using waste marble from landfills as an eco-friendlier solution. 5% replacement is the optimal content.</a:t>
                      </a: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0873302"/>
                  </a:ext>
                </a:extLst>
              </a:tr>
              <a:tr h="0">
                <a:tc>
                  <a:txBody>
                    <a:bodyPr/>
                    <a:lstStyle/>
                    <a:p>
                      <a:r>
                        <a:rPr lang="en-US" sz="1400" dirty="0">
                          <a:latin typeface="Times New Roman" panose="02020603050405020304" pitchFamily="18" charset="0"/>
                          <a:cs typeface="Times New Roman" panose="02020603050405020304" pitchFamily="18" charset="0"/>
                        </a:rPr>
                        <a:t>04.</a:t>
                      </a:r>
                    </a:p>
                  </a:txBody>
                  <a:tcPr/>
                </a:tc>
                <a:tc>
                  <a:txBody>
                    <a:bodyPr/>
                    <a:lstStyle/>
                    <a:p>
                      <a:r>
                        <a:rPr lang="en-IN" sz="1400" dirty="0">
                          <a:latin typeface="Times New Roman" panose="02020603050405020304" pitchFamily="18" charset="0"/>
                          <a:cs typeface="Times New Roman" panose="02020603050405020304" pitchFamily="18" charset="0"/>
                        </a:rPr>
                        <a:t>Neha Singh, Rahul Kumar </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2023</a:t>
                      </a:r>
                    </a:p>
                  </a:txBody>
                  <a:tcPr/>
                </a:tc>
                <a:tc>
                  <a:txBody>
                    <a:bodyPr/>
                    <a:lstStyle/>
                    <a:p>
                      <a:pPr algn="just"/>
                      <a:r>
                        <a:rPr lang="en-US" sz="1400" dirty="0">
                          <a:latin typeface="Times New Roman" panose="02020603050405020304" pitchFamily="18" charset="0"/>
                          <a:cs typeface="Times New Roman" panose="02020603050405020304" pitchFamily="18" charset="0"/>
                        </a:rPr>
                        <a:t>Experimental analysis of partial replacement of ordinary Portland cement in concrete with superplasticizer and marble dust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Study explore replacing cement with materials like marble dust in concrete production. Best results were seen with 15% cement replacement and 1.5% super plasticizer.</a:t>
                      </a: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25928439"/>
                  </a:ext>
                </a:extLst>
              </a:tr>
            </a:tbl>
          </a:graphicData>
        </a:graphic>
      </p:graphicFrame>
    </p:spTree>
    <p:extLst>
      <p:ext uri="{BB962C8B-B14F-4D97-AF65-F5344CB8AC3E}">
        <p14:creationId xmlns:p14="http://schemas.microsoft.com/office/powerpoint/2010/main" val="1055141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16856D-CBCA-DE66-F2DD-675F2B9B8231}"/>
              </a:ext>
            </a:extLst>
          </p:cNvPr>
          <p:cNvSpPr txBox="1"/>
          <p:nvPr/>
        </p:nvSpPr>
        <p:spPr>
          <a:xfrm>
            <a:off x="3279347" y="106799"/>
            <a:ext cx="1028132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ea typeface="+mn-ea"/>
                <a:cs typeface="+mn-cs"/>
              </a:rPr>
              <a:t>		</a:t>
            </a:r>
            <a:r>
              <a:rPr lang="en-US" sz="1600" b="1" dirty="0">
                <a:solidFill>
                  <a:prstClr val="black"/>
                </a:solidFill>
                <a:latin typeface="Times New Roman" panose="02020603050405020304" pitchFamily="18" charset="0"/>
                <a:ea typeface="+mn-ea"/>
                <a:cs typeface="Times New Roman" panose="02020603050405020304" pitchFamily="18" charset="0"/>
              </a:rPr>
              <a:t>LITERATURE</a:t>
            </a:r>
            <a:endParaRPr kumimoji="0" lang="en-IN" sz="16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34D0658-96DC-9D00-FC8E-CD5AE5CE4998}"/>
              </a:ext>
            </a:extLst>
          </p:cNvPr>
          <p:cNvSpPr>
            <a:spLocks noGrp="1"/>
          </p:cNvSpPr>
          <p:nvPr>
            <p:ph type="sldNum" sz="quarter" idx="12"/>
          </p:nvPr>
        </p:nvSpPr>
        <p:spPr/>
        <p:txBody>
          <a:bodyPr/>
          <a:lstStyle/>
          <a:p>
            <a:fld id="{FB6A362B-CA24-4AE7-B0B1-112153D93946}" type="slidenum">
              <a:rPr lang="en-IN" smtClean="0"/>
              <a:t>12</a:t>
            </a:fld>
            <a:endParaRPr lang="en-IN"/>
          </a:p>
        </p:txBody>
      </p:sp>
      <p:graphicFrame>
        <p:nvGraphicFramePr>
          <p:cNvPr id="5" name="Table 4">
            <a:extLst>
              <a:ext uri="{FF2B5EF4-FFF2-40B4-BE49-F238E27FC236}">
                <a16:creationId xmlns:a16="http://schemas.microsoft.com/office/drawing/2014/main" id="{9A57938B-85B6-1F32-F6E9-9145B40C853B}"/>
              </a:ext>
            </a:extLst>
          </p:cNvPr>
          <p:cNvGraphicFramePr>
            <a:graphicFrameLocks noGrp="1"/>
          </p:cNvGraphicFramePr>
          <p:nvPr>
            <p:extLst>
              <p:ext uri="{D42A27DB-BD31-4B8C-83A1-F6EECF244321}">
                <p14:modId xmlns:p14="http://schemas.microsoft.com/office/powerpoint/2010/main" val="3712748700"/>
              </p:ext>
            </p:extLst>
          </p:nvPr>
        </p:nvGraphicFramePr>
        <p:xfrm>
          <a:off x="1109132" y="498031"/>
          <a:ext cx="10439399" cy="5547360"/>
        </p:xfrm>
        <a:graphic>
          <a:graphicData uri="http://schemas.openxmlformats.org/drawingml/2006/table">
            <a:tbl>
              <a:tblPr firstRow="1" bandRow="1">
                <a:tableStyleId>{7DF18680-E054-41AD-8BC1-D1AEF772440D}</a:tableStyleId>
              </a:tblPr>
              <a:tblGrid>
                <a:gridCol w="821267">
                  <a:extLst>
                    <a:ext uri="{9D8B030D-6E8A-4147-A177-3AD203B41FA5}">
                      <a16:colId xmlns:a16="http://schemas.microsoft.com/office/drawing/2014/main" val="901015559"/>
                    </a:ext>
                  </a:extLst>
                </a:gridCol>
                <a:gridCol w="1634067">
                  <a:extLst>
                    <a:ext uri="{9D8B030D-6E8A-4147-A177-3AD203B41FA5}">
                      <a16:colId xmlns:a16="http://schemas.microsoft.com/office/drawing/2014/main" val="1031592638"/>
                    </a:ext>
                  </a:extLst>
                </a:gridCol>
                <a:gridCol w="736600">
                  <a:extLst>
                    <a:ext uri="{9D8B030D-6E8A-4147-A177-3AD203B41FA5}">
                      <a16:colId xmlns:a16="http://schemas.microsoft.com/office/drawing/2014/main" val="1763995736"/>
                    </a:ext>
                  </a:extLst>
                </a:gridCol>
                <a:gridCol w="2917714">
                  <a:extLst>
                    <a:ext uri="{9D8B030D-6E8A-4147-A177-3AD203B41FA5}">
                      <a16:colId xmlns:a16="http://schemas.microsoft.com/office/drawing/2014/main" val="1645062302"/>
                    </a:ext>
                  </a:extLst>
                </a:gridCol>
                <a:gridCol w="4329751">
                  <a:extLst>
                    <a:ext uri="{9D8B030D-6E8A-4147-A177-3AD203B41FA5}">
                      <a16:colId xmlns:a16="http://schemas.microsoft.com/office/drawing/2014/main" val="3717581432"/>
                    </a:ext>
                  </a:extLst>
                </a:gridCol>
              </a:tblGrid>
              <a:tr h="333587">
                <a:tc>
                  <a:txBody>
                    <a:bodyPr/>
                    <a:lstStyle/>
                    <a:p>
                      <a:r>
                        <a:rPr lang="en-US" sz="1400" dirty="0">
                          <a:latin typeface="Times New Roman" panose="02020603050405020304" pitchFamily="18" charset="0"/>
                          <a:cs typeface="Times New Roman" panose="02020603050405020304" pitchFamily="18" charset="0"/>
                        </a:rPr>
                        <a:t>SL.NO.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AUTHOR</a:t>
                      </a: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YEAR</a:t>
                      </a:r>
                    </a:p>
                    <a:p>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TITLE OF PAPER</a:t>
                      </a: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FINDINGS</a:t>
                      </a:r>
                    </a:p>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83573337"/>
                  </a:ext>
                </a:extLst>
              </a:tr>
              <a:tr h="360681">
                <a:tc>
                  <a:txBody>
                    <a:bodyPr/>
                    <a:lstStyle/>
                    <a:p>
                      <a:r>
                        <a:rPr lang="en-US" sz="1400" dirty="0">
                          <a:latin typeface="Times New Roman" panose="02020603050405020304" pitchFamily="18" charset="0"/>
                          <a:cs typeface="Times New Roman" panose="02020603050405020304" pitchFamily="18" charset="0"/>
                        </a:rPr>
                        <a:t>05.</a:t>
                      </a:r>
                    </a:p>
                  </a:txBody>
                  <a:tcPr/>
                </a:tc>
                <a:tc>
                  <a:txBody>
                    <a:bodyPr/>
                    <a:lstStyle/>
                    <a:p>
                      <a:r>
                        <a:rPr lang="en-US" sz="1400" dirty="0">
                          <a:latin typeface="Times New Roman" panose="02020603050405020304" pitchFamily="18" charset="0"/>
                          <a:cs typeface="Times New Roman" panose="02020603050405020304" pitchFamily="18" charset="0"/>
                        </a:rPr>
                        <a:t>Ali et al. </a:t>
                      </a:r>
                    </a:p>
                  </a:txBody>
                  <a:tcPr/>
                </a:tc>
                <a:tc>
                  <a:txBody>
                    <a:bodyPr/>
                    <a:lstStyle/>
                    <a:p>
                      <a:r>
                        <a:rPr lang="en-US" sz="1400" dirty="0">
                          <a:latin typeface="Times New Roman" panose="02020603050405020304" pitchFamily="18" charset="0"/>
                          <a:cs typeface="Times New Roman" panose="02020603050405020304" pitchFamily="18" charset="0"/>
                        </a:rPr>
                        <a:t>2021</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Effect of recycled coarse aggregate from concrete</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debris on the strength of concrete</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4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Explores using recycled materials from demolished buildings in Iraq and crushed concrete cubes from the laboratory. Results revealed that recycled concrete from demolished buildings had lower strength, while recycled cubes from the lab had higher strength compared to regular concrete</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81066325"/>
                  </a:ext>
                </a:extLst>
              </a:tr>
              <a:tr h="846667">
                <a:tc>
                  <a:txBody>
                    <a:bodyPr/>
                    <a:lstStyle/>
                    <a:p>
                      <a:r>
                        <a:rPr lang="en-US" sz="1400" dirty="0">
                          <a:latin typeface="Times New Roman" panose="02020603050405020304" pitchFamily="18" charset="0"/>
                          <a:cs typeface="Times New Roman" panose="02020603050405020304" pitchFamily="18" charset="0"/>
                        </a:rPr>
                        <a:t>06.</a:t>
                      </a:r>
                    </a:p>
                  </a:txBody>
                  <a:tcPr/>
                </a:tc>
                <a:tc>
                  <a:txBody>
                    <a:bodyPr/>
                    <a:lstStyle/>
                    <a:p>
                      <a:r>
                        <a:rPr lang="en-IN" sz="1400" dirty="0" err="1">
                          <a:latin typeface="Times New Roman" panose="02020603050405020304" pitchFamily="18" charset="0"/>
                          <a:cs typeface="Times New Roman" panose="02020603050405020304" pitchFamily="18" charset="0"/>
                        </a:rPr>
                        <a:t>Sathiaseelan</a:t>
                      </a:r>
                      <a:r>
                        <a:rPr lang="en-IN" sz="1400" dirty="0">
                          <a:latin typeface="Times New Roman" panose="02020603050405020304" pitchFamily="18" charset="0"/>
                          <a:cs typeface="Times New Roman" panose="02020603050405020304" pitchFamily="18" charset="0"/>
                        </a:rPr>
                        <a:t> et al. </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2021</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Fly ash as mineral admixture in concrete mix.</a:t>
                      </a:r>
                    </a:p>
                    <a:p>
                      <a:pPr algn="just"/>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Explores using fly ash instead of some cement in concrete. Adding 10% fly ash to cement increases the compacting factor by 4% for every 10% addition.</a:t>
                      </a:r>
                    </a:p>
                    <a:p>
                      <a:endParaRPr lang="en-US" sz="1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46751343"/>
                  </a:ext>
                </a:extLst>
              </a:tr>
              <a:tr h="666873">
                <a:tc>
                  <a:txBody>
                    <a:bodyPr/>
                    <a:lstStyle/>
                    <a:p>
                      <a:r>
                        <a:rPr lang="en-US" sz="1400" dirty="0">
                          <a:latin typeface="Times New Roman" panose="02020603050405020304" pitchFamily="18" charset="0"/>
                          <a:cs typeface="Times New Roman" panose="02020603050405020304" pitchFamily="18" charset="0"/>
                        </a:rPr>
                        <a:t>07.</a:t>
                      </a:r>
                    </a:p>
                  </a:txBody>
                  <a:tcPr/>
                </a:tc>
                <a:tc>
                  <a:txBody>
                    <a:bodyPr/>
                    <a:lstStyle/>
                    <a:p>
                      <a:r>
                        <a:rPr lang="en-IN" sz="1400" dirty="0">
                          <a:latin typeface="Times New Roman" panose="02020603050405020304" pitchFamily="18" charset="0"/>
                          <a:cs typeface="Times New Roman" panose="02020603050405020304" pitchFamily="18" charset="0"/>
                        </a:rPr>
                        <a:t>Okechukwu </a:t>
                      </a:r>
                      <a:r>
                        <a:rPr lang="en-IN" sz="1400" dirty="0" err="1">
                          <a:latin typeface="Times New Roman" panose="02020603050405020304" pitchFamily="18" charset="0"/>
                          <a:cs typeface="Times New Roman" panose="02020603050405020304" pitchFamily="18" charset="0"/>
                        </a:rPr>
                        <a:t>opi</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kingsluy</a:t>
                      </a:r>
                      <a:r>
                        <a:rPr lang="en-IN" sz="1400" dirty="0">
                          <a:latin typeface="Times New Roman" panose="02020603050405020304" pitchFamily="18" charset="0"/>
                          <a:cs typeface="Times New Roman" panose="02020603050405020304" pitchFamily="18" charset="0"/>
                        </a:rPr>
                        <a:t>, Boniface </a:t>
                      </a:r>
                      <a:r>
                        <a:rPr lang="en-IN" sz="1400" dirty="0" err="1">
                          <a:latin typeface="Times New Roman" panose="02020603050405020304" pitchFamily="18" charset="0"/>
                          <a:cs typeface="Times New Roman" panose="02020603050405020304" pitchFamily="18" charset="0"/>
                        </a:rPr>
                        <a:t>Adinna</a:t>
                      </a:r>
                      <a:r>
                        <a:rPr lang="en-IN" sz="1400"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2023</a:t>
                      </a:r>
                    </a:p>
                  </a:txBody>
                  <a:tcPr/>
                </a:tc>
                <a:tc>
                  <a:txBody>
                    <a:bodyPr/>
                    <a:lstStyle/>
                    <a:p>
                      <a:pPr algn="just"/>
                      <a:r>
                        <a:rPr lang="en-US" sz="1400" dirty="0">
                          <a:latin typeface="Times New Roman" panose="02020603050405020304" pitchFamily="18" charset="0"/>
                          <a:cs typeface="Times New Roman" panose="02020603050405020304" pitchFamily="18" charset="0"/>
                        </a:rPr>
                        <a:t>Strength and workability of concrete with inclusion of fly ash quarry dust and a generic naphthalene based superplasticizer</a:t>
                      </a:r>
                    </a:p>
                    <a:p>
                      <a:pPr algn="just"/>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The research enhances concrete strength and workability by incorporating fly ash, quarry dust, and superplasticizer (SNFC), reducing water content.</a:t>
                      </a:r>
                    </a:p>
                    <a:p>
                      <a:pPr algn="just"/>
                      <a:r>
                        <a:rPr lang="en-US" sz="1400" dirty="0">
                          <a:latin typeface="Times New Roman" panose="02020603050405020304" pitchFamily="18" charset="0"/>
                          <a:cs typeface="Times New Roman" panose="02020603050405020304" pitchFamily="18" charset="0"/>
                        </a:rPr>
                        <a:t>10% replacement of cement with fly ash  Was optimal.</a:t>
                      </a: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0873302"/>
                  </a:ext>
                </a:extLst>
              </a:tr>
              <a:tr h="0">
                <a:tc>
                  <a:txBody>
                    <a:bodyPr/>
                    <a:lstStyle/>
                    <a:p>
                      <a:r>
                        <a:rPr lang="en-US" sz="1400" dirty="0">
                          <a:latin typeface="Times New Roman" panose="02020603050405020304" pitchFamily="18" charset="0"/>
                          <a:cs typeface="Times New Roman" panose="02020603050405020304" pitchFamily="18" charset="0"/>
                        </a:rPr>
                        <a:t>08.</a:t>
                      </a:r>
                    </a:p>
                  </a:txBody>
                  <a:tcPr/>
                </a:tc>
                <a:tc>
                  <a:txBody>
                    <a:bodyPr/>
                    <a:lstStyle/>
                    <a:p>
                      <a:r>
                        <a:rPr lang="en-IN" sz="1400" dirty="0">
                          <a:latin typeface="Times New Roman" panose="02020603050405020304" pitchFamily="18" charset="0"/>
                          <a:cs typeface="Times New Roman" panose="02020603050405020304" pitchFamily="18" charset="0"/>
                        </a:rPr>
                        <a:t>Nguyen DUC </a:t>
                      </a:r>
                      <a:r>
                        <a:rPr lang="en-IN" sz="1400" dirty="0" err="1">
                          <a:latin typeface="Times New Roman" panose="02020603050405020304" pitchFamily="18" charset="0"/>
                          <a:cs typeface="Times New Roman" panose="02020603050405020304" pitchFamily="18" charset="0"/>
                        </a:rPr>
                        <a:t>Uinhquang</a:t>
                      </a:r>
                      <a:r>
                        <a:rPr lang="en-IN" sz="1400" dirty="0">
                          <a:latin typeface="Times New Roman" panose="02020603050405020304" pitchFamily="18" charset="0"/>
                          <a:cs typeface="Times New Roman" panose="02020603050405020304" pitchFamily="18" charset="0"/>
                        </a:rPr>
                        <a:t>, Boris </a:t>
                      </a:r>
                      <a:r>
                        <a:rPr lang="en-IN" sz="1400" dirty="0" err="1">
                          <a:latin typeface="Times New Roman" panose="02020603050405020304" pitchFamily="18" charset="0"/>
                          <a:cs typeface="Times New Roman" panose="02020603050405020304" pitchFamily="18" charset="0"/>
                        </a:rPr>
                        <a:t>Bulgakov</a:t>
                      </a:r>
                      <a:r>
                        <a:rPr lang="en-IN" sz="1400"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2023</a:t>
                      </a:r>
                    </a:p>
                  </a:txBody>
                  <a:tcPr/>
                </a:tc>
                <a:tc>
                  <a:txBody>
                    <a:bodyPr/>
                    <a:lstStyle/>
                    <a:p>
                      <a:pPr algn="just"/>
                      <a:r>
                        <a:rPr lang="en-US" sz="1400" dirty="0">
                          <a:latin typeface="Times New Roman" panose="02020603050405020304" pitchFamily="18" charset="0"/>
                          <a:cs typeface="Times New Roman" panose="02020603050405020304" pitchFamily="18" charset="0"/>
                        </a:rPr>
                        <a:t>High performance concrete produced with locally available materials </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Utilizing local materials like fly ash and silica fume for strengths. 10% replacement of silica fume with 20-40% fly ash proved to     be the optimal choice for top-notch concrete properties.</a:t>
                      </a: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25928439"/>
                  </a:ext>
                </a:extLst>
              </a:tr>
            </a:tbl>
          </a:graphicData>
        </a:graphic>
      </p:graphicFrame>
    </p:spTree>
    <p:extLst>
      <p:ext uri="{BB962C8B-B14F-4D97-AF65-F5344CB8AC3E}">
        <p14:creationId xmlns:p14="http://schemas.microsoft.com/office/powerpoint/2010/main" val="1019970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16856D-CBCA-DE66-F2DD-675F2B9B8231}"/>
              </a:ext>
            </a:extLst>
          </p:cNvPr>
          <p:cNvSpPr txBox="1"/>
          <p:nvPr/>
        </p:nvSpPr>
        <p:spPr>
          <a:xfrm>
            <a:off x="3279347" y="106799"/>
            <a:ext cx="1028132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ea typeface="+mn-ea"/>
                <a:cs typeface="+mn-cs"/>
              </a:rPr>
              <a:t>		</a:t>
            </a:r>
            <a:r>
              <a:rPr lang="en-US" sz="1600" b="1" dirty="0">
                <a:solidFill>
                  <a:prstClr val="black"/>
                </a:solidFill>
                <a:latin typeface="Times New Roman" panose="02020603050405020304" pitchFamily="18" charset="0"/>
                <a:ea typeface="+mn-ea"/>
                <a:cs typeface="Times New Roman" panose="02020603050405020304" pitchFamily="18" charset="0"/>
              </a:rPr>
              <a:t>LITERATURE</a:t>
            </a:r>
            <a:endParaRPr kumimoji="0" lang="en-IN" sz="16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34D0658-96DC-9D00-FC8E-CD5AE5CE4998}"/>
              </a:ext>
            </a:extLst>
          </p:cNvPr>
          <p:cNvSpPr>
            <a:spLocks noGrp="1"/>
          </p:cNvSpPr>
          <p:nvPr>
            <p:ph type="sldNum" sz="quarter" idx="12"/>
          </p:nvPr>
        </p:nvSpPr>
        <p:spPr/>
        <p:txBody>
          <a:bodyPr/>
          <a:lstStyle/>
          <a:p>
            <a:fld id="{FB6A362B-CA24-4AE7-B0B1-112153D93946}" type="slidenum">
              <a:rPr lang="en-IN" smtClean="0"/>
              <a:t>13</a:t>
            </a:fld>
            <a:endParaRPr lang="en-IN"/>
          </a:p>
        </p:txBody>
      </p:sp>
      <p:graphicFrame>
        <p:nvGraphicFramePr>
          <p:cNvPr id="5" name="Table 4">
            <a:extLst>
              <a:ext uri="{FF2B5EF4-FFF2-40B4-BE49-F238E27FC236}">
                <a16:creationId xmlns:a16="http://schemas.microsoft.com/office/drawing/2014/main" id="{9A57938B-85B6-1F32-F6E9-9145B40C853B}"/>
              </a:ext>
            </a:extLst>
          </p:cNvPr>
          <p:cNvGraphicFramePr>
            <a:graphicFrameLocks noGrp="1"/>
          </p:cNvGraphicFramePr>
          <p:nvPr>
            <p:extLst>
              <p:ext uri="{D42A27DB-BD31-4B8C-83A1-F6EECF244321}">
                <p14:modId xmlns:p14="http://schemas.microsoft.com/office/powerpoint/2010/main" val="2458552895"/>
              </p:ext>
            </p:extLst>
          </p:nvPr>
        </p:nvGraphicFramePr>
        <p:xfrm>
          <a:off x="1109132" y="498031"/>
          <a:ext cx="10439399" cy="5791200"/>
        </p:xfrm>
        <a:graphic>
          <a:graphicData uri="http://schemas.openxmlformats.org/drawingml/2006/table">
            <a:tbl>
              <a:tblPr firstRow="1" bandRow="1">
                <a:tableStyleId>{7DF18680-E054-41AD-8BC1-D1AEF772440D}</a:tableStyleId>
              </a:tblPr>
              <a:tblGrid>
                <a:gridCol w="821267">
                  <a:extLst>
                    <a:ext uri="{9D8B030D-6E8A-4147-A177-3AD203B41FA5}">
                      <a16:colId xmlns:a16="http://schemas.microsoft.com/office/drawing/2014/main" val="901015559"/>
                    </a:ext>
                  </a:extLst>
                </a:gridCol>
                <a:gridCol w="1634067">
                  <a:extLst>
                    <a:ext uri="{9D8B030D-6E8A-4147-A177-3AD203B41FA5}">
                      <a16:colId xmlns:a16="http://schemas.microsoft.com/office/drawing/2014/main" val="1031592638"/>
                    </a:ext>
                  </a:extLst>
                </a:gridCol>
                <a:gridCol w="736600">
                  <a:extLst>
                    <a:ext uri="{9D8B030D-6E8A-4147-A177-3AD203B41FA5}">
                      <a16:colId xmlns:a16="http://schemas.microsoft.com/office/drawing/2014/main" val="1763995736"/>
                    </a:ext>
                  </a:extLst>
                </a:gridCol>
                <a:gridCol w="2917714">
                  <a:extLst>
                    <a:ext uri="{9D8B030D-6E8A-4147-A177-3AD203B41FA5}">
                      <a16:colId xmlns:a16="http://schemas.microsoft.com/office/drawing/2014/main" val="1645062302"/>
                    </a:ext>
                  </a:extLst>
                </a:gridCol>
                <a:gridCol w="4329751">
                  <a:extLst>
                    <a:ext uri="{9D8B030D-6E8A-4147-A177-3AD203B41FA5}">
                      <a16:colId xmlns:a16="http://schemas.microsoft.com/office/drawing/2014/main" val="3717581432"/>
                    </a:ext>
                  </a:extLst>
                </a:gridCol>
              </a:tblGrid>
              <a:tr h="333587">
                <a:tc>
                  <a:txBody>
                    <a:bodyPr/>
                    <a:lstStyle/>
                    <a:p>
                      <a:r>
                        <a:rPr lang="en-US" sz="1400" dirty="0">
                          <a:latin typeface="Times New Roman" panose="02020603050405020304" pitchFamily="18" charset="0"/>
                          <a:cs typeface="Times New Roman" panose="02020603050405020304" pitchFamily="18" charset="0"/>
                        </a:rPr>
                        <a:t>SL.NO.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AUTHOR</a:t>
                      </a: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YEAR</a:t>
                      </a:r>
                    </a:p>
                    <a:p>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TITLE OF PAPER</a:t>
                      </a: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FINDINGS</a:t>
                      </a:r>
                    </a:p>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83573337"/>
                  </a:ext>
                </a:extLst>
              </a:tr>
              <a:tr h="360681">
                <a:tc>
                  <a:txBody>
                    <a:bodyPr/>
                    <a:lstStyle/>
                    <a:p>
                      <a:r>
                        <a:rPr lang="en-US" sz="1400" dirty="0">
                          <a:latin typeface="Times New Roman" panose="02020603050405020304" pitchFamily="18" charset="0"/>
                          <a:cs typeface="Times New Roman" panose="02020603050405020304" pitchFamily="18" charset="0"/>
                        </a:rPr>
                        <a:t>09.</a:t>
                      </a:r>
                    </a:p>
                  </a:txBody>
                  <a:tcPr/>
                </a:tc>
                <a:tc>
                  <a:txBody>
                    <a:bodyPr/>
                    <a:lstStyle/>
                    <a:p>
                      <a:r>
                        <a:rPr lang="en-US" sz="1400" dirty="0">
                          <a:latin typeface="Times New Roman" panose="02020603050405020304" pitchFamily="18" charset="0"/>
                          <a:cs typeface="Times New Roman" panose="02020603050405020304" pitchFamily="18" charset="0"/>
                        </a:rPr>
                        <a:t>Dhanada Mishra, Christoper ky leong </a:t>
                      </a:r>
                    </a:p>
                  </a:txBody>
                  <a:tcPr/>
                </a:tc>
                <a:tc>
                  <a:txBody>
                    <a:bodyPr/>
                    <a:lstStyle/>
                    <a:p>
                      <a:r>
                        <a:rPr lang="en-US" sz="1400" dirty="0">
                          <a:latin typeface="Times New Roman" panose="02020603050405020304" pitchFamily="18" charset="0"/>
                          <a:cs typeface="Times New Roman" panose="02020603050405020304" pitchFamily="18" charset="0"/>
                        </a:rPr>
                        <a:t>2017</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Very high volume of fly ash green concrete for application in India.</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400"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4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Study explores a new type of eco-friendly concrete, known as green concrete, has been developed by replacing 80% of traditional cement with fly ash.</a:t>
                      </a:r>
                    </a:p>
                    <a:p>
                      <a:pPr algn="just"/>
                      <a:r>
                        <a:rPr lang="en-US" sz="1400" dirty="0">
                          <a:latin typeface="Times New Roman" panose="02020603050405020304" pitchFamily="18" charset="0"/>
                          <a:cs typeface="Times New Roman" panose="02020603050405020304" pitchFamily="18" charset="0"/>
                        </a:rPr>
                        <a:t>Result shows significant reductions in environmental impact and material costs compared to regular concrete.</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81066325"/>
                  </a:ext>
                </a:extLst>
              </a:tr>
              <a:tr h="846667">
                <a:tc>
                  <a:txBody>
                    <a:bodyPr/>
                    <a:lstStyle/>
                    <a:p>
                      <a:r>
                        <a:rPr lang="en-US" sz="1400" dirty="0">
                          <a:latin typeface="Times New Roman" panose="02020603050405020304" pitchFamily="18" charset="0"/>
                          <a:cs typeface="Times New Roman" panose="02020603050405020304" pitchFamily="18" charset="0"/>
                        </a:rPr>
                        <a:t>10.</a:t>
                      </a:r>
                    </a:p>
                  </a:txBody>
                  <a:tcPr/>
                </a:tc>
                <a:tc>
                  <a:txBody>
                    <a:bodyPr/>
                    <a:lstStyle/>
                    <a:p>
                      <a:r>
                        <a:rPr lang="en-IN" sz="1400" dirty="0">
                          <a:latin typeface="Times New Roman" panose="02020603050405020304" pitchFamily="18" charset="0"/>
                          <a:cs typeface="Times New Roman" panose="02020603050405020304" pitchFamily="18" charset="0"/>
                        </a:rPr>
                        <a:t>Balestra et al. </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2018</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curing environment on the strength of concrete</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Studies how different curing conditions affect the strength of concrete paper highlights that fully saturating concrete in water leads to better compressive strength.</a:t>
                      </a:r>
                    </a:p>
                    <a:p>
                      <a:endParaRPr lang="en-US" sz="1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46751343"/>
                  </a:ext>
                </a:extLst>
              </a:tr>
              <a:tr h="666873">
                <a:tc>
                  <a:txBody>
                    <a:bodyPr/>
                    <a:lstStyle/>
                    <a:p>
                      <a:r>
                        <a:rPr lang="en-US" sz="1400" dirty="0">
                          <a:latin typeface="Times New Roman" panose="02020603050405020304" pitchFamily="18" charset="0"/>
                          <a:cs typeface="Times New Roman" panose="02020603050405020304" pitchFamily="18" charset="0"/>
                        </a:rPr>
                        <a:t>11.</a:t>
                      </a:r>
                    </a:p>
                  </a:txBody>
                  <a:tcPr/>
                </a:tc>
                <a:tc>
                  <a:txBody>
                    <a:bodyPr/>
                    <a:lstStyle/>
                    <a:p>
                      <a:r>
                        <a:rPr lang="en-IN" sz="1400" dirty="0">
                          <a:latin typeface="Times New Roman" panose="02020603050405020304" pitchFamily="18" charset="0"/>
                          <a:cs typeface="Times New Roman" panose="02020603050405020304" pitchFamily="18" charset="0"/>
                        </a:rPr>
                        <a:t>Mohammad Abdur Rashida and Mohammad Abul Mansur </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2008</a:t>
                      </a:r>
                    </a:p>
                  </a:txBody>
                  <a:tcPr/>
                </a:tc>
                <a:tc>
                  <a:txBody>
                    <a:bodyPr/>
                    <a:lstStyle/>
                    <a:p>
                      <a:pPr algn="just"/>
                      <a:r>
                        <a:rPr lang="en-US" sz="1400" dirty="0">
                          <a:latin typeface="Times New Roman" panose="02020603050405020304" pitchFamily="18" charset="0"/>
                          <a:cs typeface="Times New Roman" panose="02020603050405020304" pitchFamily="18" charset="0"/>
                        </a:rPr>
                        <a:t>Considerations in producing high strength concrete</a:t>
                      </a:r>
                    </a:p>
                    <a:p>
                      <a:pPr algn="just"/>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The paper reviews strategies for making high-strength concrete (HSC) emphasizing quality materials, low water content, and specific admixtures. Even with standard materials, HSC with strengths up to 127 MPa is possible.</a:t>
                      </a: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0873302"/>
                  </a:ext>
                </a:extLst>
              </a:tr>
              <a:tr h="0">
                <a:tc>
                  <a:txBody>
                    <a:bodyPr/>
                    <a:lstStyle/>
                    <a:p>
                      <a:r>
                        <a:rPr lang="en-US" sz="1400" dirty="0">
                          <a:latin typeface="Times New Roman" panose="02020603050405020304" pitchFamily="18" charset="0"/>
                          <a:cs typeface="Times New Roman" panose="02020603050405020304" pitchFamily="18" charset="0"/>
                        </a:rPr>
                        <a:t>12.</a:t>
                      </a:r>
                    </a:p>
                  </a:txBody>
                  <a:tcPr/>
                </a:tc>
                <a:tc>
                  <a:txBody>
                    <a:bodyPr/>
                    <a:lstStyle/>
                    <a:p>
                      <a:r>
                        <a:rPr lang="en-US" sz="1400" dirty="0">
                          <a:latin typeface="Times New Roman" panose="02020603050405020304" pitchFamily="18" charset="0"/>
                          <a:cs typeface="Times New Roman" panose="02020603050405020304" pitchFamily="18" charset="0"/>
                        </a:rPr>
                        <a:t>S.M. Gupta, V.K. Sehgal, S.K. Kaushik </a:t>
                      </a:r>
                    </a:p>
                  </a:txBody>
                  <a:tcPr/>
                </a:tc>
                <a:tc>
                  <a:txBody>
                    <a:bodyPr/>
                    <a:lstStyle/>
                    <a:p>
                      <a:r>
                        <a:rPr lang="en-US" sz="1400" dirty="0">
                          <a:latin typeface="Times New Roman" panose="02020603050405020304" pitchFamily="18" charset="0"/>
                          <a:cs typeface="Times New Roman" panose="02020603050405020304" pitchFamily="18" charset="0"/>
                        </a:rPr>
                        <a:t>2009</a:t>
                      </a:r>
                    </a:p>
                  </a:txBody>
                  <a:tcPr/>
                </a:tc>
                <a:tc>
                  <a:txBody>
                    <a:bodyPr/>
                    <a:lstStyle/>
                    <a:p>
                      <a:pPr algn="just"/>
                      <a:r>
                        <a:rPr lang="en-US" sz="1400" dirty="0">
                          <a:latin typeface="Times New Roman" panose="02020603050405020304" pitchFamily="18" charset="0"/>
                          <a:cs typeface="Times New Roman" panose="02020603050405020304" pitchFamily="18" charset="0"/>
                        </a:rPr>
                        <a:t>Shrinkage of high strength concrete</a:t>
                      </a:r>
                    </a:p>
                    <a:p>
                      <a:pPr algn="just"/>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Study on High Strength Concrete (HSC) with fly ash and silica fume. When 10% of cement is replaced with fly ash and silica fume, the concrete shows higher shrinkage strains (6 to 10%) compared to concrete without these additives.</a:t>
                      </a:r>
                    </a:p>
                    <a:p>
                      <a:endParaRPr lang="en-US" sz="1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25928439"/>
                  </a:ext>
                </a:extLst>
              </a:tr>
            </a:tbl>
          </a:graphicData>
        </a:graphic>
      </p:graphicFrame>
    </p:spTree>
    <p:extLst>
      <p:ext uri="{BB962C8B-B14F-4D97-AF65-F5344CB8AC3E}">
        <p14:creationId xmlns:p14="http://schemas.microsoft.com/office/powerpoint/2010/main" val="3147661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16856D-CBCA-DE66-F2DD-675F2B9B8231}"/>
              </a:ext>
            </a:extLst>
          </p:cNvPr>
          <p:cNvSpPr txBox="1"/>
          <p:nvPr/>
        </p:nvSpPr>
        <p:spPr>
          <a:xfrm>
            <a:off x="3067680" y="301533"/>
            <a:ext cx="1028132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ea typeface="+mn-ea"/>
                <a:cs typeface="+mn-cs"/>
              </a:rPr>
              <a:t>		</a:t>
            </a:r>
            <a:r>
              <a:rPr lang="en-US" sz="1600" b="1" dirty="0">
                <a:solidFill>
                  <a:prstClr val="black"/>
                </a:solidFill>
                <a:latin typeface="Times New Roman" panose="02020603050405020304" pitchFamily="18" charset="0"/>
                <a:ea typeface="+mn-ea"/>
                <a:cs typeface="Times New Roman" panose="02020603050405020304" pitchFamily="18" charset="0"/>
              </a:rPr>
              <a:t>LITERATURE</a:t>
            </a:r>
            <a:endParaRPr kumimoji="0" lang="en-IN" sz="16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34D0658-96DC-9D00-FC8E-CD5AE5CE4998}"/>
              </a:ext>
            </a:extLst>
          </p:cNvPr>
          <p:cNvSpPr>
            <a:spLocks noGrp="1"/>
          </p:cNvSpPr>
          <p:nvPr>
            <p:ph type="sldNum" sz="quarter" idx="12"/>
          </p:nvPr>
        </p:nvSpPr>
        <p:spPr/>
        <p:txBody>
          <a:bodyPr/>
          <a:lstStyle/>
          <a:p>
            <a:fld id="{FB6A362B-CA24-4AE7-B0B1-112153D93946}" type="slidenum">
              <a:rPr lang="en-IN" smtClean="0"/>
              <a:t>14</a:t>
            </a:fld>
            <a:endParaRPr lang="en-IN"/>
          </a:p>
        </p:txBody>
      </p:sp>
      <p:graphicFrame>
        <p:nvGraphicFramePr>
          <p:cNvPr id="5" name="Table 4">
            <a:extLst>
              <a:ext uri="{FF2B5EF4-FFF2-40B4-BE49-F238E27FC236}">
                <a16:creationId xmlns:a16="http://schemas.microsoft.com/office/drawing/2014/main" id="{9A57938B-85B6-1F32-F6E9-9145B40C853B}"/>
              </a:ext>
            </a:extLst>
          </p:cNvPr>
          <p:cNvGraphicFramePr>
            <a:graphicFrameLocks noGrp="1"/>
          </p:cNvGraphicFramePr>
          <p:nvPr>
            <p:extLst>
              <p:ext uri="{D42A27DB-BD31-4B8C-83A1-F6EECF244321}">
                <p14:modId xmlns:p14="http://schemas.microsoft.com/office/powerpoint/2010/main" val="109670106"/>
              </p:ext>
            </p:extLst>
          </p:nvPr>
        </p:nvGraphicFramePr>
        <p:xfrm>
          <a:off x="1066798" y="879031"/>
          <a:ext cx="10439399" cy="3108960"/>
        </p:xfrm>
        <a:graphic>
          <a:graphicData uri="http://schemas.openxmlformats.org/drawingml/2006/table">
            <a:tbl>
              <a:tblPr firstRow="1" bandRow="1">
                <a:tableStyleId>{7DF18680-E054-41AD-8BC1-D1AEF772440D}</a:tableStyleId>
              </a:tblPr>
              <a:tblGrid>
                <a:gridCol w="821267">
                  <a:extLst>
                    <a:ext uri="{9D8B030D-6E8A-4147-A177-3AD203B41FA5}">
                      <a16:colId xmlns:a16="http://schemas.microsoft.com/office/drawing/2014/main" val="901015559"/>
                    </a:ext>
                  </a:extLst>
                </a:gridCol>
                <a:gridCol w="1634067">
                  <a:extLst>
                    <a:ext uri="{9D8B030D-6E8A-4147-A177-3AD203B41FA5}">
                      <a16:colId xmlns:a16="http://schemas.microsoft.com/office/drawing/2014/main" val="1031592638"/>
                    </a:ext>
                  </a:extLst>
                </a:gridCol>
                <a:gridCol w="736600">
                  <a:extLst>
                    <a:ext uri="{9D8B030D-6E8A-4147-A177-3AD203B41FA5}">
                      <a16:colId xmlns:a16="http://schemas.microsoft.com/office/drawing/2014/main" val="1763995736"/>
                    </a:ext>
                  </a:extLst>
                </a:gridCol>
                <a:gridCol w="2917714">
                  <a:extLst>
                    <a:ext uri="{9D8B030D-6E8A-4147-A177-3AD203B41FA5}">
                      <a16:colId xmlns:a16="http://schemas.microsoft.com/office/drawing/2014/main" val="1645062302"/>
                    </a:ext>
                  </a:extLst>
                </a:gridCol>
                <a:gridCol w="4329751">
                  <a:extLst>
                    <a:ext uri="{9D8B030D-6E8A-4147-A177-3AD203B41FA5}">
                      <a16:colId xmlns:a16="http://schemas.microsoft.com/office/drawing/2014/main" val="3717581432"/>
                    </a:ext>
                  </a:extLst>
                </a:gridCol>
              </a:tblGrid>
              <a:tr h="333587">
                <a:tc>
                  <a:txBody>
                    <a:bodyPr/>
                    <a:lstStyle/>
                    <a:p>
                      <a:r>
                        <a:rPr lang="en-US" sz="1400" dirty="0">
                          <a:latin typeface="Times New Roman" panose="02020603050405020304" pitchFamily="18" charset="0"/>
                          <a:cs typeface="Times New Roman" panose="02020603050405020304" pitchFamily="18" charset="0"/>
                        </a:rPr>
                        <a:t>SL.NO.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AUTHOR</a:t>
                      </a: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YEAR</a:t>
                      </a:r>
                    </a:p>
                    <a:p>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TITLE OF PAPER</a:t>
                      </a: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FINDINGS</a:t>
                      </a:r>
                    </a:p>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83573337"/>
                  </a:ext>
                </a:extLst>
              </a:tr>
              <a:tr h="360681">
                <a:tc>
                  <a:txBody>
                    <a:bodyPr/>
                    <a:lstStyle/>
                    <a:p>
                      <a:r>
                        <a:rPr lang="en-US" sz="1400" dirty="0">
                          <a:latin typeface="Times New Roman" panose="02020603050405020304" pitchFamily="18" charset="0"/>
                          <a:cs typeface="Times New Roman" panose="02020603050405020304" pitchFamily="18" charset="0"/>
                        </a:rPr>
                        <a:t>13.</a:t>
                      </a:r>
                    </a:p>
                  </a:txBody>
                  <a:tcPr/>
                </a:tc>
                <a:tc>
                  <a:txBody>
                    <a:bodyPr/>
                    <a:lstStyle/>
                    <a:p>
                      <a:r>
                        <a:rPr lang="en-US" sz="1400" dirty="0">
                          <a:latin typeface="Times New Roman" panose="02020603050405020304" pitchFamily="18" charset="0"/>
                          <a:cs typeface="Times New Roman" panose="02020603050405020304" pitchFamily="18" charset="0"/>
                        </a:rPr>
                        <a:t>Saifuddin et.al </a:t>
                      </a:r>
                    </a:p>
                  </a:txBody>
                  <a:tcPr/>
                </a:tc>
                <a:tc>
                  <a:txBody>
                    <a:bodyPr/>
                    <a:lstStyle/>
                    <a:p>
                      <a:r>
                        <a:rPr lang="en-US" sz="1400" dirty="0">
                          <a:latin typeface="Times New Roman" panose="02020603050405020304" pitchFamily="18" charset="0"/>
                          <a:cs typeface="Times New Roman" panose="02020603050405020304" pitchFamily="18" charset="0"/>
                        </a:rPr>
                        <a:t>2009</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Material reference of high strength high performance concrete</a:t>
                      </a:r>
                    </a:p>
                    <a:p>
                      <a:pPr algn="just"/>
                      <a:endParaRPr lang="en-US" sz="16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Role of water reducers and air-entraining admixtures in achieving high-strength. Enhanced performance of high-performance concrete (HSHPC) by incorporating optimal amounts of high-range water reducers and air-entraining admixtures.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81066325"/>
                  </a:ext>
                </a:extLst>
              </a:tr>
              <a:tr h="846667">
                <a:tc>
                  <a:txBody>
                    <a:bodyPr/>
                    <a:lstStyle/>
                    <a:p>
                      <a:r>
                        <a:rPr lang="en-US" sz="1400" dirty="0">
                          <a:latin typeface="Times New Roman" panose="02020603050405020304" pitchFamily="18" charset="0"/>
                          <a:cs typeface="Times New Roman" panose="02020603050405020304" pitchFamily="18" charset="0"/>
                        </a:rPr>
                        <a:t>14.</a:t>
                      </a:r>
                    </a:p>
                  </a:txBody>
                  <a:tcPr/>
                </a:tc>
                <a:tc>
                  <a:txBody>
                    <a:bodyPr/>
                    <a:lstStyle/>
                    <a:p>
                      <a:r>
                        <a:rPr lang="it-IT" sz="1400" dirty="0">
                          <a:latin typeface="Times New Roman" panose="02020603050405020304" pitchFamily="18" charset="0"/>
                          <a:cs typeface="Times New Roman" panose="02020603050405020304" pitchFamily="18" charset="0"/>
                        </a:rPr>
                        <a:t>Poornima Patil, Kushal Kapali A </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2018</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High strength concrete without Cementitious admixtures.</a:t>
                      </a:r>
                    </a:p>
                  </a:txBody>
                  <a:tcPr/>
                </a:tc>
                <a:tc>
                  <a:txBody>
                    <a:bodyPr/>
                    <a:lstStyle/>
                    <a:p>
                      <a:pPr algn="just"/>
                      <a:r>
                        <a:rPr lang="en-US" sz="1400" dirty="0">
                          <a:latin typeface="Times New Roman" panose="02020603050405020304" pitchFamily="18" charset="0"/>
                          <a:cs typeface="Times New Roman" panose="02020603050405020304" pitchFamily="18" charset="0"/>
                        </a:rPr>
                        <a:t>Project aims to create robust concrete (grade M55)</a:t>
                      </a:r>
                    </a:p>
                    <a:p>
                      <a:pPr algn="just"/>
                      <a:r>
                        <a:rPr lang="en-US" sz="1400" dirty="0">
                          <a:latin typeface="Times New Roman" panose="02020603050405020304" pitchFamily="18" charset="0"/>
                          <a:cs typeface="Times New Roman" panose="02020603050405020304" pitchFamily="18" charset="0"/>
                        </a:rPr>
                        <a:t>without GGBS or silica fume, utilizing a new superplasticizer. Replacing 15% of cement with silica fume, achieving the best results.</a:t>
                      </a:r>
                    </a:p>
                    <a:p>
                      <a:pPr algn="just"/>
                      <a:endParaRPr lang="en-US" sz="14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46751343"/>
                  </a:ext>
                </a:extLst>
              </a:tr>
            </a:tbl>
          </a:graphicData>
        </a:graphic>
      </p:graphicFrame>
    </p:spTree>
    <p:extLst>
      <p:ext uri="{BB962C8B-B14F-4D97-AF65-F5344CB8AC3E}">
        <p14:creationId xmlns:p14="http://schemas.microsoft.com/office/powerpoint/2010/main" val="3516013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D5E6B38-6A51-B234-C58A-62B992263EE9}"/>
              </a:ext>
            </a:extLst>
          </p:cNvPr>
          <p:cNvSpPr>
            <a:spLocks noGrp="1"/>
          </p:cNvSpPr>
          <p:nvPr>
            <p:ph type="sldNum" sz="quarter" idx="12"/>
          </p:nvPr>
        </p:nvSpPr>
        <p:spPr/>
        <p:txBody>
          <a:bodyPr/>
          <a:lstStyle/>
          <a:p>
            <a:fld id="{FB6A362B-CA24-4AE7-B0B1-112153D93946}" type="slidenum">
              <a:rPr lang="en-IN" smtClean="0"/>
              <a:t>15</a:t>
            </a:fld>
            <a:endParaRPr lang="en-IN" dirty="0"/>
          </a:p>
        </p:txBody>
      </p:sp>
      <p:sp>
        <p:nvSpPr>
          <p:cNvPr id="6" name="Title 5">
            <a:extLst>
              <a:ext uri="{FF2B5EF4-FFF2-40B4-BE49-F238E27FC236}">
                <a16:creationId xmlns:a16="http://schemas.microsoft.com/office/drawing/2014/main" id="{789558BB-4245-121D-F0E5-720E0E4BA92A}"/>
              </a:ext>
            </a:extLst>
          </p:cNvPr>
          <p:cNvSpPr>
            <a:spLocks noGrp="1"/>
          </p:cNvSpPr>
          <p:nvPr>
            <p:ph type="title"/>
          </p:nvPr>
        </p:nvSpPr>
        <p:spPr>
          <a:xfrm>
            <a:off x="1090246" y="497396"/>
            <a:ext cx="11843238" cy="909256"/>
          </a:xfrm>
        </p:spPr>
        <p:txBody>
          <a:bodyPr>
            <a:normAutofit/>
          </a:bodyPr>
          <a:lstStyle/>
          <a:p>
            <a:r>
              <a:rPr lang="en-US" sz="2800" b="1" dirty="0">
                <a:latin typeface="Arial" panose="020B0604020202020204" pitchFamily="34" charset="0"/>
                <a:cs typeface="Arial" panose="020B0604020202020204" pitchFamily="34" charset="0"/>
              </a:rPr>
              <a:t>  </a:t>
            </a:r>
            <a:r>
              <a:rPr lang="en-US" sz="1800" b="1" dirty="0">
                <a:latin typeface="Times New Roman" panose="02020603050405020304" pitchFamily="18" charset="0"/>
                <a:cs typeface="Times New Roman" panose="02020603050405020304" pitchFamily="18" charset="0"/>
              </a:rPr>
              <a:t>RESEARCH GAP</a:t>
            </a:r>
          </a:p>
        </p:txBody>
      </p:sp>
      <p:sp>
        <p:nvSpPr>
          <p:cNvPr id="3" name="TextBox 2">
            <a:extLst>
              <a:ext uri="{FF2B5EF4-FFF2-40B4-BE49-F238E27FC236}">
                <a16:creationId xmlns:a16="http://schemas.microsoft.com/office/drawing/2014/main" id="{7525A2A3-DA61-7179-6406-04F09C00A5AC}"/>
              </a:ext>
            </a:extLst>
          </p:cNvPr>
          <p:cNvSpPr txBox="1"/>
          <p:nvPr/>
        </p:nvSpPr>
        <p:spPr>
          <a:xfrm>
            <a:off x="1283677" y="1406652"/>
            <a:ext cx="10070123" cy="3631763"/>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cost of high strength concrete construction are much more expensive. Their has not been much exploration on the cost optimization aspects.</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There is no specific optimal ratios of the concrete mix to achieve maximum strength and enhance the properties of concrete.</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There is a lack on non destructive testing techniques for assessing the quality in performance of high strength concrete.</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There is not much technique in methods of quality control and monitoring of high strength concrete during construction to ensure consistency any reliability.</a:t>
            </a:r>
          </a:p>
          <a:p>
            <a:endParaRPr lang="en-US" dirty="0"/>
          </a:p>
          <a:p>
            <a:endParaRPr lang="en-US" dirty="0"/>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175412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D5E6B38-6A51-B234-C58A-62B992263EE9}"/>
              </a:ext>
            </a:extLst>
          </p:cNvPr>
          <p:cNvSpPr>
            <a:spLocks noGrp="1"/>
          </p:cNvSpPr>
          <p:nvPr>
            <p:ph type="sldNum" sz="quarter" idx="12"/>
          </p:nvPr>
        </p:nvSpPr>
        <p:spPr/>
        <p:txBody>
          <a:bodyPr/>
          <a:lstStyle/>
          <a:p>
            <a:fld id="{FB6A362B-CA24-4AE7-B0B1-112153D93946}" type="slidenum">
              <a:rPr lang="en-IN" smtClean="0"/>
              <a:t>16</a:t>
            </a:fld>
            <a:endParaRPr lang="en-IN" dirty="0"/>
          </a:p>
        </p:txBody>
      </p:sp>
      <p:sp>
        <p:nvSpPr>
          <p:cNvPr id="6" name="Title 5">
            <a:extLst>
              <a:ext uri="{FF2B5EF4-FFF2-40B4-BE49-F238E27FC236}">
                <a16:creationId xmlns:a16="http://schemas.microsoft.com/office/drawing/2014/main" id="{789558BB-4245-121D-F0E5-720E0E4BA92A}"/>
              </a:ext>
            </a:extLst>
          </p:cNvPr>
          <p:cNvSpPr>
            <a:spLocks noGrp="1"/>
          </p:cNvSpPr>
          <p:nvPr>
            <p:ph type="title"/>
          </p:nvPr>
        </p:nvSpPr>
        <p:spPr>
          <a:xfrm>
            <a:off x="1075592" y="687127"/>
            <a:ext cx="10644554" cy="909256"/>
          </a:xfrm>
        </p:spPr>
        <p:txBody>
          <a:bodyPr>
            <a:normAutofit/>
          </a:bodyPr>
          <a:lstStyle/>
          <a:p>
            <a:r>
              <a:rPr lang="en-US" sz="2800" b="1" dirty="0">
                <a:latin typeface="Arial" panose="020B0604020202020204" pitchFamily="34" charset="0"/>
                <a:cs typeface="Arial" panose="020B0604020202020204" pitchFamily="34" charset="0"/>
              </a:rPr>
              <a:t> </a:t>
            </a:r>
            <a:r>
              <a:rPr lang="en-US" sz="1800" b="1" dirty="0">
                <a:latin typeface="Times New Roman" panose="02020603050405020304" pitchFamily="18" charset="0"/>
                <a:cs typeface="Times New Roman" panose="02020603050405020304" pitchFamily="18" charset="0"/>
              </a:rPr>
              <a:t>RESEARCH GAP</a:t>
            </a:r>
          </a:p>
        </p:txBody>
      </p:sp>
      <p:sp>
        <p:nvSpPr>
          <p:cNvPr id="3" name="TextBox 2">
            <a:extLst>
              <a:ext uri="{FF2B5EF4-FFF2-40B4-BE49-F238E27FC236}">
                <a16:creationId xmlns:a16="http://schemas.microsoft.com/office/drawing/2014/main" id="{7525A2A3-DA61-7179-6406-04F09C00A5AC}"/>
              </a:ext>
            </a:extLst>
          </p:cNvPr>
          <p:cNvSpPr txBox="1"/>
          <p:nvPr/>
        </p:nvSpPr>
        <p:spPr>
          <a:xfrm>
            <a:off x="1283677" y="1736229"/>
            <a:ext cx="10070123" cy="369331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There is no standardize mixed design available for high strength concrete and trial and error method is employed.</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When comparing to a normal concrete the weight of high strength is high. The development of high strength but light weight concrete is ongoing but not much progress has been made.</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There has not been much exploration on the use of waste material such as recycle aggregates or industrial by products in high strength concrete.</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There is not much exploration on the use of alternative materials and producing methods to reduce the impact of environment.</a:t>
            </a:r>
          </a:p>
          <a:p>
            <a:pPr marL="285750" indent="-28575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endParaRPr lang="en-US" dirty="0"/>
          </a:p>
          <a:p>
            <a:endParaRPr lang="en-US" dirty="0"/>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2998348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D5E6B38-6A51-B234-C58A-62B992263EE9}"/>
              </a:ext>
            </a:extLst>
          </p:cNvPr>
          <p:cNvSpPr>
            <a:spLocks noGrp="1"/>
          </p:cNvSpPr>
          <p:nvPr>
            <p:ph type="sldNum" sz="quarter" idx="12"/>
          </p:nvPr>
        </p:nvSpPr>
        <p:spPr/>
        <p:txBody>
          <a:bodyPr/>
          <a:lstStyle/>
          <a:p>
            <a:fld id="{FB6A362B-CA24-4AE7-B0B1-112153D93946}" type="slidenum">
              <a:rPr lang="en-IN" smtClean="0"/>
              <a:t>17</a:t>
            </a:fld>
            <a:endParaRPr lang="en-IN" dirty="0"/>
          </a:p>
        </p:txBody>
      </p:sp>
      <p:sp>
        <p:nvSpPr>
          <p:cNvPr id="6" name="Title 5">
            <a:extLst>
              <a:ext uri="{FF2B5EF4-FFF2-40B4-BE49-F238E27FC236}">
                <a16:creationId xmlns:a16="http://schemas.microsoft.com/office/drawing/2014/main" id="{789558BB-4245-121D-F0E5-720E0E4BA92A}"/>
              </a:ext>
            </a:extLst>
          </p:cNvPr>
          <p:cNvSpPr>
            <a:spLocks noGrp="1"/>
          </p:cNvSpPr>
          <p:nvPr>
            <p:ph type="title"/>
          </p:nvPr>
        </p:nvSpPr>
        <p:spPr>
          <a:xfrm>
            <a:off x="729762" y="265095"/>
            <a:ext cx="11526714" cy="909256"/>
          </a:xfrm>
        </p:spPr>
        <p:txBody>
          <a:bodyPr>
            <a:normAutofit/>
          </a:bodyPr>
          <a:lstStyle/>
          <a:p>
            <a:r>
              <a:rPr lang="en-US" sz="2800" b="1" dirty="0">
                <a:latin typeface="Arial" panose="020B0604020202020204" pitchFamily="34" charset="0"/>
                <a:cs typeface="Arial" panose="020B0604020202020204" pitchFamily="34" charset="0"/>
              </a:rPr>
              <a:t>                                      </a:t>
            </a:r>
            <a:r>
              <a:rPr lang="en-US" sz="2400" b="1" dirty="0">
                <a:latin typeface="Times New Roman" panose="02020603050405020304" pitchFamily="18" charset="0"/>
                <a:cs typeface="Times New Roman" panose="02020603050405020304" pitchFamily="18" charset="0"/>
              </a:rPr>
              <a:t>AIMS AND OBJECTIVE</a:t>
            </a:r>
          </a:p>
        </p:txBody>
      </p:sp>
      <p:sp>
        <p:nvSpPr>
          <p:cNvPr id="3" name="TextBox 2">
            <a:extLst>
              <a:ext uri="{FF2B5EF4-FFF2-40B4-BE49-F238E27FC236}">
                <a16:creationId xmlns:a16="http://schemas.microsoft.com/office/drawing/2014/main" id="{7525A2A3-DA61-7179-6406-04F09C00A5AC}"/>
              </a:ext>
            </a:extLst>
          </p:cNvPr>
          <p:cNvSpPr txBox="1"/>
          <p:nvPr/>
        </p:nvSpPr>
        <p:spPr>
          <a:xfrm>
            <a:off x="1283677" y="1406652"/>
            <a:ext cx="10005646" cy="363176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AIMS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aim of our project is to produce a high strength concrete- greater than 80 Mpa by using proper proportions of materials and various admixtures</a:t>
            </a:r>
          </a:p>
          <a:p>
            <a:endParaRPr lang="en-US" sz="2000"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OBJECTIVES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 learn the effect of admixtures on the development of high strength concrete </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 study the factors affecting the strength of concrete</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 achieve a concrete mix of strength greater than 80 Mpa</a:t>
            </a:r>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2550001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D5E6B38-6A51-B234-C58A-62B992263EE9}"/>
              </a:ext>
            </a:extLst>
          </p:cNvPr>
          <p:cNvSpPr>
            <a:spLocks noGrp="1"/>
          </p:cNvSpPr>
          <p:nvPr>
            <p:ph type="sldNum" sz="quarter" idx="12"/>
          </p:nvPr>
        </p:nvSpPr>
        <p:spPr/>
        <p:txBody>
          <a:bodyPr/>
          <a:lstStyle/>
          <a:p>
            <a:fld id="{FB6A362B-CA24-4AE7-B0B1-112153D93946}" type="slidenum">
              <a:rPr lang="en-IN" smtClean="0"/>
              <a:t>18</a:t>
            </a:fld>
            <a:endParaRPr lang="en-IN" dirty="0"/>
          </a:p>
        </p:txBody>
      </p:sp>
      <p:sp>
        <p:nvSpPr>
          <p:cNvPr id="6" name="Title 5">
            <a:extLst>
              <a:ext uri="{FF2B5EF4-FFF2-40B4-BE49-F238E27FC236}">
                <a16:creationId xmlns:a16="http://schemas.microsoft.com/office/drawing/2014/main" id="{789558BB-4245-121D-F0E5-720E0E4BA92A}"/>
              </a:ext>
            </a:extLst>
          </p:cNvPr>
          <p:cNvSpPr>
            <a:spLocks noGrp="1"/>
          </p:cNvSpPr>
          <p:nvPr>
            <p:ph type="title"/>
          </p:nvPr>
        </p:nvSpPr>
        <p:spPr>
          <a:xfrm>
            <a:off x="520412" y="487825"/>
            <a:ext cx="5674442" cy="909256"/>
          </a:xfrm>
        </p:spPr>
        <p:txBody>
          <a:bodyPr>
            <a:normAutofit/>
          </a:bodyPr>
          <a:lstStyle/>
          <a:p>
            <a:r>
              <a:rPr lang="en-US" sz="2800" b="1" dirty="0">
                <a:latin typeface="Arial" panose="020B0604020202020204" pitchFamily="34" charset="0"/>
                <a:cs typeface="Arial" panose="020B0604020202020204" pitchFamily="34" charset="0"/>
              </a:rPr>
              <a:t>     </a:t>
            </a:r>
            <a:r>
              <a:rPr lang="en-US" sz="1800" b="1" dirty="0">
                <a:latin typeface="Times New Roman" panose="02020603050405020304" pitchFamily="18" charset="0"/>
                <a:cs typeface="Times New Roman" panose="02020603050405020304" pitchFamily="18" charset="0"/>
              </a:rPr>
              <a:t>CONCLUSION</a:t>
            </a:r>
          </a:p>
        </p:txBody>
      </p:sp>
      <p:sp>
        <p:nvSpPr>
          <p:cNvPr id="7" name="TextBox 6">
            <a:extLst>
              <a:ext uri="{FF2B5EF4-FFF2-40B4-BE49-F238E27FC236}">
                <a16:creationId xmlns:a16="http://schemas.microsoft.com/office/drawing/2014/main" id="{6F198934-94E1-0A73-8FB0-52D986C74B55}"/>
              </a:ext>
            </a:extLst>
          </p:cNvPr>
          <p:cNvSpPr txBox="1"/>
          <p:nvPr/>
        </p:nvSpPr>
        <p:spPr>
          <a:xfrm>
            <a:off x="1021492" y="1397081"/>
            <a:ext cx="10332308" cy="4055277"/>
          </a:xfrm>
          <a:prstGeom prst="rect">
            <a:avLst/>
          </a:prstGeom>
          <a:noFill/>
        </p:spPr>
        <p:txBody>
          <a:bodyPr wrap="square" rtlCol="0">
            <a:spAutoFit/>
          </a:bodyPr>
          <a:lstStyle/>
          <a:p>
            <a:pPr marL="0" marR="0" algn="just">
              <a:lnSpc>
                <a:spcPct val="150000"/>
              </a:lnSpc>
              <a:spcBef>
                <a:spcPts val="600"/>
              </a:spcBef>
              <a:spcAft>
                <a:spcPts val="600"/>
              </a:spcAft>
            </a:pPr>
            <a:r>
              <a:rPr lang="en-GB" sz="1600" dirty="0">
                <a:effectLst/>
                <a:latin typeface="Times New Roman" panose="02020603050405020304" pitchFamily="18" charset="0"/>
                <a:ea typeface="Arial" panose="020B0604020202020204" pitchFamily="34" charset="0"/>
                <a:cs typeface="Times New Roman" panose="02020603050405020304" pitchFamily="18" charset="0"/>
              </a:rPr>
              <a:t>In summary, our high strength concrete project filled a gap in our knowledge about  construction materials by focusing on making concrete tougher. We saw the need for stronger and more durable buildings and learned how to improve concrete mixtures using advanced materials.</a:t>
            </a:r>
            <a:endParaRPr lang="en-US" sz="16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lnSpc>
                <a:spcPct val="150000"/>
              </a:lnSpc>
              <a:spcBef>
                <a:spcPts val="600"/>
              </a:spcBef>
              <a:spcAft>
                <a:spcPts val="600"/>
              </a:spcAft>
            </a:pPr>
            <a:r>
              <a:rPr lang="en-GB" sz="1600" dirty="0">
                <a:effectLst/>
                <a:latin typeface="Times New Roman" panose="02020603050405020304" pitchFamily="18" charset="0"/>
                <a:ea typeface="Arial" panose="020B0604020202020204" pitchFamily="34" charset="0"/>
                <a:cs typeface="Times New Roman" panose="02020603050405020304" pitchFamily="18" charset="0"/>
              </a:rPr>
              <a:t>Finding this gap showed us why it is crucial to keep exploring and innovating in construction materials. Even though our project did not give results, it set our goal for future research. By recognizing the gap, we dig deeper into high-strength concrete, to find better and more eco-friendly solutions.</a:t>
            </a:r>
            <a:endParaRPr lang="en-US" sz="16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lnSpc>
                <a:spcPct val="150000"/>
              </a:lnSpc>
              <a:spcBef>
                <a:spcPts val="600"/>
              </a:spcBef>
              <a:spcAft>
                <a:spcPts val="600"/>
              </a:spcAft>
            </a:pPr>
            <a:r>
              <a:rPr lang="en-GB" sz="1600" dirty="0">
                <a:effectLst/>
                <a:latin typeface="Times New Roman" panose="02020603050405020304" pitchFamily="18" charset="0"/>
                <a:ea typeface="Arial" panose="020B0604020202020204" pitchFamily="34" charset="0"/>
                <a:cs typeface="Times New Roman" panose="02020603050405020304" pitchFamily="18" charset="0"/>
              </a:rPr>
              <a:t>In simple terms, our project matters not just for what we found now but for inspiring us for further research and improvement in how we understand and make materials for long-lasting and strong buildings. Looking ahead, we plan to keep addressing these gaps to boost our knowledge and enhance the performance of materials that are crucial for sturdy and resilient infrastructure.</a:t>
            </a:r>
            <a:endParaRPr lang="en-US" sz="16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443309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E5641-FF53-4C6B-88A6-5347A1146AAF}"/>
              </a:ext>
            </a:extLst>
          </p:cNvPr>
          <p:cNvSpPr>
            <a:spLocks noGrp="1"/>
          </p:cNvSpPr>
          <p:nvPr>
            <p:ph type="title"/>
          </p:nvPr>
        </p:nvSpPr>
        <p:spPr>
          <a:xfrm>
            <a:off x="1073870" y="120028"/>
            <a:ext cx="10515600" cy="662397"/>
          </a:xfrm>
        </p:spPr>
        <p:txBody>
          <a:bodyPr>
            <a:normAutofit/>
          </a:bodyPr>
          <a:lstStyle/>
          <a:p>
            <a:r>
              <a:rPr lang="en-IN" sz="18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144D241A-F0B2-473E-8294-D8356DF786B0}"/>
              </a:ext>
            </a:extLst>
          </p:cNvPr>
          <p:cNvSpPr>
            <a:spLocks noGrp="1"/>
          </p:cNvSpPr>
          <p:nvPr>
            <p:ph idx="1"/>
          </p:nvPr>
        </p:nvSpPr>
        <p:spPr>
          <a:xfrm>
            <a:off x="708454" y="696322"/>
            <a:ext cx="10645346" cy="6161677"/>
          </a:xfrm>
        </p:spPr>
        <p:txBody>
          <a:bodyPr>
            <a:noAutofit/>
          </a:bodyPr>
          <a:lstStyle/>
          <a:p>
            <a:pPr marL="342900" marR="0" lvl="0" indent="-342900">
              <a:lnSpc>
                <a:spcPct val="150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rPr>
              <a:t>Memon, F. A., A. M. Yousfani, D. K. Ladher, and N. Jarwar. "Effect of Marble Dust as a Partial Replacement of Cement on Fresh and Hardened Properties of Concrete." In Proceedings of the International Conference on Sustainable Development in Civil Engineering, Jamshoro, Pakistan, pp. 23-25. 2017.</a:t>
            </a:r>
            <a:endParaRPr lang="en-US" sz="1600" dirty="0">
              <a:effectLst/>
              <a:latin typeface="Times New Roman" panose="02020603050405020304" pitchFamily="18" charset="0"/>
              <a:ea typeface="Arial"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rPr>
              <a:t>Ludovic, V. S., R. V. Lesovik, and WS Albo Ali. "Effect of recycled coarse</a:t>
            </a:r>
            <a:endParaRPr lang="en-US" sz="1600" dirty="0">
              <a:effectLst/>
              <a:latin typeface="Times New Roman" panose="02020603050405020304" pitchFamily="18" charset="0"/>
              <a:ea typeface="Arial"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rPr>
              <a:t>aggregate from concrete debris on the strength of concrete." In Journal of Physics: Conference Series, vol. 1926, no. 1, p. 012002. IOP Publishing, 2021. </a:t>
            </a:r>
            <a:endParaRPr lang="en-US" sz="1600" dirty="0">
              <a:effectLst/>
              <a:latin typeface="Times New Roman" panose="02020603050405020304" pitchFamily="18" charset="0"/>
              <a:ea typeface="Arial"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rPr>
              <a:t>Obi, Okechukwu K., and Okafor B. Adinna. "Strength and Workability of Concrete with Inclusion of Fly Ash, Quarry Dust and a Generic Naphthalene-based Superplasticizer." (2023).</a:t>
            </a:r>
            <a:endParaRPr lang="en-US" sz="1600" dirty="0">
              <a:effectLst/>
              <a:latin typeface="Times New Roman" panose="02020603050405020304" pitchFamily="18" charset="0"/>
              <a:ea typeface="Arial"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rPr>
              <a:t>Bulgakov, B. I., V. Q. D. Nguyen, A. V. Aleksandrova, O. A. Larsen, and N. A. Galtseva. "High-performance concrete produced with locally available materials." Magazine of Civil Engineering 1 (117) (2023). </a:t>
            </a:r>
            <a:endParaRPr lang="en-US" sz="1600" dirty="0">
              <a:effectLst/>
              <a:latin typeface="Times New Roman" panose="02020603050405020304" pitchFamily="18" charset="0"/>
              <a:ea typeface="Arial"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GB" sz="1600" dirty="0">
                <a:effectLst/>
                <a:latin typeface="Times New Roman" panose="02020603050405020304" pitchFamily="18" charset="0"/>
                <a:ea typeface="Times New Roman" panose="02020603050405020304" pitchFamily="18" charset="0"/>
              </a:rPr>
              <a:t>Rashid, Mohammad Abdur, and Mohammad Abul Mansur. "Considerations in producing high strength concrete." Journal of Civil Engineering (IEB) 37, no. 1 (2009): 53-63. </a:t>
            </a:r>
            <a:endParaRPr lang="en-US" sz="1600" dirty="0">
              <a:effectLst/>
              <a:latin typeface="Times New Roman" panose="02020603050405020304" pitchFamily="18" charset="0"/>
              <a:ea typeface="Arial" panose="020B0604020202020204" pitchFamily="34" charset="0"/>
            </a:endParaRPr>
          </a:p>
          <a:p>
            <a:pPr marL="0" indent="0">
              <a:buNone/>
            </a:pPr>
            <a:endParaRPr lang="en-IN" sz="1600" dirty="0"/>
          </a:p>
        </p:txBody>
      </p:sp>
    </p:spTree>
    <p:extLst>
      <p:ext uri="{BB962C8B-B14F-4D97-AF65-F5344CB8AC3E}">
        <p14:creationId xmlns:p14="http://schemas.microsoft.com/office/powerpoint/2010/main" val="3121548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D5E6B38-6A51-B234-C58A-62B992263EE9}"/>
              </a:ext>
            </a:extLst>
          </p:cNvPr>
          <p:cNvSpPr>
            <a:spLocks noGrp="1"/>
          </p:cNvSpPr>
          <p:nvPr>
            <p:ph type="sldNum" sz="quarter" idx="12"/>
          </p:nvPr>
        </p:nvSpPr>
        <p:spPr/>
        <p:txBody>
          <a:bodyPr/>
          <a:lstStyle/>
          <a:p>
            <a:fld id="{FB6A362B-CA24-4AE7-B0B1-112153D93946}" type="slidenum">
              <a:rPr lang="en-IN" smtClean="0"/>
              <a:t>2</a:t>
            </a:fld>
            <a:endParaRPr lang="en-IN" dirty="0"/>
          </a:p>
        </p:txBody>
      </p:sp>
      <p:sp>
        <p:nvSpPr>
          <p:cNvPr id="6" name="Title 5">
            <a:extLst>
              <a:ext uri="{FF2B5EF4-FFF2-40B4-BE49-F238E27FC236}">
                <a16:creationId xmlns:a16="http://schemas.microsoft.com/office/drawing/2014/main" id="{789558BB-4245-121D-F0E5-720E0E4BA92A}"/>
              </a:ext>
            </a:extLst>
          </p:cNvPr>
          <p:cNvSpPr>
            <a:spLocks noGrp="1"/>
          </p:cNvSpPr>
          <p:nvPr>
            <p:ph type="title"/>
          </p:nvPr>
        </p:nvSpPr>
        <p:spPr>
          <a:xfrm>
            <a:off x="838200" y="147727"/>
            <a:ext cx="10515600" cy="665610"/>
          </a:xfrm>
        </p:spPr>
        <p:txBody>
          <a:bodyPr>
            <a:normAutofit/>
          </a:bodyPr>
          <a:lstStyle/>
          <a:p>
            <a:r>
              <a:rPr lang="en-US" sz="2800" b="1" dirty="0">
                <a:latin typeface="Arial" panose="020B0604020202020204" pitchFamily="34" charset="0"/>
                <a:cs typeface="Arial" panose="020B0604020202020204" pitchFamily="34" charset="0"/>
              </a:rPr>
              <a:t>                                              </a:t>
            </a:r>
            <a:r>
              <a:rPr lang="en-US" sz="2400" b="1" dirty="0">
                <a:latin typeface="Times New Roman" panose="02020603050405020304" pitchFamily="18" charset="0"/>
                <a:cs typeface="Times New Roman" panose="02020603050405020304" pitchFamily="18" charset="0"/>
              </a:rPr>
              <a:t>INDEX</a:t>
            </a:r>
          </a:p>
        </p:txBody>
      </p:sp>
      <p:sp>
        <p:nvSpPr>
          <p:cNvPr id="10" name="TextBox 9">
            <a:extLst>
              <a:ext uri="{FF2B5EF4-FFF2-40B4-BE49-F238E27FC236}">
                <a16:creationId xmlns:a16="http://schemas.microsoft.com/office/drawing/2014/main" id="{E035737D-958C-67A2-3146-4201AFBD6955}"/>
              </a:ext>
            </a:extLst>
          </p:cNvPr>
          <p:cNvSpPr txBox="1"/>
          <p:nvPr/>
        </p:nvSpPr>
        <p:spPr>
          <a:xfrm>
            <a:off x="838200" y="1027906"/>
            <a:ext cx="10515600" cy="4924425"/>
          </a:xfrm>
          <a:prstGeom prst="rect">
            <a:avLst/>
          </a:prstGeom>
          <a:noFill/>
        </p:spPr>
        <p:txBody>
          <a:bodyPr wrap="square" rtlCol="0">
            <a:spAutoFit/>
          </a:bodyPr>
          <a:lstStyle/>
          <a:p>
            <a:pPr marL="342900" indent="-342900">
              <a:buFont typeface="+mj-lt"/>
              <a:buAutoNum type="arabicPeriod"/>
            </a:pPr>
            <a:r>
              <a:rPr lang="en-US" b="1" dirty="0">
                <a:solidFill>
                  <a:schemeClr val="tx1">
                    <a:lumMod val="85000"/>
                    <a:lumOff val="15000"/>
                  </a:schemeClr>
                </a:solidFill>
                <a:latin typeface="Times New Roman" panose="02020603050405020304" pitchFamily="18" charset="0"/>
                <a:cs typeface="Times New Roman" panose="02020603050405020304" pitchFamily="18" charset="0"/>
              </a:rPr>
              <a:t>Introduction</a:t>
            </a:r>
          </a:p>
          <a:p>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Concrete</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Special Purpose of Concrete</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Types of Special Purpose concrete </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 Strength Concrete</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History of high strength concrete </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Difference between normal concrete and high Strength Concrete</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Application of High Strength Concrete</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Advantage and Disadvantages of High Strength Concrete</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Factors affecting strength of concrete</a:t>
            </a:r>
          </a:p>
          <a:p>
            <a:endParaRPr lang="en-US" sz="2000" dirty="0">
              <a:latin typeface="Times New Roman" panose="02020603050405020304" pitchFamily="18" charset="0"/>
              <a:cs typeface="Times New Roman" panose="02020603050405020304" pitchFamily="18" charset="0"/>
            </a:endParaRPr>
          </a:p>
          <a:p>
            <a:r>
              <a:rPr lang="en-US" b="1" dirty="0">
                <a:solidFill>
                  <a:schemeClr val="tx1">
                    <a:lumMod val="85000"/>
                    <a:lumOff val="15000"/>
                  </a:schemeClr>
                </a:solidFill>
                <a:latin typeface="Times New Roman" panose="02020603050405020304" pitchFamily="18" charset="0"/>
                <a:cs typeface="Times New Roman" panose="02020603050405020304" pitchFamily="18" charset="0"/>
              </a:rPr>
              <a:t>2. Literature review</a:t>
            </a:r>
          </a:p>
          <a:p>
            <a:r>
              <a:rPr lang="en-US" b="1" dirty="0">
                <a:solidFill>
                  <a:schemeClr val="tx1">
                    <a:lumMod val="85000"/>
                    <a:lumOff val="15000"/>
                  </a:schemeClr>
                </a:solidFill>
                <a:latin typeface="Times New Roman" panose="02020603050405020304" pitchFamily="18" charset="0"/>
                <a:cs typeface="Times New Roman" panose="02020603050405020304" pitchFamily="18" charset="0"/>
              </a:rPr>
              <a:t>3. Research gap</a:t>
            </a:r>
          </a:p>
          <a:p>
            <a:r>
              <a:rPr lang="en-US" b="1" dirty="0">
                <a:solidFill>
                  <a:schemeClr val="tx1">
                    <a:lumMod val="85000"/>
                    <a:lumOff val="15000"/>
                  </a:schemeClr>
                </a:solidFill>
                <a:latin typeface="Times New Roman" panose="02020603050405020304" pitchFamily="18" charset="0"/>
                <a:cs typeface="Times New Roman" panose="02020603050405020304" pitchFamily="18" charset="0"/>
              </a:rPr>
              <a:t>4. Aims and objective</a:t>
            </a:r>
          </a:p>
          <a:p>
            <a:r>
              <a:rPr lang="en-US" b="1" dirty="0">
                <a:solidFill>
                  <a:schemeClr val="tx1">
                    <a:lumMod val="85000"/>
                    <a:lumOff val="15000"/>
                  </a:schemeClr>
                </a:solidFill>
                <a:latin typeface="Times New Roman" panose="02020603050405020304" pitchFamily="18" charset="0"/>
                <a:cs typeface="Times New Roman" panose="02020603050405020304" pitchFamily="18" charset="0"/>
              </a:rPr>
              <a:t>5. Conclusion</a:t>
            </a:r>
          </a:p>
          <a:p>
            <a:r>
              <a:rPr lang="en-US" b="1" dirty="0">
                <a:solidFill>
                  <a:schemeClr val="tx1">
                    <a:lumMod val="85000"/>
                    <a:lumOff val="15000"/>
                  </a:schemeClr>
                </a:solidFill>
                <a:latin typeface="Times New Roman" panose="02020603050405020304" pitchFamily="18" charset="0"/>
                <a:cs typeface="Times New Roman" panose="02020603050405020304" pitchFamily="18" charset="0"/>
              </a:rPr>
              <a:t>6. Reference</a:t>
            </a:r>
          </a:p>
        </p:txBody>
      </p:sp>
    </p:spTree>
    <p:extLst>
      <p:ext uri="{BB962C8B-B14F-4D97-AF65-F5344CB8AC3E}">
        <p14:creationId xmlns:p14="http://schemas.microsoft.com/office/powerpoint/2010/main" val="1572716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E5641-FF53-4C6B-88A6-5347A1146AAF}"/>
              </a:ext>
            </a:extLst>
          </p:cNvPr>
          <p:cNvSpPr>
            <a:spLocks noGrp="1"/>
          </p:cNvSpPr>
          <p:nvPr>
            <p:ph type="title"/>
          </p:nvPr>
        </p:nvSpPr>
        <p:spPr>
          <a:xfrm>
            <a:off x="1073870" y="120028"/>
            <a:ext cx="10515600" cy="662397"/>
          </a:xfrm>
        </p:spPr>
        <p:txBody>
          <a:bodyPr>
            <a:normAutofit/>
          </a:bodyPr>
          <a:lstStyle/>
          <a:p>
            <a:r>
              <a:rPr lang="en-IN" sz="18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144D241A-F0B2-473E-8294-D8356DF786B0}"/>
              </a:ext>
            </a:extLst>
          </p:cNvPr>
          <p:cNvSpPr>
            <a:spLocks noGrp="1"/>
          </p:cNvSpPr>
          <p:nvPr>
            <p:ph idx="1"/>
          </p:nvPr>
        </p:nvSpPr>
        <p:spPr>
          <a:xfrm>
            <a:off x="708454" y="696322"/>
            <a:ext cx="10645346" cy="6161677"/>
          </a:xfrm>
        </p:spPr>
        <p:txBody>
          <a:bodyPr>
            <a:noAutofit/>
          </a:bodyPr>
          <a:lstStyle/>
          <a:p>
            <a:pPr marL="342900" marR="0" lvl="0" indent="-342900">
              <a:lnSpc>
                <a:spcPct val="150000"/>
              </a:lnSpc>
              <a:spcBef>
                <a:spcPts val="0"/>
              </a:spcBef>
              <a:spcAft>
                <a:spcPts val="0"/>
              </a:spcAft>
              <a:buFont typeface="Symbol" panose="05050102010706020507" pitchFamily="18" charset="2"/>
              <a:buChar char=""/>
            </a:pPr>
            <a:r>
              <a:rPr lang="en-GB" sz="1600" dirty="0">
                <a:effectLst/>
                <a:latin typeface="Times New Roman" panose="02020603050405020304" pitchFamily="18" charset="0"/>
                <a:ea typeface="Times New Roman" panose="02020603050405020304" pitchFamily="18" charset="0"/>
              </a:rPr>
              <a:t>Gupta, S. M., V. K. Sehgal, and S. K. Kaushik. "Shrinkage of high strength concrete." International Journal of Mechanical and Mechatronics Engineering 3, no. 2 (2009): 154-157.</a:t>
            </a:r>
            <a:endParaRPr lang="en-US" sz="1600" dirty="0">
              <a:effectLst/>
              <a:latin typeface="Times New Roman" panose="02020603050405020304" pitchFamily="18" charset="0"/>
              <a:ea typeface="Arial"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GB" sz="1600" dirty="0">
                <a:effectLst/>
                <a:latin typeface="Times New Roman" panose="02020603050405020304" pitchFamily="18" charset="0"/>
                <a:ea typeface="Times New Roman" panose="02020603050405020304" pitchFamily="18" charset="0"/>
              </a:rPr>
              <a:t>Sathiaseelan, Brindha &amp; Hannahangelin, Mrs &amp; Sathiaseelan, P &amp; Affiliations, Author. (2022). Fly Ash as Mineral Admixture in Concrete Matrix -A State of the Art. Journal of Environmental Protection and Ecology.</a:t>
            </a:r>
            <a:endParaRPr lang="en-US" sz="1600" dirty="0">
              <a:effectLst/>
              <a:latin typeface="Times New Roman" panose="02020603050405020304" pitchFamily="18" charset="0"/>
              <a:ea typeface="Arial"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GB" sz="1600" dirty="0">
                <a:effectLst/>
                <a:latin typeface="Times New Roman" panose="02020603050405020304" pitchFamily="18" charset="0"/>
                <a:ea typeface="Times New Roman" panose="02020603050405020304" pitchFamily="18" charset="0"/>
              </a:rPr>
              <a:t>Kumar, Rahul &amp; Singh, Neha. (2023). Experimental Analysis of Partial Replacement of Ordinary Portland Cement in Concrete with Super plasticizer and Marble Dust. International Research Journal of Engineering IT &amp; Scientific Research. 09. 527.</a:t>
            </a:r>
            <a:endParaRPr lang="en-US" sz="1600" dirty="0">
              <a:effectLst/>
              <a:latin typeface="Times New Roman" panose="02020603050405020304" pitchFamily="18" charset="0"/>
              <a:ea typeface="Arial"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GB" sz="1600" dirty="0" err="1">
                <a:effectLst/>
                <a:latin typeface="Times New Roman" panose="02020603050405020304" pitchFamily="18" charset="0"/>
                <a:ea typeface="Times New Roman" panose="02020603050405020304" pitchFamily="18" charset="0"/>
              </a:rPr>
              <a:t>Safiuddin</a:t>
            </a:r>
            <a:r>
              <a:rPr lang="en-GB" sz="1600" dirty="0">
                <a:effectLst/>
                <a:latin typeface="Times New Roman" panose="02020603050405020304" pitchFamily="18" charset="0"/>
                <a:ea typeface="Times New Roman" panose="02020603050405020304" pitchFamily="18" charset="0"/>
              </a:rPr>
              <a:t>, Md &amp; Islam, Md &amp; Zain, M. &amp; Mahmud, </a:t>
            </a:r>
            <a:r>
              <a:rPr lang="en-GB" sz="1600" dirty="0" err="1">
                <a:effectLst/>
                <a:latin typeface="Times New Roman" panose="02020603050405020304" pitchFamily="18" charset="0"/>
                <a:ea typeface="Times New Roman" panose="02020603050405020304" pitchFamily="18" charset="0"/>
              </a:rPr>
              <a:t>Hilmi</a:t>
            </a:r>
            <a:r>
              <a:rPr lang="en-GB" sz="1600" dirty="0">
                <a:effectLst/>
                <a:latin typeface="Times New Roman" panose="02020603050405020304" pitchFamily="18" charset="0"/>
                <a:ea typeface="Times New Roman" panose="02020603050405020304" pitchFamily="18" charset="0"/>
              </a:rPr>
              <a:t>. (2009). Material aspects for high-strength high performance concrete. International Journal of Mechanical and Materials Engineering.</a:t>
            </a:r>
          </a:p>
          <a:p>
            <a:pPr marL="342900" marR="0" lvl="0" indent="-342900">
              <a:lnSpc>
                <a:spcPct val="150000"/>
              </a:lnSpc>
              <a:spcBef>
                <a:spcPts val="0"/>
              </a:spcBef>
              <a:spcAft>
                <a:spcPts val="0"/>
              </a:spcAft>
              <a:buFont typeface="Symbol" panose="05050102010706020507" pitchFamily="18" charset="2"/>
              <a:buChar char=""/>
            </a:pPr>
            <a:r>
              <a:rPr lang="en-GB" sz="1600" dirty="0">
                <a:effectLst/>
                <a:latin typeface="Times New Roman" panose="02020603050405020304" pitchFamily="18" charset="0"/>
                <a:ea typeface="Times New Roman" panose="02020603050405020304" pitchFamily="18" charset="0"/>
              </a:rPr>
              <a:t>Patil, Poornima &amp; A, Kushal. (2018). High Strength Concrete without using Cementitious Admixtures. International Journal of Engineering Research and. V7. 10.17577/IJERTV7IS0100.</a:t>
            </a:r>
            <a:r>
              <a:rPr lang="en-GB" sz="1600" dirty="0">
                <a:solidFill>
                  <a:srgbClr val="000000"/>
                </a:solidFill>
                <a:effectLst/>
                <a:latin typeface="Times New Roman" panose="02020603050405020304" pitchFamily="18" charset="0"/>
                <a:ea typeface="Arial" panose="020B0604020202020204" pitchFamily="34" charset="0"/>
              </a:rPr>
              <a:t> </a:t>
            </a:r>
            <a:endParaRPr lang="en-US" sz="1600" dirty="0">
              <a:effectLst/>
              <a:latin typeface="Times New Roman" panose="02020603050405020304" pitchFamily="18" charset="0"/>
              <a:ea typeface="Arial" panose="020B0604020202020204" pitchFamily="34" charset="0"/>
            </a:endParaRPr>
          </a:p>
          <a:p>
            <a:pPr marL="0" marR="0" lvl="0" indent="0">
              <a:lnSpc>
                <a:spcPct val="150000"/>
              </a:lnSpc>
              <a:spcBef>
                <a:spcPts val="0"/>
              </a:spcBef>
              <a:spcAft>
                <a:spcPts val="0"/>
              </a:spcAft>
              <a:buNone/>
            </a:pPr>
            <a:endParaRPr lang="en-US" sz="1600" dirty="0">
              <a:effectLst/>
              <a:latin typeface="Times New Roman" panose="02020603050405020304" pitchFamily="18" charset="0"/>
              <a:ea typeface="Arial" panose="020B0604020202020204" pitchFamily="34" charset="0"/>
            </a:endParaRPr>
          </a:p>
        </p:txBody>
      </p:sp>
    </p:spTree>
    <p:extLst>
      <p:ext uri="{BB962C8B-B14F-4D97-AF65-F5344CB8AC3E}">
        <p14:creationId xmlns:p14="http://schemas.microsoft.com/office/powerpoint/2010/main" val="1578953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E5641-FF53-4C6B-88A6-5347A1146AAF}"/>
              </a:ext>
            </a:extLst>
          </p:cNvPr>
          <p:cNvSpPr>
            <a:spLocks noGrp="1"/>
          </p:cNvSpPr>
          <p:nvPr>
            <p:ph type="title"/>
          </p:nvPr>
        </p:nvSpPr>
        <p:spPr>
          <a:xfrm>
            <a:off x="1073870" y="120028"/>
            <a:ext cx="10515600" cy="662397"/>
          </a:xfrm>
        </p:spPr>
        <p:txBody>
          <a:bodyPr>
            <a:normAutofit/>
          </a:bodyPr>
          <a:lstStyle/>
          <a:p>
            <a:r>
              <a:rPr lang="en-IN" sz="18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144D241A-F0B2-473E-8294-D8356DF786B0}"/>
              </a:ext>
            </a:extLst>
          </p:cNvPr>
          <p:cNvSpPr>
            <a:spLocks noGrp="1"/>
          </p:cNvSpPr>
          <p:nvPr>
            <p:ph idx="1"/>
          </p:nvPr>
        </p:nvSpPr>
        <p:spPr>
          <a:xfrm>
            <a:off x="708454" y="696322"/>
            <a:ext cx="10645346" cy="6161677"/>
          </a:xfrm>
        </p:spPr>
        <p:txBody>
          <a:bodyPr>
            <a:noAutofit/>
          </a:bodyPr>
          <a:lstStyle/>
          <a:p>
            <a:pPr marL="342900" marR="0" lvl="0" indent="-342900">
              <a:lnSpc>
                <a:spcPct val="150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rPr>
              <a:t>Junior, R. A., M. G. Lima, and Carlos Eduardo Tino Balestra. "Influence of Distinct Curing Environments on the Compressive Strength of Concrete." Journal of Engineering, Project, and Production Management 8, no. 2 (2018): 56.</a:t>
            </a:r>
            <a:endParaRPr lang="en-US" sz="1600" dirty="0">
              <a:effectLst/>
              <a:latin typeface="Times New Roman" panose="02020603050405020304" pitchFamily="18" charset="0"/>
              <a:ea typeface="Arial"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rPr>
              <a:t>Mishra, Dhanada Kanta, Jing Yu, and Christopher Kin Ying Leung. "Very high-volume fly ash green concrete for application in India." Global Waste Management (2017): 480.</a:t>
            </a:r>
            <a:endParaRPr lang="en-US" sz="1600" dirty="0">
              <a:effectLst/>
              <a:latin typeface="Times New Roman" panose="02020603050405020304" pitchFamily="18" charset="0"/>
              <a:ea typeface="Arial"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1600" dirty="0" err="1">
                <a:effectLst/>
                <a:latin typeface="Times New Roman" panose="02020603050405020304" pitchFamily="18" charset="0"/>
                <a:ea typeface="Times New Roman" panose="02020603050405020304" pitchFamily="18" charset="0"/>
              </a:rPr>
              <a:t>Gražulytė</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Judita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Audrius</a:t>
            </a:r>
            <a:r>
              <a:rPr lang="en-US" sz="1600" dirty="0">
                <a:effectLst/>
                <a:latin typeface="Times New Roman" panose="02020603050405020304" pitchFamily="18" charset="0"/>
                <a:ea typeface="Times New Roman" panose="02020603050405020304" pitchFamily="18" charset="0"/>
              </a:rPr>
              <a:t> Vaitkus, </a:t>
            </a:r>
            <a:r>
              <a:rPr lang="en-US" sz="1600" dirty="0" err="1">
                <a:effectLst/>
                <a:latin typeface="Times New Roman" panose="02020603050405020304" pitchFamily="18" charset="0"/>
                <a:ea typeface="Times New Roman" panose="02020603050405020304" pitchFamily="18" charset="0"/>
              </a:rPr>
              <a:t>Ovidijus</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Šernas</a:t>
            </a:r>
            <a:r>
              <a:rPr lang="en-US" sz="1600" dirty="0">
                <a:effectLst/>
                <a:latin typeface="Times New Roman" panose="02020603050405020304" pitchFamily="18" charset="0"/>
                <a:ea typeface="Times New Roman" panose="02020603050405020304" pitchFamily="18" charset="0"/>
              </a:rPr>
              <a:t>, and Donatas </a:t>
            </a:r>
            <a:r>
              <a:rPr lang="en-US" sz="1600" dirty="0" err="1">
                <a:effectLst/>
                <a:latin typeface="Times New Roman" panose="02020603050405020304" pitchFamily="18" charset="0"/>
                <a:ea typeface="Times New Roman" panose="02020603050405020304" pitchFamily="18" charset="0"/>
              </a:rPr>
              <a:t>Čygas</a:t>
            </a:r>
            <a:r>
              <a:rPr lang="en-US" sz="1600" dirty="0">
                <a:effectLst/>
                <a:latin typeface="Times New Roman" panose="02020603050405020304" pitchFamily="18" charset="0"/>
                <a:ea typeface="Times New Roman" panose="02020603050405020304" pitchFamily="18" charset="0"/>
              </a:rPr>
              <a:t>. "Effect of silica fume on high-strength concrete performance." In 5th World Congress on Civil, Structural, and Environmental Engineering (CSEE’20), vol. 162, pp. 1-6. 2020.</a:t>
            </a:r>
            <a:endParaRPr lang="en-US" sz="1600" dirty="0">
              <a:effectLst/>
              <a:latin typeface="Times New Roman" panose="02020603050405020304" pitchFamily="18" charset="0"/>
              <a:ea typeface="Arial"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rPr>
              <a:t>Devi, Rajkumari </a:t>
            </a:r>
            <a:r>
              <a:rPr lang="en-US" sz="1600" dirty="0" err="1">
                <a:effectLst/>
                <a:latin typeface="Times New Roman" panose="02020603050405020304" pitchFamily="18" charset="0"/>
                <a:ea typeface="Times New Roman" panose="02020603050405020304" pitchFamily="18" charset="0"/>
              </a:rPr>
              <a:t>Themisana</a:t>
            </a:r>
            <a:r>
              <a:rPr lang="en-US" sz="1600" dirty="0">
                <a:effectLst/>
                <a:latin typeface="Times New Roman" panose="02020603050405020304" pitchFamily="18" charset="0"/>
                <a:ea typeface="Times New Roman" panose="02020603050405020304" pitchFamily="18" charset="0"/>
              </a:rPr>
              <a:t>, Abhilash Thakur, </a:t>
            </a:r>
            <a:r>
              <a:rPr lang="en-US" sz="1600" dirty="0" err="1">
                <a:effectLst/>
                <a:latin typeface="Times New Roman" panose="02020603050405020304" pitchFamily="18" charset="0"/>
                <a:ea typeface="Times New Roman" panose="02020603050405020304" pitchFamily="18" charset="0"/>
              </a:rPr>
              <a:t>Parwati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Thaguna</a:t>
            </a:r>
            <a:r>
              <a:rPr lang="en-US" sz="1600" dirty="0">
                <a:effectLst/>
                <a:latin typeface="Times New Roman" panose="02020603050405020304" pitchFamily="18" charset="0"/>
                <a:ea typeface="Times New Roman" panose="02020603050405020304" pitchFamily="18" charset="0"/>
              </a:rPr>
              <a:t>, Anuradha </a:t>
            </a:r>
            <a:r>
              <a:rPr lang="en-US" sz="1600" dirty="0" err="1">
                <a:effectLst/>
                <a:latin typeface="Times New Roman" panose="02020603050405020304" pitchFamily="18" charset="0"/>
                <a:ea typeface="Times New Roman" panose="02020603050405020304" pitchFamily="18" charset="0"/>
              </a:rPr>
              <a:t>Thounaojam</a:t>
            </a:r>
            <a:r>
              <a:rPr lang="en-US" sz="1600" dirty="0">
                <a:effectLst/>
                <a:latin typeface="Times New Roman" panose="02020603050405020304" pitchFamily="18" charset="0"/>
                <a:ea typeface="Times New Roman" panose="02020603050405020304" pitchFamily="18" charset="0"/>
              </a:rPr>
              <a:t>, and </a:t>
            </a:r>
            <a:r>
              <a:rPr lang="en-US" sz="1600" dirty="0" err="1">
                <a:effectLst/>
                <a:latin typeface="Times New Roman" panose="02020603050405020304" pitchFamily="18" charset="0"/>
                <a:ea typeface="Times New Roman" panose="02020603050405020304" pitchFamily="18" charset="0"/>
              </a:rPr>
              <a:t>Amenjor</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Senagah</a:t>
            </a:r>
            <a:r>
              <a:rPr lang="en-US" sz="1600" dirty="0">
                <a:effectLst/>
                <a:latin typeface="Times New Roman" panose="02020603050405020304" pitchFamily="18" charset="0"/>
                <a:ea typeface="Times New Roman" panose="02020603050405020304" pitchFamily="18" charset="0"/>
              </a:rPr>
              <a:t>. "TO DETERMINE THE STRENGTH OF CONCRETE WITH PARTIAL REPLACEMENT OF SAND WITH MARBLE DUST POWDER." </a:t>
            </a:r>
            <a:endParaRPr lang="en-US" sz="1600" dirty="0">
              <a:effectLst/>
              <a:latin typeface="Times New Roman" panose="02020603050405020304" pitchFamily="18" charset="0"/>
              <a:ea typeface="Arial" panose="020B0604020202020204" pitchFamily="34" charset="0"/>
            </a:endParaRPr>
          </a:p>
          <a:p>
            <a:endParaRPr lang="en-IN" sz="1600" dirty="0"/>
          </a:p>
        </p:txBody>
      </p:sp>
    </p:spTree>
    <p:extLst>
      <p:ext uri="{BB962C8B-B14F-4D97-AF65-F5344CB8AC3E}">
        <p14:creationId xmlns:p14="http://schemas.microsoft.com/office/powerpoint/2010/main" val="1502828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E5641-FF53-4C6B-88A6-5347A1146AAF}"/>
              </a:ext>
            </a:extLst>
          </p:cNvPr>
          <p:cNvSpPr>
            <a:spLocks noGrp="1"/>
          </p:cNvSpPr>
          <p:nvPr>
            <p:ph type="title"/>
          </p:nvPr>
        </p:nvSpPr>
        <p:spPr>
          <a:xfrm>
            <a:off x="1477524" y="2509001"/>
            <a:ext cx="10515600" cy="662397"/>
          </a:xfrm>
        </p:spPr>
        <p:txBody>
          <a:bodyPr>
            <a:noAutofit/>
          </a:bodyPr>
          <a:lstStyle/>
          <a:p>
            <a:pPr algn="ctr"/>
            <a:r>
              <a:rPr lang="en-IN" sz="7200" b="1" dirty="0">
                <a:solidFill>
                  <a:schemeClr val="tx2"/>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379711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D5E6B38-6A51-B234-C58A-62B992263EE9}"/>
              </a:ext>
            </a:extLst>
          </p:cNvPr>
          <p:cNvSpPr>
            <a:spLocks noGrp="1"/>
          </p:cNvSpPr>
          <p:nvPr>
            <p:ph type="sldNum" sz="quarter" idx="12"/>
          </p:nvPr>
        </p:nvSpPr>
        <p:spPr/>
        <p:txBody>
          <a:bodyPr/>
          <a:lstStyle/>
          <a:p>
            <a:fld id="{FB6A362B-CA24-4AE7-B0B1-112153D93946}" type="slidenum">
              <a:rPr lang="en-IN" smtClean="0"/>
              <a:t>3</a:t>
            </a:fld>
            <a:endParaRPr lang="en-IN" dirty="0"/>
          </a:p>
        </p:txBody>
      </p:sp>
      <p:sp>
        <p:nvSpPr>
          <p:cNvPr id="6" name="Title 5">
            <a:extLst>
              <a:ext uri="{FF2B5EF4-FFF2-40B4-BE49-F238E27FC236}">
                <a16:creationId xmlns:a16="http://schemas.microsoft.com/office/drawing/2014/main" id="{789558BB-4245-121D-F0E5-720E0E4BA92A}"/>
              </a:ext>
            </a:extLst>
          </p:cNvPr>
          <p:cNvSpPr>
            <a:spLocks noGrp="1"/>
          </p:cNvSpPr>
          <p:nvPr>
            <p:ph type="title"/>
          </p:nvPr>
        </p:nvSpPr>
        <p:spPr>
          <a:xfrm>
            <a:off x="196016" y="292221"/>
            <a:ext cx="10515600" cy="1325563"/>
          </a:xfrm>
        </p:spPr>
        <p:txBody>
          <a:bodyPr>
            <a:normAutofit/>
          </a:bodyPr>
          <a:lstStyle/>
          <a:p>
            <a:r>
              <a:rPr lang="en-US" sz="2800" b="1" dirty="0">
                <a:latin typeface="Arial" panose="020B0604020202020204" pitchFamily="34" charset="0"/>
                <a:cs typeface="Arial" panose="020B0604020202020204" pitchFamily="34" charset="0"/>
              </a:rPr>
              <a:t>        </a:t>
            </a:r>
            <a:r>
              <a:rPr lang="en-US" sz="1800" b="1" dirty="0">
                <a:latin typeface="Times New Roman" panose="02020603050405020304" pitchFamily="18" charset="0"/>
                <a:cs typeface="Times New Roman" panose="02020603050405020304" pitchFamily="18" charset="0"/>
              </a:rPr>
              <a:t>CONCRETE</a:t>
            </a:r>
          </a:p>
        </p:txBody>
      </p:sp>
      <p:sp>
        <p:nvSpPr>
          <p:cNvPr id="2" name="TextBox 1">
            <a:extLst>
              <a:ext uri="{FF2B5EF4-FFF2-40B4-BE49-F238E27FC236}">
                <a16:creationId xmlns:a16="http://schemas.microsoft.com/office/drawing/2014/main" id="{E9AB7989-FD3A-C7C1-F5F1-EF33A4E58D6D}"/>
              </a:ext>
            </a:extLst>
          </p:cNvPr>
          <p:cNvSpPr txBox="1"/>
          <p:nvPr/>
        </p:nvSpPr>
        <p:spPr>
          <a:xfrm>
            <a:off x="688730" y="1521069"/>
            <a:ext cx="10665070" cy="1695144"/>
          </a:xfrm>
          <a:prstGeom prst="rect">
            <a:avLst/>
          </a:prstGeom>
          <a:noFill/>
        </p:spPr>
        <p:txBody>
          <a:bodyPr wrap="square" rtlCol="0">
            <a:spAutoFit/>
          </a:bodyPr>
          <a:lstStyle/>
          <a:p>
            <a:pPr marL="342900" marR="0" indent="-342900" algn="just">
              <a:lnSpc>
                <a:spcPct val="107000"/>
              </a:lnSpc>
              <a:spcBef>
                <a:spcPts val="0"/>
              </a:spcBef>
              <a:spcAft>
                <a:spcPts val="800"/>
              </a:spcAft>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C</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onsists primarily of cement, water and aggregates such as sand and gravel.</a:t>
            </a:r>
          </a:p>
          <a:p>
            <a:pPr marL="342900" marR="0" indent="-342900" algn="just">
              <a:lnSpc>
                <a:spcPct val="107000"/>
              </a:lnSpc>
              <a:spcBef>
                <a:spcPts val="0"/>
              </a:spcBef>
              <a:spcAft>
                <a:spcPts val="8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Utilized due to its strength, durability and adaptability to different shape and forms. </a:t>
            </a:r>
          </a:p>
          <a:p>
            <a:pPr marL="342900" marR="0" indent="-342900" algn="just">
              <a:lnSpc>
                <a:spcPct val="107000"/>
              </a:lnSpc>
              <a:spcBef>
                <a:spcPts val="0"/>
              </a:spcBef>
              <a:spcAft>
                <a:spcPts val="800"/>
              </a:spcAft>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ssential component of construction </a:t>
            </a:r>
          </a:p>
          <a:p>
            <a:pPr marL="342900" marR="0" indent="-342900" algn="just">
              <a:lnSpc>
                <a:spcPct val="107000"/>
              </a:lnSpc>
              <a:spcBef>
                <a:spcPts val="0"/>
              </a:spcBef>
              <a:spcAft>
                <a:spcPts val="800"/>
              </a:spcAft>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M</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ost widely used building material.</a:t>
            </a:r>
          </a:p>
        </p:txBody>
      </p:sp>
    </p:spTree>
    <p:extLst>
      <p:ext uri="{BB962C8B-B14F-4D97-AF65-F5344CB8AC3E}">
        <p14:creationId xmlns:p14="http://schemas.microsoft.com/office/powerpoint/2010/main" val="3158585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D5E6B38-6A51-B234-C58A-62B992263EE9}"/>
              </a:ext>
            </a:extLst>
          </p:cNvPr>
          <p:cNvSpPr>
            <a:spLocks noGrp="1"/>
          </p:cNvSpPr>
          <p:nvPr>
            <p:ph type="sldNum" sz="quarter" idx="12"/>
          </p:nvPr>
        </p:nvSpPr>
        <p:spPr/>
        <p:txBody>
          <a:bodyPr/>
          <a:lstStyle/>
          <a:p>
            <a:fld id="{FB6A362B-CA24-4AE7-B0B1-112153D93946}" type="slidenum">
              <a:rPr lang="en-IN" smtClean="0"/>
              <a:t>4</a:t>
            </a:fld>
            <a:endParaRPr lang="en-IN" dirty="0"/>
          </a:p>
        </p:txBody>
      </p:sp>
      <p:sp>
        <p:nvSpPr>
          <p:cNvPr id="6" name="Title 5">
            <a:extLst>
              <a:ext uri="{FF2B5EF4-FFF2-40B4-BE49-F238E27FC236}">
                <a16:creationId xmlns:a16="http://schemas.microsoft.com/office/drawing/2014/main" id="{789558BB-4245-121D-F0E5-720E0E4BA92A}"/>
              </a:ext>
            </a:extLst>
          </p:cNvPr>
          <p:cNvSpPr>
            <a:spLocks noGrp="1"/>
          </p:cNvSpPr>
          <p:nvPr>
            <p:ph type="title"/>
          </p:nvPr>
        </p:nvSpPr>
        <p:spPr>
          <a:xfrm>
            <a:off x="-647700" y="283067"/>
            <a:ext cx="10515600" cy="1325563"/>
          </a:xfrm>
        </p:spPr>
        <p:txBody>
          <a:bodyPr>
            <a:normAutofit/>
          </a:bodyPr>
          <a:lstStyle/>
          <a:p>
            <a:r>
              <a:rPr lang="en-US" sz="2800" b="1" dirty="0">
                <a:latin typeface="Arial" panose="020B0604020202020204" pitchFamily="34" charset="0"/>
                <a:cs typeface="Arial" panose="020B0604020202020204" pitchFamily="34" charset="0"/>
              </a:rPr>
              <a:t>                      </a:t>
            </a:r>
            <a:r>
              <a:rPr lang="en-US" sz="1800" b="1" dirty="0">
                <a:latin typeface="Times New Roman" panose="02020603050405020304" pitchFamily="18" charset="0"/>
                <a:cs typeface="Times New Roman" panose="02020603050405020304" pitchFamily="18" charset="0"/>
              </a:rPr>
              <a:t>SPECIAL PURPOSE CONCRETE</a:t>
            </a:r>
          </a:p>
        </p:txBody>
      </p:sp>
      <p:sp>
        <p:nvSpPr>
          <p:cNvPr id="3" name="TextBox 2">
            <a:extLst>
              <a:ext uri="{FF2B5EF4-FFF2-40B4-BE49-F238E27FC236}">
                <a16:creationId xmlns:a16="http://schemas.microsoft.com/office/drawing/2014/main" id="{7525A2A3-DA61-7179-6406-04F09C00A5AC}"/>
              </a:ext>
            </a:extLst>
          </p:cNvPr>
          <p:cNvSpPr txBox="1"/>
          <p:nvPr/>
        </p:nvSpPr>
        <p:spPr>
          <a:xfrm>
            <a:off x="1529862" y="1426385"/>
            <a:ext cx="10070123"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Demand for variety of concrete types.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Designed to meet that particular </a:t>
            </a:r>
            <a:r>
              <a:rPr lang="en-US" dirty="0">
                <a:latin typeface="Times New Roman" panose="02020603050405020304" pitchFamily="18" charset="0"/>
                <a:ea typeface="Calibri" panose="020F0502020204030204" pitchFamily="34" charset="0"/>
                <a:cs typeface="Times New Roman" panose="02020603050405020304" pitchFamily="18" charset="0"/>
              </a:rPr>
              <a:t>r</a:t>
            </a:r>
            <a:r>
              <a:rPr lang="en-US" dirty="0">
                <a:effectLst/>
                <a:latin typeface="Times New Roman" panose="02020603050405020304" pitchFamily="18" charset="0"/>
                <a:ea typeface="Calibri" panose="020F0502020204030204" pitchFamily="34" charset="0"/>
                <a:cs typeface="Times New Roman" panose="02020603050405020304" pitchFamily="18" charset="0"/>
              </a:rPr>
              <a:t>equirement. </a:t>
            </a:r>
          </a:p>
          <a:p>
            <a:pPr marL="285750" indent="-285750" algn="jus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E</a:t>
            </a:r>
            <a:r>
              <a:rPr lang="en-US" dirty="0">
                <a:effectLst/>
                <a:latin typeface="Times New Roman" panose="02020603050405020304" pitchFamily="18" charset="0"/>
                <a:ea typeface="Calibri" panose="020F0502020204030204" pitchFamily="34" charset="0"/>
                <a:cs typeface="Times New Roman" panose="02020603050405020304" pitchFamily="18" charset="0"/>
              </a:rPr>
              <a:t>xhibit enhance strength, durability, workability or resistance.</a:t>
            </a:r>
          </a:p>
          <a:p>
            <a:endParaRPr lang="en-US" dirty="0"/>
          </a:p>
        </p:txBody>
      </p:sp>
      <p:sp>
        <p:nvSpPr>
          <p:cNvPr id="7" name="TextBox 6">
            <a:extLst>
              <a:ext uri="{FF2B5EF4-FFF2-40B4-BE49-F238E27FC236}">
                <a16:creationId xmlns:a16="http://schemas.microsoft.com/office/drawing/2014/main" id="{7694B776-2F80-41F4-FFC8-C0AB0EC75E72}"/>
              </a:ext>
            </a:extLst>
          </p:cNvPr>
          <p:cNvSpPr txBox="1"/>
          <p:nvPr/>
        </p:nvSpPr>
        <p:spPr>
          <a:xfrm>
            <a:off x="1529862" y="3049157"/>
            <a:ext cx="9636370"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SOME TYPES OF SPECIAL PURPOSE CONCRETE</a:t>
            </a:r>
            <a:endParaRPr lang="en-US"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9A5E5BE-0F45-754B-E1DD-42E2F9E18EAE}"/>
              </a:ext>
            </a:extLst>
          </p:cNvPr>
          <p:cNvSpPr txBox="1"/>
          <p:nvPr/>
        </p:nvSpPr>
        <p:spPr>
          <a:xfrm>
            <a:off x="1529862" y="3692769"/>
            <a:ext cx="9460523"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 strength concrete- Superior compressive strength</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Ferrocement concrete- Crack Fighter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Fiber reinforce concrete- Shrinkage fighter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Polymer impregnated- void Fighter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Self compacting concrete- Compaction without Vibrator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Prestress concrete- Fast construction </a:t>
            </a:r>
          </a:p>
        </p:txBody>
      </p:sp>
    </p:spTree>
    <p:extLst>
      <p:ext uri="{BB962C8B-B14F-4D97-AF65-F5344CB8AC3E}">
        <p14:creationId xmlns:p14="http://schemas.microsoft.com/office/powerpoint/2010/main" val="4207276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D5E6B38-6A51-B234-C58A-62B992263EE9}"/>
              </a:ext>
            </a:extLst>
          </p:cNvPr>
          <p:cNvSpPr>
            <a:spLocks noGrp="1"/>
          </p:cNvSpPr>
          <p:nvPr>
            <p:ph type="sldNum" sz="quarter" idx="12"/>
          </p:nvPr>
        </p:nvSpPr>
        <p:spPr/>
        <p:txBody>
          <a:bodyPr/>
          <a:lstStyle/>
          <a:p>
            <a:fld id="{FB6A362B-CA24-4AE7-B0B1-112153D93946}" type="slidenum">
              <a:rPr lang="en-IN" smtClean="0"/>
              <a:t>5</a:t>
            </a:fld>
            <a:endParaRPr lang="en-IN" dirty="0"/>
          </a:p>
        </p:txBody>
      </p:sp>
      <p:sp>
        <p:nvSpPr>
          <p:cNvPr id="6" name="Title 5">
            <a:extLst>
              <a:ext uri="{FF2B5EF4-FFF2-40B4-BE49-F238E27FC236}">
                <a16:creationId xmlns:a16="http://schemas.microsoft.com/office/drawing/2014/main" id="{789558BB-4245-121D-F0E5-720E0E4BA92A}"/>
              </a:ext>
            </a:extLst>
          </p:cNvPr>
          <p:cNvSpPr>
            <a:spLocks noGrp="1"/>
          </p:cNvSpPr>
          <p:nvPr>
            <p:ph type="title"/>
          </p:nvPr>
        </p:nvSpPr>
        <p:spPr>
          <a:xfrm>
            <a:off x="-574431" y="952559"/>
            <a:ext cx="10644554" cy="909256"/>
          </a:xfrm>
        </p:spPr>
        <p:txBody>
          <a:bodyPr>
            <a:normAutofit/>
          </a:bodyPr>
          <a:lstStyle/>
          <a:p>
            <a:r>
              <a:rPr lang="en-US" sz="2000" b="1" dirty="0">
                <a:latin typeface="Arial" panose="020B0604020202020204" pitchFamily="34" charset="0"/>
                <a:cs typeface="Arial" panose="020B0604020202020204" pitchFamily="34" charset="0"/>
              </a:rPr>
              <a:t>                              </a:t>
            </a:r>
            <a:r>
              <a:rPr lang="en-US" sz="1800" b="1" dirty="0">
                <a:latin typeface="Times New Roman" panose="02020603050405020304" pitchFamily="18" charset="0"/>
                <a:cs typeface="Times New Roman" panose="02020603050405020304" pitchFamily="18" charset="0"/>
              </a:rPr>
              <a:t>HIGH STRENGTH CONCRETE</a:t>
            </a:r>
          </a:p>
        </p:txBody>
      </p:sp>
      <p:sp>
        <p:nvSpPr>
          <p:cNvPr id="3" name="TextBox 2">
            <a:extLst>
              <a:ext uri="{FF2B5EF4-FFF2-40B4-BE49-F238E27FC236}">
                <a16:creationId xmlns:a16="http://schemas.microsoft.com/office/drawing/2014/main" id="{7525A2A3-DA61-7179-6406-04F09C00A5AC}"/>
              </a:ext>
            </a:extLst>
          </p:cNvPr>
          <p:cNvSpPr txBox="1"/>
          <p:nvPr/>
        </p:nvSpPr>
        <p:spPr>
          <a:xfrm>
            <a:off x="1588476" y="1910320"/>
            <a:ext cx="10070123" cy="923330"/>
          </a:xfrm>
          <a:prstGeom prst="rect">
            <a:avLst/>
          </a:prstGeom>
          <a:noFill/>
        </p:spPr>
        <p:txBody>
          <a:bodyPr wrap="square" rtlCol="0">
            <a:spAutoFit/>
          </a:bodyPr>
          <a:lstStyle/>
          <a:p>
            <a:pPr marL="285750" indent="-285750">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High strength concrete has compressive strength more than 40 MPA</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Low Water cement ratio is a Crucial</a:t>
            </a:r>
          </a:p>
          <a:p>
            <a:endParaRPr lang="en-US" dirty="0"/>
          </a:p>
        </p:txBody>
      </p:sp>
      <p:sp>
        <p:nvSpPr>
          <p:cNvPr id="7" name="TextBox 6">
            <a:extLst>
              <a:ext uri="{FF2B5EF4-FFF2-40B4-BE49-F238E27FC236}">
                <a16:creationId xmlns:a16="http://schemas.microsoft.com/office/drawing/2014/main" id="{7694B776-2F80-41F4-FFC8-C0AB0EC75E72}"/>
              </a:ext>
            </a:extLst>
          </p:cNvPr>
          <p:cNvSpPr txBox="1"/>
          <p:nvPr/>
        </p:nvSpPr>
        <p:spPr>
          <a:xfrm>
            <a:off x="1500552" y="3144271"/>
            <a:ext cx="963637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HISTORY OF HIGH STRENGTH CONCRETE</a:t>
            </a:r>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A45B231-BD2A-117B-590C-69D17AE4CD82}"/>
              </a:ext>
            </a:extLst>
          </p:cNvPr>
          <p:cNvSpPr txBox="1"/>
          <p:nvPr/>
        </p:nvSpPr>
        <p:spPr>
          <a:xfrm>
            <a:off x="1588476" y="3793446"/>
            <a:ext cx="9460523" cy="95410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Concrete with a compressive strength of 34MPa in the 1950s.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Early 1970s witnessed the production of 62MPa Concrete.</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7455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D5E6B38-6A51-B234-C58A-62B992263EE9}"/>
              </a:ext>
            </a:extLst>
          </p:cNvPr>
          <p:cNvSpPr>
            <a:spLocks noGrp="1"/>
          </p:cNvSpPr>
          <p:nvPr>
            <p:ph type="sldNum" sz="quarter" idx="12"/>
          </p:nvPr>
        </p:nvSpPr>
        <p:spPr/>
        <p:txBody>
          <a:bodyPr/>
          <a:lstStyle/>
          <a:p>
            <a:fld id="{FB6A362B-CA24-4AE7-B0B1-112153D93946}" type="slidenum">
              <a:rPr lang="en-IN" smtClean="0"/>
              <a:t>6</a:t>
            </a:fld>
            <a:endParaRPr lang="en-IN" dirty="0"/>
          </a:p>
        </p:txBody>
      </p:sp>
      <p:sp>
        <p:nvSpPr>
          <p:cNvPr id="7" name="TextBox 6">
            <a:extLst>
              <a:ext uri="{FF2B5EF4-FFF2-40B4-BE49-F238E27FC236}">
                <a16:creationId xmlns:a16="http://schemas.microsoft.com/office/drawing/2014/main" id="{7694B776-2F80-41F4-FFC8-C0AB0EC75E72}"/>
              </a:ext>
            </a:extLst>
          </p:cNvPr>
          <p:cNvSpPr txBox="1"/>
          <p:nvPr/>
        </p:nvSpPr>
        <p:spPr>
          <a:xfrm>
            <a:off x="917486" y="281373"/>
            <a:ext cx="963637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APPLICATION OF HIGH STRENGTH CONCRETE</a:t>
            </a: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9A5E5BE-0F45-754B-E1DD-42E2F9E18EAE}"/>
              </a:ext>
            </a:extLst>
          </p:cNvPr>
          <p:cNvSpPr txBox="1"/>
          <p:nvPr/>
        </p:nvSpPr>
        <p:spPr>
          <a:xfrm>
            <a:off x="917486" y="1275933"/>
            <a:ext cx="10100383" cy="498598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High rise building                                                               Dams and reservoir</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Bridges                                                                                Parking structure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18770554-2AD2-3E95-C41F-006AE4B55BB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05471" y="1819205"/>
            <a:ext cx="4225556" cy="1675698"/>
          </a:xfrm>
          <a:prstGeom prst="rect">
            <a:avLst/>
          </a:prstGeom>
          <a:noFill/>
          <a:ln>
            <a:noFill/>
          </a:ln>
        </p:spPr>
      </p:pic>
      <p:pic>
        <p:nvPicPr>
          <p:cNvPr id="3" name="Picture 2">
            <a:extLst>
              <a:ext uri="{FF2B5EF4-FFF2-40B4-BE49-F238E27FC236}">
                <a16:creationId xmlns:a16="http://schemas.microsoft.com/office/drawing/2014/main" id="{81A0ADBB-426C-A47F-90A7-567E6D7AB64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5471" y="4120131"/>
            <a:ext cx="4225556" cy="1819349"/>
          </a:xfrm>
          <a:prstGeom prst="rect">
            <a:avLst/>
          </a:prstGeom>
          <a:noFill/>
          <a:ln>
            <a:noFill/>
          </a:ln>
        </p:spPr>
      </p:pic>
      <p:pic>
        <p:nvPicPr>
          <p:cNvPr id="5" name="Picture 4">
            <a:extLst>
              <a:ext uri="{FF2B5EF4-FFF2-40B4-BE49-F238E27FC236}">
                <a16:creationId xmlns:a16="http://schemas.microsoft.com/office/drawing/2014/main" id="{20C79CC9-3997-63B4-D44D-47AC07ED781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82503" y="1819205"/>
            <a:ext cx="4271353" cy="1675698"/>
          </a:xfrm>
          <a:prstGeom prst="rect">
            <a:avLst/>
          </a:prstGeom>
          <a:noFill/>
          <a:ln>
            <a:noFill/>
          </a:ln>
        </p:spPr>
      </p:pic>
      <p:pic>
        <p:nvPicPr>
          <p:cNvPr id="9" name="Picture 8">
            <a:extLst>
              <a:ext uri="{FF2B5EF4-FFF2-40B4-BE49-F238E27FC236}">
                <a16:creationId xmlns:a16="http://schemas.microsoft.com/office/drawing/2014/main" id="{2319EBEC-1DBC-FFAD-6EC1-0FCB489BD880}"/>
              </a:ext>
            </a:extLst>
          </p:cNvPr>
          <p:cNvPicPr>
            <a:picLocks noChangeAspect="1"/>
          </p:cNvPicPr>
          <p:nvPr/>
        </p:nvPicPr>
        <p:blipFill>
          <a:blip r:embed="rId5"/>
          <a:stretch>
            <a:fillRect/>
          </a:stretch>
        </p:blipFill>
        <p:spPr>
          <a:xfrm>
            <a:off x="6282503" y="4140929"/>
            <a:ext cx="4334697" cy="1798551"/>
          </a:xfrm>
          <a:prstGeom prst="rect">
            <a:avLst/>
          </a:prstGeom>
        </p:spPr>
      </p:pic>
    </p:spTree>
    <p:extLst>
      <p:ext uri="{BB962C8B-B14F-4D97-AF65-F5344CB8AC3E}">
        <p14:creationId xmlns:p14="http://schemas.microsoft.com/office/powerpoint/2010/main" val="2846258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D5E6B38-6A51-B234-C58A-62B992263EE9}"/>
              </a:ext>
            </a:extLst>
          </p:cNvPr>
          <p:cNvSpPr>
            <a:spLocks noGrp="1"/>
          </p:cNvSpPr>
          <p:nvPr>
            <p:ph type="sldNum" sz="quarter" idx="12"/>
          </p:nvPr>
        </p:nvSpPr>
        <p:spPr/>
        <p:txBody>
          <a:bodyPr/>
          <a:lstStyle/>
          <a:p>
            <a:fld id="{FB6A362B-CA24-4AE7-B0B1-112153D93946}" type="slidenum">
              <a:rPr lang="en-IN" smtClean="0"/>
              <a:t>7</a:t>
            </a:fld>
            <a:endParaRPr lang="en-IN" dirty="0"/>
          </a:p>
        </p:txBody>
      </p:sp>
      <p:sp>
        <p:nvSpPr>
          <p:cNvPr id="7" name="TextBox 6">
            <a:extLst>
              <a:ext uri="{FF2B5EF4-FFF2-40B4-BE49-F238E27FC236}">
                <a16:creationId xmlns:a16="http://schemas.microsoft.com/office/drawing/2014/main" id="{7694B776-2F80-41F4-FFC8-C0AB0EC75E72}"/>
              </a:ext>
            </a:extLst>
          </p:cNvPr>
          <p:cNvSpPr txBox="1"/>
          <p:nvPr/>
        </p:nvSpPr>
        <p:spPr>
          <a:xfrm>
            <a:off x="917486" y="281373"/>
            <a:ext cx="963637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APPLICATION OF HIGH STRENGTH CONCRETE</a:t>
            </a: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9A5E5BE-0F45-754B-E1DD-42E2F9E18EAE}"/>
              </a:ext>
            </a:extLst>
          </p:cNvPr>
          <p:cNvSpPr txBox="1"/>
          <p:nvPr/>
        </p:nvSpPr>
        <p:spPr>
          <a:xfrm>
            <a:off x="917486" y="1275933"/>
            <a:ext cx="10100383" cy="498598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Industrial structure                                                                   Precast concrete elements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Marine structure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F2CF59B-7239-6EEA-082A-D8B33C902BC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8111" y="4149831"/>
            <a:ext cx="4449022" cy="2010481"/>
          </a:xfrm>
          <a:prstGeom prst="rect">
            <a:avLst/>
          </a:prstGeom>
          <a:noFill/>
          <a:ln>
            <a:noFill/>
          </a:ln>
        </p:spPr>
      </p:pic>
      <p:pic>
        <p:nvPicPr>
          <p:cNvPr id="10" name="Picture 9">
            <a:extLst>
              <a:ext uri="{FF2B5EF4-FFF2-40B4-BE49-F238E27FC236}">
                <a16:creationId xmlns:a16="http://schemas.microsoft.com/office/drawing/2014/main" id="{F3CA8D03-0A1E-B05D-5DB9-397BB33E5E4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17585" y="1744132"/>
            <a:ext cx="4313808" cy="1786467"/>
          </a:xfrm>
          <a:prstGeom prst="rect">
            <a:avLst/>
          </a:prstGeom>
          <a:noFill/>
          <a:ln>
            <a:noFill/>
          </a:ln>
        </p:spPr>
      </p:pic>
      <p:pic>
        <p:nvPicPr>
          <p:cNvPr id="11" name="Picture 10">
            <a:extLst>
              <a:ext uri="{FF2B5EF4-FFF2-40B4-BE49-F238E27FC236}">
                <a16:creationId xmlns:a16="http://schemas.microsoft.com/office/drawing/2014/main" id="{5C45FE20-5BE2-3457-8028-C25740A3326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38331" y="1744131"/>
            <a:ext cx="4561381" cy="1780471"/>
          </a:xfrm>
          <a:prstGeom prst="rect">
            <a:avLst/>
          </a:prstGeom>
          <a:noFill/>
          <a:ln>
            <a:noFill/>
          </a:ln>
        </p:spPr>
      </p:pic>
    </p:spTree>
    <p:extLst>
      <p:ext uri="{BB962C8B-B14F-4D97-AF65-F5344CB8AC3E}">
        <p14:creationId xmlns:p14="http://schemas.microsoft.com/office/powerpoint/2010/main" val="1226926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D5E6B38-6A51-B234-C58A-62B992263EE9}"/>
              </a:ext>
            </a:extLst>
          </p:cNvPr>
          <p:cNvSpPr>
            <a:spLocks noGrp="1"/>
          </p:cNvSpPr>
          <p:nvPr>
            <p:ph type="sldNum" sz="quarter" idx="12"/>
          </p:nvPr>
        </p:nvSpPr>
        <p:spPr/>
        <p:txBody>
          <a:bodyPr/>
          <a:lstStyle/>
          <a:p>
            <a:fld id="{FB6A362B-CA24-4AE7-B0B1-112153D93946}" type="slidenum">
              <a:rPr lang="en-IN" smtClean="0"/>
              <a:t>8</a:t>
            </a:fld>
            <a:endParaRPr lang="en-IN" dirty="0"/>
          </a:p>
        </p:txBody>
      </p:sp>
      <p:sp>
        <p:nvSpPr>
          <p:cNvPr id="7" name="TextBox 6">
            <a:extLst>
              <a:ext uri="{FF2B5EF4-FFF2-40B4-BE49-F238E27FC236}">
                <a16:creationId xmlns:a16="http://schemas.microsoft.com/office/drawing/2014/main" id="{7694B776-2F80-41F4-FFC8-C0AB0EC75E72}"/>
              </a:ext>
            </a:extLst>
          </p:cNvPr>
          <p:cNvSpPr txBox="1"/>
          <p:nvPr/>
        </p:nvSpPr>
        <p:spPr>
          <a:xfrm>
            <a:off x="1591407" y="974746"/>
            <a:ext cx="963637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ADVANTAGE OF HIGH STRENGTH CONCRETE</a:t>
            </a: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9A5E5BE-0F45-754B-E1DD-42E2F9E18EAE}"/>
              </a:ext>
            </a:extLst>
          </p:cNvPr>
          <p:cNvSpPr txBox="1"/>
          <p:nvPr/>
        </p:nvSpPr>
        <p:spPr>
          <a:xfrm>
            <a:off x="1591407" y="1655993"/>
            <a:ext cx="9460523" cy="150810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Increase load bearing capacity.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Long term cost saving.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Better resistance to fire.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Potential for thinner section.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Improve structure performance</a:t>
            </a:r>
            <a:r>
              <a:rPr lang="en-US" sz="2000" dirty="0">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60071431-13D2-ECB1-30C8-DCAFFFAF2E87}"/>
              </a:ext>
            </a:extLst>
          </p:cNvPr>
          <p:cNvSpPr txBox="1"/>
          <p:nvPr/>
        </p:nvSpPr>
        <p:spPr>
          <a:xfrm>
            <a:off x="1591408" y="3546710"/>
            <a:ext cx="963637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DISADVANTAGE OF HIGH STRENGTH CONCRETE</a:t>
            </a: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5E0742C-E939-B01F-46FD-698F81290489}"/>
              </a:ext>
            </a:extLst>
          </p:cNvPr>
          <p:cNvSpPr txBox="1"/>
          <p:nvPr/>
        </p:nvSpPr>
        <p:spPr>
          <a:xfrm>
            <a:off x="1591408" y="4113798"/>
            <a:ext cx="9460523"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Higher cost.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Complex quality control.</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Reduced workability.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Limited Availability of materials.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Temperature sensitivity.</a:t>
            </a:r>
          </a:p>
        </p:txBody>
      </p:sp>
    </p:spTree>
    <p:extLst>
      <p:ext uri="{BB962C8B-B14F-4D97-AF65-F5344CB8AC3E}">
        <p14:creationId xmlns:p14="http://schemas.microsoft.com/office/powerpoint/2010/main" val="3794101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D5E6B38-6A51-B234-C58A-62B992263EE9}"/>
              </a:ext>
            </a:extLst>
          </p:cNvPr>
          <p:cNvSpPr>
            <a:spLocks noGrp="1"/>
          </p:cNvSpPr>
          <p:nvPr>
            <p:ph type="sldNum" sz="quarter" idx="12"/>
          </p:nvPr>
        </p:nvSpPr>
        <p:spPr/>
        <p:txBody>
          <a:bodyPr/>
          <a:lstStyle/>
          <a:p>
            <a:fld id="{FB6A362B-CA24-4AE7-B0B1-112153D93946}" type="slidenum">
              <a:rPr lang="en-IN" smtClean="0"/>
              <a:t>9</a:t>
            </a:fld>
            <a:endParaRPr lang="en-IN" dirty="0"/>
          </a:p>
        </p:txBody>
      </p:sp>
      <p:sp>
        <p:nvSpPr>
          <p:cNvPr id="7" name="TextBox 6">
            <a:extLst>
              <a:ext uri="{FF2B5EF4-FFF2-40B4-BE49-F238E27FC236}">
                <a16:creationId xmlns:a16="http://schemas.microsoft.com/office/drawing/2014/main" id="{7694B776-2F80-41F4-FFC8-C0AB0EC75E72}"/>
              </a:ext>
            </a:extLst>
          </p:cNvPr>
          <p:cNvSpPr txBox="1"/>
          <p:nvPr/>
        </p:nvSpPr>
        <p:spPr>
          <a:xfrm>
            <a:off x="1749669" y="1451274"/>
            <a:ext cx="963637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FACTORS AFFECTING HIGH STRENGTH CONCRETE</a:t>
            </a: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5E0742C-E939-B01F-46FD-698F81290489}"/>
              </a:ext>
            </a:extLst>
          </p:cNvPr>
          <p:cNvSpPr txBox="1"/>
          <p:nvPr/>
        </p:nvSpPr>
        <p:spPr>
          <a:xfrm>
            <a:off x="1749669" y="2197894"/>
            <a:ext cx="9460523" cy="123110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Characteristics and proportioning of materials.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Curing conditions.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Degree of compaction.</a:t>
            </a:r>
          </a:p>
          <a:p>
            <a:pPr marL="285750" indent="-28575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2700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4984</TotalTime>
  <Words>2293</Words>
  <Application>Microsoft Office PowerPoint</Application>
  <PresentationFormat>Widescreen</PresentationFormat>
  <Paragraphs>317</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Symbol</vt:lpstr>
      <vt:lpstr>Times New Roman</vt:lpstr>
      <vt:lpstr>Wingdings</vt:lpstr>
      <vt:lpstr>Office Theme</vt:lpstr>
      <vt:lpstr>HIGH STRENGTH CONCRETE</vt:lpstr>
      <vt:lpstr>                                              INDEX</vt:lpstr>
      <vt:lpstr>        CONCRETE</vt:lpstr>
      <vt:lpstr>                      SPECIAL PURPOSE CONCRETE</vt:lpstr>
      <vt:lpstr>                              HIGH STRENGTH CONCRETE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RESEARCH GAP</vt:lpstr>
      <vt:lpstr> RESEARCH GAP</vt:lpstr>
      <vt:lpstr>                                      AIMS AND OBJECTIVE</vt:lpstr>
      <vt:lpstr>     CONCLUSION</vt:lpstr>
      <vt:lpstr>REFERENCES</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 Tiwari;Peeyush Katiyar</dc:creator>
  <cp:lastModifiedBy>Saurabh Tiwari</cp:lastModifiedBy>
  <cp:revision>38</cp:revision>
  <dcterms:created xsi:type="dcterms:W3CDTF">2023-04-08T18:33:11Z</dcterms:created>
  <dcterms:modified xsi:type="dcterms:W3CDTF">2023-11-29T19:59:03Z</dcterms:modified>
</cp:coreProperties>
</file>