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9" autoAdjust="0"/>
    <p:restoredTop sz="94660"/>
  </p:normalViewPr>
  <p:slideViewPr>
    <p:cSldViewPr snapToGrid="0">
      <p:cViewPr varScale="1">
        <p:scale>
          <a:sx n="86" d="100"/>
          <a:sy n="86" d="100"/>
        </p:scale>
        <p:origin x="96"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8.svg"/></Relationships>
</file>

<file path=ppt/diagrams/_rels/data11.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5" Type="http://schemas.openxmlformats.org/officeDocument/2006/relationships/image" Target="../media/image10.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5" Type="http://schemas.openxmlformats.org/officeDocument/2006/relationships/image" Target="../media/image10.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8.svg"/></Relationships>
</file>

<file path=ppt/diagrams/_rels/drawing11.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5" Type="http://schemas.openxmlformats.org/officeDocument/2006/relationships/image" Target="../media/image10.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5" Type="http://schemas.openxmlformats.org/officeDocument/2006/relationships/image" Target="../media/image10.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2BDB7-21AF-4479-8879-0AA91A690384}"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6604685-70DD-4041-8907-482D280240FB}">
      <dgm:prSet/>
      <dgm:spPr/>
      <dgm:t>
        <a:bodyPr/>
        <a:lstStyle/>
        <a:p>
          <a:pPr>
            <a:lnSpc>
              <a:spcPct val="100000"/>
            </a:lnSpc>
            <a:defRPr b="1"/>
          </a:pPr>
          <a:r>
            <a:rPr lang="it-IT"/>
            <a:t>Strumento usato per misurare l’indice si similarità tra più sequenze biologiche</a:t>
          </a:r>
          <a:endParaRPr lang="en-US"/>
        </a:p>
      </dgm:t>
    </dgm:pt>
    <dgm:pt modelId="{E144C3FA-9668-4B63-AA77-8A4AAAFE9C64}" type="parTrans" cxnId="{55EE60B7-5C22-4C52-AFA9-9884E8156B06}">
      <dgm:prSet/>
      <dgm:spPr/>
      <dgm:t>
        <a:bodyPr/>
        <a:lstStyle/>
        <a:p>
          <a:endParaRPr lang="en-US"/>
        </a:p>
      </dgm:t>
    </dgm:pt>
    <dgm:pt modelId="{7DE415AE-92F7-4B7B-8BAE-EED4D7846706}" type="sibTrans" cxnId="{55EE60B7-5C22-4C52-AFA9-9884E8156B06}">
      <dgm:prSet/>
      <dgm:spPr/>
      <dgm:t>
        <a:bodyPr/>
        <a:lstStyle/>
        <a:p>
          <a:endParaRPr lang="en-US"/>
        </a:p>
      </dgm:t>
    </dgm:pt>
    <dgm:pt modelId="{19D4C4D4-8712-4C68-9369-FB9302D073AD}">
      <dgm:prSet/>
      <dgm:spPr/>
      <dgm:t>
        <a:bodyPr/>
        <a:lstStyle/>
        <a:p>
          <a:pPr>
            <a:lnSpc>
              <a:spcPct val="100000"/>
            </a:lnSpc>
            <a:defRPr b="1"/>
          </a:pPr>
          <a:r>
            <a:rPr lang="it-IT" dirty="0"/>
            <a:t>Funzionamento </a:t>
          </a:r>
          <a:endParaRPr lang="en-US" dirty="0"/>
        </a:p>
      </dgm:t>
    </dgm:pt>
    <dgm:pt modelId="{75542466-7FF5-459A-B522-ED56D549ECFA}" type="parTrans" cxnId="{44306B30-118F-4DF8-B74E-0612C6EAFF4E}">
      <dgm:prSet/>
      <dgm:spPr/>
      <dgm:t>
        <a:bodyPr/>
        <a:lstStyle/>
        <a:p>
          <a:endParaRPr lang="en-US"/>
        </a:p>
      </dgm:t>
    </dgm:pt>
    <dgm:pt modelId="{8E0D7734-5E5C-4676-955E-B95CA7D15CB8}" type="sibTrans" cxnId="{44306B30-118F-4DF8-B74E-0612C6EAFF4E}">
      <dgm:prSet/>
      <dgm:spPr/>
      <dgm:t>
        <a:bodyPr/>
        <a:lstStyle/>
        <a:p>
          <a:endParaRPr lang="en-US"/>
        </a:p>
      </dgm:t>
    </dgm:pt>
    <dgm:pt modelId="{CDF8BCC0-5FE6-447A-A4C6-0976B2CBB299}">
      <dgm:prSet/>
      <dgm:spPr/>
      <dgm:t>
        <a:bodyPr/>
        <a:lstStyle/>
        <a:p>
          <a:pPr>
            <a:lnSpc>
              <a:spcPct val="100000"/>
            </a:lnSpc>
          </a:pPr>
          <a:r>
            <a:rPr lang="it-IT"/>
            <a:t>Ricevono due o più sequenze biologiche e le allineano(ragioniamo su due per semplicità e perché i tool che vedremo lavorano su coppie)</a:t>
          </a:r>
          <a:endParaRPr lang="en-US"/>
        </a:p>
      </dgm:t>
    </dgm:pt>
    <dgm:pt modelId="{D3BDCF5C-575B-4EC6-B85D-8088852ABED6}" type="parTrans" cxnId="{FEF77A08-7193-495E-9143-8065E53651E5}">
      <dgm:prSet/>
      <dgm:spPr/>
      <dgm:t>
        <a:bodyPr/>
        <a:lstStyle/>
        <a:p>
          <a:endParaRPr lang="en-US"/>
        </a:p>
      </dgm:t>
    </dgm:pt>
    <dgm:pt modelId="{6C26BE56-3348-4A71-85DD-F06FCCEDED2E}" type="sibTrans" cxnId="{FEF77A08-7193-495E-9143-8065E53651E5}">
      <dgm:prSet/>
      <dgm:spPr/>
      <dgm:t>
        <a:bodyPr/>
        <a:lstStyle/>
        <a:p>
          <a:endParaRPr lang="en-US"/>
        </a:p>
      </dgm:t>
    </dgm:pt>
    <dgm:pt modelId="{B4F14A2B-629E-47E1-BB38-EDA5736DC0A9}">
      <dgm:prSet/>
      <dgm:spPr/>
      <dgm:t>
        <a:bodyPr/>
        <a:lstStyle/>
        <a:p>
          <a:pPr>
            <a:lnSpc>
              <a:spcPct val="100000"/>
            </a:lnSpc>
          </a:pPr>
          <a:r>
            <a:rPr lang="it-IT"/>
            <a:t>Applicano un punteggio ad ogni coppia </a:t>
          </a:r>
          <a:r>
            <a:rPr lang="it-IT" i="1"/>
            <a:t>x</a:t>
          </a:r>
          <a:r>
            <a:rPr lang="it-IT" i="1" baseline="-25000"/>
            <a:t>i;</a:t>
          </a:r>
          <a:r>
            <a:rPr lang="it-IT" i="1"/>
            <a:t> y</a:t>
          </a:r>
          <a:r>
            <a:rPr lang="it-IT" i="1" baseline="-25000"/>
            <a:t>i</a:t>
          </a:r>
          <a:r>
            <a:rPr lang="it-IT" i="1"/>
            <a:t>, </a:t>
          </a:r>
          <a:r>
            <a:rPr lang="it-IT"/>
            <a:t>composta dall’ i-esimo elemento delle due sequenze (il punteggio è applicato in base alla probabilità che le sequenze abbiano un genitore in comune)</a:t>
          </a:r>
          <a:endParaRPr lang="en-US"/>
        </a:p>
      </dgm:t>
    </dgm:pt>
    <dgm:pt modelId="{10214382-DD4B-4A15-93EB-5C49A113E07C}" type="parTrans" cxnId="{C328D85C-B512-4773-83C3-673AFCE58DA0}">
      <dgm:prSet/>
      <dgm:spPr/>
      <dgm:t>
        <a:bodyPr/>
        <a:lstStyle/>
        <a:p>
          <a:endParaRPr lang="en-US"/>
        </a:p>
      </dgm:t>
    </dgm:pt>
    <dgm:pt modelId="{9194C189-B5C4-49A5-A5B8-D95497E52BB1}" type="sibTrans" cxnId="{C328D85C-B512-4773-83C3-673AFCE58DA0}">
      <dgm:prSet/>
      <dgm:spPr/>
      <dgm:t>
        <a:bodyPr/>
        <a:lstStyle/>
        <a:p>
          <a:endParaRPr lang="en-US"/>
        </a:p>
      </dgm:t>
    </dgm:pt>
    <dgm:pt modelId="{1FB56FF2-B954-408D-BB1D-DD38CD4D85CF}">
      <dgm:prSet/>
      <dgm:spPr/>
      <dgm:t>
        <a:bodyPr/>
        <a:lstStyle/>
        <a:p>
          <a:pPr>
            <a:lnSpc>
              <a:spcPct val="100000"/>
            </a:lnSpc>
          </a:pPr>
          <a:r>
            <a:rPr lang="it-IT"/>
            <a:t>In fine la matrice fornisce un indice di similarità, che sarà più alto per coppie di elementi simili e più basso per coppie meno simili</a:t>
          </a:r>
          <a:endParaRPr lang="en-US"/>
        </a:p>
      </dgm:t>
    </dgm:pt>
    <dgm:pt modelId="{C1BDDB6E-C5F0-4D9E-8CB3-73AF7E4634D2}" type="parTrans" cxnId="{F275C41D-C0C4-4207-9B72-CC059FE95E4C}">
      <dgm:prSet/>
      <dgm:spPr/>
      <dgm:t>
        <a:bodyPr/>
        <a:lstStyle/>
        <a:p>
          <a:endParaRPr lang="en-US"/>
        </a:p>
      </dgm:t>
    </dgm:pt>
    <dgm:pt modelId="{A8D2536C-8906-45E0-8F14-DD2A335975BD}" type="sibTrans" cxnId="{F275C41D-C0C4-4207-9B72-CC059FE95E4C}">
      <dgm:prSet/>
      <dgm:spPr/>
      <dgm:t>
        <a:bodyPr/>
        <a:lstStyle/>
        <a:p>
          <a:endParaRPr lang="en-US"/>
        </a:p>
      </dgm:t>
    </dgm:pt>
    <dgm:pt modelId="{5862C054-C046-4FAD-9BD6-146360F33AF8}" type="pres">
      <dgm:prSet presAssocID="{8F42BDB7-21AF-4479-8879-0AA91A690384}" presName="root" presStyleCnt="0">
        <dgm:presLayoutVars>
          <dgm:dir/>
          <dgm:resizeHandles val="exact"/>
        </dgm:presLayoutVars>
      </dgm:prSet>
      <dgm:spPr/>
    </dgm:pt>
    <dgm:pt modelId="{96443AA3-8EE1-4F9F-AA2A-816C852B889C}" type="pres">
      <dgm:prSet presAssocID="{86604685-70DD-4041-8907-482D280240FB}" presName="compNode" presStyleCnt="0"/>
      <dgm:spPr/>
    </dgm:pt>
    <dgm:pt modelId="{04FD9327-6AE7-4A4A-B060-370DDCDCC789}" type="pres">
      <dgm:prSet presAssocID="{86604685-70DD-4041-8907-482D280240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ello"/>
        </a:ext>
      </dgm:extLst>
    </dgm:pt>
    <dgm:pt modelId="{944628DD-3D90-462D-B7F4-BBFD6D8EC382}" type="pres">
      <dgm:prSet presAssocID="{86604685-70DD-4041-8907-482D280240FB}" presName="iconSpace" presStyleCnt="0"/>
      <dgm:spPr/>
    </dgm:pt>
    <dgm:pt modelId="{FAD093BE-2FFF-4679-B237-D53DA43535E9}" type="pres">
      <dgm:prSet presAssocID="{86604685-70DD-4041-8907-482D280240FB}" presName="parTx" presStyleLbl="revTx" presStyleIdx="0" presStyleCnt="4">
        <dgm:presLayoutVars>
          <dgm:chMax val="0"/>
          <dgm:chPref val="0"/>
        </dgm:presLayoutVars>
      </dgm:prSet>
      <dgm:spPr/>
    </dgm:pt>
    <dgm:pt modelId="{D52B3C89-D738-4352-B4DB-509775A05B69}" type="pres">
      <dgm:prSet presAssocID="{86604685-70DD-4041-8907-482D280240FB}" presName="txSpace" presStyleCnt="0"/>
      <dgm:spPr/>
    </dgm:pt>
    <dgm:pt modelId="{6335B81E-F1A2-4848-9E93-E5A2FC8E632A}" type="pres">
      <dgm:prSet presAssocID="{86604685-70DD-4041-8907-482D280240FB}" presName="desTx" presStyleLbl="revTx" presStyleIdx="1" presStyleCnt="4">
        <dgm:presLayoutVars/>
      </dgm:prSet>
      <dgm:spPr/>
    </dgm:pt>
    <dgm:pt modelId="{1511FE70-C03C-4072-802E-313009728C85}" type="pres">
      <dgm:prSet presAssocID="{7DE415AE-92F7-4B7B-8BAE-EED4D7846706}" presName="sibTrans" presStyleCnt="0"/>
      <dgm:spPr/>
    </dgm:pt>
    <dgm:pt modelId="{85CDA424-D00E-473A-ACD0-15C33BEF7AE4}" type="pres">
      <dgm:prSet presAssocID="{19D4C4D4-8712-4C68-9369-FB9302D073AD}" presName="compNode" presStyleCnt="0"/>
      <dgm:spPr/>
    </dgm:pt>
    <dgm:pt modelId="{2D650724-D8DF-4381-8988-4C21F2A3973E}" type="pres">
      <dgm:prSet presAssocID="{19D4C4D4-8712-4C68-9369-FB9302D073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ramma di flusso"/>
        </a:ext>
      </dgm:extLst>
    </dgm:pt>
    <dgm:pt modelId="{A8BAAB4C-41E3-4B7E-923C-5754E5B13996}" type="pres">
      <dgm:prSet presAssocID="{19D4C4D4-8712-4C68-9369-FB9302D073AD}" presName="iconSpace" presStyleCnt="0"/>
      <dgm:spPr/>
    </dgm:pt>
    <dgm:pt modelId="{F1F6D522-F628-495F-BE06-0F2167BF91F0}" type="pres">
      <dgm:prSet presAssocID="{19D4C4D4-8712-4C68-9369-FB9302D073AD}" presName="parTx" presStyleLbl="revTx" presStyleIdx="2" presStyleCnt="4">
        <dgm:presLayoutVars>
          <dgm:chMax val="0"/>
          <dgm:chPref val="0"/>
        </dgm:presLayoutVars>
      </dgm:prSet>
      <dgm:spPr/>
    </dgm:pt>
    <dgm:pt modelId="{7497B342-F43D-47B7-99F8-2A43D2102CB7}" type="pres">
      <dgm:prSet presAssocID="{19D4C4D4-8712-4C68-9369-FB9302D073AD}" presName="txSpace" presStyleCnt="0"/>
      <dgm:spPr/>
    </dgm:pt>
    <dgm:pt modelId="{5B355A11-F6D0-44FE-9D59-7CCAA920CFC7}" type="pres">
      <dgm:prSet presAssocID="{19D4C4D4-8712-4C68-9369-FB9302D073AD}" presName="desTx" presStyleLbl="revTx" presStyleIdx="3" presStyleCnt="4">
        <dgm:presLayoutVars/>
      </dgm:prSet>
      <dgm:spPr/>
    </dgm:pt>
  </dgm:ptLst>
  <dgm:cxnLst>
    <dgm:cxn modelId="{FEF77A08-7193-495E-9143-8065E53651E5}" srcId="{19D4C4D4-8712-4C68-9369-FB9302D073AD}" destId="{CDF8BCC0-5FE6-447A-A4C6-0976B2CBB299}" srcOrd="0" destOrd="0" parTransId="{D3BDCF5C-575B-4EC6-B85D-8088852ABED6}" sibTransId="{6C26BE56-3348-4A71-85DD-F06FCCEDED2E}"/>
    <dgm:cxn modelId="{C1C4DF0F-E5C0-46C3-9A17-4DE25E63B6DE}" type="presOf" srcId="{CDF8BCC0-5FE6-447A-A4C6-0976B2CBB299}" destId="{5B355A11-F6D0-44FE-9D59-7CCAA920CFC7}" srcOrd="0" destOrd="0" presId="urn:microsoft.com/office/officeart/2018/5/layout/CenteredIconLabelDescriptionList"/>
    <dgm:cxn modelId="{7DBA5310-A0FE-43BF-9E3D-D4679ECA3345}" type="presOf" srcId="{86604685-70DD-4041-8907-482D280240FB}" destId="{FAD093BE-2FFF-4679-B237-D53DA43535E9}" srcOrd="0" destOrd="0" presId="urn:microsoft.com/office/officeart/2018/5/layout/CenteredIconLabelDescriptionList"/>
    <dgm:cxn modelId="{F275C41D-C0C4-4207-9B72-CC059FE95E4C}" srcId="{19D4C4D4-8712-4C68-9369-FB9302D073AD}" destId="{1FB56FF2-B954-408D-BB1D-DD38CD4D85CF}" srcOrd="2" destOrd="0" parTransId="{C1BDDB6E-C5F0-4D9E-8CB3-73AF7E4634D2}" sibTransId="{A8D2536C-8906-45E0-8F14-DD2A335975BD}"/>
    <dgm:cxn modelId="{44306B30-118F-4DF8-B74E-0612C6EAFF4E}" srcId="{8F42BDB7-21AF-4479-8879-0AA91A690384}" destId="{19D4C4D4-8712-4C68-9369-FB9302D073AD}" srcOrd="1" destOrd="0" parTransId="{75542466-7FF5-459A-B522-ED56D549ECFA}" sibTransId="{8E0D7734-5E5C-4676-955E-B95CA7D15CB8}"/>
    <dgm:cxn modelId="{00ABF83C-F8EE-47AF-8D0D-EC229A039E31}" type="presOf" srcId="{1FB56FF2-B954-408D-BB1D-DD38CD4D85CF}" destId="{5B355A11-F6D0-44FE-9D59-7CCAA920CFC7}" srcOrd="0" destOrd="2" presId="urn:microsoft.com/office/officeart/2018/5/layout/CenteredIconLabelDescriptionList"/>
    <dgm:cxn modelId="{C328D85C-B512-4773-83C3-673AFCE58DA0}" srcId="{19D4C4D4-8712-4C68-9369-FB9302D073AD}" destId="{B4F14A2B-629E-47E1-BB38-EDA5736DC0A9}" srcOrd="1" destOrd="0" parTransId="{10214382-DD4B-4A15-93EB-5C49A113E07C}" sibTransId="{9194C189-B5C4-49A5-A5B8-D95497E52BB1}"/>
    <dgm:cxn modelId="{55EE60B7-5C22-4C52-AFA9-9884E8156B06}" srcId="{8F42BDB7-21AF-4479-8879-0AA91A690384}" destId="{86604685-70DD-4041-8907-482D280240FB}" srcOrd="0" destOrd="0" parTransId="{E144C3FA-9668-4B63-AA77-8A4AAAFE9C64}" sibTransId="{7DE415AE-92F7-4B7B-8BAE-EED4D7846706}"/>
    <dgm:cxn modelId="{33D9F4D1-C078-4F17-B4F5-12A5C5E0147A}" type="presOf" srcId="{19D4C4D4-8712-4C68-9369-FB9302D073AD}" destId="{F1F6D522-F628-495F-BE06-0F2167BF91F0}" srcOrd="0" destOrd="0" presId="urn:microsoft.com/office/officeart/2018/5/layout/CenteredIconLabelDescriptionList"/>
    <dgm:cxn modelId="{0E6C77F4-01D9-4590-B138-4FEBF0CAEB01}" type="presOf" srcId="{8F42BDB7-21AF-4479-8879-0AA91A690384}" destId="{5862C054-C046-4FAD-9BD6-146360F33AF8}" srcOrd="0" destOrd="0" presId="urn:microsoft.com/office/officeart/2018/5/layout/CenteredIconLabelDescriptionList"/>
    <dgm:cxn modelId="{ED9FACF4-1277-483D-8800-BFC4E79D4141}" type="presOf" srcId="{B4F14A2B-629E-47E1-BB38-EDA5736DC0A9}" destId="{5B355A11-F6D0-44FE-9D59-7CCAA920CFC7}" srcOrd="0" destOrd="1" presId="urn:microsoft.com/office/officeart/2018/5/layout/CenteredIconLabelDescriptionList"/>
    <dgm:cxn modelId="{A3B3C23A-8263-4212-A890-F3694B6A6FD4}" type="presParOf" srcId="{5862C054-C046-4FAD-9BD6-146360F33AF8}" destId="{96443AA3-8EE1-4F9F-AA2A-816C852B889C}" srcOrd="0" destOrd="0" presId="urn:microsoft.com/office/officeart/2018/5/layout/CenteredIconLabelDescriptionList"/>
    <dgm:cxn modelId="{48BBA449-09EF-45D4-823D-46A2CFD253DF}" type="presParOf" srcId="{96443AA3-8EE1-4F9F-AA2A-816C852B889C}" destId="{04FD9327-6AE7-4A4A-B060-370DDCDCC789}" srcOrd="0" destOrd="0" presId="urn:microsoft.com/office/officeart/2018/5/layout/CenteredIconLabelDescriptionList"/>
    <dgm:cxn modelId="{787F90A9-BF4B-4B9C-8581-69DB6F423B03}" type="presParOf" srcId="{96443AA3-8EE1-4F9F-AA2A-816C852B889C}" destId="{944628DD-3D90-462D-B7F4-BBFD6D8EC382}" srcOrd="1" destOrd="0" presId="urn:microsoft.com/office/officeart/2018/5/layout/CenteredIconLabelDescriptionList"/>
    <dgm:cxn modelId="{1FDF5D8F-4AC8-4FAC-B87D-C18AC2FE980A}" type="presParOf" srcId="{96443AA3-8EE1-4F9F-AA2A-816C852B889C}" destId="{FAD093BE-2FFF-4679-B237-D53DA43535E9}" srcOrd="2" destOrd="0" presId="urn:microsoft.com/office/officeart/2018/5/layout/CenteredIconLabelDescriptionList"/>
    <dgm:cxn modelId="{67DC4873-FBB2-499D-A9D7-A73F73668564}" type="presParOf" srcId="{96443AA3-8EE1-4F9F-AA2A-816C852B889C}" destId="{D52B3C89-D738-4352-B4DB-509775A05B69}" srcOrd="3" destOrd="0" presId="urn:microsoft.com/office/officeart/2018/5/layout/CenteredIconLabelDescriptionList"/>
    <dgm:cxn modelId="{D4D0900F-4300-43B1-9C49-198FDB96890E}" type="presParOf" srcId="{96443AA3-8EE1-4F9F-AA2A-816C852B889C}" destId="{6335B81E-F1A2-4848-9E93-E5A2FC8E632A}" srcOrd="4" destOrd="0" presId="urn:microsoft.com/office/officeart/2018/5/layout/CenteredIconLabelDescriptionList"/>
    <dgm:cxn modelId="{32DD123D-E577-430B-B9B7-FCE3B9E139A1}" type="presParOf" srcId="{5862C054-C046-4FAD-9BD6-146360F33AF8}" destId="{1511FE70-C03C-4072-802E-313009728C85}" srcOrd="1" destOrd="0" presId="urn:microsoft.com/office/officeart/2018/5/layout/CenteredIconLabelDescriptionList"/>
    <dgm:cxn modelId="{46B27968-3EBC-4629-AD6B-E52ADCD12A19}" type="presParOf" srcId="{5862C054-C046-4FAD-9BD6-146360F33AF8}" destId="{85CDA424-D00E-473A-ACD0-15C33BEF7AE4}" srcOrd="2" destOrd="0" presId="urn:microsoft.com/office/officeart/2018/5/layout/CenteredIconLabelDescriptionList"/>
    <dgm:cxn modelId="{909EDCAD-F77C-41F4-9E7E-6B5E228FA9D2}" type="presParOf" srcId="{85CDA424-D00E-473A-ACD0-15C33BEF7AE4}" destId="{2D650724-D8DF-4381-8988-4C21F2A3973E}" srcOrd="0" destOrd="0" presId="urn:microsoft.com/office/officeart/2018/5/layout/CenteredIconLabelDescriptionList"/>
    <dgm:cxn modelId="{61888A03-E84B-414A-A258-A4EAD7C24CCA}" type="presParOf" srcId="{85CDA424-D00E-473A-ACD0-15C33BEF7AE4}" destId="{A8BAAB4C-41E3-4B7E-923C-5754E5B13996}" srcOrd="1" destOrd="0" presId="urn:microsoft.com/office/officeart/2018/5/layout/CenteredIconLabelDescriptionList"/>
    <dgm:cxn modelId="{5A6F2870-6087-46E4-AB9C-59EF1655978F}" type="presParOf" srcId="{85CDA424-D00E-473A-ACD0-15C33BEF7AE4}" destId="{F1F6D522-F628-495F-BE06-0F2167BF91F0}" srcOrd="2" destOrd="0" presId="urn:microsoft.com/office/officeart/2018/5/layout/CenteredIconLabelDescriptionList"/>
    <dgm:cxn modelId="{D7AF4F6B-66BA-4D60-97F4-FDCF63AA0114}" type="presParOf" srcId="{85CDA424-D00E-473A-ACD0-15C33BEF7AE4}" destId="{7497B342-F43D-47B7-99F8-2A43D2102CB7}" srcOrd="3" destOrd="0" presId="urn:microsoft.com/office/officeart/2018/5/layout/CenteredIconLabelDescriptionList"/>
    <dgm:cxn modelId="{7A14E521-CF94-40D1-9EEF-5154092A05D9}" type="presParOf" srcId="{85CDA424-D00E-473A-ACD0-15C33BEF7AE4}" destId="{5B355A11-F6D0-44FE-9D59-7CCAA920CFC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400553-E17F-49CA-9616-BDF5377DDC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3FBEF2-AFF9-4024-BD7C-A3586131DF06}">
      <dgm:prSet/>
      <dgm:spPr/>
      <dgm:t>
        <a:bodyPr/>
        <a:lstStyle/>
        <a:p>
          <a:pPr>
            <a:lnSpc>
              <a:spcPct val="100000"/>
            </a:lnSpc>
          </a:pPr>
          <a:r>
            <a:rPr lang="it-IT"/>
            <a:t>Indexed MegaBLAST (2-4 volte più veloce), accelera MegaBLAST costruendo un indice per il database di destinazione. Memorizza le posizioni di ogni k-mer (dove w ≥ k) che termina in ogni s-esima posizione (s = w - k + 1) nel database. L’algoritmo di ricerca dei seed identifica prima i k-seed utilizzando l’indice, e quindi controlla se ogni k-seed è contenuto in un w-seed</a:t>
          </a:r>
          <a:endParaRPr lang="en-US"/>
        </a:p>
      </dgm:t>
    </dgm:pt>
    <dgm:pt modelId="{ABA771C6-EA00-41F4-81EA-05001C1AC83C}" type="parTrans" cxnId="{4F981B8A-8ECE-4D1B-B04C-709D4FB2E8C5}">
      <dgm:prSet/>
      <dgm:spPr/>
      <dgm:t>
        <a:bodyPr/>
        <a:lstStyle/>
        <a:p>
          <a:endParaRPr lang="en-US"/>
        </a:p>
      </dgm:t>
    </dgm:pt>
    <dgm:pt modelId="{EE815C64-3F1E-4476-AF4E-5CA613EA5821}" type="sibTrans" cxnId="{4F981B8A-8ECE-4D1B-B04C-709D4FB2E8C5}">
      <dgm:prSet/>
      <dgm:spPr/>
      <dgm:t>
        <a:bodyPr/>
        <a:lstStyle/>
        <a:p>
          <a:endParaRPr lang="en-US"/>
        </a:p>
      </dgm:t>
    </dgm:pt>
    <dgm:pt modelId="{15F7FF87-F55E-42BA-BC5F-7B83DD6E1F5A}">
      <dgm:prSet/>
      <dgm:spPr/>
      <dgm:t>
        <a:bodyPr/>
        <a:lstStyle/>
        <a:p>
          <a:pPr>
            <a:lnSpc>
              <a:spcPct val="100000"/>
            </a:lnSpc>
          </a:pPr>
          <a:r>
            <a:rPr lang="it-IT" dirty="0"/>
            <a:t>G-BLASTN (14,8 volte più veloce), questa è un’alternativa open source basata su GPU, che viene utilizzata per parallelizzare la fase di scansione di NCBI-BLASTN</a:t>
          </a:r>
          <a:endParaRPr lang="en-US" dirty="0"/>
        </a:p>
      </dgm:t>
    </dgm:pt>
    <dgm:pt modelId="{65489C1C-BEF0-4844-864E-E21531D73535}" type="parTrans" cxnId="{5CAB0B1B-9E6C-44CD-9E43-3D7FFCCA803E}">
      <dgm:prSet/>
      <dgm:spPr/>
      <dgm:t>
        <a:bodyPr/>
        <a:lstStyle/>
        <a:p>
          <a:endParaRPr lang="en-US"/>
        </a:p>
      </dgm:t>
    </dgm:pt>
    <dgm:pt modelId="{73243F76-4ED0-4376-8C73-3A1B9223CA4D}" type="sibTrans" cxnId="{5CAB0B1B-9E6C-44CD-9E43-3D7FFCCA803E}">
      <dgm:prSet/>
      <dgm:spPr/>
      <dgm:t>
        <a:bodyPr/>
        <a:lstStyle/>
        <a:p>
          <a:endParaRPr lang="en-US"/>
        </a:p>
      </dgm:t>
    </dgm:pt>
    <dgm:pt modelId="{FBE4824E-3317-443B-9704-59B29B2FAAF3}" type="pres">
      <dgm:prSet presAssocID="{AC400553-E17F-49CA-9616-BDF5377DDC74}" presName="root" presStyleCnt="0">
        <dgm:presLayoutVars>
          <dgm:dir/>
          <dgm:resizeHandles val="exact"/>
        </dgm:presLayoutVars>
      </dgm:prSet>
      <dgm:spPr/>
    </dgm:pt>
    <dgm:pt modelId="{7065DC52-80CF-4C6E-805F-6512B537561A}" type="pres">
      <dgm:prSet presAssocID="{6B3FBEF2-AFF9-4024-BD7C-A3586131DF06}" presName="compNode" presStyleCnt="0"/>
      <dgm:spPr/>
    </dgm:pt>
    <dgm:pt modelId="{F15B67EE-3380-4281-A10D-8AB5FD01170E}" type="pres">
      <dgm:prSet presAssocID="{6B3FBEF2-AFF9-4024-BD7C-A3586131DF06}" presName="bgRect" presStyleLbl="bgShp" presStyleIdx="0" presStyleCnt="2"/>
      <dgm:spPr/>
    </dgm:pt>
    <dgm:pt modelId="{AC00601A-8C89-42B3-9A0D-89E1C83662C4}" type="pres">
      <dgm:prSet presAssocID="{6B3FBEF2-AFF9-4024-BD7C-A3586131DF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A399D80-FB3F-424D-B5EB-701FE6622AEB}" type="pres">
      <dgm:prSet presAssocID="{6B3FBEF2-AFF9-4024-BD7C-A3586131DF06}" presName="spaceRect" presStyleCnt="0"/>
      <dgm:spPr/>
    </dgm:pt>
    <dgm:pt modelId="{9B7D61B3-845B-49BF-9604-206746D0BFB2}" type="pres">
      <dgm:prSet presAssocID="{6B3FBEF2-AFF9-4024-BD7C-A3586131DF06}" presName="parTx" presStyleLbl="revTx" presStyleIdx="0" presStyleCnt="2">
        <dgm:presLayoutVars>
          <dgm:chMax val="0"/>
          <dgm:chPref val="0"/>
        </dgm:presLayoutVars>
      </dgm:prSet>
      <dgm:spPr/>
    </dgm:pt>
    <dgm:pt modelId="{64D596E8-1092-4F85-932C-EB12C61262FC}" type="pres">
      <dgm:prSet presAssocID="{EE815C64-3F1E-4476-AF4E-5CA613EA5821}" presName="sibTrans" presStyleCnt="0"/>
      <dgm:spPr/>
    </dgm:pt>
    <dgm:pt modelId="{99F3C2C3-F8B3-4EE3-9E00-95D0C9D0A0BF}" type="pres">
      <dgm:prSet presAssocID="{15F7FF87-F55E-42BA-BC5F-7B83DD6E1F5A}" presName="compNode" presStyleCnt="0"/>
      <dgm:spPr/>
    </dgm:pt>
    <dgm:pt modelId="{4358C7C2-5B18-4D02-876D-C282862B3C05}" type="pres">
      <dgm:prSet presAssocID="{15F7FF87-F55E-42BA-BC5F-7B83DD6E1F5A}" presName="bgRect" presStyleLbl="bgShp" presStyleIdx="1" presStyleCnt="2"/>
      <dgm:spPr/>
    </dgm:pt>
    <dgm:pt modelId="{8FD3B481-60B6-42BA-BEAC-73445B0410BF}" type="pres">
      <dgm:prSet presAssocID="{15F7FF87-F55E-42BA-BC5F-7B83DD6E1F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atore"/>
        </a:ext>
      </dgm:extLst>
    </dgm:pt>
    <dgm:pt modelId="{7F7FADCF-5CA9-470B-9900-66845A05F120}" type="pres">
      <dgm:prSet presAssocID="{15F7FF87-F55E-42BA-BC5F-7B83DD6E1F5A}" presName="spaceRect" presStyleCnt="0"/>
      <dgm:spPr/>
    </dgm:pt>
    <dgm:pt modelId="{4961A7D1-1581-4D5E-B2CC-EDCF0035D275}" type="pres">
      <dgm:prSet presAssocID="{15F7FF87-F55E-42BA-BC5F-7B83DD6E1F5A}" presName="parTx" presStyleLbl="revTx" presStyleIdx="1" presStyleCnt="2">
        <dgm:presLayoutVars>
          <dgm:chMax val="0"/>
          <dgm:chPref val="0"/>
        </dgm:presLayoutVars>
      </dgm:prSet>
      <dgm:spPr/>
    </dgm:pt>
  </dgm:ptLst>
  <dgm:cxnLst>
    <dgm:cxn modelId="{5CAB0B1B-9E6C-44CD-9E43-3D7FFCCA803E}" srcId="{AC400553-E17F-49CA-9616-BDF5377DDC74}" destId="{15F7FF87-F55E-42BA-BC5F-7B83DD6E1F5A}" srcOrd="1" destOrd="0" parTransId="{65489C1C-BEF0-4844-864E-E21531D73535}" sibTransId="{73243F76-4ED0-4376-8C73-3A1B9223CA4D}"/>
    <dgm:cxn modelId="{586EC329-5A43-4AFD-948E-C903F50ADF36}" type="presOf" srcId="{AC400553-E17F-49CA-9616-BDF5377DDC74}" destId="{FBE4824E-3317-443B-9704-59B29B2FAAF3}" srcOrd="0" destOrd="0" presId="urn:microsoft.com/office/officeart/2018/2/layout/IconVerticalSolidList"/>
    <dgm:cxn modelId="{4F981B8A-8ECE-4D1B-B04C-709D4FB2E8C5}" srcId="{AC400553-E17F-49CA-9616-BDF5377DDC74}" destId="{6B3FBEF2-AFF9-4024-BD7C-A3586131DF06}" srcOrd="0" destOrd="0" parTransId="{ABA771C6-EA00-41F4-81EA-05001C1AC83C}" sibTransId="{EE815C64-3F1E-4476-AF4E-5CA613EA5821}"/>
    <dgm:cxn modelId="{19FAF4BC-B66C-4603-B074-D32A1F2C6786}" type="presOf" srcId="{15F7FF87-F55E-42BA-BC5F-7B83DD6E1F5A}" destId="{4961A7D1-1581-4D5E-B2CC-EDCF0035D275}" srcOrd="0" destOrd="0" presId="urn:microsoft.com/office/officeart/2018/2/layout/IconVerticalSolidList"/>
    <dgm:cxn modelId="{47A713DB-AF81-4274-866A-57359338B0A5}" type="presOf" srcId="{6B3FBEF2-AFF9-4024-BD7C-A3586131DF06}" destId="{9B7D61B3-845B-49BF-9604-206746D0BFB2}" srcOrd="0" destOrd="0" presId="urn:microsoft.com/office/officeart/2018/2/layout/IconVerticalSolidList"/>
    <dgm:cxn modelId="{A2FC63E1-3059-4BF6-AD62-E9933AB5FEB5}" type="presParOf" srcId="{FBE4824E-3317-443B-9704-59B29B2FAAF3}" destId="{7065DC52-80CF-4C6E-805F-6512B537561A}" srcOrd="0" destOrd="0" presId="urn:microsoft.com/office/officeart/2018/2/layout/IconVerticalSolidList"/>
    <dgm:cxn modelId="{7A6D511F-24DB-4C3D-8930-9898800F3E80}" type="presParOf" srcId="{7065DC52-80CF-4C6E-805F-6512B537561A}" destId="{F15B67EE-3380-4281-A10D-8AB5FD01170E}" srcOrd="0" destOrd="0" presId="urn:microsoft.com/office/officeart/2018/2/layout/IconVerticalSolidList"/>
    <dgm:cxn modelId="{04B37D17-A18C-4517-BDD2-37B9CAD92A25}" type="presParOf" srcId="{7065DC52-80CF-4C6E-805F-6512B537561A}" destId="{AC00601A-8C89-42B3-9A0D-89E1C83662C4}" srcOrd="1" destOrd="0" presId="urn:microsoft.com/office/officeart/2018/2/layout/IconVerticalSolidList"/>
    <dgm:cxn modelId="{B0C05B4F-FD18-4642-87CC-678653559E8D}" type="presParOf" srcId="{7065DC52-80CF-4C6E-805F-6512B537561A}" destId="{3A399D80-FB3F-424D-B5EB-701FE6622AEB}" srcOrd="2" destOrd="0" presId="urn:microsoft.com/office/officeart/2018/2/layout/IconVerticalSolidList"/>
    <dgm:cxn modelId="{3693898E-8266-40EC-9031-6B6E45E872A3}" type="presParOf" srcId="{7065DC52-80CF-4C6E-805F-6512B537561A}" destId="{9B7D61B3-845B-49BF-9604-206746D0BFB2}" srcOrd="3" destOrd="0" presId="urn:microsoft.com/office/officeart/2018/2/layout/IconVerticalSolidList"/>
    <dgm:cxn modelId="{03550B71-3243-4DEB-8B3B-995BB76E7019}" type="presParOf" srcId="{FBE4824E-3317-443B-9704-59B29B2FAAF3}" destId="{64D596E8-1092-4F85-932C-EB12C61262FC}" srcOrd="1" destOrd="0" presId="urn:microsoft.com/office/officeart/2018/2/layout/IconVerticalSolidList"/>
    <dgm:cxn modelId="{4E43D772-9EA8-498C-A825-C46961262B3A}" type="presParOf" srcId="{FBE4824E-3317-443B-9704-59B29B2FAAF3}" destId="{99F3C2C3-F8B3-4EE3-9E00-95D0C9D0A0BF}" srcOrd="2" destOrd="0" presId="urn:microsoft.com/office/officeart/2018/2/layout/IconVerticalSolidList"/>
    <dgm:cxn modelId="{B15DB49F-44CC-417B-88EF-D3E5F3EFBF9E}" type="presParOf" srcId="{99F3C2C3-F8B3-4EE3-9E00-95D0C9D0A0BF}" destId="{4358C7C2-5B18-4D02-876D-C282862B3C05}" srcOrd="0" destOrd="0" presId="urn:microsoft.com/office/officeart/2018/2/layout/IconVerticalSolidList"/>
    <dgm:cxn modelId="{9F99BF28-A443-4594-BB04-E720448624B5}" type="presParOf" srcId="{99F3C2C3-F8B3-4EE3-9E00-95D0C9D0A0BF}" destId="{8FD3B481-60B6-42BA-BEAC-73445B0410BF}" srcOrd="1" destOrd="0" presId="urn:microsoft.com/office/officeart/2018/2/layout/IconVerticalSolidList"/>
    <dgm:cxn modelId="{032233FB-11C0-4916-B8BE-26218B61F81E}" type="presParOf" srcId="{99F3C2C3-F8B3-4EE3-9E00-95D0C9D0A0BF}" destId="{7F7FADCF-5CA9-470B-9900-66845A05F120}" srcOrd="2" destOrd="0" presId="urn:microsoft.com/office/officeart/2018/2/layout/IconVerticalSolidList"/>
    <dgm:cxn modelId="{F63EA570-431B-4F5E-AA6B-16B7ADF09ADE}" type="presParOf" srcId="{99F3C2C3-F8B3-4EE3-9E00-95D0C9D0A0BF}" destId="{4961A7D1-1581-4D5E-B2CC-EDCF0035D2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385EC4-CC14-4B1C-8193-6DE4A324D9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2E70F1-6CAE-49E5-B02E-EE2475FB48A0}">
      <dgm:prSet/>
      <dgm:spPr/>
      <dgm:t>
        <a:bodyPr/>
        <a:lstStyle/>
        <a:p>
          <a:pPr>
            <a:lnSpc>
              <a:spcPct val="100000"/>
            </a:lnSpc>
          </a:pPr>
          <a:r>
            <a:rPr lang="it-IT" b="1"/>
            <a:t>Passo 1 (Bi-interval identification) 		</a:t>
          </a:r>
          <a:r>
            <a:rPr lang="it-IT"/>
            <a:t>O(||Q||)</a:t>
          </a:r>
          <a:endParaRPr lang="en-US"/>
        </a:p>
      </dgm:t>
    </dgm:pt>
    <dgm:pt modelId="{7D241E82-3415-4495-809F-A5508414F350}" type="parTrans" cxnId="{0F16FC24-F7EA-4438-A131-E286734E65BB}">
      <dgm:prSet/>
      <dgm:spPr/>
      <dgm:t>
        <a:bodyPr/>
        <a:lstStyle/>
        <a:p>
          <a:endParaRPr lang="en-US"/>
        </a:p>
      </dgm:t>
    </dgm:pt>
    <dgm:pt modelId="{096BE210-DAED-403E-B797-928E4E321C43}" type="sibTrans" cxnId="{0F16FC24-F7EA-4438-A131-E286734E65BB}">
      <dgm:prSet/>
      <dgm:spPr/>
      <dgm:t>
        <a:bodyPr/>
        <a:lstStyle/>
        <a:p>
          <a:endParaRPr lang="en-US"/>
        </a:p>
      </dgm:t>
    </dgm:pt>
    <dgm:pt modelId="{AB5C10F5-8F09-45AE-962A-210A66BCFBAF}">
      <dgm:prSet/>
      <dgm:spPr/>
      <dgm:t>
        <a:bodyPr/>
        <a:lstStyle/>
        <a:p>
          <a:pPr>
            <a:lnSpc>
              <a:spcPct val="100000"/>
            </a:lnSpc>
          </a:pPr>
          <a:r>
            <a:rPr lang="it-IT" b="1" dirty="0"/>
            <a:t>Passo 2 (</a:t>
          </a:r>
          <a:r>
            <a:rPr lang="it-IT" b="1" dirty="0" err="1"/>
            <a:t>Occurrence</a:t>
          </a:r>
          <a:r>
            <a:rPr lang="it-IT" b="1" dirty="0"/>
            <a:t> position </a:t>
          </a:r>
          <a:r>
            <a:rPr lang="it-IT" b="1" dirty="0" err="1"/>
            <a:t>detection</a:t>
          </a:r>
          <a:r>
            <a:rPr lang="it-IT" b="1" dirty="0"/>
            <a:t>)	   </a:t>
          </a:r>
          <a:r>
            <a:rPr lang="it-IT" dirty="0"/>
            <a:t>O(s)</a:t>
          </a:r>
          <a:endParaRPr lang="en-US" dirty="0"/>
        </a:p>
      </dgm:t>
    </dgm:pt>
    <dgm:pt modelId="{E7BBC298-4F40-490D-911A-DDBBE09CA6CC}" type="parTrans" cxnId="{28A44D83-CF0A-4DA7-8748-AAA37D525CAF}">
      <dgm:prSet/>
      <dgm:spPr/>
      <dgm:t>
        <a:bodyPr/>
        <a:lstStyle/>
        <a:p>
          <a:endParaRPr lang="en-US"/>
        </a:p>
      </dgm:t>
    </dgm:pt>
    <dgm:pt modelId="{7AB4DBE7-8B1E-463C-8E78-FF413351C53D}" type="sibTrans" cxnId="{28A44D83-CF0A-4DA7-8748-AAA37D525CAF}">
      <dgm:prSet/>
      <dgm:spPr/>
      <dgm:t>
        <a:bodyPr/>
        <a:lstStyle/>
        <a:p>
          <a:endParaRPr lang="en-US"/>
        </a:p>
      </dgm:t>
    </dgm:pt>
    <dgm:pt modelId="{91072E76-1745-4BC6-B363-5D14181042D3}" type="pres">
      <dgm:prSet presAssocID="{30385EC4-CC14-4B1C-8193-6DE4A324D923}" presName="root" presStyleCnt="0">
        <dgm:presLayoutVars>
          <dgm:dir/>
          <dgm:resizeHandles val="exact"/>
        </dgm:presLayoutVars>
      </dgm:prSet>
      <dgm:spPr/>
    </dgm:pt>
    <dgm:pt modelId="{1C84CACA-DB96-4457-956B-37AFA14A31FF}" type="pres">
      <dgm:prSet presAssocID="{C72E70F1-6CAE-49E5-B02E-EE2475FB48A0}" presName="compNode" presStyleCnt="0"/>
      <dgm:spPr/>
    </dgm:pt>
    <dgm:pt modelId="{28D8B806-1D6C-4E2E-A9F2-385E166FACA0}" type="pres">
      <dgm:prSet presAssocID="{C72E70F1-6CAE-49E5-B02E-EE2475FB48A0}" presName="bgRect" presStyleLbl="bgShp" presStyleIdx="0" presStyleCnt="2"/>
      <dgm:spPr/>
    </dgm:pt>
    <dgm:pt modelId="{266A5B67-3A93-45DA-BB1B-7C6B4E73DD62}" type="pres">
      <dgm:prSet presAssocID="{C72E70F1-6CAE-49E5-B02E-EE2475FB48A0}"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mployee Badge"/>
        </a:ext>
      </dgm:extLst>
    </dgm:pt>
    <dgm:pt modelId="{C6F3A498-3950-4703-A7D7-E9B89B86138C}" type="pres">
      <dgm:prSet presAssocID="{C72E70F1-6CAE-49E5-B02E-EE2475FB48A0}" presName="spaceRect" presStyleCnt="0"/>
      <dgm:spPr/>
    </dgm:pt>
    <dgm:pt modelId="{53F38481-AA16-41C8-AD6C-E790EECF6B1D}" type="pres">
      <dgm:prSet presAssocID="{C72E70F1-6CAE-49E5-B02E-EE2475FB48A0}" presName="parTx" presStyleLbl="revTx" presStyleIdx="0" presStyleCnt="2">
        <dgm:presLayoutVars>
          <dgm:chMax val="0"/>
          <dgm:chPref val="0"/>
        </dgm:presLayoutVars>
      </dgm:prSet>
      <dgm:spPr/>
    </dgm:pt>
    <dgm:pt modelId="{90C37F8A-5466-4E6B-9F37-1561C1FF8D8E}" type="pres">
      <dgm:prSet presAssocID="{096BE210-DAED-403E-B797-928E4E321C43}" presName="sibTrans" presStyleCnt="0"/>
      <dgm:spPr/>
    </dgm:pt>
    <dgm:pt modelId="{06DB8A94-921F-4391-9EE8-6E5C3F7F3BF9}" type="pres">
      <dgm:prSet presAssocID="{AB5C10F5-8F09-45AE-962A-210A66BCFBAF}" presName="compNode" presStyleCnt="0"/>
      <dgm:spPr/>
    </dgm:pt>
    <dgm:pt modelId="{1CFFD56A-13AC-44C0-AD60-4EDFEDB474DD}" type="pres">
      <dgm:prSet presAssocID="{AB5C10F5-8F09-45AE-962A-210A66BCFBAF}" presName="bgRect" presStyleLbl="bgShp" presStyleIdx="1" presStyleCnt="2"/>
      <dgm:spPr/>
    </dgm:pt>
    <dgm:pt modelId="{C3E17D5E-10E1-4728-8BB1-F8B01754FA4A}" type="pres">
      <dgm:prSet presAssocID="{AB5C10F5-8F09-45AE-962A-210A66BCFBAF}"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gno di spunta"/>
        </a:ext>
      </dgm:extLst>
    </dgm:pt>
    <dgm:pt modelId="{F6C8E0E7-5DE7-40B3-90B8-3AF425542651}" type="pres">
      <dgm:prSet presAssocID="{AB5C10F5-8F09-45AE-962A-210A66BCFBAF}" presName="spaceRect" presStyleCnt="0"/>
      <dgm:spPr/>
    </dgm:pt>
    <dgm:pt modelId="{806BBBE6-8177-4104-A564-D1438ABB4AA6}" type="pres">
      <dgm:prSet presAssocID="{AB5C10F5-8F09-45AE-962A-210A66BCFBAF}" presName="parTx" presStyleLbl="revTx" presStyleIdx="1" presStyleCnt="2">
        <dgm:presLayoutVars>
          <dgm:chMax val="0"/>
          <dgm:chPref val="0"/>
        </dgm:presLayoutVars>
      </dgm:prSet>
      <dgm:spPr/>
    </dgm:pt>
  </dgm:ptLst>
  <dgm:cxnLst>
    <dgm:cxn modelId="{D5328007-FFF7-4CE2-BA8B-065F411FE78F}" type="presOf" srcId="{30385EC4-CC14-4B1C-8193-6DE4A324D923}" destId="{91072E76-1745-4BC6-B363-5D14181042D3}" srcOrd="0" destOrd="0" presId="urn:microsoft.com/office/officeart/2018/2/layout/IconVerticalSolidList"/>
    <dgm:cxn modelId="{0F16FC24-F7EA-4438-A131-E286734E65BB}" srcId="{30385EC4-CC14-4B1C-8193-6DE4A324D923}" destId="{C72E70F1-6CAE-49E5-B02E-EE2475FB48A0}" srcOrd="0" destOrd="0" parTransId="{7D241E82-3415-4495-809F-A5508414F350}" sibTransId="{096BE210-DAED-403E-B797-928E4E321C43}"/>
    <dgm:cxn modelId="{E6CC3F61-5536-4885-8FDC-2081593D3A22}" type="presOf" srcId="{AB5C10F5-8F09-45AE-962A-210A66BCFBAF}" destId="{806BBBE6-8177-4104-A564-D1438ABB4AA6}" srcOrd="0" destOrd="0" presId="urn:microsoft.com/office/officeart/2018/2/layout/IconVerticalSolidList"/>
    <dgm:cxn modelId="{28A44D83-CF0A-4DA7-8748-AAA37D525CAF}" srcId="{30385EC4-CC14-4B1C-8193-6DE4A324D923}" destId="{AB5C10F5-8F09-45AE-962A-210A66BCFBAF}" srcOrd="1" destOrd="0" parTransId="{E7BBC298-4F40-490D-911A-DDBBE09CA6CC}" sibTransId="{7AB4DBE7-8B1E-463C-8E78-FF413351C53D}"/>
    <dgm:cxn modelId="{285290FF-5916-4495-8B98-008B101D6A16}" type="presOf" srcId="{C72E70F1-6CAE-49E5-B02E-EE2475FB48A0}" destId="{53F38481-AA16-41C8-AD6C-E790EECF6B1D}" srcOrd="0" destOrd="0" presId="urn:microsoft.com/office/officeart/2018/2/layout/IconVerticalSolidList"/>
    <dgm:cxn modelId="{07E7F9A0-7D83-42F9-B9F6-57F4B2DF1F27}" type="presParOf" srcId="{91072E76-1745-4BC6-B363-5D14181042D3}" destId="{1C84CACA-DB96-4457-956B-37AFA14A31FF}" srcOrd="0" destOrd="0" presId="urn:microsoft.com/office/officeart/2018/2/layout/IconVerticalSolidList"/>
    <dgm:cxn modelId="{24EC46CF-DAE1-4513-ABB8-E8DBE42AB730}" type="presParOf" srcId="{1C84CACA-DB96-4457-956B-37AFA14A31FF}" destId="{28D8B806-1D6C-4E2E-A9F2-385E166FACA0}" srcOrd="0" destOrd="0" presId="urn:microsoft.com/office/officeart/2018/2/layout/IconVerticalSolidList"/>
    <dgm:cxn modelId="{B9114B3F-A253-4D60-BDDB-43EE5F796DE8}" type="presParOf" srcId="{1C84CACA-DB96-4457-956B-37AFA14A31FF}" destId="{266A5B67-3A93-45DA-BB1B-7C6B4E73DD62}" srcOrd="1" destOrd="0" presId="urn:microsoft.com/office/officeart/2018/2/layout/IconVerticalSolidList"/>
    <dgm:cxn modelId="{471B8B76-E435-4844-A471-7C23CF105B56}" type="presParOf" srcId="{1C84CACA-DB96-4457-956B-37AFA14A31FF}" destId="{C6F3A498-3950-4703-A7D7-E9B89B86138C}" srcOrd="2" destOrd="0" presId="urn:microsoft.com/office/officeart/2018/2/layout/IconVerticalSolidList"/>
    <dgm:cxn modelId="{5BA00951-BC50-4EA1-9622-F68ABF81BBC7}" type="presParOf" srcId="{1C84CACA-DB96-4457-956B-37AFA14A31FF}" destId="{53F38481-AA16-41C8-AD6C-E790EECF6B1D}" srcOrd="3" destOrd="0" presId="urn:microsoft.com/office/officeart/2018/2/layout/IconVerticalSolidList"/>
    <dgm:cxn modelId="{E79BA299-DFD0-4729-84B3-4ABF897FE004}" type="presParOf" srcId="{91072E76-1745-4BC6-B363-5D14181042D3}" destId="{90C37F8A-5466-4E6B-9F37-1561C1FF8D8E}" srcOrd="1" destOrd="0" presId="urn:microsoft.com/office/officeart/2018/2/layout/IconVerticalSolidList"/>
    <dgm:cxn modelId="{926DF04E-53E4-409B-81E3-B792D5E7329D}" type="presParOf" srcId="{91072E76-1745-4BC6-B363-5D14181042D3}" destId="{06DB8A94-921F-4391-9EE8-6E5C3F7F3BF9}" srcOrd="2" destOrd="0" presId="urn:microsoft.com/office/officeart/2018/2/layout/IconVerticalSolidList"/>
    <dgm:cxn modelId="{86D0F4B8-74BF-4D8B-A8DF-DC31EDA94D75}" type="presParOf" srcId="{06DB8A94-921F-4391-9EE8-6E5C3F7F3BF9}" destId="{1CFFD56A-13AC-44C0-AD60-4EDFEDB474DD}" srcOrd="0" destOrd="0" presId="urn:microsoft.com/office/officeart/2018/2/layout/IconVerticalSolidList"/>
    <dgm:cxn modelId="{249A71C2-1DE4-4626-89AA-BFE0A722DD0F}" type="presParOf" srcId="{06DB8A94-921F-4391-9EE8-6E5C3F7F3BF9}" destId="{C3E17D5E-10E1-4728-8BB1-F8B01754FA4A}" srcOrd="1" destOrd="0" presId="urn:microsoft.com/office/officeart/2018/2/layout/IconVerticalSolidList"/>
    <dgm:cxn modelId="{8C1A79C1-C217-4FD0-9286-0137996D6545}" type="presParOf" srcId="{06DB8A94-921F-4391-9EE8-6E5C3F7F3BF9}" destId="{F6C8E0E7-5DE7-40B3-90B8-3AF425542651}" srcOrd="2" destOrd="0" presId="urn:microsoft.com/office/officeart/2018/2/layout/IconVerticalSolidList"/>
    <dgm:cxn modelId="{0D72FD87-F074-4167-9680-04F341B241EA}" type="presParOf" srcId="{06DB8A94-921F-4391-9EE8-6E5C3F7F3BF9}" destId="{806BBBE6-8177-4104-A564-D1438ABB4A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E4447-D74E-4084-9C3E-A126505564E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EDC34D03-30B2-4DBB-BB81-4E3620CE581B}">
      <dgm:prSet/>
      <dgm:spPr/>
      <dgm:t>
        <a:bodyPr/>
        <a:lstStyle/>
        <a:p>
          <a:pPr>
            <a:lnSpc>
              <a:spcPct val="100000"/>
            </a:lnSpc>
            <a:defRPr b="1"/>
          </a:pPr>
          <a:r>
            <a:rPr lang="it-IT" dirty="0"/>
            <a:t>Utile per l’allineamento di sequenze molto simili;</a:t>
          </a:r>
          <a:endParaRPr lang="en-US" dirty="0"/>
        </a:p>
      </dgm:t>
    </dgm:pt>
    <dgm:pt modelId="{F6FDBB0D-B2AB-42CD-BDAF-7617750498F9}" type="parTrans" cxnId="{87FC97BC-A4ED-4627-8E2D-C503C672CA61}">
      <dgm:prSet/>
      <dgm:spPr/>
      <dgm:t>
        <a:bodyPr/>
        <a:lstStyle/>
        <a:p>
          <a:endParaRPr lang="en-US"/>
        </a:p>
      </dgm:t>
    </dgm:pt>
    <dgm:pt modelId="{69901B99-05EE-464E-8135-06401DE3B6E1}" type="sibTrans" cxnId="{87FC97BC-A4ED-4627-8E2D-C503C672CA61}">
      <dgm:prSet/>
      <dgm:spPr/>
      <dgm:t>
        <a:bodyPr/>
        <a:lstStyle/>
        <a:p>
          <a:endParaRPr lang="en-US"/>
        </a:p>
      </dgm:t>
    </dgm:pt>
    <dgm:pt modelId="{0E87ACA9-E49C-449D-9E4A-E538B9ECC0AE}">
      <dgm:prSet/>
      <dgm:spPr/>
      <dgm:t>
        <a:bodyPr/>
        <a:lstStyle/>
        <a:p>
          <a:pPr>
            <a:lnSpc>
              <a:spcPct val="100000"/>
            </a:lnSpc>
            <a:defRPr b="1"/>
          </a:pPr>
          <a:r>
            <a:rPr lang="it-IT" dirty="0"/>
            <a:t>Le matrici PAM più usate sono:</a:t>
          </a:r>
          <a:endParaRPr lang="en-US" dirty="0"/>
        </a:p>
      </dgm:t>
    </dgm:pt>
    <dgm:pt modelId="{4F4307A5-1598-43D8-9754-BAFED0DE59CA}" type="parTrans" cxnId="{5BB06FDB-B04E-47EA-A6A0-D6E1DCBD4B3B}">
      <dgm:prSet/>
      <dgm:spPr/>
      <dgm:t>
        <a:bodyPr/>
        <a:lstStyle/>
        <a:p>
          <a:endParaRPr lang="en-US"/>
        </a:p>
      </dgm:t>
    </dgm:pt>
    <dgm:pt modelId="{BFEC8054-8A27-41C2-BAAD-36E82F8CF360}" type="sibTrans" cxnId="{5BB06FDB-B04E-47EA-A6A0-D6E1DCBD4B3B}">
      <dgm:prSet/>
      <dgm:spPr/>
      <dgm:t>
        <a:bodyPr/>
        <a:lstStyle/>
        <a:p>
          <a:endParaRPr lang="en-US"/>
        </a:p>
      </dgm:t>
    </dgm:pt>
    <dgm:pt modelId="{2C0E466B-9B50-4610-B7F8-6BFD93596A76}">
      <dgm:prSet/>
      <dgm:spPr/>
      <dgm:t>
        <a:bodyPr/>
        <a:lstStyle/>
        <a:p>
          <a:pPr algn="l">
            <a:lnSpc>
              <a:spcPct val="100000"/>
            </a:lnSpc>
          </a:pPr>
          <a:r>
            <a:rPr lang="it-IT" b="1" dirty="0"/>
            <a:t>- PAM250</a:t>
          </a:r>
          <a:r>
            <a:rPr lang="it-IT" dirty="0"/>
            <a:t>, rappresenta le sostituzioni che si verificano ogni 250 PAM e viene utilizzata per l’allineamento di sequenze particolarmente divergenti;</a:t>
          </a:r>
        </a:p>
        <a:p>
          <a:pPr algn="l">
            <a:lnSpc>
              <a:spcPct val="100000"/>
            </a:lnSpc>
          </a:pPr>
          <a:r>
            <a:rPr lang="it-IT" b="1" dirty="0"/>
            <a:t>- PAM120</a:t>
          </a:r>
          <a:r>
            <a:rPr lang="it-IT" dirty="0"/>
            <a:t>, rappresenta le sostituzioni che si verificano in media ogni 120 PAM. E utilizzata per l’allineamento di sequenze con un grado di similarità moderato;</a:t>
          </a:r>
          <a:endParaRPr lang="en-US" dirty="0"/>
        </a:p>
      </dgm:t>
    </dgm:pt>
    <dgm:pt modelId="{872BEAED-3D8C-4278-B46B-8779C3E7BE62}" type="parTrans" cxnId="{3418C72E-5536-427D-82E7-A7A0F1CEEA80}">
      <dgm:prSet/>
      <dgm:spPr/>
      <dgm:t>
        <a:bodyPr/>
        <a:lstStyle/>
        <a:p>
          <a:endParaRPr lang="en-US"/>
        </a:p>
      </dgm:t>
    </dgm:pt>
    <dgm:pt modelId="{FFA804FB-4AE5-492F-9844-EB543C79AFE2}" type="sibTrans" cxnId="{3418C72E-5536-427D-82E7-A7A0F1CEEA80}">
      <dgm:prSet/>
      <dgm:spPr/>
      <dgm:t>
        <a:bodyPr/>
        <a:lstStyle/>
        <a:p>
          <a:endParaRPr lang="en-US"/>
        </a:p>
      </dgm:t>
    </dgm:pt>
    <dgm:pt modelId="{38CDFEFB-9CEE-4C1F-A67C-3794FC5FDCD8}">
      <dgm:prSet/>
      <dgm:spPr/>
      <dgm:t>
        <a:bodyPr/>
        <a:lstStyle/>
        <a:p>
          <a:pPr algn="l">
            <a:lnSpc>
              <a:spcPct val="100000"/>
            </a:lnSpc>
          </a:pPr>
          <a:r>
            <a:rPr lang="it-IT" b="1" dirty="0"/>
            <a:t> - PAM70</a:t>
          </a:r>
          <a:r>
            <a:rPr lang="it-IT" dirty="0"/>
            <a:t>, rappresenta le sostituzioni che si verificano in media ogni 70 PAM. E adatta per l’allineamento di sequenze molto simili tra loro</a:t>
          </a:r>
          <a:endParaRPr lang="en-US" dirty="0"/>
        </a:p>
      </dgm:t>
    </dgm:pt>
    <dgm:pt modelId="{C753C0C7-36E4-4FBA-82D1-AA337538EDA1}" type="parTrans" cxnId="{44C4A2E9-7F8C-4CD6-ADEC-FF63551EEEDB}">
      <dgm:prSet/>
      <dgm:spPr/>
      <dgm:t>
        <a:bodyPr/>
        <a:lstStyle/>
        <a:p>
          <a:endParaRPr lang="en-US"/>
        </a:p>
      </dgm:t>
    </dgm:pt>
    <dgm:pt modelId="{DA55B5B8-EEAE-4324-A6BF-7B92BC43A832}" type="sibTrans" cxnId="{44C4A2E9-7F8C-4CD6-ADEC-FF63551EEEDB}">
      <dgm:prSet/>
      <dgm:spPr/>
      <dgm:t>
        <a:bodyPr/>
        <a:lstStyle/>
        <a:p>
          <a:endParaRPr lang="en-US"/>
        </a:p>
      </dgm:t>
    </dgm:pt>
    <dgm:pt modelId="{33FFAF0E-BF7F-42FC-84C3-429BAFBF3CD2}" type="pres">
      <dgm:prSet presAssocID="{414E4447-D74E-4084-9C3E-A126505564E5}" presName="root" presStyleCnt="0">
        <dgm:presLayoutVars>
          <dgm:dir/>
          <dgm:resizeHandles val="exact"/>
        </dgm:presLayoutVars>
      </dgm:prSet>
      <dgm:spPr/>
    </dgm:pt>
    <dgm:pt modelId="{97274023-007D-474F-8A19-20487791BC4D}" type="pres">
      <dgm:prSet presAssocID="{EDC34D03-30B2-4DBB-BB81-4E3620CE581B}" presName="compNode" presStyleCnt="0"/>
      <dgm:spPr/>
    </dgm:pt>
    <dgm:pt modelId="{163D0D4B-400F-4F90-B40C-DFAAC00012AC}" type="pres">
      <dgm:prSet presAssocID="{EDC34D03-30B2-4DBB-BB81-4E3620CE581B}" presName="iconRect" presStyleLbl="node1" presStyleIdx="0" presStyleCnt="2" custLinFactNeighborX="-26866" custLinFactNeighborY="-3906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1D8E0E91-709F-4B3D-B019-6582C29AFF19}" type="pres">
      <dgm:prSet presAssocID="{EDC34D03-30B2-4DBB-BB81-4E3620CE581B}" presName="iconSpace" presStyleCnt="0"/>
      <dgm:spPr/>
    </dgm:pt>
    <dgm:pt modelId="{75B2B511-D748-4168-9121-CB474C3F8318}" type="pres">
      <dgm:prSet presAssocID="{EDC34D03-30B2-4DBB-BB81-4E3620CE581B}" presName="parTx" presStyleLbl="revTx" presStyleIdx="0" presStyleCnt="4" custLinFactY="-100000" custLinFactNeighborX="87904" custLinFactNeighborY="-177300">
        <dgm:presLayoutVars>
          <dgm:chMax val="0"/>
          <dgm:chPref val="0"/>
        </dgm:presLayoutVars>
      </dgm:prSet>
      <dgm:spPr/>
    </dgm:pt>
    <dgm:pt modelId="{8E7FBC54-67CA-4917-A50A-517BB7A3EEBC}" type="pres">
      <dgm:prSet presAssocID="{EDC34D03-30B2-4DBB-BB81-4E3620CE581B}" presName="txSpace" presStyleCnt="0"/>
      <dgm:spPr/>
    </dgm:pt>
    <dgm:pt modelId="{A9EC6767-7997-43E1-A0A5-A9363B242F75}" type="pres">
      <dgm:prSet presAssocID="{EDC34D03-30B2-4DBB-BB81-4E3620CE581B}" presName="desTx" presStyleLbl="revTx" presStyleIdx="1" presStyleCnt="4">
        <dgm:presLayoutVars/>
      </dgm:prSet>
      <dgm:spPr/>
    </dgm:pt>
    <dgm:pt modelId="{9FACC9B8-36FE-4C7D-B3D3-BA194CFA675D}" type="pres">
      <dgm:prSet presAssocID="{69901B99-05EE-464E-8135-06401DE3B6E1}" presName="sibTrans" presStyleCnt="0"/>
      <dgm:spPr/>
    </dgm:pt>
    <dgm:pt modelId="{BFA1F0B7-639C-4ECE-8545-A9FC0EBD215C}" type="pres">
      <dgm:prSet presAssocID="{0E87ACA9-E49C-449D-9E4A-E538B9ECC0AE}" presName="compNode" presStyleCnt="0"/>
      <dgm:spPr/>
    </dgm:pt>
    <dgm:pt modelId="{088C8D14-BE53-48FF-ADD6-4888D42C3DED}" type="pres">
      <dgm:prSet presAssocID="{0E87ACA9-E49C-449D-9E4A-E538B9ECC0AE}" presName="iconRect" presStyleLbl="node1" presStyleIdx="1" presStyleCnt="2" custLinFactX="-200000" custLinFactY="37170" custLinFactNeighborX="-243061"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69BC536F-C292-4B6D-9B21-6A589BDDD863}" type="pres">
      <dgm:prSet presAssocID="{0E87ACA9-E49C-449D-9E4A-E538B9ECC0AE}" presName="iconSpace" presStyleCnt="0"/>
      <dgm:spPr/>
    </dgm:pt>
    <dgm:pt modelId="{DFA95604-DE84-47F2-9E09-594DFB909856}" type="pres">
      <dgm:prSet presAssocID="{0E87ACA9-E49C-449D-9E4A-E538B9ECC0AE}" presName="parTx" presStyleLbl="revTx" presStyleIdx="2" presStyleCnt="4" custLinFactNeighborX="-58750" custLinFactNeighborY="-31340">
        <dgm:presLayoutVars>
          <dgm:chMax val="0"/>
          <dgm:chPref val="0"/>
        </dgm:presLayoutVars>
      </dgm:prSet>
      <dgm:spPr/>
    </dgm:pt>
    <dgm:pt modelId="{FCF6C91B-7F6A-43BF-A832-FC07D28183C0}" type="pres">
      <dgm:prSet presAssocID="{0E87ACA9-E49C-449D-9E4A-E538B9ECC0AE}" presName="txSpace" presStyleCnt="0"/>
      <dgm:spPr/>
    </dgm:pt>
    <dgm:pt modelId="{9685FAAE-3239-4CA9-A554-DDE6B5D695EF}" type="pres">
      <dgm:prSet presAssocID="{0E87ACA9-E49C-449D-9E4A-E538B9ECC0AE}" presName="desTx" presStyleLbl="revTx" presStyleIdx="3" presStyleCnt="4" custScaleX="158308" custLinFactNeighborX="-37935" custLinFactNeighborY="418">
        <dgm:presLayoutVars/>
      </dgm:prSet>
      <dgm:spPr/>
    </dgm:pt>
  </dgm:ptLst>
  <dgm:cxnLst>
    <dgm:cxn modelId="{9D22DD07-0226-40C6-A947-03E1217878C6}" type="presOf" srcId="{2C0E466B-9B50-4610-B7F8-6BFD93596A76}" destId="{9685FAAE-3239-4CA9-A554-DDE6B5D695EF}" srcOrd="0" destOrd="0" presId="urn:microsoft.com/office/officeart/2018/5/layout/CenteredIconLabelDescriptionList"/>
    <dgm:cxn modelId="{3418C72E-5536-427D-82E7-A7A0F1CEEA80}" srcId="{0E87ACA9-E49C-449D-9E4A-E538B9ECC0AE}" destId="{2C0E466B-9B50-4610-B7F8-6BFD93596A76}" srcOrd="0" destOrd="0" parTransId="{872BEAED-3D8C-4278-B46B-8779C3E7BE62}" sibTransId="{FFA804FB-4AE5-492F-9844-EB543C79AFE2}"/>
    <dgm:cxn modelId="{13E1EF5D-2432-416D-9B37-048FA86F26CA}" type="presOf" srcId="{EDC34D03-30B2-4DBB-BB81-4E3620CE581B}" destId="{75B2B511-D748-4168-9121-CB474C3F8318}" srcOrd="0" destOrd="0" presId="urn:microsoft.com/office/officeart/2018/5/layout/CenteredIconLabelDescriptionList"/>
    <dgm:cxn modelId="{0D4B4780-F53D-4CE7-88E4-BF3D87BB0D16}" type="presOf" srcId="{38CDFEFB-9CEE-4C1F-A67C-3794FC5FDCD8}" destId="{9685FAAE-3239-4CA9-A554-DDE6B5D695EF}" srcOrd="0" destOrd="1" presId="urn:microsoft.com/office/officeart/2018/5/layout/CenteredIconLabelDescriptionList"/>
    <dgm:cxn modelId="{D733B398-CCEE-4590-82DB-5AC23B9D7E9C}" type="presOf" srcId="{0E87ACA9-E49C-449D-9E4A-E538B9ECC0AE}" destId="{DFA95604-DE84-47F2-9E09-594DFB909856}" srcOrd="0" destOrd="0" presId="urn:microsoft.com/office/officeart/2018/5/layout/CenteredIconLabelDescriptionList"/>
    <dgm:cxn modelId="{87FC97BC-A4ED-4627-8E2D-C503C672CA61}" srcId="{414E4447-D74E-4084-9C3E-A126505564E5}" destId="{EDC34D03-30B2-4DBB-BB81-4E3620CE581B}" srcOrd="0" destOrd="0" parTransId="{F6FDBB0D-B2AB-42CD-BDAF-7617750498F9}" sibTransId="{69901B99-05EE-464E-8135-06401DE3B6E1}"/>
    <dgm:cxn modelId="{D9CA58CA-6913-4264-BF7C-8C1707978D8A}" type="presOf" srcId="{414E4447-D74E-4084-9C3E-A126505564E5}" destId="{33FFAF0E-BF7F-42FC-84C3-429BAFBF3CD2}" srcOrd="0" destOrd="0" presId="urn:microsoft.com/office/officeart/2018/5/layout/CenteredIconLabelDescriptionList"/>
    <dgm:cxn modelId="{5BB06FDB-B04E-47EA-A6A0-D6E1DCBD4B3B}" srcId="{414E4447-D74E-4084-9C3E-A126505564E5}" destId="{0E87ACA9-E49C-449D-9E4A-E538B9ECC0AE}" srcOrd="1" destOrd="0" parTransId="{4F4307A5-1598-43D8-9754-BAFED0DE59CA}" sibTransId="{BFEC8054-8A27-41C2-BAAD-36E82F8CF360}"/>
    <dgm:cxn modelId="{44C4A2E9-7F8C-4CD6-ADEC-FF63551EEEDB}" srcId="{0E87ACA9-E49C-449D-9E4A-E538B9ECC0AE}" destId="{38CDFEFB-9CEE-4C1F-A67C-3794FC5FDCD8}" srcOrd="1" destOrd="0" parTransId="{C753C0C7-36E4-4FBA-82D1-AA337538EDA1}" sibTransId="{DA55B5B8-EEAE-4324-A6BF-7B92BC43A832}"/>
    <dgm:cxn modelId="{1E73DC29-E2AB-44BA-B0CA-97BC2666EF68}" type="presParOf" srcId="{33FFAF0E-BF7F-42FC-84C3-429BAFBF3CD2}" destId="{97274023-007D-474F-8A19-20487791BC4D}" srcOrd="0" destOrd="0" presId="urn:microsoft.com/office/officeart/2018/5/layout/CenteredIconLabelDescriptionList"/>
    <dgm:cxn modelId="{E21E57D1-8C9C-41A5-81C1-E5F5EEA1F069}" type="presParOf" srcId="{97274023-007D-474F-8A19-20487791BC4D}" destId="{163D0D4B-400F-4F90-B40C-DFAAC00012AC}" srcOrd="0" destOrd="0" presId="urn:microsoft.com/office/officeart/2018/5/layout/CenteredIconLabelDescriptionList"/>
    <dgm:cxn modelId="{456EB565-CC3D-46CB-8928-817078ADFF3B}" type="presParOf" srcId="{97274023-007D-474F-8A19-20487791BC4D}" destId="{1D8E0E91-709F-4B3D-B019-6582C29AFF19}" srcOrd="1" destOrd="0" presId="urn:microsoft.com/office/officeart/2018/5/layout/CenteredIconLabelDescriptionList"/>
    <dgm:cxn modelId="{F35C1D3A-5270-4FE6-AD51-B83580EBC639}" type="presParOf" srcId="{97274023-007D-474F-8A19-20487791BC4D}" destId="{75B2B511-D748-4168-9121-CB474C3F8318}" srcOrd="2" destOrd="0" presId="urn:microsoft.com/office/officeart/2018/5/layout/CenteredIconLabelDescriptionList"/>
    <dgm:cxn modelId="{95E9B0C9-C0BB-4DD9-BA9D-255270B2C232}" type="presParOf" srcId="{97274023-007D-474F-8A19-20487791BC4D}" destId="{8E7FBC54-67CA-4917-A50A-517BB7A3EEBC}" srcOrd="3" destOrd="0" presId="urn:microsoft.com/office/officeart/2018/5/layout/CenteredIconLabelDescriptionList"/>
    <dgm:cxn modelId="{3E34023A-DF47-4E52-B0EF-105D15655BA5}" type="presParOf" srcId="{97274023-007D-474F-8A19-20487791BC4D}" destId="{A9EC6767-7997-43E1-A0A5-A9363B242F75}" srcOrd="4" destOrd="0" presId="urn:microsoft.com/office/officeart/2018/5/layout/CenteredIconLabelDescriptionList"/>
    <dgm:cxn modelId="{9649CFEE-507E-417A-8D12-F3EED1622EEA}" type="presParOf" srcId="{33FFAF0E-BF7F-42FC-84C3-429BAFBF3CD2}" destId="{9FACC9B8-36FE-4C7D-B3D3-BA194CFA675D}" srcOrd="1" destOrd="0" presId="urn:microsoft.com/office/officeart/2018/5/layout/CenteredIconLabelDescriptionList"/>
    <dgm:cxn modelId="{49325C87-CC4C-4B43-AE3D-27DE62DB34C3}" type="presParOf" srcId="{33FFAF0E-BF7F-42FC-84C3-429BAFBF3CD2}" destId="{BFA1F0B7-639C-4ECE-8545-A9FC0EBD215C}" srcOrd="2" destOrd="0" presId="urn:microsoft.com/office/officeart/2018/5/layout/CenteredIconLabelDescriptionList"/>
    <dgm:cxn modelId="{F73D7A61-8801-4DA0-AB22-E0AD0EBE2E8A}" type="presParOf" srcId="{BFA1F0B7-639C-4ECE-8545-A9FC0EBD215C}" destId="{088C8D14-BE53-48FF-ADD6-4888D42C3DED}" srcOrd="0" destOrd="0" presId="urn:microsoft.com/office/officeart/2018/5/layout/CenteredIconLabelDescriptionList"/>
    <dgm:cxn modelId="{0C2EA3FC-19B0-476B-BAD3-BE6BD3C753DF}" type="presParOf" srcId="{BFA1F0B7-639C-4ECE-8545-A9FC0EBD215C}" destId="{69BC536F-C292-4B6D-9B21-6A589BDDD863}" srcOrd="1" destOrd="0" presId="urn:microsoft.com/office/officeart/2018/5/layout/CenteredIconLabelDescriptionList"/>
    <dgm:cxn modelId="{D5710811-F75F-48BD-8413-9E331AEF5864}" type="presParOf" srcId="{BFA1F0B7-639C-4ECE-8545-A9FC0EBD215C}" destId="{DFA95604-DE84-47F2-9E09-594DFB909856}" srcOrd="2" destOrd="0" presId="urn:microsoft.com/office/officeart/2018/5/layout/CenteredIconLabelDescriptionList"/>
    <dgm:cxn modelId="{56AA7D39-84EB-4C5E-9FE8-8B189D54640A}" type="presParOf" srcId="{BFA1F0B7-639C-4ECE-8545-A9FC0EBD215C}" destId="{FCF6C91B-7F6A-43BF-A832-FC07D28183C0}" srcOrd="3" destOrd="0" presId="urn:microsoft.com/office/officeart/2018/5/layout/CenteredIconLabelDescriptionList"/>
    <dgm:cxn modelId="{CC14BE22-DD2F-4BBA-AB58-49601755807E}" type="presParOf" srcId="{BFA1F0B7-639C-4ECE-8545-A9FC0EBD215C}" destId="{9685FAAE-3239-4CA9-A554-DDE6B5D695E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B82DE5-F890-4FF6-ACB7-8821CFDC9B52}" type="doc">
      <dgm:prSet loTypeId="urn:microsoft.com/office/officeart/2005/8/layout/hierarchy1" loCatId="hierarchy" qsTypeId="urn:microsoft.com/office/officeart/2005/8/quickstyle/simple4" qsCatId="simple" csTypeId="urn:microsoft.com/office/officeart/2005/8/colors/accent0_3" csCatId="mainScheme"/>
      <dgm:spPr/>
      <dgm:t>
        <a:bodyPr/>
        <a:lstStyle/>
        <a:p>
          <a:endParaRPr lang="en-US"/>
        </a:p>
      </dgm:t>
    </dgm:pt>
    <dgm:pt modelId="{BC6D9B6A-9134-4872-B9AB-017203E73ED0}">
      <dgm:prSet/>
      <dgm:spPr/>
      <dgm:t>
        <a:bodyPr/>
        <a:lstStyle/>
        <a:p>
          <a:r>
            <a:rPr lang="it-IT"/>
            <a:t>La matrice si basa sull’analisi di blocchi conservati di sequenze amminoacidiche.</a:t>
          </a:r>
          <a:endParaRPr lang="en-US"/>
        </a:p>
      </dgm:t>
    </dgm:pt>
    <dgm:pt modelId="{248C728A-5AC3-466F-8853-61F9518AEF9F}" type="parTrans" cxnId="{1DE5D136-6FD8-43D9-AA8D-74ABE2B1891D}">
      <dgm:prSet/>
      <dgm:spPr/>
      <dgm:t>
        <a:bodyPr/>
        <a:lstStyle/>
        <a:p>
          <a:endParaRPr lang="en-US"/>
        </a:p>
      </dgm:t>
    </dgm:pt>
    <dgm:pt modelId="{728629E0-7263-407C-8677-6000B5F8DF08}" type="sibTrans" cxnId="{1DE5D136-6FD8-43D9-AA8D-74ABE2B1891D}">
      <dgm:prSet/>
      <dgm:spPr/>
      <dgm:t>
        <a:bodyPr/>
        <a:lstStyle/>
        <a:p>
          <a:endParaRPr lang="en-US"/>
        </a:p>
      </dgm:t>
    </dgm:pt>
    <dgm:pt modelId="{87DF74B5-DDE3-4996-8C66-913AAAD6587E}">
      <dgm:prSet/>
      <dgm:spPr/>
      <dgm:t>
        <a:bodyPr/>
        <a:lstStyle/>
        <a:p>
          <a:r>
            <a:rPr lang="it-IT"/>
            <a:t>sono preferite quando si allineano sequenze più divergenti, poiché riflettono meglio le sostituzioni amminoacidiche conservate nei blocchi di sequenze omologhe</a:t>
          </a:r>
          <a:endParaRPr lang="en-US"/>
        </a:p>
      </dgm:t>
    </dgm:pt>
    <dgm:pt modelId="{A3438829-867A-4E18-806D-F41FEE73CF19}" type="parTrans" cxnId="{D864AB9A-9607-4AA6-81BD-D0F46C7CF71A}">
      <dgm:prSet/>
      <dgm:spPr/>
      <dgm:t>
        <a:bodyPr/>
        <a:lstStyle/>
        <a:p>
          <a:endParaRPr lang="en-US"/>
        </a:p>
      </dgm:t>
    </dgm:pt>
    <dgm:pt modelId="{E0DB9646-E62B-4D86-9479-3775C01CA200}" type="sibTrans" cxnId="{D864AB9A-9607-4AA6-81BD-D0F46C7CF71A}">
      <dgm:prSet/>
      <dgm:spPr/>
      <dgm:t>
        <a:bodyPr/>
        <a:lstStyle/>
        <a:p>
          <a:endParaRPr lang="en-US"/>
        </a:p>
      </dgm:t>
    </dgm:pt>
    <dgm:pt modelId="{51CCB910-1A0F-477A-BC07-E22D870CD618}" type="pres">
      <dgm:prSet presAssocID="{83B82DE5-F890-4FF6-ACB7-8821CFDC9B52}" presName="hierChild1" presStyleCnt="0">
        <dgm:presLayoutVars>
          <dgm:chPref val="1"/>
          <dgm:dir/>
          <dgm:animOne val="branch"/>
          <dgm:animLvl val="lvl"/>
          <dgm:resizeHandles/>
        </dgm:presLayoutVars>
      </dgm:prSet>
      <dgm:spPr/>
    </dgm:pt>
    <dgm:pt modelId="{A96C01EF-D65E-4BCD-8832-1FFE9E0A21C7}" type="pres">
      <dgm:prSet presAssocID="{BC6D9B6A-9134-4872-B9AB-017203E73ED0}" presName="hierRoot1" presStyleCnt="0"/>
      <dgm:spPr/>
    </dgm:pt>
    <dgm:pt modelId="{8F3AD205-A840-479E-94A2-038FB3F79379}" type="pres">
      <dgm:prSet presAssocID="{BC6D9B6A-9134-4872-B9AB-017203E73ED0}" presName="composite" presStyleCnt="0"/>
      <dgm:spPr/>
    </dgm:pt>
    <dgm:pt modelId="{33DB319D-43AB-4A22-A0B1-3967D75F0F12}" type="pres">
      <dgm:prSet presAssocID="{BC6D9B6A-9134-4872-B9AB-017203E73ED0}" presName="background" presStyleLbl="node0" presStyleIdx="0" presStyleCnt="2"/>
      <dgm:spPr/>
    </dgm:pt>
    <dgm:pt modelId="{F1250382-2CC4-46F1-A0D1-1302AC48CD90}" type="pres">
      <dgm:prSet presAssocID="{BC6D9B6A-9134-4872-B9AB-017203E73ED0}" presName="text" presStyleLbl="fgAcc0" presStyleIdx="0" presStyleCnt="2">
        <dgm:presLayoutVars>
          <dgm:chPref val="3"/>
        </dgm:presLayoutVars>
      </dgm:prSet>
      <dgm:spPr/>
    </dgm:pt>
    <dgm:pt modelId="{E2D5F488-200F-478C-BC41-E3C76ADCAC3F}" type="pres">
      <dgm:prSet presAssocID="{BC6D9B6A-9134-4872-B9AB-017203E73ED0}" presName="hierChild2" presStyleCnt="0"/>
      <dgm:spPr/>
    </dgm:pt>
    <dgm:pt modelId="{694DC977-68F1-4C23-8FD0-E9E38F4AC78C}" type="pres">
      <dgm:prSet presAssocID="{87DF74B5-DDE3-4996-8C66-913AAAD6587E}" presName="hierRoot1" presStyleCnt="0"/>
      <dgm:spPr/>
    </dgm:pt>
    <dgm:pt modelId="{6A3C78DB-E55C-4610-96E0-0EC68AD5887B}" type="pres">
      <dgm:prSet presAssocID="{87DF74B5-DDE3-4996-8C66-913AAAD6587E}" presName="composite" presStyleCnt="0"/>
      <dgm:spPr/>
    </dgm:pt>
    <dgm:pt modelId="{119EAFA2-6419-4D6F-9E61-23CC514FAA46}" type="pres">
      <dgm:prSet presAssocID="{87DF74B5-DDE3-4996-8C66-913AAAD6587E}" presName="background" presStyleLbl="node0" presStyleIdx="1" presStyleCnt="2"/>
      <dgm:spPr/>
    </dgm:pt>
    <dgm:pt modelId="{6809777B-9348-4EE3-988A-377C02DB933D}" type="pres">
      <dgm:prSet presAssocID="{87DF74B5-DDE3-4996-8C66-913AAAD6587E}" presName="text" presStyleLbl="fgAcc0" presStyleIdx="1" presStyleCnt="2">
        <dgm:presLayoutVars>
          <dgm:chPref val="3"/>
        </dgm:presLayoutVars>
      </dgm:prSet>
      <dgm:spPr/>
    </dgm:pt>
    <dgm:pt modelId="{48C81C5E-E3F7-403B-805B-A880F440F048}" type="pres">
      <dgm:prSet presAssocID="{87DF74B5-DDE3-4996-8C66-913AAAD6587E}" presName="hierChild2" presStyleCnt="0"/>
      <dgm:spPr/>
    </dgm:pt>
  </dgm:ptLst>
  <dgm:cxnLst>
    <dgm:cxn modelId="{1DE5D136-6FD8-43D9-AA8D-74ABE2B1891D}" srcId="{83B82DE5-F890-4FF6-ACB7-8821CFDC9B52}" destId="{BC6D9B6A-9134-4872-B9AB-017203E73ED0}" srcOrd="0" destOrd="0" parTransId="{248C728A-5AC3-466F-8853-61F9518AEF9F}" sibTransId="{728629E0-7263-407C-8677-6000B5F8DF08}"/>
    <dgm:cxn modelId="{7C9D6743-F9DE-4A7F-A8C7-63FCC440BB5B}" type="presOf" srcId="{83B82DE5-F890-4FF6-ACB7-8821CFDC9B52}" destId="{51CCB910-1A0F-477A-BC07-E22D870CD618}" srcOrd="0" destOrd="0" presId="urn:microsoft.com/office/officeart/2005/8/layout/hierarchy1"/>
    <dgm:cxn modelId="{BAB8246D-C60F-4CD6-83BF-A88F4767833C}" type="presOf" srcId="{87DF74B5-DDE3-4996-8C66-913AAAD6587E}" destId="{6809777B-9348-4EE3-988A-377C02DB933D}" srcOrd="0" destOrd="0" presId="urn:microsoft.com/office/officeart/2005/8/layout/hierarchy1"/>
    <dgm:cxn modelId="{A3C13A56-C1EE-4171-89C4-374E23E9DD79}" type="presOf" srcId="{BC6D9B6A-9134-4872-B9AB-017203E73ED0}" destId="{F1250382-2CC4-46F1-A0D1-1302AC48CD90}" srcOrd="0" destOrd="0" presId="urn:microsoft.com/office/officeart/2005/8/layout/hierarchy1"/>
    <dgm:cxn modelId="{D864AB9A-9607-4AA6-81BD-D0F46C7CF71A}" srcId="{83B82DE5-F890-4FF6-ACB7-8821CFDC9B52}" destId="{87DF74B5-DDE3-4996-8C66-913AAAD6587E}" srcOrd="1" destOrd="0" parTransId="{A3438829-867A-4E18-806D-F41FEE73CF19}" sibTransId="{E0DB9646-E62B-4D86-9479-3775C01CA200}"/>
    <dgm:cxn modelId="{CE9E1382-AF85-4B98-92FB-BE90C553B63D}" type="presParOf" srcId="{51CCB910-1A0F-477A-BC07-E22D870CD618}" destId="{A96C01EF-D65E-4BCD-8832-1FFE9E0A21C7}" srcOrd="0" destOrd="0" presId="urn:microsoft.com/office/officeart/2005/8/layout/hierarchy1"/>
    <dgm:cxn modelId="{ABA203CD-D086-41D8-92D6-D332140831A1}" type="presParOf" srcId="{A96C01EF-D65E-4BCD-8832-1FFE9E0A21C7}" destId="{8F3AD205-A840-479E-94A2-038FB3F79379}" srcOrd="0" destOrd="0" presId="urn:microsoft.com/office/officeart/2005/8/layout/hierarchy1"/>
    <dgm:cxn modelId="{E1ADC103-BC1D-4721-B146-922DD1D1E16B}" type="presParOf" srcId="{8F3AD205-A840-479E-94A2-038FB3F79379}" destId="{33DB319D-43AB-4A22-A0B1-3967D75F0F12}" srcOrd="0" destOrd="0" presId="urn:microsoft.com/office/officeart/2005/8/layout/hierarchy1"/>
    <dgm:cxn modelId="{2A27DA76-4B33-468A-A9A2-819CCA01C0DF}" type="presParOf" srcId="{8F3AD205-A840-479E-94A2-038FB3F79379}" destId="{F1250382-2CC4-46F1-A0D1-1302AC48CD90}" srcOrd="1" destOrd="0" presId="urn:microsoft.com/office/officeart/2005/8/layout/hierarchy1"/>
    <dgm:cxn modelId="{BB3EAB22-D8C0-40E9-9C13-4C9EA8A232E5}" type="presParOf" srcId="{A96C01EF-D65E-4BCD-8832-1FFE9E0A21C7}" destId="{E2D5F488-200F-478C-BC41-E3C76ADCAC3F}" srcOrd="1" destOrd="0" presId="urn:microsoft.com/office/officeart/2005/8/layout/hierarchy1"/>
    <dgm:cxn modelId="{73B0A5E9-6BBB-4652-AAE9-2E053B2572C7}" type="presParOf" srcId="{51CCB910-1A0F-477A-BC07-E22D870CD618}" destId="{694DC977-68F1-4C23-8FD0-E9E38F4AC78C}" srcOrd="1" destOrd="0" presId="urn:microsoft.com/office/officeart/2005/8/layout/hierarchy1"/>
    <dgm:cxn modelId="{C425083D-4708-4B37-973A-014F0DDE190C}" type="presParOf" srcId="{694DC977-68F1-4C23-8FD0-E9E38F4AC78C}" destId="{6A3C78DB-E55C-4610-96E0-0EC68AD5887B}" srcOrd="0" destOrd="0" presId="urn:microsoft.com/office/officeart/2005/8/layout/hierarchy1"/>
    <dgm:cxn modelId="{958E8047-DB7C-4D51-A061-77499891C259}" type="presParOf" srcId="{6A3C78DB-E55C-4610-96E0-0EC68AD5887B}" destId="{119EAFA2-6419-4D6F-9E61-23CC514FAA46}" srcOrd="0" destOrd="0" presId="urn:microsoft.com/office/officeart/2005/8/layout/hierarchy1"/>
    <dgm:cxn modelId="{78C3B445-CDA0-496A-8D48-961071C6DA21}" type="presParOf" srcId="{6A3C78DB-E55C-4610-96E0-0EC68AD5887B}" destId="{6809777B-9348-4EE3-988A-377C02DB933D}" srcOrd="1" destOrd="0" presId="urn:microsoft.com/office/officeart/2005/8/layout/hierarchy1"/>
    <dgm:cxn modelId="{D02AE816-9C50-40E9-888F-757730224567}" type="presParOf" srcId="{694DC977-68F1-4C23-8FD0-E9E38F4AC78C}" destId="{48C81C5E-E3F7-403B-805B-A880F440F0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DDE0D4-F579-4BD4-A303-BE45331754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9AEDAFB-EA38-4FB3-A0F4-FD91629C1F59}">
      <dgm:prSet/>
      <dgm:spPr>
        <a:solidFill>
          <a:schemeClr val="accent6">
            <a:lumMod val="50000"/>
          </a:schemeClr>
        </a:solidFill>
      </dgm:spPr>
      <dgm:t>
        <a:bodyPr/>
        <a:lstStyle/>
        <a:p>
          <a:r>
            <a:rPr lang="it-IT" dirty="0"/>
            <a:t>Tra le matrici BLOSUM più conosciute abbiamo:</a:t>
          </a:r>
          <a:endParaRPr lang="en-US" dirty="0"/>
        </a:p>
      </dgm:t>
    </dgm:pt>
    <dgm:pt modelId="{BDC67F6D-03BE-43A9-9E51-7221BF9BA932}" type="parTrans" cxnId="{59B200AB-5CD3-4EDF-BDC5-7AE27DB92DAC}">
      <dgm:prSet/>
      <dgm:spPr/>
      <dgm:t>
        <a:bodyPr/>
        <a:lstStyle/>
        <a:p>
          <a:endParaRPr lang="en-US"/>
        </a:p>
      </dgm:t>
    </dgm:pt>
    <dgm:pt modelId="{55C4F3C7-D873-4B8F-B305-347EF2FB898D}" type="sibTrans" cxnId="{59B200AB-5CD3-4EDF-BDC5-7AE27DB92DAC}">
      <dgm:prSet/>
      <dgm:spPr/>
      <dgm:t>
        <a:bodyPr/>
        <a:lstStyle/>
        <a:p>
          <a:endParaRPr lang="en-US"/>
        </a:p>
      </dgm:t>
    </dgm:pt>
    <dgm:pt modelId="{DC3FE78F-D752-487B-BFD0-C5485D612719}">
      <dgm:prSet/>
      <dgm:spPr/>
      <dgm:t>
        <a:bodyPr/>
        <a:lstStyle/>
        <a:p>
          <a:r>
            <a:rPr lang="it-IT" dirty="0"/>
            <a:t>BLOSUM45, matrice utilizzata per allineare sequenze molto simili</a:t>
          </a:r>
          <a:endParaRPr lang="en-US" dirty="0"/>
        </a:p>
      </dgm:t>
    </dgm:pt>
    <dgm:pt modelId="{DFE8C9A4-7CC1-4C8F-AF06-CD8821DB4603}" type="parTrans" cxnId="{256B8F8B-9171-4679-8534-A68AB03BEFC1}">
      <dgm:prSet/>
      <dgm:spPr/>
      <dgm:t>
        <a:bodyPr/>
        <a:lstStyle/>
        <a:p>
          <a:endParaRPr lang="en-US"/>
        </a:p>
      </dgm:t>
    </dgm:pt>
    <dgm:pt modelId="{FAE5129A-4ADB-47E2-B9B3-A1C0CD3D321A}" type="sibTrans" cxnId="{256B8F8B-9171-4679-8534-A68AB03BEFC1}">
      <dgm:prSet/>
      <dgm:spPr/>
      <dgm:t>
        <a:bodyPr/>
        <a:lstStyle/>
        <a:p>
          <a:endParaRPr lang="en-US"/>
        </a:p>
      </dgm:t>
    </dgm:pt>
    <dgm:pt modelId="{4A7735FB-3AD6-404B-8EA8-54B94C69FEBF}">
      <dgm:prSet/>
      <dgm:spPr/>
      <dgm:t>
        <a:bodyPr/>
        <a:lstStyle/>
        <a:p>
          <a:r>
            <a:rPr lang="it-IT" dirty="0"/>
            <a:t>BLOSUM 50, meno conservativa di blosum45, adatta per l’allineamento di sequenze con un grado moderato di divergenza</a:t>
          </a:r>
          <a:endParaRPr lang="en-US" dirty="0"/>
        </a:p>
      </dgm:t>
    </dgm:pt>
    <dgm:pt modelId="{FD393FF3-63E1-4C63-A7FB-402EB74F8829}" type="parTrans" cxnId="{B8073238-2D68-4D91-8D22-B4041F664FA4}">
      <dgm:prSet/>
      <dgm:spPr/>
      <dgm:t>
        <a:bodyPr/>
        <a:lstStyle/>
        <a:p>
          <a:endParaRPr lang="en-US"/>
        </a:p>
      </dgm:t>
    </dgm:pt>
    <dgm:pt modelId="{7E08240B-912A-4E7D-A0F0-8882AEEB0C6F}" type="sibTrans" cxnId="{B8073238-2D68-4D91-8D22-B4041F664FA4}">
      <dgm:prSet/>
      <dgm:spPr/>
      <dgm:t>
        <a:bodyPr/>
        <a:lstStyle/>
        <a:p>
          <a:endParaRPr lang="en-US"/>
        </a:p>
      </dgm:t>
    </dgm:pt>
    <dgm:pt modelId="{BF7FD79F-8BDD-48E5-9CC4-ACEBB5874F87}">
      <dgm:prSet/>
      <dgm:spPr/>
      <dgm:t>
        <a:bodyPr/>
        <a:lstStyle/>
        <a:p>
          <a:r>
            <a:rPr lang="it-IT" dirty="0"/>
            <a:t>BLOSUM62, matrice usata di default da BLAST, viene usata per allineare sequenze più divergenti</a:t>
          </a:r>
          <a:endParaRPr lang="en-US" dirty="0"/>
        </a:p>
      </dgm:t>
    </dgm:pt>
    <dgm:pt modelId="{43987E61-4096-4EA2-BC25-DBF056772186}" type="parTrans" cxnId="{5381C557-9A4B-47DF-B00C-8E7FADD38F52}">
      <dgm:prSet/>
      <dgm:spPr/>
      <dgm:t>
        <a:bodyPr/>
        <a:lstStyle/>
        <a:p>
          <a:endParaRPr lang="en-US"/>
        </a:p>
      </dgm:t>
    </dgm:pt>
    <dgm:pt modelId="{420F1D87-7FBC-41F9-AE72-91340D023BA8}" type="sibTrans" cxnId="{5381C557-9A4B-47DF-B00C-8E7FADD38F52}">
      <dgm:prSet/>
      <dgm:spPr/>
      <dgm:t>
        <a:bodyPr/>
        <a:lstStyle/>
        <a:p>
          <a:endParaRPr lang="en-US"/>
        </a:p>
      </dgm:t>
    </dgm:pt>
    <dgm:pt modelId="{14DBF63D-6C7A-411B-84E5-04EAFAA38BFD}">
      <dgm:prSet/>
      <dgm:spPr/>
      <dgm:t>
        <a:bodyPr/>
        <a:lstStyle/>
        <a:p>
          <a:r>
            <a:rPr lang="it-IT" dirty="0"/>
            <a:t>BLOSUM90 è una delle matrici  più aggressive e viene utilizzata per allineare sequenze molto divergenti.</a:t>
          </a:r>
          <a:endParaRPr lang="en-US" dirty="0"/>
        </a:p>
      </dgm:t>
    </dgm:pt>
    <dgm:pt modelId="{DE552B33-796C-429C-ACC7-ADBE058EDED7}" type="parTrans" cxnId="{9BAEB146-DEAA-4CC8-8410-A0889FCD3039}">
      <dgm:prSet/>
      <dgm:spPr/>
      <dgm:t>
        <a:bodyPr/>
        <a:lstStyle/>
        <a:p>
          <a:endParaRPr lang="en-US"/>
        </a:p>
      </dgm:t>
    </dgm:pt>
    <dgm:pt modelId="{7340E14C-A9BF-4407-8A3C-C951D140C89B}" type="sibTrans" cxnId="{9BAEB146-DEAA-4CC8-8410-A0889FCD3039}">
      <dgm:prSet/>
      <dgm:spPr/>
      <dgm:t>
        <a:bodyPr/>
        <a:lstStyle/>
        <a:p>
          <a:endParaRPr lang="en-US"/>
        </a:p>
      </dgm:t>
    </dgm:pt>
    <dgm:pt modelId="{E95A1B76-D3A5-4A94-BF7C-553586E214DF}">
      <dgm:prSet/>
      <dgm:spPr/>
      <dgm:t>
        <a:bodyPr/>
        <a:lstStyle/>
        <a:p>
          <a:endParaRPr lang="en-US" dirty="0"/>
        </a:p>
      </dgm:t>
    </dgm:pt>
    <dgm:pt modelId="{29F1E1CB-4387-4A57-BDDB-1BC4EFDF84C6}" type="parTrans" cxnId="{7978736A-DF8F-46CF-AB5C-A7BE25BE4497}">
      <dgm:prSet/>
      <dgm:spPr/>
      <dgm:t>
        <a:bodyPr/>
        <a:lstStyle/>
        <a:p>
          <a:endParaRPr lang="it-IT"/>
        </a:p>
      </dgm:t>
    </dgm:pt>
    <dgm:pt modelId="{ECD6A129-3107-4438-8B5C-A5EAD97313C8}" type="sibTrans" cxnId="{7978736A-DF8F-46CF-AB5C-A7BE25BE4497}">
      <dgm:prSet/>
      <dgm:spPr/>
      <dgm:t>
        <a:bodyPr/>
        <a:lstStyle/>
        <a:p>
          <a:endParaRPr lang="it-IT"/>
        </a:p>
      </dgm:t>
    </dgm:pt>
    <dgm:pt modelId="{7EB65AF6-2156-489B-945F-8C978AA7677E}" type="pres">
      <dgm:prSet presAssocID="{15DDE0D4-F579-4BD4-A303-BE45331754DE}" presName="linear" presStyleCnt="0">
        <dgm:presLayoutVars>
          <dgm:animLvl val="lvl"/>
          <dgm:resizeHandles val="exact"/>
        </dgm:presLayoutVars>
      </dgm:prSet>
      <dgm:spPr/>
    </dgm:pt>
    <dgm:pt modelId="{AA1314E8-0A88-4610-8EA2-F2F5B58D902F}" type="pres">
      <dgm:prSet presAssocID="{29AEDAFB-EA38-4FB3-A0F4-FD91629C1F59}" presName="parentText" presStyleLbl="node1" presStyleIdx="0" presStyleCnt="1">
        <dgm:presLayoutVars>
          <dgm:chMax val="0"/>
          <dgm:bulletEnabled val="1"/>
        </dgm:presLayoutVars>
      </dgm:prSet>
      <dgm:spPr/>
    </dgm:pt>
    <dgm:pt modelId="{B8124FA6-BC30-4335-8AC3-4082A2B4BB27}" type="pres">
      <dgm:prSet presAssocID="{29AEDAFB-EA38-4FB3-A0F4-FD91629C1F59}" presName="childText" presStyleLbl="revTx" presStyleIdx="0" presStyleCnt="1">
        <dgm:presLayoutVars>
          <dgm:bulletEnabled val="1"/>
        </dgm:presLayoutVars>
      </dgm:prSet>
      <dgm:spPr/>
    </dgm:pt>
  </dgm:ptLst>
  <dgm:cxnLst>
    <dgm:cxn modelId="{8606D325-8B3C-42D8-8028-46CE672CB866}" type="presOf" srcId="{14DBF63D-6C7A-411B-84E5-04EAFAA38BFD}" destId="{B8124FA6-BC30-4335-8AC3-4082A2B4BB27}" srcOrd="0" destOrd="4" presId="urn:microsoft.com/office/officeart/2005/8/layout/vList2"/>
    <dgm:cxn modelId="{5BDB3D2A-4A40-42F1-9B80-9DA403AF6C5F}" type="presOf" srcId="{E95A1B76-D3A5-4A94-BF7C-553586E214DF}" destId="{B8124FA6-BC30-4335-8AC3-4082A2B4BB27}" srcOrd="0" destOrd="0" presId="urn:microsoft.com/office/officeart/2005/8/layout/vList2"/>
    <dgm:cxn modelId="{B8073238-2D68-4D91-8D22-B4041F664FA4}" srcId="{29AEDAFB-EA38-4FB3-A0F4-FD91629C1F59}" destId="{4A7735FB-3AD6-404B-8EA8-54B94C69FEBF}" srcOrd="2" destOrd="0" parTransId="{FD393FF3-63E1-4C63-A7FB-402EB74F8829}" sibTransId="{7E08240B-912A-4E7D-A0F0-8882AEEB0C6F}"/>
    <dgm:cxn modelId="{9BAEB146-DEAA-4CC8-8410-A0889FCD3039}" srcId="{29AEDAFB-EA38-4FB3-A0F4-FD91629C1F59}" destId="{14DBF63D-6C7A-411B-84E5-04EAFAA38BFD}" srcOrd="4" destOrd="0" parTransId="{DE552B33-796C-429C-ACC7-ADBE058EDED7}" sibTransId="{7340E14C-A9BF-4407-8A3C-C951D140C89B}"/>
    <dgm:cxn modelId="{7978736A-DF8F-46CF-AB5C-A7BE25BE4497}" srcId="{29AEDAFB-EA38-4FB3-A0F4-FD91629C1F59}" destId="{E95A1B76-D3A5-4A94-BF7C-553586E214DF}" srcOrd="0" destOrd="0" parTransId="{29F1E1CB-4387-4A57-BDDB-1BC4EFDF84C6}" sibTransId="{ECD6A129-3107-4438-8B5C-A5EAD97313C8}"/>
    <dgm:cxn modelId="{D9934852-1FFF-4809-8B42-FBA8F487ACA7}" type="presOf" srcId="{29AEDAFB-EA38-4FB3-A0F4-FD91629C1F59}" destId="{AA1314E8-0A88-4610-8EA2-F2F5B58D902F}" srcOrd="0" destOrd="0" presId="urn:microsoft.com/office/officeart/2005/8/layout/vList2"/>
    <dgm:cxn modelId="{5381C557-9A4B-47DF-B00C-8E7FADD38F52}" srcId="{29AEDAFB-EA38-4FB3-A0F4-FD91629C1F59}" destId="{BF7FD79F-8BDD-48E5-9CC4-ACEBB5874F87}" srcOrd="3" destOrd="0" parTransId="{43987E61-4096-4EA2-BC25-DBF056772186}" sibTransId="{420F1D87-7FBC-41F9-AE72-91340D023BA8}"/>
    <dgm:cxn modelId="{B83D5181-35DA-4737-AA91-4908B74CAF94}" type="presOf" srcId="{BF7FD79F-8BDD-48E5-9CC4-ACEBB5874F87}" destId="{B8124FA6-BC30-4335-8AC3-4082A2B4BB27}" srcOrd="0" destOrd="3" presId="urn:microsoft.com/office/officeart/2005/8/layout/vList2"/>
    <dgm:cxn modelId="{256B8F8B-9171-4679-8534-A68AB03BEFC1}" srcId="{29AEDAFB-EA38-4FB3-A0F4-FD91629C1F59}" destId="{DC3FE78F-D752-487B-BFD0-C5485D612719}" srcOrd="1" destOrd="0" parTransId="{DFE8C9A4-7CC1-4C8F-AF06-CD8821DB4603}" sibTransId="{FAE5129A-4ADB-47E2-B9B3-A1C0CD3D321A}"/>
    <dgm:cxn modelId="{59B200AB-5CD3-4EDF-BDC5-7AE27DB92DAC}" srcId="{15DDE0D4-F579-4BD4-A303-BE45331754DE}" destId="{29AEDAFB-EA38-4FB3-A0F4-FD91629C1F59}" srcOrd="0" destOrd="0" parTransId="{BDC67F6D-03BE-43A9-9E51-7221BF9BA932}" sibTransId="{55C4F3C7-D873-4B8F-B305-347EF2FB898D}"/>
    <dgm:cxn modelId="{411196B2-3E9E-4832-AE12-6A802029333F}" type="presOf" srcId="{DC3FE78F-D752-487B-BFD0-C5485D612719}" destId="{B8124FA6-BC30-4335-8AC3-4082A2B4BB27}" srcOrd="0" destOrd="1" presId="urn:microsoft.com/office/officeart/2005/8/layout/vList2"/>
    <dgm:cxn modelId="{DDEBFBC0-23C1-4E5A-9105-92071329BAD0}" type="presOf" srcId="{15DDE0D4-F579-4BD4-A303-BE45331754DE}" destId="{7EB65AF6-2156-489B-945F-8C978AA7677E}" srcOrd="0" destOrd="0" presId="urn:microsoft.com/office/officeart/2005/8/layout/vList2"/>
    <dgm:cxn modelId="{2A8C7FE1-3AD4-4E16-BF2A-0D4217FF8030}" type="presOf" srcId="{4A7735FB-3AD6-404B-8EA8-54B94C69FEBF}" destId="{B8124FA6-BC30-4335-8AC3-4082A2B4BB27}" srcOrd="0" destOrd="2" presId="urn:microsoft.com/office/officeart/2005/8/layout/vList2"/>
    <dgm:cxn modelId="{C2A93480-5012-469B-B7B8-F00000104542}" type="presParOf" srcId="{7EB65AF6-2156-489B-945F-8C978AA7677E}" destId="{AA1314E8-0A88-4610-8EA2-F2F5B58D902F}" srcOrd="0" destOrd="0" presId="urn:microsoft.com/office/officeart/2005/8/layout/vList2"/>
    <dgm:cxn modelId="{56CB0004-BFB4-45CC-8757-51AAA93BA009}" type="presParOf" srcId="{7EB65AF6-2156-489B-945F-8C978AA7677E}" destId="{B8124FA6-BC30-4335-8AC3-4082A2B4BB2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1B035-4CB8-40E8-BA75-D5384FF2122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9A822DB0-06B9-49F0-A871-94A3C40D3665}">
      <dgm:prSet/>
      <dgm:spPr/>
      <dgm:t>
        <a:bodyPr/>
        <a:lstStyle/>
        <a:p>
          <a:pPr>
            <a:lnSpc>
              <a:spcPct val="100000"/>
            </a:lnSpc>
            <a:defRPr cap="all"/>
          </a:pPr>
          <a:r>
            <a:rPr lang="it-IT"/>
            <a:t>identificazione di geni e proteine</a:t>
          </a:r>
          <a:endParaRPr lang="en-US"/>
        </a:p>
      </dgm:t>
    </dgm:pt>
    <dgm:pt modelId="{5F169FBB-23AE-4C04-98B6-B6C9783B8A88}" type="parTrans" cxnId="{392B673D-65A6-4347-B27F-C8C9574E5673}">
      <dgm:prSet/>
      <dgm:spPr/>
      <dgm:t>
        <a:bodyPr/>
        <a:lstStyle/>
        <a:p>
          <a:endParaRPr lang="en-US"/>
        </a:p>
      </dgm:t>
    </dgm:pt>
    <dgm:pt modelId="{5FC010AD-BEFF-4C8B-98F4-27128B10D6CF}" type="sibTrans" cxnId="{392B673D-65A6-4347-B27F-C8C9574E5673}">
      <dgm:prSet/>
      <dgm:spPr/>
      <dgm:t>
        <a:bodyPr/>
        <a:lstStyle/>
        <a:p>
          <a:endParaRPr lang="en-US"/>
        </a:p>
      </dgm:t>
    </dgm:pt>
    <dgm:pt modelId="{5210F727-B126-43A6-97EC-D7F78002F290}">
      <dgm:prSet/>
      <dgm:spPr/>
      <dgm:t>
        <a:bodyPr/>
        <a:lstStyle/>
        <a:p>
          <a:pPr>
            <a:lnSpc>
              <a:spcPct val="100000"/>
            </a:lnSpc>
            <a:defRPr cap="all"/>
          </a:pPr>
          <a:r>
            <a:rPr lang="it-IT"/>
            <a:t>analisi del genoma</a:t>
          </a:r>
          <a:endParaRPr lang="en-US"/>
        </a:p>
      </dgm:t>
    </dgm:pt>
    <dgm:pt modelId="{41CCDCD3-A38D-464C-9382-9C75E8AF93F1}" type="parTrans" cxnId="{4ABA3316-C700-455F-9475-5B03614AD774}">
      <dgm:prSet/>
      <dgm:spPr/>
      <dgm:t>
        <a:bodyPr/>
        <a:lstStyle/>
        <a:p>
          <a:endParaRPr lang="en-US"/>
        </a:p>
      </dgm:t>
    </dgm:pt>
    <dgm:pt modelId="{A8A611F6-BCED-482C-9770-12379F1FC714}" type="sibTrans" cxnId="{4ABA3316-C700-455F-9475-5B03614AD774}">
      <dgm:prSet/>
      <dgm:spPr/>
      <dgm:t>
        <a:bodyPr/>
        <a:lstStyle/>
        <a:p>
          <a:endParaRPr lang="en-US"/>
        </a:p>
      </dgm:t>
    </dgm:pt>
    <dgm:pt modelId="{5ECFA759-F38D-4CB7-8D20-F7F912F5ABB2}">
      <dgm:prSet/>
      <dgm:spPr/>
      <dgm:t>
        <a:bodyPr/>
        <a:lstStyle/>
        <a:p>
          <a:pPr>
            <a:lnSpc>
              <a:spcPct val="100000"/>
            </a:lnSpc>
            <a:defRPr cap="all"/>
          </a:pPr>
          <a:r>
            <a:rPr lang="it-IT"/>
            <a:t>studio dell’evoluzione molecolare</a:t>
          </a:r>
          <a:endParaRPr lang="en-US"/>
        </a:p>
      </dgm:t>
    </dgm:pt>
    <dgm:pt modelId="{DDAF94FD-FA2F-421C-B954-92CCD3809EEE}" type="parTrans" cxnId="{2A0C8D7A-1416-4B7A-A609-FF4AA9FF5115}">
      <dgm:prSet/>
      <dgm:spPr/>
      <dgm:t>
        <a:bodyPr/>
        <a:lstStyle/>
        <a:p>
          <a:endParaRPr lang="en-US"/>
        </a:p>
      </dgm:t>
    </dgm:pt>
    <dgm:pt modelId="{5F60166B-DD30-466F-93C8-DB2638B003B4}" type="sibTrans" cxnId="{2A0C8D7A-1416-4B7A-A609-FF4AA9FF5115}">
      <dgm:prSet/>
      <dgm:spPr/>
      <dgm:t>
        <a:bodyPr/>
        <a:lstStyle/>
        <a:p>
          <a:endParaRPr lang="en-US"/>
        </a:p>
      </dgm:t>
    </dgm:pt>
    <dgm:pt modelId="{460A40D1-5D2D-4C50-BCAB-4349CA567597}" type="pres">
      <dgm:prSet presAssocID="{6A41B035-4CB8-40E8-BA75-D5384FF2122F}" presName="root" presStyleCnt="0">
        <dgm:presLayoutVars>
          <dgm:dir/>
          <dgm:resizeHandles val="exact"/>
        </dgm:presLayoutVars>
      </dgm:prSet>
      <dgm:spPr/>
    </dgm:pt>
    <dgm:pt modelId="{35C3D488-4D5D-40AC-9DE1-AF12C7E669B0}" type="pres">
      <dgm:prSet presAssocID="{9A822DB0-06B9-49F0-A871-94A3C40D3665}" presName="compNode" presStyleCnt="0"/>
      <dgm:spPr/>
    </dgm:pt>
    <dgm:pt modelId="{CD12DA0D-7306-4508-AB7D-106B735BBADB}" type="pres">
      <dgm:prSet presAssocID="{9A822DB0-06B9-49F0-A871-94A3C40D3665}" presName="iconBgRect" presStyleLbl="bgShp" presStyleIdx="0" presStyleCnt="3"/>
      <dgm:spPr/>
    </dgm:pt>
    <dgm:pt modelId="{250F589C-7A91-4AB0-84A5-23064E4CA6A7}" type="pres">
      <dgm:prSet presAssocID="{9A822DB0-06B9-49F0-A871-94A3C40D36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52460FFC-CB21-4FF8-BC00-7148BC8113E0}" type="pres">
      <dgm:prSet presAssocID="{9A822DB0-06B9-49F0-A871-94A3C40D3665}" presName="spaceRect" presStyleCnt="0"/>
      <dgm:spPr/>
    </dgm:pt>
    <dgm:pt modelId="{CD1FFDDE-B4D6-4EC3-81A1-DB0D96051982}" type="pres">
      <dgm:prSet presAssocID="{9A822DB0-06B9-49F0-A871-94A3C40D3665}" presName="textRect" presStyleLbl="revTx" presStyleIdx="0" presStyleCnt="3">
        <dgm:presLayoutVars>
          <dgm:chMax val="1"/>
          <dgm:chPref val="1"/>
        </dgm:presLayoutVars>
      </dgm:prSet>
      <dgm:spPr/>
    </dgm:pt>
    <dgm:pt modelId="{DD33FAE5-E375-4256-96FE-87DF44A43A0D}" type="pres">
      <dgm:prSet presAssocID="{5FC010AD-BEFF-4C8B-98F4-27128B10D6CF}" presName="sibTrans" presStyleCnt="0"/>
      <dgm:spPr/>
    </dgm:pt>
    <dgm:pt modelId="{86800F07-36CB-403C-8812-7BFA24535F1D}" type="pres">
      <dgm:prSet presAssocID="{5210F727-B126-43A6-97EC-D7F78002F290}" presName="compNode" presStyleCnt="0"/>
      <dgm:spPr/>
    </dgm:pt>
    <dgm:pt modelId="{0F00AA23-A210-40A3-AD7D-28405281AEBF}" type="pres">
      <dgm:prSet presAssocID="{5210F727-B126-43A6-97EC-D7F78002F290}" presName="iconBgRect" presStyleLbl="bgShp" presStyleIdx="1" presStyleCnt="3"/>
      <dgm:spPr/>
    </dgm:pt>
    <dgm:pt modelId="{1E08FD38-73D1-4B92-8435-D6FAC5D764A6}" type="pres">
      <dgm:prSet presAssocID="{5210F727-B126-43A6-97EC-D7F78002F2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io"/>
        </a:ext>
      </dgm:extLst>
    </dgm:pt>
    <dgm:pt modelId="{A4F8CDD4-5FE2-423A-8726-DF2FB6906561}" type="pres">
      <dgm:prSet presAssocID="{5210F727-B126-43A6-97EC-D7F78002F290}" presName="spaceRect" presStyleCnt="0"/>
      <dgm:spPr/>
    </dgm:pt>
    <dgm:pt modelId="{A1638FEB-A54A-499A-B9CA-F3688A16783B}" type="pres">
      <dgm:prSet presAssocID="{5210F727-B126-43A6-97EC-D7F78002F290}" presName="textRect" presStyleLbl="revTx" presStyleIdx="1" presStyleCnt="3">
        <dgm:presLayoutVars>
          <dgm:chMax val="1"/>
          <dgm:chPref val="1"/>
        </dgm:presLayoutVars>
      </dgm:prSet>
      <dgm:spPr/>
    </dgm:pt>
    <dgm:pt modelId="{19DA5D57-23F9-433B-8D34-4E3A8F875C57}" type="pres">
      <dgm:prSet presAssocID="{A8A611F6-BCED-482C-9770-12379F1FC714}" presName="sibTrans" presStyleCnt="0"/>
      <dgm:spPr/>
    </dgm:pt>
    <dgm:pt modelId="{277CA2F5-9452-4A14-B8BE-D15CB01D6AA9}" type="pres">
      <dgm:prSet presAssocID="{5ECFA759-F38D-4CB7-8D20-F7F912F5ABB2}" presName="compNode" presStyleCnt="0"/>
      <dgm:spPr/>
    </dgm:pt>
    <dgm:pt modelId="{3DF1EE3E-89FA-4D1C-9DC1-849DA4B2AFB2}" type="pres">
      <dgm:prSet presAssocID="{5ECFA759-F38D-4CB7-8D20-F7F912F5ABB2}" presName="iconBgRect" presStyleLbl="bgShp" presStyleIdx="2" presStyleCnt="3"/>
      <dgm:spPr/>
    </dgm:pt>
    <dgm:pt modelId="{EE7660D1-F765-4521-B9DD-B52907C57466}" type="pres">
      <dgm:prSet presAssocID="{5ECFA759-F38D-4CB7-8D20-F7F912F5AB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tomo"/>
        </a:ext>
      </dgm:extLst>
    </dgm:pt>
    <dgm:pt modelId="{5ACB52EF-6621-49CF-8EB8-25892A9D9962}" type="pres">
      <dgm:prSet presAssocID="{5ECFA759-F38D-4CB7-8D20-F7F912F5ABB2}" presName="spaceRect" presStyleCnt="0"/>
      <dgm:spPr/>
    </dgm:pt>
    <dgm:pt modelId="{D4C2BAAD-C873-4471-BDC0-2AF7AE46BFA3}" type="pres">
      <dgm:prSet presAssocID="{5ECFA759-F38D-4CB7-8D20-F7F912F5ABB2}" presName="textRect" presStyleLbl="revTx" presStyleIdx="2" presStyleCnt="3">
        <dgm:presLayoutVars>
          <dgm:chMax val="1"/>
          <dgm:chPref val="1"/>
        </dgm:presLayoutVars>
      </dgm:prSet>
      <dgm:spPr/>
    </dgm:pt>
  </dgm:ptLst>
  <dgm:cxnLst>
    <dgm:cxn modelId="{4ABA3316-C700-455F-9475-5B03614AD774}" srcId="{6A41B035-4CB8-40E8-BA75-D5384FF2122F}" destId="{5210F727-B126-43A6-97EC-D7F78002F290}" srcOrd="1" destOrd="0" parTransId="{41CCDCD3-A38D-464C-9382-9C75E8AF93F1}" sibTransId="{A8A611F6-BCED-482C-9770-12379F1FC714}"/>
    <dgm:cxn modelId="{392B673D-65A6-4347-B27F-C8C9574E5673}" srcId="{6A41B035-4CB8-40E8-BA75-D5384FF2122F}" destId="{9A822DB0-06B9-49F0-A871-94A3C40D3665}" srcOrd="0" destOrd="0" parTransId="{5F169FBB-23AE-4C04-98B6-B6C9783B8A88}" sibTransId="{5FC010AD-BEFF-4C8B-98F4-27128B10D6CF}"/>
    <dgm:cxn modelId="{72EC7B76-7285-4E9E-A40A-6CDE261BC397}" type="presOf" srcId="{6A41B035-4CB8-40E8-BA75-D5384FF2122F}" destId="{460A40D1-5D2D-4C50-BCAB-4349CA567597}" srcOrd="0" destOrd="0" presId="urn:microsoft.com/office/officeart/2018/5/layout/IconCircleLabelList"/>
    <dgm:cxn modelId="{2A0C8D7A-1416-4B7A-A609-FF4AA9FF5115}" srcId="{6A41B035-4CB8-40E8-BA75-D5384FF2122F}" destId="{5ECFA759-F38D-4CB7-8D20-F7F912F5ABB2}" srcOrd="2" destOrd="0" parTransId="{DDAF94FD-FA2F-421C-B954-92CCD3809EEE}" sibTransId="{5F60166B-DD30-466F-93C8-DB2638B003B4}"/>
    <dgm:cxn modelId="{0F66769F-5F4B-44BB-BEB8-41FF6EB62DD6}" type="presOf" srcId="{5210F727-B126-43A6-97EC-D7F78002F290}" destId="{A1638FEB-A54A-499A-B9CA-F3688A16783B}" srcOrd="0" destOrd="0" presId="urn:microsoft.com/office/officeart/2018/5/layout/IconCircleLabelList"/>
    <dgm:cxn modelId="{3576C0B4-8514-4F6D-88A5-379EAAFA9D56}" type="presOf" srcId="{5ECFA759-F38D-4CB7-8D20-F7F912F5ABB2}" destId="{D4C2BAAD-C873-4471-BDC0-2AF7AE46BFA3}" srcOrd="0" destOrd="0" presId="urn:microsoft.com/office/officeart/2018/5/layout/IconCircleLabelList"/>
    <dgm:cxn modelId="{6892A2FA-6C6C-4A2D-8821-155E146D5AC5}" type="presOf" srcId="{9A822DB0-06B9-49F0-A871-94A3C40D3665}" destId="{CD1FFDDE-B4D6-4EC3-81A1-DB0D96051982}" srcOrd="0" destOrd="0" presId="urn:microsoft.com/office/officeart/2018/5/layout/IconCircleLabelList"/>
    <dgm:cxn modelId="{F4E4E4D0-AD25-403B-912D-60E57B8C6626}" type="presParOf" srcId="{460A40D1-5D2D-4C50-BCAB-4349CA567597}" destId="{35C3D488-4D5D-40AC-9DE1-AF12C7E669B0}" srcOrd="0" destOrd="0" presId="urn:microsoft.com/office/officeart/2018/5/layout/IconCircleLabelList"/>
    <dgm:cxn modelId="{D4C682E7-7200-48DD-A9AD-D66239B34465}" type="presParOf" srcId="{35C3D488-4D5D-40AC-9DE1-AF12C7E669B0}" destId="{CD12DA0D-7306-4508-AB7D-106B735BBADB}" srcOrd="0" destOrd="0" presId="urn:microsoft.com/office/officeart/2018/5/layout/IconCircleLabelList"/>
    <dgm:cxn modelId="{47F55BA3-3361-4D6D-89ED-B9152A892B60}" type="presParOf" srcId="{35C3D488-4D5D-40AC-9DE1-AF12C7E669B0}" destId="{250F589C-7A91-4AB0-84A5-23064E4CA6A7}" srcOrd="1" destOrd="0" presId="urn:microsoft.com/office/officeart/2018/5/layout/IconCircleLabelList"/>
    <dgm:cxn modelId="{DCD948F1-A1A5-4F2F-91EC-E5C8CB41635E}" type="presParOf" srcId="{35C3D488-4D5D-40AC-9DE1-AF12C7E669B0}" destId="{52460FFC-CB21-4FF8-BC00-7148BC8113E0}" srcOrd="2" destOrd="0" presId="urn:microsoft.com/office/officeart/2018/5/layout/IconCircleLabelList"/>
    <dgm:cxn modelId="{CB9EA6F6-9F76-4CC6-86FA-9AFD753BB676}" type="presParOf" srcId="{35C3D488-4D5D-40AC-9DE1-AF12C7E669B0}" destId="{CD1FFDDE-B4D6-4EC3-81A1-DB0D96051982}" srcOrd="3" destOrd="0" presId="urn:microsoft.com/office/officeart/2018/5/layout/IconCircleLabelList"/>
    <dgm:cxn modelId="{9605F2EE-9112-4439-B648-1ACECCDADBD8}" type="presParOf" srcId="{460A40D1-5D2D-4C50-BCAB-4349CA567597}" destId="{DD33FAE5-E375-4256-96FE-87DF44A43A0D}" srcOrd="1" destOrd="0" presId="urn:microsoft.com/office/officeart/2018/5/layout/IconCircleLabelList"/>
    <dgm:cxn modelId="{ABFD0423-C6A0-427E-8B2C-3B15FB6F9DFB}" type="presParOf" srcId="{460A40D1-5D2D-4C50-BCAB-4349CA567597}" destId="{86800F07-36CB-403C-8812-7BFA24535F1D}" srcOrd="2" destOrd="0" presId="urn:microsoft.com/office/officeart/2018/5/layout/IconCircleLabelList"/>
    <dgm:cxn modelId="{B90E9C71-EA1A-4059-9617-39C3D861AAC9}" type="presParOf" srcId="{86800F07-36CB-403C-8812-7BFA24535F1D}" destId="{0F00AA23-A210-40A3-AD7D-28405281AEBF}" srcOrd="0" destOrd="0" presId="urn:microsoft.com/office/officeart/2018/5/layout/IconCircleLabelList"/>
    <dgm:cxn modelId="{452D00BF-77DD-42DF-9B08-9CFD8CFE311E}" type="presParOf" srcId="{86800F07-36CB-403C-8812-7BFA24535F1D}" destId="{1E08FD38-73D1-4B92-8435-D6FAC5D764A6}" srcOrd="1" destOrd="0" presId="urn:microsoft.com/office/officeart/2018/5/layout/IconCircleLabelList"/>
    <dgm:cxn modelId="{C94A1A79-ABCD-4314-A73D-054BA45BB4FF}" type="presParOf" srcId="{86800F07-36CB-403C-8812-7BFA24535F1D}" destId="{A4F8CDD4-5FE2-423A-8726-DF2FB6906561}" srcOrd="2" destOrd="0" presId="urn:microsoft.com/office/officeart/2018/5/layout/IconCircleLabelList"/>
    <dgm:cxn modelId="{A85DD365-8BC6-4621-93EF-30132DBA9B1F}" type="presParOf" srcId="{86800F07-36CB-403C-8812-7BFA24535F1D}" destId="{A1638FEB-A54A-499A-B9CA-F3688A16783B}" srcOrd="3" destOrd="0" presId="urn:microsoft.com/office/officeart/2018/5/layout/IconCircleLabelList"/>
    <dgm:cxn modelId="{8134C8C5-642D-43CF-9543-4608E2DE7D02}" type="presParOf" srcId="{460A40D1-5D2D-4C50-BCAB-4349CA567597}" destId="{19DA5D57-23F9-433B-8D34-4E3A8F875C57}" srcOrd="3" destOrd="0" presId="urn:microsoft.com/office/officeart/2018/5/layout/IconCircleLabelList"/>
    <dgm:cxn modelId="{57F4D115-BE86-48EA-8DF9-D53CC0CEE814}" type="presParOf" srcId="{460A40D1-5D2D-4C50-BCAB-4349CA567597}" destId="{277CA2F5-9452-4A14-B8BE-D15CB01D6AA9}" srcOrd="4" destOrd="0" presId="urn:microsoft.com/office/officeart/2018/5/layout/IconCircleLabelList"/>
    <dgm:cxn modelId="{215602F9-180F-4C12-A133-E26031D80A11}" type="presParOf" srcId="{277CA2F5-9452-4A14-B8BE-D15CB01D6AA9}" destId="{3DF1EE3E-89FA-4D1C-9DC1-849DA4B2AFB2}" srcOrd="0" destOrd="0" presId="urn:microsoft.com/office/officeart/2018/5/layout/IconCircleLabelList"/>
    <dgm:cxn modelId="{2A7F7216-6085-48FF-8BF7-FAC8BB055671}" type="presParOf" srcId="{277CA2F5-9452-4A14-B8BE-D15CB01D6AA9}" destId="{EE7660D1-F765-4521-B9DD-B52907C57466}" srcOrd="1" destOrd="0" presId="urn:microsoft.com/office/officeart/2018/5/layout/IconCircleLabelList"/>
    <dgm:cxn modelId="{5DAACE78-899B-4618-B1E4-93AB6827FD9A}" type="presParOf" srcId="{277CA2F5-9452-4A14-B8BE-D15CB01D6AA9}" destId="{5ACB52EF-6621-49CF-8EB8-25892A9D9962}" srcOrd="2" destOrd="0" presId="urn:microsoft.com/office/officeart/2018/5/layout/IconCircleLabelList"/>
    <dgm:cxn modelId="{FC177D1A-C15C-4A63-997B-8918DAB3C4B0}" type="presParOf" srcId="{277CA2F5-9452-4A14-B8BE-D15CB01D6AA9}" destId="{D4C2BAAD-C873-4471-BDC0-2AF7AE46BFA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E2D6F2-5E47-4A7B-8FD2-9BA159B1F0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D7D68A4-632D-4373-B273-5C661880E6C3}">
      <dgm:prSet/>
      <dgm:spPr/>
      <dgm:t>
        <a:bodyPr/>
        <a:lstStyle/>
        <a:p>
          <a:pPr>
            <a:lnSpc>
              <a:spcPct val="100000"/>
            </a:lnSpc>
          </a:pPr>
          <a:r>
            <a:rPr lang="it-IT" dirty="0"/>
            <a:t>Input, ovvero la query che si vuole fare al </a:t>
          </a:r>
          <a:r>
            <a:rPr lang="it-IT" dirty="0" err="1"/>
            <a:t>DataBase</a:t>
          </a:r>
          <a:r>
            <a:rPr lang="it-IT" dirty="0"/>
            <a:t>, che consiste nella sequenza che vogliamo analizzare</a:t>
          </a:r>
          <a:endParaRPr lang="en-US" dirty="0"/>
        </a:p>
      </dgm:t>
    </dgm:pt>
    <dgm:pt modelId="{A6572CF4-9D4A-461F-B28A-EF820D588AE8}" type="parTrans" cxnId="{DC735CCF-20C9-43CA-9470-8FCFB86B72DD}">
      <dgm:prSet/>
      <dgm:spPr/>
      <dgm:t>
        <a:bodyPr/>
        <a:lstStyle/>
        <a:p>
          <a:endParaRPr lang="en-US"/>
        </a:p>
      </dgm:t>
    </dgm:pt>
    <dgm:pt modelId="{31763E87-9104-4F44-98D2-450B58CD72AF}" type="sibTrans" cxnId="{DC735CCF-20C9-43CA-9470-8FCFB86B72DD}">
      <dgm:prSet/>
      <dgm:spPr/>
      <dgm:t>
        <a:bodyPr/>
        <a:lstStyle/>
        <a:p>
          <a:endParaRPr lang="en-US"/>
        </a:p>
      </dgm:t>
    </dgm:pt>
    <dgm:pt modelId="{1B1B109B-B8A4-4F9C-82DD-C50FF983834A}">
      <dgm:prSet/>
      <dgm:spPr/>
      <dgm:t>
        <a:bodyPr/>
        <a:lstStyle/>
        <a:p>
          <a:pPr>
            <a:lnSpc>
              <a:spcPct val="100000"/>
            </a:lnSpc>
          </a:pPr>
          <a:r>
            <a:rPr lang="it-IT" dirty="0"/>
            <a:t>Fase preliminare, si divide la query in sottostringhe di lunghezza W(w-</a:t>
          </a:r>
          <a:r>
            <a:rPr lang="it-IT" dirty="0" err="1"/>
            <a:t>mers</a:t>
          </a:r>
          <a:r>
            <a:rPr lang="it-IT" dirty="0"/>
            <a:t>)</a:t>
          </a:r>
          <a:endParaRPr lang="en-US" dirty="0"/>
        </a:p>
      </dgm:t>
    </dgm:pt>
    <dgm:pt modelId="{E852B33C-F32B-4672-B219-2DD58CA31241}" type="parTrans" cxnId="{D92E531F-2016-4037-95F1-759A9C2F511E}">
      <dgm:prSet/>
      <dgm:spPr/>
      <dgm:t>
        <a:bodyPr/>
        <a:lstStyle/>
        <a:p>
          <a:endParaRPr lang="en-US"/>
        </a:p>
      </dgm:t>
    </dgm:pt>
    <dgm:pt modelId="{C96EDF16-1075-4B54-BFAF-242C5505C993}" type="sibTrans" cxnId="{D92E531F-2016-4037-95F1-759A9C2F511E}">
      <dgm:prSet/>
      <dgm:spPr/>
      <dgm:t>
        <a:bodyPr/>
        <a:lstStyle/>
        <a:p>
          <a:endParaRPr lang="en-US"/>
        </a:p>
      </dgm:t>
    </dgm:pt>
    <dgm:pt modelId="{ABED03F2-87E4-4D67-AAC8-78684CF6530B}">
      <dgm:prSet/>
      <dgm:spPr/>
      <dgm:t>
        <a:bodyPr/>
        <a:lstStyle/>
        <a:p>
          <a:pPr>
            <a:lnSpc>
              <a:spcPct val="100000"/>
            </a:lnSpc>
          </a:pPr>
          <a:r>
            <a:rPr lang="it-IT" dirty="0"/>
            <a:t>Scanning del DB, ovvero viene calcolato un indice di similarità per ogni w-</a:t>
          </a:r>
          <a:r>
            <a:rPr lang="it-IT" dirty="0" err="1"/>
            <a:t>mers</a:t>
          </a:r>
          <a:r>
            <a:rPr lang="it-IT" dirty="0"/>
            <a:t> tramite una apposita matrice di similarità, dopodiché si crea una lista con le sequenze del DB che hanno almeno un indice di similarità pari ad una soglia minima T</a:t>
          </a:r>
          <a:endParaRPr lang="en-US" dirty="0"/>
        </a:p>
      </dgm:t>
    </dgm:pt>
    <dgm:pt modelId="{8A821993-E400-49F5-9D2F-F5D4D5309CF4}" type="parTrans" cxnId="{DC9D21A4-E2DF-4DC4-8115-41DD170AC238}">
      <dgm:prSet/>
      <dgm:spPr/>
      <dgm:t>
        <a:bodyPr/>
        <a:lstStyle/>
        <a:p>
          <a:endParaRPr lang="en-US"/>
        </a:p>
      </dgm:t>
    </dgm:pt>
    <dgm:pt modelId="{437E8502-D8D1-4518-8927-7083A386925B}" type="sibTrans" cxnId="{DC9D21A4-E2DF-4DC4-8115-41DD170AC238}">
      <dgm:prSet/>
      <dgm:spPr/>
      <dgm:t>
        <a:bodyPr/>
        <a:lstStyle/>
        <a:p>
          <a:endParaRPr lang="en-US"/>
        </a:p>
      </dgm:t>
    </dgm:pt>
    <dgm:pt modelId="{D70947AD-D8F4-43D7-8BCE-1233BC67C696}" type="pres">
      <dgm:prSet presAssocID="{74E2D6F2-5E47-4A7B-8FD2-9BA159B1F0D9}" presName="root" presStyleCnt="0">
        <dgm:presLayoutVars>
          <dgm:dir/>
          <dgm:resizeHandles val="exact"/>
        </dgm:presLayoutVars>
      </dgm:prSet>
      <dgm:spPr/>
    </dgm:pt>
    <dgm:pt modelId="{466DF5FD-352F-464B-9812-EFD56F78950F}" type="pres">
      <dgm:prSet presAssocID="{5D7D68A4-632D-4373-B273-5C661880E6C3}" presName="compNode" presStyleCnt="0"/>
      <dgm:spPr/>
    </dgm:pt>
    <dgm:pt modelId="{E1C7C68B-C881-4797-8CE5-7E98CF1F931D}" type="pres">
      <dgm:prSet presAssocID="{5D7D68A4-632D-4373-B273-5C661880E6C3}" presName="bgRect" presStyleLbl="bgShp" presStyleIdx="0" presStyleCnt="3"/>
      <dgm:spPr/>
    </dgm:pt>
    <dgm:pt modelId="{578DC809-920E-4474-929E-60BDCFC0D0E1}" type="pres">
      <dgm:prSet presAssocID="{5D7D68A4-632D-4373-B273-5C661880E6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684E99C-43E7-4838-826D-FBBFEC93E65E}" type="pres">
      <dgm:prSet presAssocID="{5D7D68A4-632D-4373-B273-5C661880E6C3}" presName="spaceRect" presStyleCnt="0"/>
      <dgm:spPr/>
    </dgm:pt>
    <dgm:pt modelId="{F7AC9B4C-1A82-4083-ACA0-3CFF00AD60BB}" type="pres">
      <dgm:prSet presAssocID="{5D7D68A4-632D-4373-B273-5C661880E6C3}" presName="parTx" presStyleLbl="revTx" presStyleIdx="0" presStyleCnt="3">
        <dgm:presLayoutVars>
          <dgm:chMax val="0"/>
          <dgm:chPref val="0"/>
        </dgm:presLayoutVars>
      </dgm:prSet>
      <dgm:spPr/>
    </dgm:pt>
    <dgm:pt modelId="{D1C67B67-5F62-4B41-8309-ACB18B357C80}" type="pres">
      <dgm:prSet presAssocID="{31763E87-9104-4F44-98D2-450B58CD72AF}" presName="sibTrans" presStyleCnt="0"/>
      <dgm:spPr/>
    </dgm:pt>
    <dgm:pt modelId="{C23A8C97-B3BD-4577-9F3B-C204C63CD7CC}" type="pres">
      <dgm:prSet presAssocID="{1B1B109B-B8A4-4F9C-82DD-C50FF983834A}" presName="compNode" presStyleCnt="0"/>
      <dgm:spPr/>
    </dgm:pt>
    <dgm:pt modelId="{3B124172-64E4-4842-84B3-C31820D24860}" type="pres">
      <dgm:prSet presAssocID="{1B1B109B-B8A4-4F9C-82DD-C50FF983834A}" presName="bgRect" presStyleLbl="bgShp" presStyleIdx="1" presStyleCnt="3"/>
      <dgm:spPr/>
    </dgm:pt>
    <dgm:pt modelId="{89A15367-4E9E-4A1D-AB5E-F8A86B7AFB74}" type="pres">
      <dgm:prSet presAssocID="{1B1B109B-B8A4-4F9C-82DD-C50FF98383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ro"/>
        </a:ext>
      </dgm:extLst>
    </dgm:pt>
    <dgm:pt modelId="{5090BF1E-3110-4F76-8ECB-69B6B96F9828}" type="pres">
      <dgm:prSet presAssocID="{1B1B109B-B8A4-4F9C-82DD-C50FF983834A}" presName="spaceRect" presStyleCnt="0"/>
      <dgm:spPr/>
    </dgm:pt>
    <dgm:pt modelId="{1310D36C-E8AF-4F83-AE44-5C679541254B}" type="pres">
      <dgm:prSet presAssocID="{1B1B109B-B8A4-4F9C-82DD-C50FF983834A}" presName="parTx" presStyleLbl="revTx" presStyleIdx="1" presStyleCnt="3">
        <dgm:presLayoutVars>
          <dgm:chMax val="0"/>
          <dgm:chPref val="0"/>
        </dgm:presLayoutVars>
      </dgm:prSet>
      <dgm:spPr/>
    </dgm:pt>
    <dgm:pt modelId="{FD75DAC6-84E1-4B75-AEC2-54C37DB2E9CA}" type="pres">
      <dgm:prSet presAssocID="{C96EDF16-1075-4B54-BFAF-242C5505C993}" presName="sibTrans" presStyleCnt="0"/>
      <dgm:spPr/>
    </dgm:pt>
    <dgm:pt modelId="{1BD1708F-B126-4D8D-B77C-A21C75889342}" type="pres">
      <dgm:prSet presAssocID="{ABED03F2-87E4-4D67-AAC8-78684CF6530B}" presName="compNode" presStyleCnt="0"/>
      <dgm:spPr/>
    </dgm:pt>
    <dgm:pt modelId="{0E9F3159-3375-4955-8F0E-20D73C342A7F}" type="pres">
      <dgm:prSet presAssocID="{ABED03F2-87E4-4D67-AAC8-78684CF6530B}" presName="bgRect" presStyleLbl="bgShp" presStyleIdx="2" presStyleCnt="3"/>
      <dgm:spPr/>
    </dgm:pt>
    <dgm:pt modelId="{A8E21A18-221E-45A6-A7C1-EDE288A10454}" type="pres">
      <dgm:prSet presAssocID="{ABED03F2-87E4-4D67-AAC8-78684CF653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agramma di flusso"/>
        </a:ext>
      </dgm:extLst>
    </dgm:pt>
    <dgm:pt modelId="{7AD2412A-C3BF-4BA3-9723-D64273059737}" type="pres">
      <dgm:prSet presAssocID="{ABED03F2-87E4-4D67-AAC8-78684CF6530B}" presName="spaceRect" presStyleCnt="0"/>
      <dgm:spPr/>
    </dgm:pt>
    <dgm:pt modelId="{F00DB584-4DBA-433E-B4C3-1388FA0AD342}" type="pres">
      <dgm:prSet presAssocID="{ABED03F2-87E4-4D67-AAC8-78684CF6530B}" presName="parTx" presStyleLbl="revTx" presStyleIdx="2" presStyleCnt="3">
        <dgm:presLayoutVars>
          <dgm:chMax val="0"/>
          <dgm:chPref val="0"/>
        </dgm:presLayoutVars>
      </dgm:prSet>
      <dgm:spPr/>
    </dgm:pt>
  </dgm:ptLst>
  <dgm:cxnLst>
    <dgm:cxn modelId="{D92E531F-2016-4037-95F1-759A9C2F511E}" srcId="{74E2D6F2-5E47-4A7B-8FD2-9BA159B1F0D9}" destId="{1B1B109B-B8A4-4F9C-82DD-C50FF983834A}" srcOrd="1" destOrd="0" parTransId="{E852B33C-F32B-4672-B219-2DD58CA31241}" sibTransId="{C96EDF16-1075-4B54-BFAF-242C5505C993}"/>
    <dgm:cxn modelId="{385C5438-06FB-4F61-BCE9-949D0A86B480}" type="presOf" srcId="{5D7D68A4-632D-4373-B273-5C661880E6C3}" destId="{F7AC9B4C-1A82-4083-ACA0-3CFF00AD60BB}" srcOrd="0" destOrd="0" presId="urn:microsoft.com/office/officeart/2018/2/layout/IconVerticalSolidList"/>
    <dgm:cxn modelId="{7BA0AD8E-4A84-4A12-AF89-B2A294F04C4C}" type="presOf" srcId="{74E2D6F2-5E47-4A7B-8FD2-9BA159B1F0D9}" destId="{D70947AD-D8F4-43D7-8BCE-1233BC67C696}" srcOrd="0" destOrd="0" presId="urn:microsoft.com/office/officeart/2018/2/layout/IconVerticalSolidList"/>
    <dgm:cxn modelId="{DC9D21A4-E2DF-4DC4-8115-41DD170AC238}" srcId="{74E2D6F2-5E47-4A7B-8FD2-9BA159B1F0D9}" destId="{ABED03F2-87E4-4D67-AAC8-78684CF6530B}" srcOrd="2" destOrd="0" parTransId="{8A821993-E400-49F5-9D2F-F5D4D5309CF4}" sibTransId="{437E8502-D8D1-4518-8927-7083A386925B}"/>
    <dgm:cxn modelId="{D65BE8B0-B414-4A28-9246-BF30A0076E46}" type="presOf" srcId="{1B1B109B-B8A4-4F9C-82DD-C50FF983834A}" destId="{1310D36C-E8AF-4F83-AE44-5C679541254B}" srcOrd="0" destOrd="0" presId="urn:microsoft.com/office/officeart/2018/2/layout/IconVerticalSolidList"/>
    <dgm:cxn modelId="{DC735CCF-20C9-43CA-9470-8FCFB86B72DD}" srcId="{74E2D6F2-5E47-4A7B-8FD2-9BA159B1F0D9}" destId="{5D7D68A4-632D-4373-B273-5C661880E6C3}" srcOrd="0" destOrd="0" parTransId="{A6572CF4-9D4A-461F-B28A-EF820D588AE8}" sibTransId="{31763E87-9104-4F44-98D2-450B58CD72AF}"/>
    <dgm:cxn modelId="{274275D8-49D4-459C-AF85-F4A773D8ECCD}" type="presOf" srcId="{ABED03F2-87E4-4D67-AAC8-78684CF6530B}" destId="{F00DB584-4DBA-433E-B4C3-1388FA0AD342}" srcOrd="0" destOrd="0" presId="urn:microsoft.com/office/officeart/2018/2/layout/IconVerticalSolidList"/>
    <dgm:cxn modelId="{1C56FFD9-FE55-43B7-8A64-012826D72A8B}" type="presParOf" srcId="{D70947AD-D8F4-43D7-8BCE-1233BC67C696}" destId="{466DF5FD-352F-464B-9812-EFD56F78950F}" srcOrd="0" destOrd="0" presId="urn:microsoft.com/office/officeart/2018/2/layout/IconVerticalSolidList"/>
    <dgm:cxn modelId="{25EA0F6B-7909-4C56-8582-21493E1376AD}" type="presParOf" srcId="{466DF5FD-352F-464B-9812-EFD56F78950F}" destId="{E1C7C68B-C881-4797-8CE5-7E98CF1F931D}" srcOrd="0" destOrd="0" presId="urn:microsoft.com/office/officeart/2018/2/layout/IconVerticalSolidList"/>
    <dgm:cxn modelId="{9F7B588A-6419-4404-B05B-D0F95F6EEDBE}" type="presParOf" srcId="{466DF5FD-352F-464B-9812-EFD56F78950F}" destId="{578DC809-920E-4474-929E-60BDCFC0D0E1}" srcOrd="1" destOrd="0" presId="urn:microsoft.com/office/officeart/2018/2/layout/IconVerticalSolidList"/>
    <dgm:cxn modelId="{5CA47AC8-442F-49F0-B290-23831CFAF8BC}" type="presParOf" srcId="{466DF5FD-352F-464B-9812-EFD56F78950F}" destId="{A684E99C-43E7-4838-826D-FBBFEC93E65E}" srcOrd="2" destOrd="0" presId="urn:microsoft.com/office/officeart/2018/2/layout/IconVerticalSolidList"/>
    <dgm:cxn modelId="{6C67B646-55BB-42E3-92F4-243C80C2C515}" type="presParOf" srcId="{466DF5FD-352F-464B-9812-EFD56F78950F}" destId="{F7AC9B4C-1A82-4083-ACA0-3CFF00AD60BB}" srcOrd="3" destOrd="0" presId="urn:microsoft.com/office/officeart/2018/2/layout/IconVerticalSolidList"/>
    <dgm:cxn modelId="{52C6DC0B-097F-4E69-9033-C12E70CF3A0A}" type="presParOf" srcId="{D70947AD-D8F4-43D7-8BCE-1233BC67C696}" destId="{D1C67B67-5F62-4B41-8309-ACB18B357C80}" srcOrd="1" destOrd="0" presId="urn:microsoft.com/office/officeart/2018/2/layout/IconVerticalSolidList"/>
    <dgm:cxn modelId="{B9D9CE96-382F-41A5-8236-9A8FE07408FF}" type="presParOf" srcId="{D70947AD-D8F4-43D7-8BCE-1233BC67C696}" destId="{C23A8C97-B3BD-4577-9F3B-C204C63CD7CC}" srcOrd="2" destOrd="0" presId="urn:microsoft.com/office/officeart/2018/2/layout/IconVerticalSolidList"/>
    <dgm:cxn modelId="{2DAF2AA3-FB0C-497C-A95E-9699FE53FCFE}" type="presParOf" srcId="{C23A8C97-B3BD-4577-9F3B-C204C63CD7CC}" destId="{3B124172-64E4-4842-84B3-C31820D24860}" srcOrd="0" destOrd="0" presId="urn:microsoft.com/office/officeart/2018/2/layout/IconVerticalSolidList"/>
    <dgm:cxn modelId="{09734EDC-0122-4AF5-A90E-B65987C33643}" type="presParOf" srcId="{C23A8C97-B3BD-4577-9F3B-C204C63CD7CC}" destId="{89A15367-4E9E-4A1D-AB5E-F8A86B7AFB74}" srcOrd="1" destOrd="0" presId="urn:microsoft.com/office/officeart/2018/2/layout/IconVerticalSolidList"/>
    <dgm:cxn modelId="{785C86D3-8794-4492-A333-F5801830206E}" type="presParOf" srcId="{C23A8C97-B3BD-4577-9F3B-C204C63CD7CC}" destId="{5090BF1E-3110-4F76-8ECB-69B6B96F9828}" srcOrd="2" destOrd="0" presId="urn:microsoft.com/office/officeart/2018/2/layout/IconVerticalSolidList"/>
    <dgm:cxn modelId="{54688FBB-98BF-4500-9A02-8DF16F4889AB}" type="presParOf" srcId="{C23A8C97-B3BD-4577-9F3B-C204C63CD7CC}" destId="{1310D36C-E8AF-4F83-AE44-5C679541254B}" srcOrd="3" destOrd="0" presId="urn:microsoft.com/office/officeart/2018/2/layout/IconVerticalSolidList"/>
    <dgm:cxn modelId="{C5DC2CE5-4847-489E-BD7C-E947DB9D20D0}" type="presParOf" srcId="{D70947AD-D8F4-43D7-8BCE-1233BC67C696}" destId="{FD75DAC6-84E1-4B75-AEC2-54C37DB2E9CA}" srcOrd="3" destOrd="0" presId="urn:microsoft.com/office/officeart/2018/2/layout/IconVerticalSolidList"/>
    <dgm:cxn modelId="{B82D8EEC-B22B-4FEE-9345-E147ED9CAE98}" type="presParOf" srcId="{D70947AD-D8F4-43D7-8BCE-1233BC67C696}" destId="{1BD1708F-B126-4D8D-B77C-A21C75889342}" srcOrd="4" destOrd="0" presId="urn:microsoft.com/office/officeart/2018/2/layout/IconVerticalSolidList"/>
    <dgm:cxn modelId="{BDDDF948-BE8D-43B6-83E1-08B3FC949D3E}" type="presParOf" srcId="{1BD1708F-B126-4D8D-B77C-A21C75889342}" destId="{0E9F3159-3375-4955-8F0E-20D73C342A7F}" srcOrd="0" destOrd="0" presId="urn:microsoft.com/office/officeart/2018/2/layout/IconVerticalSolidList"/>
    <dgm:cxn modelId="{8A028122-9107-427C-9555-94677DEF604F}" type="presParOf" srcId="{1BD1708F-B126-4D8D-B77C-A21C75889342}" destId="{A8E21A18-221E-45A6-A7C1-EDE288A10454}" srcOrd="1" destOrd="0" presId="urn:microsoft.com/office/officeart/2018/2/layout/IconVerticalSolidList"/>
    <dgm:cxn modelId="{82A1C787-AA88-4C65-8A53-FE8CABC6E468}" type="presParOf" srcId="{1BD1708F-B126-4D8D-B77C-A21C75889342}" destId="{7AD2412A-C3BF-4BA3-9723-D64273059737}" srcOrd="2" destOrd="0" presId="urn:microsoft.com/office/officeart/2018/2/layout/IconVerticalSolidList"/>
    <dgm:cxn modelId="{62F44242-BA32-44A0-8324-2EEA86D09324}" type="presParOf" srcId="{1BD1708F-B126-4D8D-B77C-A21C75889342}" destId="{F00DB584-4DBA-433E-B4C3-1388FA0AD3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E2D6F2-5E47-4A7B-8FD2-9BA159B1F0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D7D68A4-632D-4373-B273-5C661880E6C3}">
      <dgm:prSet/>
      <dgm:spPr/>
      <dgm:t>
        <a:bodyPr/>
        <a:lstStyle/>
        <a:p>
          <a:pPr>
            <a:lnSpc>
              <a:spcPct val="100000"/>
            </a:lnSpc>
          </a:pPr>
          <a:r>
            <a:rPr lang="it-IT" dirty="0"/>
            <a:t>Estensione degli hit, ovvero si estendono le sottosequenze con le regioni adiacenti con punteggi di allineamento significativi</a:t>
          </a:r>
          <a:endParaRPr lang="en-US" dirty="0"/>
        </a:p>
      </dgm:t>
    </dgm:pt>
    <dgm:pt modelId="{A6572CF4-9D4A-461F-B28A-EF820D588AE8}" type="parTrans" cxnId="{DC735CCF-20C9-43CA-9470-8FCFB86B72DD}">
      <dgm:prSet/>
      <dgm:spPr/>
      <dgm:t>
        <a:bodyPr/>
        <a:lstStyle/>
        <a:p>
          <a:endParaRPr lang="en-US"/>
        </a:p>
      </dgm:t>
    </dgm:pt>
    <dgm:pt modelId="{31763E87-9104-4F44-98D2-450B58CD72AF}" type="sibTrans" cxnId="{DC735CCF-20C9-43CA-9470-8FCFB86B72DD}">
      <dgm:prSet/>
      <dgm:spPr/>
      <dgm:t>
        <a:bodyPr/>
        <a:lstStyle/>
        <a:p>
          <a:endParaRPr lang="en-US"/>
        </a:p>
      </dgm:t>
    </dgm:pt>
    <dgm:pt modelId="{1B1B109B-B8A4-4F9C-82DD-C50FF983834A}">
      <dgm:prSet/>
      <dgm:spPr/>
      <dgm:t>
        <a:bodyPr/>
        <a:lstStyle/>
        <a:p>
          <a:pPr>
            <a:lnSpc>
              <a:spcPct val="100000"/>
            </a:lnSpc>
          </a:pPr>
          <a:r>
            <a:rPr lang="it-IT" dirty="0"/>
            <a:t>Valutazione dei punteggi di allineamento tramite delle scoring </a:t>
          </a:r>
          <a:r>
            <a:rPr lang="it-IT" dirty="0" err="1"/>
            <a:t>matrix</a:t>
          </a:r>
          <a:r>
            <a:rPr lang="it-IT" dirty="0"/>
            <a:t>. Questi punteggi tengono conto dei mismatch e degli spazi vuoti tra le sequenze. Questa valutazione permette di selezionare </a:t>
          </a:r>
          <a:r>
            <a:rPr lang="it-IT" dirty="0" err="1"/>
            <a:t>lgi</a:t>
          </a:r>
          <a:r>
            <a:rPr lang="it-IT" dirty="0"/>
            <a:t> allineamenti più significativi per l’analisi successiva</a:t>
          </a:r>
          <a:endParaRPr lang="en-US" dirty="0"/>
        </a:p>
      </dgm:t>
    </dgm:pt>
    <dgm:pt modelId="{E852B33C-F32B-4672-B219-2DD58CA31241}" type="parTrans" cxnId="{D92E531F-2016-4037-95F1-759A9C2F511E}">
      <dgm:prSet/>
      <dgm:spPr/>
      <dgm:t>
        <a:bodyPr/>
        <a:lstStyle/>
        <a:p>
          <a:endParaRPr lang="en-US"/>
        </a:p>
      </dgm:t>
    </dgm:pt>
    <dgm:pt modelId="{C96EDF16-1075-4B54-BFAF-242C5505C993}" type="sibTrans" cxnId="{D92E531F-2016-4037-95F1-759A9C2F511E}">
      <dgm:prSet/>
      <dgm:spPr/>
      <dgm:t>
        <a:bodyPr/>
        <a:lstStyle/>
        <a:p>
          <a:endParaRPr lang="en-US"/>
        </a:p>
      </dgm:t>
    </dgm:pt>
    <dgm:pt modelId="{ABED03F2-87E4-4D67-AAC8-78684CF6530B}">
      <dgm:prSet/>
      <dgm:spPr/>
      <dgm:t>
        <a:bodyPr/>
        <a:lstStyle/>
        <a:p>
          <a:pPr>
            <a:lnSpc>
              <a:spcPct val="100000"/>
            </a:lnSpc>
          </a:pPr>
          <a:r>
            <a:rPr lang="it-IT" dirty="0"/>
            <a:t>Filtraggio dei risultati basandosi su diversi criteri, quali punteggio di allineamento e lunghezza dell’allineamento</a:t>
          </a:r>
          <a:endParaRPr lang="en-US" dirty="0"/>
        </a:p>
      </dgm:t>
    </dgm:pt>
    <dgm:pt modelId="{8A821993-E400-49F5-9D2F-F5D4D5309CF4}" type="parTrans" cxnId="{DC9D21A4-E2DF-4DC4-8115-41DD170AC238}">
      <dgm:prSet/>
      <dgm:spPr/>
      <dgm:t>
        <a:bodyPr/>
        <a:lstStyle/>
        <a:p>
          <a:endParaRPr lang="en-US"/>
        </a:p>
      </dgm:t>
    </dgm:pt>
    <dgm:pt modelId="{437E8502-D8D1-4518-8927-7083A386925B}" type="sibTrans" cxnId="{DC9D21A4-E2DF-4DC4-8115-41DD170AC238}">
      <dgm:prSet/>
      <dgm:spPr/>
      <dgm:t>
        <a:bodyPr/>
        <a:lstStyle/>
        <a:p>
          <a:endParaRPr lang="en-US"/>
        </a:p>
      </dgm:t>
    </dgm:pt>
    <dgm:pt modelId="{D70947AD-D8F4-43D7-8BCE-1233BC67C696}" type="pres">
      <dgm:prSet presAssocID="{74E2D6F2-5E47-4A7B-8FD2-9BA159B1F0D9}" presName="root" presStyleCnt="0">
        <dgm:presLayoutVars>
          <dgm:dir/>
          <dgm:resizeHandles val="exact"/>
        </dgm:presLayoutVars>
      </dgm:prSet>
      <dgm:spPr/>
    </dgm:pt>
    <dgm:pt modelId="{466DF5FD-352F-464B-9812-EFD56F78950F}" type="pres">
      <dgm:prSet presAssocID="{5D7D68A4-632D-4373-B273-5C661880E6C3}" presName="compNode" presStyleCnt="0"/>
      <dgm:spPr/>
    </dgm:pt>
    <dgm:pt modelId="{E1C7C68B-C881-4797-8CE5-7E98CF1F931D}" type="pres">
      <dgm:prSet presAssocID="{5D7D68A4-632D-4373-B273-5C661880E6C3}" presName="bgRect" presStyleLbl="bgShp" presStyleIdx="0" presStyleCnt="3"/>
      <dgm:spPr/>
    </dgm:pt>
    <dgm:pt modelId="{578DC809-920E-4474-929E-60BDCFC0D0E1}" type="pres">
      <dgm:prSet presAssocID="{5D7D68A4-632D-4373-B273-5C661880E6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684E99C-43E7-4838-826D-FBBFEC93E65E}" type="pres">
      <dgm:prSet presAssocID="{5D7D68A4-632D-4373-B273-5C661880E6C3}" presName="spaceRect" presStyleCnt="0"/>
      <dgm:spPr/>
    </dgm:pt>
    <dgm:pt modelId="{F7AC9B4C-1A82-4083-ACA0-3CFF00AD60BB}" type="pres">
      <dgm:prSet presAssocID="{5D7D68A4-632D-4373-B273-5C661880E6C3}" presName="parTx" presStyleLbl="revTx" presStyleIdx="0" presStyleCnt="3">
        <dgm:presLayoutVars>
          <dgm:chMax val="0"/>
          <dgm:chPref val="0"/>
        </dgm:presLayoutVars>
      </dgm:prSet>
      <dgm:spPr/>
    </dgm:pt>
    <dgm:pt modelId="{D1C67B67-5F62-4B41-8309-ACB18B357C80}" type="pres">
      <dgm:prSet presAssocID="{31763E87-9104-4F44-98D2-450B58CD72AF}" presName="sibTrans" presStyleCnt="0"/>
      <dgm:spPr/>
    </dgm:pt>
    <dgm:pt modelId="{C23A8C97-B3BD-4577-9F3B-C204C63CD7CC}" type="pres">
      <dgm:prSet presAssocID="{1B1B109B-B8A4-4F9C-82DD-C50FF983834A}" presName="compNode" presStyleCnt="0"/>
      <dgm:spPr/>
    </dgm:pt>
    <dgm:pt modelId="{3B124172-64E4-4842-84B3-C31820D24860}" type="pres">
      <dgm:prSet presAssocID="{1B1B109B-B8A4-4F9C-82DD-C50FF983834A}" presName="bgRect" presStyleLbl="bgShp" presStyleIdx="1" presStyleCnt="3"/>
      <dgm:spPr/>
    </dgm:pt>
    <dgm:pt modelId="{89A15367-4E9E-4A1D-AB5E-F8A86B7AFB74}" type="pres">
      <dgm:prSet presAssocID="{1B1B109B-B8A4-4F9C-82DD-C50FF98383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ro"/>
        </a:ext>
      </dgm:extLst>
    </dgm:pt>
    <dgm:pt modelId="{5090BF1E-3110-4F76-8ECB-69B6B96F9828}" type="pres">
      <dgm:prSet presAssocID="{1B1B109B-B8A4-4F9C-82DD-C50FF983834A}" presName="spaceRect" presStyleCnt="0"/>
      <dgm:spPr/>
    </dgm:pt>
    <dgm:pt modelId="{1310D36C-E8AF-4F83-AE44-5C679541254B}" type="pres">
      <dgm:prSet presAssocID="{1B1B109B-B8A4-4F9C-82DD-C50FF983834A}" presName="parTx" presStyleLbl="revTx" presStyleIdx="1" presStyleCnt="3">
        <dgm:presLayoutVars>
          <dgm:chMax val="0"/>
          <dgm:chPref val="0"/>
        </dgm:presLayoutVars>
      </dgm:prSet>
      <dgm:spPr/>
    </dgm:pt>
    <dgm:pt modelId="{FD75DAC6-84E1-4B75-AEC2-54C37DB2E9CA}" type="pres">
      <dgm:prSet presAssocID="{C96EDF16-1075-4B54-BFAF-242C5505C993}" presName="sibTrans" presStyleCnt="0"/>
      <dgm:spPr/>
    </dgm:pt>
    <dgm:pt modelId="{1BD1708F-B126-4D8D-B77C-A21C75889342}" type="pres">
      <dgm:prSet presAssocID="{ABED03F2-87E4-4D67-AAC8-78684CF6530B}" presName="compNode" presStyleCnt="0"/>
      <dgm:spPr/>
    </dgm:pt>
    <dgm:pt modelId="{0E9F3159-3375-4955-8F0E-20D73C342A7F}" type="pres">
      <dgm:prSet presAssocID="{ABED03F2-87E4-4D67-AAC8-78684CF6530B}" presName="bgRect" presStyleLbl="bgShp" presStyleIdx="2" presStyleCnt="3"/>
      <dgm:spPr/>
    </dgm:pt>
    <dgm:pt modelId="{A8E21A18-221E-45A6-A7C1-EDE288A10454}" type="pres">
      <dgm:prSet presAssocID="{ABED03F2-87E4-4D67-AAC8-78684CF653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agramma di flusso"/>
        </a:ext>
      </dgm:extLst>
    </dgm:pt>
    <dgm:pt modelId="{7AD2412A-C3BF-4BA3-9723-D64273059737}" type="pres">
      <dgm:prSet presAssocID="{ABED03F2-87E4-4D67-AAC8-78684CF6530B}" presName="spaceRect" presStyleCnt="0"/>
      <dgm:spPr/>
    </dgm:pt>
    <dgm:pt modelId="{F00DB584-4DBA-433E-B4C3-1388FA0AD342}" type="pres">
      <dgm:prSet presAssocID="{ABED03F2-87E4-4D67-AAC8-78684CF6530B}" presName="parTx" presStyleLbl="revTx" presStyleIdx="2" presStyleCnt="3">
        <dgm:presLayoutVars>
          <dgm:chMax val="0"/>
          <dgm:chPref val="0"/>
        </dgm:presLayoutVars>
      </dgm:prSet>
      <dgm:spPr/>
    </dgm:pt>
  </dgm:ptLst>
  <dgm:cxnLst>
    <dgm:cxn modelId="{D92E531F-2016-4037-95F1-759A9C2F511E}" srcId="{74E2D6F2-5E47-4A7B-8FD2-9BA159B1F0D9}" destId="{1B1B109B-B8A4-4F9C-82DD-C50FF983834A}" srcOrd="1" destOrd="0" parTransId="{E852B33C-F32B-4672-B219-2DD58CA31241}" sibTransId="{C96EDF16-1075-4B54-BFAF-242C5505C993}"/>
    <dgm:cxn modelId="{385C5438-06FB-4F61-BCE9-949D0A86B480}" type="presOf" srcId="{5D7D68A4-632D-4373-B273-5C661880E6C3}" destId="{F7AC9B4C-1A82-4083-ACA0-3CFF00AD60BB}" srcOrd="0" destOrd="0" presId="urn:microsoft.com/office/officeart/2018/2/layout/IconVerticalSolidList"/>
    <dgm:cxn modelId="{7BA0AD8E-4A84-4A12-AF89-B2A294F04C4C}" type="presOf" srcId="{74E2D6F2-5E47-4A7B-8FD2-9BA159B1F0D9}" destId="{D70947AD-D8F4-43D7-8BCE-1233BC67C696}" srcOrd="0" destOrd="0" presId="urn:microsoft.com/office/officeart/2018/2/layout/IconVerticalSolidList"/>
    <dgm:cxn modelId="{DC9D21A4-E2DF-4DC4-8115-41DD170AC238}" srcId="{74E2D6F2-5E47-4A7B-8FD2-9BA159B1F0D9}" destId="{ABED03F2-87E4-4D67-AAC8-78684CF6530B}" srcOrd="2" destOrd="0" parTransId="{8A821993-E400-49F5-9D2F-F5D4D5309CF4}" sibTransId="{437E8502-D8D1-4518-8927-7083A386925B}"/>
    <dgm:cxn modelId="{D65BE8B0-B414-4A28-9246-BF30A0076E46}" type="presOf" srcId="{1B1B109B-B8A4-4F9C-82DD-C50FF983834A}" destId="{1310D36C-E8AF-4F83-AE44-5C679541254B}" srcOrd="0" destOrd="0" presId="urn:microsoft.com/office/officeart/2018/2/layout/IconVerticalSolidList"/>
    <dgm:cxn modelId="{DC735CCF-20C9-43CA-9470-8FCFB86B72DD}" srcId="{74E2D6F2-5E47-4A7B-8FD2-9BA159B1F0D9}" destId="{5D7D68A4-632D-4373-B273-5C661880E6C3}" srcOrd="0" destOrd="0" parTransId="{A6572CF4-9D4A-461F-B28A-EF820D588AE8}" sibTransId="{31763E87-9104-4F44-98D2-450B58CD72AF}"/>
    <dgm:cxn modelId="{274275D8-49D4-459C-AF85-F4A773D8ECCD}" type="presOf" srcId="{ABED03F2-87E4-4D67-AAC8-78684CF6530B}" destId="{F00DB584-4DBA-433E-B4C3-1388FA0AD342}" srcOrd="0" destOrd="0" presId="urn:microsoft.com/office/officeart/2018/2/layout/IconVerticalSolidList"/>
    <dgm:cxn modelId="{1C56FFD9-FE55-43B7-8A64-012826D72A8B}" type="presParOf" srcId="{D70947AD-D8F4-43D7-8BCE-1233BC67C696}" destId="{466DF5FD-352F-464B-9812-EFD56F78950F}" srcOrd="0" destOrd="0" presId="urn:microsoft.com/office/officeart/2018/2/layout/IconVerticalSolidList"/>
    <dgm:cxn modelId="{25EA0F6B-7909-4C56-8582-21493E1376AD}" type="presParOf" srcId="{466DF5FD-352F-464B-9812-EFD56F78950F}" destId="{E1C7C68B-C881-4797-8CE5-7E98CF1F931D}" srcOrd="0" destOrd="0" presId="urn:microsoft.com/office/officeart/2018/2/layout/IconVerticalSolidList"/>
    <dgm:cxn modelId="{9F7B588A-6419-4404-B05B-D0F95F6EEDBE}" type="presParOf" srcId="{466DF5FD-352F-464B-9812-EFD56F78950F}" destId="{578DC809-920E-4474-929E-60BDCFC0D0E1}" srcOrd="1" destOrd="0" presId="urn:microsoft.com/office/officeart/2018/2/layout/IconVerticalSolidList"/>
    <dgm:cxn modelId="{5CA47AC8-442F-49F0-B290-23831CFAF8BC}" type="presParOf" srcId="{466DF5FD-352F-464B-9812-EFD56F78950F}" destId="{A684E99C-43E7-4838-826D-FBBFEC93E65E}" srcOrd="2" destOrd="0" presId="urn:microsoft.com/office/officeart/2018/2/layout/IconVerticalSolidList"/>
    <dgm:cxn modelId="{6C67B646-55BB-42E3-92F4-243C80C2C515}" type="presParOf" srcId="{466DF5FD-352F-464B-9812-EFD56F78950F}" destId="{F7AC9B4C-1A82-4083-ACA0-3CFF00AD60BB}" srcOrd="3" destOrd="0" presId="urn:microsoft.com/office/officeart/2018/2/layout/IconVerticalSolidList"/>
    <dgm:cxn modelId="{52C6DC0B-097F-4E69-9033-C12E70CF3A0A}" type="presParOf" srcId="{D70947AD-D8F4-43D7-8BCE-1233BC67C696}" destId="{D1C67B67-5F62-4B41-8309-ACB18B357C80}" srcOrd="1" destOrd="0" presId="urn:microsoft.com/office/officeart/2018/2/layout/IconVerticalSolidList"/>
    <dgm:cxn modelId="{B9D9CE96-382F-41A5-8236-9A8FE07408FF}" type="presParOf" srcId="{D70947AD-D8F4-43D7-8BCE-1233BC67C696}" destId="{C23A8C97-B3BD-4577-9F3B-C204C63CD7CC}" srcOrd="2" destOrd="0" presId="urn:microsoft.com/office/officeart/2018/2/layout/IconVerticalSolidList"/>
    <dgm:cxn modelId="{2DAF2AA3-FB0C-497C-A95E-9699FE53FCFE}" type="presParOf" srcId="{C23A8C97-B3BD-4577-9F3B-C204C63CD7CC}" destId="{3B124172-64E4-4842-84B3-C31820D24860}" srcOrd="0" destOrd="0" presId="urn:microsoft.com/office/officeart/2018/2/layout/IconVerticalSolidList"/>
    <dgm:cxn modelId="{09734EDC-0122-4AF5-A90E-B65987C33643}" type="presParOf" srcId="{C23A8C97-B3BD-4577-9F3B-C204C63CD7CC}" destId="{89A15367-4E9E-4A1D-AB5E-F8A86B7AFB74}" srcOrd="1" destOrd="0" presId="urn:microsoft.com/office/officeart/2018/2/layout/IconVerticalSolidList"/>
    <dgm:cxn modelId="{785C86D3-8794-4492-A333-F5801830206E}" type="presParOf" srcId="{C23A8C97-B3BD-4577-9F3B-C204C63CD7CC}" destId="{5090BF1E-3110-4F76-8ECB-69B6B96F9828}" srcOrd="2" destOrd="0" presId="urn:microsoft.com/office/officeart/2018/2/layout/IconVerticalSolidList"/>
    <dgm:cxn modelId="{54688FBB-98BF-4500-9A02-8DF16F4889AB}" type="presParOf" srcId="{C23A8C97-B3BD-4577-9F3B-C204C63CD7CC}" destId="{1310D36C-E8AF-4F83-AE44-5C679541254B}" srcOrd="3" destOrd="0" presId="urn:microsoft.com/office/officeart/2018/2/layout/IconVerticalSolidList"/>
    <dgm:cxn modelId="{C5DC2CE5-4847-489E-BD7C-E947DB9D20D0}" type="presParOf" srcId="{D70947AD-D8F4-43D7-8BCE-1233BC67C696}" destId="{FD75DAC6-84E1-4B75-AEC2-54C37DB2E9CA}" srcOrd="3" destOrd="0" presId="urn:microsoft.com/office/officeart/2018/2/layout/IconVerticalSolidList"/>
    <dgm:cxn modelId="{B82D8EEC-B22B-4FEE-9345-E147ED9CAE98}" type="presParOf" srcId="{D70947AD-D8F4-43D7-8BCE-1233BC67C696}" destId="{1BD1708F-B126-4D8D-B77C-A21C75889342}" srcOrd="4" destOrd="0" presId="urn:microsoft.com/office/officeart/2018/2/layout/IconVerticalSolidList"/>
    <dgm:cxn modelId="{BDDDF948-BE8D-43B6-83E1-08B3FC949D3E}" type="presParOf" srcId="{1BD1708F-B126-4D8D-B77C-A21C75889342}" destId="{0E9F3159-3375-4955-8F0E-20D73C342A7F}" srcOrd="0" destOrd="0" presId="urn:microsoft.com/office/officeart/2018/2/layout/IconVerticalSolidList"/>
    <dgm:cxn modelId="{8A028122-9107-427C-9555-94677DEF604F}" type="presParOf" srcId="{1BD1708F-B126-4D8D-B77C-A21C75889342}" destId="{A8E21A18-221E-45A6-A7C1-EDE288A10454}" srcOrd="1" destOrd="0" presId="urn:microsoft.com/office/officeart/2018/2/layout/IconVerticalSolidList"/>
    <dgm:cxn modelId="{82A1C787-AA88-4C65-8A53-FE8CABC6E468}" type="presParOf" srcId="{1BD1708F-B126-4D8D-B77C-A21C75889342}" destId="{7AD2412A-C3BF-4BA3-9723-D64273059737}" srcOrd="2" destOrd="0" presId="urn:microsoft.com/office/officeart/2018/2/layout/IconVerticalSolidList"/>
    <dgm:cxn modelId="{62F44242-BA32-44A0-8324-2EEA86D09324}" type="presParOf" srcId="{1BD1708F-B126-4D8D-B77C-A21C75889342}" destId="{F00DB584-4DBA-433E-B4C3-1388FA0AD3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33DB56-C09C-4F07-BB88-88851C923AD4}"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6A8FEE31-4FD0-447C-A6A5-BD2A01EEEC2B}">
      <dgm:prSet/>
      <dgm:spPr/>
      <dgm:t>
        <a:bodyPr/>
        <a:lstStyle/>
        <a:p>
          <a:r>
            <a:rPr lang="it-IT" b="1" dirty="0"/>
            <a:t>DB </a:t>
          </a:r>
          <a:r>
            <a:rPr lang="it-IT" b="1" dirty="0" err="1"/>
            <a:t>indexing</a:t>
          </a:r>
          <a:r>
            <a:rPr lang="it-IT" dirty="0"/>
            <a:t>, BLAST utilizza una struttura dati indicizzata, (indici di hash), per velocizzare la scansione del </a:t>
          </a:r>
          <a:r>
            <a:rPr lang="it-IT" dirty="0" err="1"/>
            <a:t>db</a:t>
          </a:r>
          <a:r>
            <a:rPr lang="it-IT" dirty="0"/>
            <a:t> e identificare rapidamente le regioni che potrebbero contenere corrispondenze con la query</a:t>
          </a:r>
          <a:endParaRPr lang="en-US" dirty="0"/>
        </a:p>
      </dgm:t>
    </dgm:pt>
    <dgm:pt modelId="{6CF73998-20C4-489F-8A09-D497AAFB9D4E}" type="parTrans" cxnId="{AC6D7CD3-D3DA-4F83-A777-5485E0E08945}">
      <dgm:prSet/>
      <dgm:spPr/>
      <dgm:t>
        <a:bodyPr/>
        <a:lstStyle/>
        <a:p>
          <a:endParaRPr lang="en-US"/>
        </a:p>
      </dgm:t>
    </dgm:pt>
    <dgm:pt modelId="{486B617B-68EB-44D2-BD22-586CD4FF46CA}" type="sibTrans" cxnId="{AC6D7CD3-D3DA-4F83-A777-5485E0E08945}">
      <dgm:prSet/>
      <dgm:spPr/>
      <dgm:t>
        <a:bodyPr/>
        <a:lstStyle/>
        <a:p>
          <a:endParaRPr lang="en-US"/>
        </a:p>
      </dgm:t>
    </dgm:pt>
    <dgm:pt modelId="{A262C093-7679-47D7-9E17-6BB3992C4CB3}">
      <dgm:prSet/>
      <dgm:spPr/>
      <dgm:t>
        <a:bodyPr/>
        <a:lstStyle/>
        <a:p>
          <a:r>
            <a:rPr lang="it-IT" b="1" dirty="0"/>
            <a:t>Allineamenti locali anziché globali</a:t>
          </a:r>
          <a:r>
            <a:rPr lang="it-IT" dirty="0"/>
            <a:t>, Si riduce il tempo computazionale confrontando solo regioni significative delle sequenze anziché l’intera lunghezza</a:t>
          </a:r>
          <a:endParaRPr lang="en-US" dirty="0"/>
        </a:p>
      </dgm:t>
    </dgm:pt>
    <dgm:pt modelId="{49D6123A-38CD-41D6-88DC-F1860F97B479}" type="parTrans" cxnId="{18C5CB63-E499-4EDE-89DB-89B8976042CC}">
      <dgm:prSet/>
      <dgm:spPr/>
      <dgm:t>
        <a:bodyPr/>
        <a:lstStyle/>
        <a:p>
          <a:endParaRPr lang="en-US"/>
        </a:p>
      </dgm:t>
    </dgm:pt>
    <dgm:pt modelId="{BC5BBF97-D7AB-4E06-BBD7-F9CA87BF4FF1}" type="sibTrans" cxnId="{18C5CB63-E499-4EDE-89DB-89B8976042CC}">
      <dgm:prSet/>
      <dgm:spPr/>
      <dgm:t>
        <a:bodyPr/>
        <a:lstStyle/>
        <a:p>
          <a:endParaRPr lang="en-US"/>
        </a:p>
      </dgm:t>
    </dgm:pt>
    <dgm:pt modelId="{B403E2F3-BAC6-4A93-A5C6-166416BA58C8}">
      <dgm:prSet/>
      <dgm:spPr/>
      <dgm:t>
        <a:bodyPr/>
        <a:lstStyle/>
        <a:p>
          <a:r>
            <a:rPr lang="it-IT" b="1" dirty="0"/>
            <a:t>Estensione degli allineamenti locali</a:t>
          </a:r>
          <a:r>
            <a:rPr lang="it-IT" dirty="0"/>
            <a:t>: BLAST estende gli allineamenti locali solo nelle regioni più promettenti, utilizzando tecniche euristiche per determinare l’estensione ottimale dell’allineamento senza esaminare l’intera lunghezza delle sequenze coinvolte. Inoltre, viene calcolata una soglia S e quando la differenza tra il punteggio della coppia precedente e quello della coppia appena generata è maggiore di S, l’espansione viene bloccata.</a:t>
          </a:r>
          <a:endParaRPr lang="en-US" dirty="0"/>
        </a:p>
      </dgm:t>
    </dgm:pt>
    <dgm:pt modelId="{CFC2385F-3C13-4BDD-A53F-81147A2F04FD}" type="parTrans" cxnId="{F2EBC67B-B1A2-438B-90DE-2D224082ABD6}">
      <dgm:prSet/>
      <dgm:spPr/>
      <dgm:t>
        <a:bodyPr/>
        <a:lstStyle/>
        <a:p>
          <a:endParaRPr lang="en-US"/>
        </a:p>
      </dgm:t>
    </dgm:pt>
    <dgm:pt modelId="{7161BA8E-E033-41E8-AF22-47A6D86744CD}" type="sibTrans" cxnId="{F2EBC67B-B1A2-438B-90DE-2D224082ABD6}">
      <dgm:prSet/>
      <dgm:spPr/>
      <dgm:t>
        <a:bodyPr/>
        <a:lstStyle/>
        <a:p>
          <a:endParaRPr lang="en-US"/>
        </a:p>
      </dgm:t>
    </dgm:pt>
    <dgm:pt modelId="{7D4B82CB-C679-4C7C-85B6-438206C63A8C}" type="pres">
      <dgm:prSet presAssocID="{5F33DB56-C09C-4F07-BB88-88851C923AD4}" presName="vert0" presStyleCnt="0">
        <dgm:presLayoutVars>
          <dgm:dir/>
          <dgm:animOne val="branch"/>
          <dgm:animLvl val="lvl"/>
        </dgm:presLayoutVars>
      </dgm:prSet>
      <dgm:spPr/>
    </dgm:pt>
    <dgm:pt modelId="{A482D291-87FC-4690-B829-44A1AD512C5E}" type="pres">
      <dgm:prSet presAssocID="{6A8FEE31-4FD0-447C-A6A5-BD2A01EEEC2B}" presName="thickLine" presStyleLbl="alignNode1" presStyleIdx="0" presStyleCnt="3"/>
      <dgm:spPr/>
    </dgm:pt>
    <dgm:pt modelId="{70BBAFC6-5BB9-4610-A7DF-D0B48093DDF5}" type="pres">
      <dgm:prSet presAssocID="{6A8FEE31-4FD0-447C-A6A5-BD2A01EEEC2B}" presName="horz1" presStyleCnt="0"/>
      <dgm:spPr/>
    </dgm:pt>
    <dgm:pt modelId="{4DB80A10-C31E-4A2C-AB3F-5994D68FFB01}" type="pres">
      <dgm:prSet presAssocID="{6A8FEE31-4FD0-447C-A6A5-BD2A01EEEC2B}" presName="tx1" presStyleLbl="revTx" presStyleIdx="0" presStyleCnt="3"/>
      <dgm:spPr/>
    </dgm:pt>
    <dgm:pt modelId="{41563F50-DF69-4854-9BC2-2B53027A2799}" type="pres">
      <dgm:prSet presAssocID="{6A8FEE31-4FD0-447C-A6A5-BD2A01EEEC2B}" presName="vert1" presStyleCnt="0"/>
      <dgm:spPr/>
    </dgm:pt>
    <dgm:pt modelId="{5E1B8AC2-A2C9-4DDC-83D4-6F7A1C9F7AF4}" type="pres">
      <dgm:prSet presAssocID="{A262C093-7679-47D7-9E17-6BB3992C4CB3}" presName="thickLine" presStyleLbl="alignNode1" presStyleIdx="1" presStyleCnt="3"/>
      <dgm:spPr/>
    </dgm:pt>
    <dgm:pt modelId="{B4675511-948C-431D-8DEE-45F6DFC9F418}" type="pres">
      <dgm:prSet presAssocID="{A262C093-7679-47D7-9E17-6BB3992C4CB3}" presName="horz1" presStyleCnt="0"/>
      <dgm:spPr/>
    </dgm:pt>
    <dgm:pt modelId="{EA731432-8845-431F-83AC-4CC17CBAF696}" type="pres">
      <dgm:prSet presAssocID="{A262C093-7679-47D7-9E17-6BB3992C4CB3}" presName="tx1" presStyleLbl="revTx" presStyleIdx="1" presStyleCnt="3"/>
      <dgm:spPr/>
    </dgm:pt>
    <dgm:pt modelId="{9C8C7FFF-1EF1-4E73-9798-F84C161B9E42}" type="pres">
      <dgm:prSet presAssocID="{A262C093-7679-47D7-9E17-6BB3992C4CB3}" presName="vert1" presStyleCnt="0"/>
      <dgm:spPr/>
    </dgm:pt>
    <dgm:pt modelId="{45BBA09C-9C46-4F72-92D2-2200F1799182}" type="pres">
      <dgm:prSet presAssocID="{B403E2F3-BAC6-4A93-A5C6-166416BA58C8}" presName="thickLine" presStyleLbl="alignNode1" presStyleIdx="2" presStyleCnt="3"/>
      <dgm:spPr/>
    </dgm:pt>
    <dgm:pt modelId="{1EF884D3-D2DF-4DFA-B370-11927F5021F7}" type="pres">
      <dgm:prSet presAssocID="{B403E2F3-BAC6-4A93-A5C6-166416BA58C8}" presName="horz1" presStyleCnt="0"/>
      <dgm:spPr/>
    </dgm:pt>
    <dgm:pt modelId="{B898AC09-1F07-4141-A7CD-62855059AAB5}" type="pres">
      <dgm:prSet presAssocID="{B403E2F3-BAC6-4A93-A5C6-166416BA58C8}" presName="tx1" presStyleLbl="revTx" presStyleIdx="2" presStyleCnt="3"/>
      <dgm:spPr/>
    </dgm:pt>
    <dgm:pt modelId="{F2281CEE-30BA-4A2A-A1C5-7F34967ED6B2}" type="pres">
      <dgm:prSet presAssocID="{B403E2F3-BAC6-4A93-A5C6-166416BA58C8}" presName="vert1" presStyleCnt="0"/>
      <dgm:spPr/>
    </dgm:pt>
  </dgm:ptLst>
  <dgm:cxnLst>
    <dgm:cxn modelId="{18C5CB63-E499-4EDE-89DB-89B8976042CC}" srcId="{5F33DB56-C09C-4F07-BB88-88851C923AD4}" destId="{A262C093-7679-47D7-9E17-6BB3992C4CB3}" srcOrd="1" destOrd="0" parTransId="{49D6123A-38CD-41D6-88DC-F1860F97B479}" sibTransId="{BC5BBF97-D7AB-4E06-BBD7-F9CA87BF4FF1}"/>
    <dgm:cxn modelId="{F2EBC67B-B1A2-438B-90DE-2D224082ABD6}" srcId="{5F33DB56-C09C-4F07-BB88-88851C923AD4}" destId="{B403E2F3-BAC6-4A93-A5C6-166416BA58C8}" srcOrd="2" destOrd="0" parTransId="{CFC2385F-3C13-4BDD-A53F-81147A2F04FD}" sibTransId="{7161BA8E-E033-41E8-AF22-47A6D86744CD}"/>
    <dgm:cxn modelId="{ABCE3F81-E56B-4CFA-B571-4728CD75B9A6}" type="presOf" srcId="{B403E2F3-BAC6-4A93-A5C6-166416BA58C8}" destId="{B898AC09-1F07-4141-A7CD-62855059AAB5}" srcOrd="0" destOrd="0" presId="urn:microsoft.com/office/officeart/2008/layout/LinedList"/>
    <dgm:cxn modelId="{4B4A4D94-2FFF-4EBA-B0C7-0072A33FF90B}" type="presOf" srcId="{6A8FEE31-4FD0-447C-A6A5-BD2A01EEEC2B}" destId="{4DB80A10-C31E-4A2C-AB3F-5994D68FFB01}" srcOrd="0" destOrd="0" presId="urn:microsoft.com/office/officeart/2008/layout/LinedList"/>
    <dgm:cxn modelId="{AC6D7CD3-D3DA-4F83-A777-5485E0E08945}" srcId="{5F33DB56-C09C-4F07-BB88-88851C923AD4}" destId="{6A8FEE31-4FD0-447C-A6A5-BD2A01EEEC2B}" srcOrd="0" destOrd="0" parTransId="{6CF73998-20C4-489F-8A09-D497AAFB9D4E}" sibTransId="{486B617B-68EB-44D2-BD22-586CD4FF46CA}"/>
    <dgm:cxn modelId="{81EBDEDB-94BC-4052-944F-83D683199581}" type="presOf" srcId="{5F33DB56-C09C-4F07-BB88-88851C923AD4}" destId="{7D4B82CB-C679-4C7C-85B6-438206C63A8C}" srcOrd="0" destOrd="0" presId="urn:microsoft.com/office/officeart/2008/layout/LinedList"/>
    <dgm:cxn modelId="{8A6565F0-B8F2-43EE-9E3F-244479676750}" type="presOf" srcId="{A262C093-7679-47D7-9E17-6BB3992C4CB3}" destId="{EA731432-8845-431F-83AC-4CC17CBAF696}" srcOrd="0" destOrd="0" presId="urn:microsoft.com/office/officeart/2008/layout/LinedList"/>
    <dgm:cxn modelId="{A510B6A0-F230-4398-8352-BF4E54BC5304}" type="presParOf" srcId="{7D4B82CB-C679-4C7C-85B6-438206C63A8C}" destId="{A482D291-87FC-4690-B829-44A1AD512C5E}" srcOrd="0" destOrd="0" presId="urn:microsoft.com/office/officeart/2008/layout/LinedList"/>
    <dgm:cxn modelId="{8FECD942-EE75-4FFE-92E8-3AD1F55C6657}" type="presParOf" srcId="{7D4B82CB-C679-4C7C-85B6-438206C63A8C}" destId="{70BBAFC6-5BB9-4610-A7DF-D0B48093DDF5}" srcOrd="1" destOrd="0" presId="urn:microsoft.com/office/officeart/2008/layout/LinedList"/>
    <dgm:cxn modelId="{92EA59CE-0AB6-4EBD-A63D-EC797CFDCC73}" type="presParOf" srcId="{70BBAFC6-5BB9-4610-A7DF-D0B48093DDF5}" destId="{4DB80A10-C31E-4A2C-AB3F-5994D68FFB01}" srcOrd="0" destOrd="0" presId="urn:microsoft.com/office/officeart/2008/layout/LinedList"/>
    <dgm:cxn modelId="{C1F6C776-BA25-438E-ABC7-63E42C539D44}" type="presParOf" srcId="{70BBAFC6-5BB9-4610-A7DF-D0B48093DDF5}" destId="{41563F50-DF69-4854-9BC2-2B53027A2799}" srcOrd="1" destOrd="0" presId="urn:microsoft.com/office/officeart/2008/layout/LinedList"/>
    <dgm:cxn modelId="{87A48BB3-9261-436E-BA57-8FF02CEDED97}" type="presParOf" srcId="{7D4B82CB-C679-4C7C-85B6-438206C63A8C}" destId="{5E1B8AC2-A2C9-4DDC-83D4-6F7A1C9F7AF4}" srcOrd="2" destOrd="0" presId="urn:microsoft.com/office/officeart/2008/layout/LinedList"/>
    <dgm:cxn modelId="{8B5ED545-BA69-43AA-BE3C-08CEA2A2E8C1}" type="presParOf" srcId="{7D4B82CB-C679-4C7C-85B6-438206C63A8C}" destId="{B4675511-948C-431D-8DEE-45F6DFC9F418}" srcOrd="3" destOrd="0" presId="urn:microsoft.com/office/officeart/2008/layout/LinedList"/>
    <dgm:cxn modelId="{2030FBDC-4237-4C9D-BEE3-8C6F20044DAB}" type="presParOf" srcId="{B4675511-948C-431D-8DEE-45F6DFC9F418}" destId="{EA731432-8845-431F-83AC-4CC17CBAF696}" srcOrd="0" destOrd="0" presId="urn:microsoft.com/office/officeart/2008/layout/LinedList"/>
    <dgm:cxn modelId="{7D58DE70-5828-4AEC-876B-966F8775671B}" type="presParOf" srcId="{B4675511-948C-431D-8DEE-45F6DFC9F418}" destId="{9C8C7FFF-1EF1-4E73-9798-F84C161B9E42}" srcOrd="1" destOrd="0" presId="urn:microsoft.com/office/officeart/2008/layout/LinedList"/>
    <dgm:cxn modelId="{8B34C7DE-19F6-4A41-A2D7-9DF711919F44}" type="presParOf" srcId="{7D4B82CB-C679-4C7C-85B6-438206C63A8C}" destId="{45BBA09C-9C46-4F72-92D2-2200F1799182}" srcOrd="4" destOrd="0" presId="urn:microsoft.com/office/officeart/2008/layout/LinedList"/>
    <dgm:cxn modelId="{A146F4A7-BCC5-4F62-8F8C-13FB9F554CF1}" type="presParOf" srcId="{7D4B82CB-C679-4C7C-85B6-438206C63A8C}" destId="{1EF884D3-D2DF-4DFA-B370-11927F5021F7}" srcOrd="5" destOrd="0" presId="urn:microsoft.com/office/officeart/2008/layout/LinedList"/>
    <dgm:cxn modelId="{6B900384-C21A-4644-805E-0DF9EDF0AC93}" type="presParOf" srcId="{1EF884D3-D2DF-4DFA-B370-11927F5021F7}" destId="{B898AC09-1F07-4141-A7CD-62855059AAB5}" srcOrd="0" destOrd="0" presId="urn:microsoft.com/office/officeart/2008/layout/LinedList"/>
    <dgm:cxn modelId="{5FC7FC9E-A125-4443-BEF5-829F2F42C995}" type="presParOf" srcId="{1EF884D3-D2DF-4DFA-B370-11927F5021F7}" destId="{F2281CEE-30BA-4A2A-A1C5-7F34967ED6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359B6C-08FA-4B80-B751-5184A783D8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5D8B8AD-E973-461A-86DD-C616A50E4DAD}">
      <dgm:prSet/>
      <dgm:spPr/>
      <dgm:t>
        <a:bodyPr/>
        <a:lstStyle/>
        <a:p>
          <a:pPr>
            <a:lnSpc>
              <a:spcPct val="100000"/>
            </a:lnSpc>
          </a:pPr>
          <a:r>
            <a:rPr lang="it-IT" b="1"/>
            <a:t>Preparazione</a:t>
          </a:r>
          <a:r>
            <a:rPr lang="it-IT"/>
            <a:t>, ovvero si configurano le opzioni, la query e il db e viene creare una lookup table per le query</a:t>
          </a:r>
          <a:endParaRPr lang="en-US"/>
        </a:p>
      </dgm:t>
    </dgm:pt>
    <dgm:pt modelId="{84400F0A-72C5-4963-ABBE-A517898FFE09}" type="parTrans" cxnId="{FD05E4A2-A426-4223-B00F-A837D34FA7E9}">
      <dgm:prSet/>
      <dgm:spPr/>
      <dgm:t>
        <a:bodyPr/>
        <a:lstStyle/>
        <a:p>
          <a:endParaRPr lang="en-US"/>
        </a:p>
      </dgm:t>
    </dgm:pt>
    <dgm:pt modelId="{46AB772E-6A29-4934-A0AD-F6430B8C43FB}" type="sibTrans" cxnId="{FD05E4A2-A426-4223-B00F-A837D34FA7E9}">
      <dgm:prSet/>
      <dgm:spPr/>
      <dgm:t>
        <a:bodyPr/>
        <a:lstStyle/>
        <a:p>
          <a:endParaRPr lang="en-US"/>
        </a:p>
      </dgm:t>
    </dgm:pt>
    <dgm:pt modelId="{1BAB3A48-66B6-4395-ABDD-C0B0D3734B0B}">
      <dgm:prSet/>
      <dgm:spPr/>
      <dgm:t>
        <a:bodyPr/>
        <a:lstStyle/>
        <a:p>
          <a:pPr>
            <a:lnSpc>
              <a:spcPct val="100000"/>
            </a:lnSpc>
          </a:pPr>
          <a:r>
            <a:rPr lang="it-IT" b="1"/>
            <a:t>Ricerca preliminare</a:t>
          </a:r>
          <a:r>
            <a:rPr lang="it-IT"/>
            <a:t>, si esaminano i soggetti della ricerca di seed utilizzando la lookup table e si eseguono allineamenti senza gap. Nel caso in cui si supera una certa soglia, si avvia una ricerca con gap, superata un’altra soglia, gli allineamenti con gap vengono salvati come corrispondenze preliminari</a:t>
          </a:r>
          <a:endParaRPr lang="en-US"/>
        </a:p>
      </dgm:t>
    </dgm:pt>
    <dgm:pt modelId="{01A67EC1-3E17-4801-AF47-A0F381540A79}" type="parTrans" cxnId="{6C3AA4A2-A504-4439-9DDF-04CB60797B24}">
      <dgm:prSet/>
      <dgm:spPr/>
      <dgm:t>
        <a:bodyPr/>
        <a:lstStyle/>
        <a:p>
          <a:endParaRPr lang="en-US"/>
        </a:p>
      </dgm:t>
    </dgm:pt>
    <dgm:pt modelId="{C8A7463B-2EB2-443E-8824-4E7FECCEAF73}" type="sibTrans" cxnId="{6C3AA4A2-A504-4439-9DDF-04CB60797B24}">
      <dgm:prSet/>
      <dgm:spPr/>
      <dgm:t>
        <a:bodyPr/>
        <a:lstStyle/>
        <a:p>
          <a:endParaRPr lang="en-US"/>
        </a:p>
      </dgm:t>
    </dgm:pt>
    <dgm:pt modelId="{854DCCEC-D648-491C-A570-763914C45631}">
      <dgm:prSet/>
      <dgm:spPr/>
      <dgm:t>
        <a:bodyPr/>
        <a:lstStyle/>
        <a:p>
          <a:pPr>
            <a:lnSpc>
              <a:spcPct val="100000"/>
            </a:lnSpc>
          </a:pPr>
          <a:r>
            <a:rPr lang="it-IT" b="1"/>
            <a:t>Traceback</a:t>
          </a:r>
          <a:r>
            <a:rPr lang="it-IT"/>
            <a:t>, vengono considerati i nucleotidi ambigui dalle corrispondenze preliminari e restituiti con le informazioni di traceback, che includono il numero e le posizioni delle inserzioni, delle eliminazioni e delle corrispondenze</a:t>
          </a:r>
          <a:endParaRPr lang="en-US"/>
        </a:p>
      </dgm:t>
    </dgm:pt>
    <dgm:pt modelId="{6F30F763-A0D5-4279-9131-B0B9ECE15BE2}" type="parTrans" cxnId="{8BC6E44B-1ADB-4AD8-B01A-7132854478F9}">
      <dgm:prSet/>
      <dgm:spPr/>
      <dgm:t>
        <a:bodyPr/>
        <a:lstStyle/>
        <a:p>
          <a:endParaRPr lang="en-US"/>
        </a:p>
      </dgm:t>
    </dgm:pt>
    <dgm:pt modelId="{3522CE46-C1F8-4871-A7E2-8D8A8876AC94}" type="sibTrans" cxnId="{8BC6E44B-1ADB-4AD8-B01A-7132854478F9}">
      <dgm:prSet/>
      <dgm:spPr/>
      <dgm:t>
        <a:bodyPr/>
        <a:lstStyle/>
        <a:p>
          <a:endParaRPr lang="en-US"/>
        </a:p>
      </dgm:t>
    </dgm:pt>
    <dgm:pt modelId="{E614CE01-EE59-42BD-BA6E-8CD940DE20AB}" type="pres">
      <dgm:prSet presAssocID="{BD359B6C-08FA-4B80-B751-5184A783D83F}" presName="root" presStyleCnt="0">
        <dgm:presLayoutVars>
          <dgm:dir/>
          <dgm:resizeHandles val="exact"/>
        </dgm:presLayoutVars>
      </dgm:prSet>
      <dgm:spPr/>
    </dgm:pt>
    <dgm:pt modelId="{855CE91C-00FE-4476-9281-5E2CCCAB4CAE}" type="pres">
      <dgm:prSet presAssocID="{55D8B8AD-E973-461A-86DD-C616A50E4DAD}" presName="compNode" presStyleCnt="0"/>
      <dgm:spPr/>
    </dgm:pt>
    <dgm:pt modelId="{7FDFB994-5394-43F9-AED5-E3F57CB678F6}" type="pres">
      <dgm:prSet presAssocID="{55D8B8AD-E973-461A-86DD-C616A50E4D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ella"/>
        </a:ext>
      </dgm:extLst>
    </dgm:pt>
    <dgm:pt modelId="{83E4A7A3-BBB9-4893-B24D-6E17B6EB7E9C}" type="pres">
      <dgm:prSet presAssocID="{55D8B8AD-E973-461A-86DD-C616A50E4DAD}" presName="spaceRect" presStyleCnt="0"/>
      <dgm:spPr/>
    </dgm:pt>
    <dgm:pt modelId="{6D530242-0DCA-4682-BE2E-09C2D4A8E2EB}" type="pres">
      <dgm:prSet presAssocID="{55D8B8AD-E973-461A-86DD-C616A50E4DAD}" presName="textRect" presStyleLbl="revTx" presStyleIdx="0" presStyleCnt="3">
        <dgm:presLayoutVars>
          <dgm:chMax val="1"/>
          <dgm:chPref val="1"/>
        </dgm:presLayoutVars>
      </dgm:prSet>
      <dgm:spPr/>
    </dgm:pt>
    <dgm:pt modelId="{5F0C42E7-E36C-40DD-BE0E-E27141872FD8}" type="pres">
      <dgm:prSet presAssocID="{46AB772E-6A29-4934-A0AD-F6430B8C43FB}" presName="sibTrans" presStyleCnt="0"/>
      <dgm:spPr/>
    </dgm:pt>
    <dgm:pt modelId="{366894BE-584A-429C-846D-7E21C028B2A6}" type="pres">
      <dgm:prSet presAssocID="{1BAB3A48-66B6-4395-ABDD-C0B0D3734B0B}" presName="compNode" presStyleCnt="0"/>
      <dgm:spPr/>
    </dgm:pt>
    <dgm:pt modelId="{905CFC06-2591-457C-8599-BC6D5D7422B8}" type="pres">
      <dgm:prSet presAssocID="{1BAB3A48-66B6-4395-ABDD-C0B0D3734B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1FBF17C3-90DB-4118-BE28-7EB1C99C87ED}" type="pres">
      <dgm:prSet presAssocID="{1BAB3A48-66B6-4395-ABDD-C0B0D3734B0B}" presName="spaceRect" presStyleCnt="0"/>
      <dgm:spPr/>
    </dgm:pt>
    <dgm:pt modelId="{3080739D-31BA-42A9-AC05-5F682C1A40F7}" type="pres">
      <dgm:prSet presAssocID="{1BAB3A48-66B6-4395-ABDD-C0B0D3734B0B}" presName="textRect" presStyleLbl="revTx" presStyleIdx="1" presStyleCnt="3">
        <dgm:presLayoutVars>
          <dgm:chMax val="1"/>
          <dgm:chPref val="1"/>
        </dgm:presLayoutVars>
      </dgm:prSet>
      <dgm:spPr/>
    </dgm:pt>
    <dgm:pt modelId="{1405C727-5653-433C-9331-01E1BFA330DF}" type="pres">
      <dgm:prSet presAssocID="{C8A7463B-2EB2-443E-8824-4E7FECCEAF73}" presName="sibTrans" presStyleCnt="0"/>
      <dgm:spPr/>
    </dgm:pt>
    <dgm:pt modelId="{6EC4CD69-718C-4281-885F-7055D37D30DA}" type="pres">
      <dgm:prSet presAssocID="{854DCCEC-D648-491C-A570-763914C45631}" presName="compNode" presStyleCnt="0"/>
      <dgm:spPr/>
    </dgm:pt>
    <dgm:pt modelId="{A147AFD0-1777-4889-B3F7-91E06D05CDCC}" type="pres">
      <dgm:prSet presAssocID="{854DCCEC-D648-491C-A570-763914C456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23143898-B63A-422F-B2AA-A529C3A06704}" type="pres">
      <dgm:prSet presAssocID="{854DCCEC-D648-491C-A570-763914C45631}" presName="spaceRect" presStyleCnt="0"/>
      <dgm:spPr/>
    </dgm:pt>
    <dgm:pt modelId="{E4CDDAD9-230B-45E9-A8DA-7765BFC3C41B}" type="pres">
      <dgm:prSet presAssocID="{854DCCEC-D648-491C-A570-763914C45631}" presName="textRect" presStyleLbl="revTx" presStyleIdx="2" presStyleCnt="3">
        <dgm:presLayoutVars>
          <dgm:chMax val="1"/>
          <dgm:chPref val="1"/>
        </dgm:presLayoutVars>
      </dgm:prSet>
      <dgm:spPr/>
    </dgm:pt>
  </dgm:ptLst>
  <dgm:cxnLst>
    <dgm:cxn modelId="{C38D1820-BCAA-404F-8783-DBD46F312EFB}" type="presOf" srcId="{854DCCEC-D648-491C-A570-763914C45631}" destId="{E4CDDAD9-230B-45E9-A8DA-7765BFC3C41B}" srcOrd="0" destOrd="0" presId="urn:microsoft.com/office/officeart/2018/2/layout/IconLabelList"/>
    <dgm:cxn modelId="{95529147-51D4-4DEC-98E8-C212E1B2B019}" type="presOf" srcId="{BD359B6C-08FA-4B80-B751-5184A783D83F}" destId="{E614CE01-EE59-42BD-BA6E-8CD940DE20AB}" srcOrd="0" destOrd="0" presId="urn:microsoft.com/office/officeart/2018/2/layout/IconLabelList"/>
    <dgm:cxn modelId="{8BC6E44B-1ADB-4AD8-B01A-7132854478F9}" srcId="{BD359B6C-08FA-4B80-B751-5184A783D83F}" destId="{854DCCEC-D648-491C-A570-763914C45631}" srcOrd="2" destOrd="0" parTransId="{6F30F763-A0D5-4279-9131-B0B9ECE15BE2}" sibTransId="{3522CE46-C1F8-4871-A7E2-8D8A8876AC94}"/>
    <dgm:cxn modelId="{A3AE65A2-AF31-431B-BEC1-45ECA56F471B}" type="presOf" srcId="{55D8B8AD-E973-461A-86DD-C616A50E4DAD}" destId="{6D530242-0DCA-4682-BE2E-09C2D4A8E2EB}" srcOrd="0" destOrd="0" presId="urn:microsoft.com/office/officeart/2018/2/layout/IconLabelList"/>
    <dgm:cxn modelId="{6C3AA4A2-A504-4439-9DDF-04CB60797B24}" srcId="{BD359B6C-08FA-4B80-B751-5184A783D83F}" destId="{1BAB3A48-66B6-4395-ABDD-C0B0D3734B0B}" srcOrd="1" destOrd="0" parTransId="{01A67EC1-3E17-4801-AF47-A0F381540A79}" sibTransId="{C8A7463B-2EB2-443E-8824-4E7FECCEAF73}"/>
    <dgm:cxn modelId="{FD05E4A2-A426-4223-B00F-A837D34FA7E9}" srcId="{BD359B6C-08FA-4B80-B751-5184A783D83F}" destId="{55D8B8AD-E973-461A-86DD-C616A50E4DAD}" srcOrd="0" destOrd="0" parTransId="{84400F0A-72C5-4963-ABBE-A517898FFE09}" sibTransId="{46AB772E-6A29-4934-A0AD-F6430B8C43FB}"/>
    <dgm:cxn modelId="{3EA46BB5-1412-470B-B9C2-BC36661AE7B9}" type="presOf" srcId="{1BAB3A48-66B6-4395-ABDD-C0B0D3734B0B}" destId="{3080739D-31BA-42A9-AC05-5F682C1A40F7}" srcOrd="0" destOrd="0" presId="urn:microsoft.com/office/officeart/2018/2/layout/IconLabelList"/>
    <dgm:cxn modelId="{8818A728-B542-4C81-B490-6885E021CF37}" type="presParOf" srcId="{E614CE01-EE59-42BD-BA6E-8CD940DE20AB}" destId="{855CE91C-00FE-4476-9281-5E2CCCAB4CAE}" srcOrd="0" destOrd="0" presId="urn:microsoft.com/office/officeart/2018/2/layout/IconLabelList"/>
    <dgm:cxn modelId="{CC9B73DD-FD63-4FFD-BB8D-27DE8E331CCE}" type="presParOf" srcId="{855CE91C-00FE-4476-9281-5E2CCCAB4CAE}" destId="{7FDFB994-5394-43F9-AED5-E3F57CB678F6}" srcOrd="0" destOrd="0" presId="urn:microsoft.com/office/officeart/2018/2/layout/IconLabelList"/>
    <dgm:cxn modelId="{5717E4EA-0EC0-42B5-9E54-A04782C4C3FF}" type="presParOf" srcId="{855CE91C-00FE-4476-9281-5E2CCCAB4CAE}" destId="{83E4A7A3-BBB9-4893-B24D-6E17B6EB7E9C}" srcOrd="1" destOrd="0" presId="urn:microsoft.com/office/officeart/2018/2/layout/IconLabelList"/>
    <dgm:cxn modelId="{DA1EB6CC-BB0A-47AD-8711-87AB922C58E9}" type="presParOf" srcId="{855CE91C-00FE-4476-9281-5E2CCCAB4CAE}" destId="{6D530242-0DCA-4682-BE2E-09C2D4A8E2EB}" srcOrd="2" destOrd="0" presId="urn:microsoft.com/office/officeart/2018/2/layout/IconLabelList"/>
    <dgm:cxn modelId="{F493C5A8-4160-4547-A9B4-7DB5595A0452}" type="presParOf" srcId="{E614CE01-EE59-42BD-BA6E-8CD940DE20AB}" destId="{5F0C42E7-E36C-40DD-BE0E-E27141872FD8}" srcOrd="1" destOrd="0" presId="urn:microsoft.com/office/officeart/2018/2/layout/IconLabelList"/>
    <dgm:cxn modelId="{D73E761B-F99E-41C7-9E88-829DE20F4C06}" type="presParOf" srcId="{E614CE01-EE59-42BD-BA6E-8CD940DE20AB}" destId="{366894BE-584A-429C-846D-7E21C028B2A6}" srcOrd="2" destOrd="0" presId="urn:microsoft.com/office/officeart/2018/2/layout/IconLabelList"/>
    <dgm:cxn modelId="{3F5DE100-7E86-4CAC-85BE-A123A3AD1B87}" type="presParOf" srcId="{366894BE-584A-429C-846D-7E21C028B2A6}" destId="{905CFC06-2591-457C-8599-BC6D5D7422B8}" srcOrd="0" destOrd="0" presId="urn:microsoft.com/office/officeart/2018/2/layout/IconLabelList"/>
    <dgm:cxn modelId="{563126ED-8536-48A8-B153-D2954045A3FC}" type="presParOf" srcId="{366894BE-584A-429C-846D-7E21C028B2A6}" destId="{1FBF17C3-90DB-4118-BE28-7EB1C99C87ED}" srcOrd="1" destOrd="0" presId="urn:microsoft.com/office/officeart/2018/2/layout/IconLabelList"/>
    <dgm:cxn modelId="{58E61C3B-857E-4650-97B7-45AD43C602A2}" type="presParOf" srcId="{366894BE-584A-429C-846D-7E21C028B2A6}" destId="{3080739D-31BA-42A9-AC05-5F682C1A40F7}" srcOrd="2" destOrd="0" presId="urn:microsoft.com/office/officeart/2018/2/layout/IconLabelList"/>
    <dgm:cxn modelId="{D5EFADC6-0710-4157-8BCD-EA3C314B2800}" type="presParOf" srcId="{E614CE01-EE59-42BD-BA6E-8CD940DE20AB}" destId="{1405C727-5653-433C-9331-01E1BFA330DF}" srcOrd="3" destOrd="0" presId="urn:microsoft.com/office/officeart/2018/2/layout/IconLabelList"/>
    <dgm:cxn modelId="{5485564D-CDBE-4918-A4AA-6932A8EEE4A3}" type="presParOf" srcId="{E614CE01-EE59-42BD-BA6E-8CD940DE20AB}" destId="{6EC4CD69-718C-4281-885F-7055D37D30DA}" srcOrd="4" destOrd="0" presId="urn:microsoft.com/office/officeart/2018/2/layout/IconLabelList"/>
    <dgm:cxn modelId="{338F1EE9-886B-4EE2-9E12-B0B999BDF7BA}" type="presParOf" srcId="{6EC4CD69-718C-4281-885F-7055D37D30DA}" destId="{A147AFD0-1777-4889-B3F7-91E06D05CDCC}" srcOrd="0" destOrd="0" presId="urn:microsoft.com/office/officeart/2018/2/layout/IconLabelList"/>
    <dgm:cxn modelId="{A674DEF5-CCDE-4D10-9026-4BFBE5BD0021}" type="presParOf" srcId="{6EC4CD69-718C-4281-885F-7055D37D30DA}" destId="{23143898-B63A-422F-B2AA-A529C3A06704}" srcOrd="1" destOrd="0" presId="urn:microsoft.com/office/officeart/2018/2/layout/IconLabelList"/>
    <dgm:cxn modelId="{23FBDBEF-5B4F-4FCD-9812-846A00BFC103}" type="presParOf" srcId="{6EC4CD69-718C-4281-885F-7055D37D30DA}" destId="{E4CDDAD9-230B-45E9-A8DA-7765BFC3C41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D9327-6AE7-4A4A-B060-370DDCDCC789}">
      <dsp:nvSpPr>
        <dsp:cNvPr id="0" name=""/>
        <dsp:cNvSpPr/>
      </dsp:nvSpPr>
      <dsp:spPr>
        <a:xfrm>
          <a:off x="1729030" y="0"/>
          <a:ext cx="1509048" cy="9833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D093BE-2FFF-4679-B237-D53DA43535E9}">
      <dsp:nvSpPr>
        <dsp:cNvPr id="0" name=""/>
        <dsp:cNvSpPr/>
      </dsp:nvSpPr>
      <dsp:spPr>
        <a:xfrm>
          <a:off x="327771" y="1065301"/>
          <a:ext cx="4311566" cy="421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it-IT" sz="1400" kern="1200"/>
            <a:t>Strumento usato per misurare l’indice si similarità tra più sequenze biologiche</a:t>
          </a:r>
          <a:endParaRPr lang="en-US" sz="1400" kern="1200"/>
        </a:p>
      </dsp:txBody>
      <dsp:txXfrm>
        <a:off x="327771" y="1065301"/>
        <a:ext cx="4311566" cy="421455"/>
      </dsp:txXfrm>
    </dsp:sp>
    <dsp:sp modelId="{6335B81E-F1A2-4848-9E93-E5A2FC8E632A}">
      <dsp:nvSpPr>
        <dsp:cNvPr id="0" name=""/>
        <dsp:cNvSpPr/>
      </dsp:nvSpPr>
      <dsp:spPr>
        <a:xfrm>
          <a:off x="327771" y="1524852"/>
          <a:ext cx="4311566" cy="1400909"/>
        </a:xfrm>
        <a:prstGeom prst="rect">
          <a:avLst/>
        </a:prstGeom>
        <a:noFill/>
        <a:ln>
          <a:noFill/>
        </a:ln>
        <a:effectLst/>
      </dsp:spPr>
      <dsp:style>
        <a:lnRef idx="0">
          <a:scrgbClr r="0" g="0" b="0"/>
        </a:lnRef>
        <a:fillRef idx="0">
          <a:scrgbClr r="0" g="0" b="0"/>
        </a:fillRef>
        <a:effectRef idx="0">
          <a:scrgbClr r="0" g="0" b="0"/>
        </a:effectRef>
        <a:fontRef idx="minor"/>
      </dsp:style>
    </dsp:sp>
    <dsp:sp modelId="{2D650724-D8DF-4381-8988-4C21F2A3973E}">
      <dsp:nvSpPr>
        <dsp:cNvPr id="0" name=""/>
        <dsp:cNvSpPr/>
      </dsp:nvSpPr>
      <dsp:spPr>
        <a:xfrm>
          <a:off x="6795121" y="0"/>
          <a:ext cx="1509048" cy="9833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F6D522-F628-495F-BE06-0F2167BF91F0}">
      <dsp:nvSpPr>
        <dsp:cNvPr id="0" name=""/>
        <dsp:cNvSpPr/>
      </dsp:nvSpPr>
      <dsp:spPr>
        <a:xfrm>
          <a:off x="5393862" y="1065301"/>
          <a:ext cx="4311566" cy="421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it-IT" sz="1400" kern="1200" dirty="0"/>
            <a:t>Funzionamento </a:t>
          </a:r>
          <a:endParaRPr lang="en-US" sz="1400" kern="1200" dirty="0"/>
        </a:p>
      </dsp:txBody>
      <dsp:txXfrm>
        <a:off x="5393862" y="1065301"/>
        <a:ext cx="4311566" cy="421455"/>
      </dsp:txXfrm>
    </dsp:sp>
    <dsp:sp modelId="{5B355A11-F6D0-44FE-9D59-7CCAA920CFC7}">
      <dsp:nvSpPr>
        <dsp:cNvPr id="0" name=""/>
        <dsp:cNvSpPr/>
      </dsp:nvSpPr>
      <dsp:spPr>
        <a:xfrm>
          <a:off x="5393862" y="1524852"/>
          <a:ext cx="4311566" cy="1400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a:t>Ricevono due o più sequenze biologiche e le allineano(ragioniamo su due per semplicità e perché i tool che vedremo lavorano su coppie)</a:t>
          </a:r>
          <a:endParaRPr lang="en-US" sz="1100" kern="1200"/>
        </a:p>
        <a:p>
          <a:pPr marL="0" lvl="0" indent="0" algn="ctr" defTabSz="488950">
            <a:lnSpc>
              <a:spcPct val="100000"/>
            </a:lnSpc>
            <a:spcBef>
              <a:spcPct val="0"/>
            </a:spcBef>
            <a:spcAft>
              <a:spcPct val="35000"/>
            </a:spcAft>
            <a:buNone/>
          </a:pPr>
          <a:r>
            <a:rPr lang="it-IT" sz="1100" kern="1200"/>
            <a:t>Applicano un punteggio ad ogni coppia </a:t>
          </a:r>
          <a:r>
            <a:rPr lang="it-IT" sz="1100" i="1" kern="1200"/>
            <a:t>x</a:t>
          </a:r>
          <a:r>
            <a:rPr lang="it-IT" sz="1100" i="1" kern="1200" baseline="-25000"/>
            <a:t>i;</a:t>
          </a:r>
          <a:r>
            <a:rPr lang="it-IT" sz="1100" i="1" kern="1200"/>
            <a:t> y</a:t>
          </a:r>
          <a:r>
            <a:rPr lang="it-IT" sz="1100" i="1" kern="1200" baseline="-25000"/>
            <a:t>i</a:t>
          </a:r>
          <a:r>
            <a:rPr lang="it-IT" sz="1100" i="1" kern="1200"/>
            <a:t>, </a:t>
          </a:r>
          <a:r>
            <a:rPr lang="it-IT" sz="1100" kern="1200"/>
            <a:t>composta dall’ i-esimo elemento delle due sequenze (il punteggio è applicato in base alla probabilità che le sequenze abbiano un genitore in comune)</a:t>
          </a:r>
          <a:endParaRPr lang="en-US" sz="1100" kern="1200"/>
        </a:p>
        <a:p>
          <a:pPr marL="0" lvl="0" indent="0" algn="ctr" defTabSz="488950">
            <a:lnSpc>
              <a:spcPct val="100000"/>
            </a:lnSpc>
            <a:spcBef>
              <a:spcPct val="0"/>
            </a:spcBef>
            <a:spcAft>
              <a:spcPct val="35000"/>
            </a:spcAft>
            <a:buNone/>
          </a:pPr>
          <a:r>
            <a:rPr lang="it-IT" sz="1100" kern="1200"/>
            <a:t>In fine la matrice fornisce un indice di similarità, che sarà più alto per coppie di elementi simili e più basso per coppie meno simili</a:t>
          </a:r>
          <a:endParaRPr lang="en-US" sz="1100" kern="1200"/>
        </a:p>
      </dsp:txBody>
      <dsp:txXfrm>
        <a:off x="5393862" y="1524852"/>
        <a:ext cx="4311566" cy="14009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B67EE-3380-4281-A10D-8AB5FD01170E}">
      <dsp:nvSpPr>
        <dsp:cNvPr id="0" name=""/>
        <dsp:cNvSpPr/>
      </dsp:nvSpPr>
      <dsp:spPr>
        <a:xfrm>
          <a:off x="0" y="656531"/>
          <a:ext cx="10213200" cy="121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00601A-8C89-42B3-9A0D-89E1C83662C4}">
      <dsp:nvSpPr>
        <dsp:cNvPr id="0" name=""/>
        <dsp:cNvSpPr/>
      </dsp:nvSpPr>
      <dsp:spPr>
        <a:xfrm>
          <a:off x="366647" y="929243"/>
          <a:ext cx="666631" cy="666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D61B3-845B-49BF-9604-206746D0BFB2}">
      <dsp:nvSpPr>
        <dsp:cNvPr id="0" name=""/>
        <dsp:cNvSpPr/>
      </dsp:nvSpPr>
      <dsp:spPr>
        <a:xfrm>
          <a:off x="1399926" y="656531"/>
          <a:ext cx="8813273" cy="121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76" tIns="128276" rIns="128276" bIns="128276" numCol="1" spcCol="1270" anchor="ctr" anchorCtr="0">
          <a:noAutofit/>
        </a:bodyPr>
        <a:lstStyle/>
        <a:p>
          <a:pPr marL="0" lvl="0" indent="0" algn="l" defTabSz="666750">
            <a:lnSpc>
              <a:spcPct val="100000"/>
            </a:lnSpc>
            <a:spcBef>
              <a:spcPct val="0"/>
            </a:spcBef>
            <a:spcAft>
              <a:spcPct val="35000"/>
            </a:spcAft>
            <a:buNone/>
          </a:pPr>
          <a:r>
            <a:rPr lang="it-IT" sz="1500" kern="1200"/>
            <a:t>Indexed MegaBLAST (2-4 volte più veloce), accelera MegaBLAST costruendo un indice per il database di destinazione. Memorizza le posizioni di ogni k-mer (dove w ≥ k) che termina in ogni s-esima posizione (s = w - k + 1) nel database. L’algoritmo di ricerca dei seed identifica prima i k-seed utilizzando l’indice, e quindi controlla se ogni k-seed è contenuto in un w-seed</a:t>
          </a:r>
          <a:endParaRPr lang="en-US" sz="1500" kern="1200"/>
        </a:p>
      </dsp:txBody>
      <dsp:txXfrm>
        <a:off x="1399926" y="656531"/>
        <a:ext cx="8813273" cy="1212057"/>
      </dsp:txXfrm>
    </dsp:sp>
    <dsp:sp modelId="{4358C7C2-5B18-4D02-876D-C282862B3C05}">
      <dsp:nvSpPr>
        <dsp:cNvPr id="0" name=""/>
        <dsp:cNvSpPr/>
      </dsp:nvSpPr>
      <dsp:spPr>
        <a:xfrm>
          <a:off x="0" y="2171602"/>
          <a:ext cx="10213200" cy="121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3B481-60B6-42BA-BEAC-73445B0410BF}">
      <dsp:nvSpPr>
        <dsp:cNvPr id="0" name=""/>
        <dsp:cNvSpPr/>
      </dsp:nvSpPr>
      <dsp:spPr>
        <a:xfrm>
          <a:off x="366647" y="2444315"/>
          <a:ext cx="666631" cy="666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1A7D1-1581-4D5E-B2CC-EDCF0035D275}">
      <dsp:nvSpPr>
        <dsp:cNvPr id="0" name=""/>
        <dsp:cNvSpPr/>
      </dsp:nvSpPr>
      <dsp:spPr>
        <a:xfrm>
          <a:off x="1399926" y="2171602"/>
          <a:ext cx="8813273" cy="121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76" tIns="128276" rIns="128276" bIns="128276" numCol="1" spcCol="1270" anchor="ctr" anchorCtr="0">
          <a:noAutofit/>
        </a:bodyPr>
        <a:lstStyle/>
        <a:p>
          <a:pPr marL="0" lvl="0" indent="0" algn="l" defTabSz="666750">
            <a:lnSpc>
              <a:spcPct val="100000"/>
            </a:lnSpc>
            <a:spcBef>
              <a:spcPct val="0"/>
            </a:spcBef>
            <a:spcAft>
              <a:spcPct val="35000"/>
            </a:spcAft>
            <a:buNone/>
          </a:pPr>
          <a:r>
            <a:rPr lang="it-IT" sz="1500" kern="1200" dirty="0"/>
            <a:t>G-BLASTN (14,8 volte più veloce), questa è un’alternativa open source basata su GPU, che viene utilizzata per parallelizzare la fase di scansione di NCBI-BLASTN</a:t>
          </a:r>
          <a:endParaRPr lang="en-US" sz="1500" kern="1200" dirty="0"/>
        </a:p>
      </dsp:txBody>
      <dsp:txXfrm>
        <a:off x="1399926" y="2171602"/>
        <a:ext cx="8813273" cy="12120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8B806-1D6C-4E2E-A9F2-385E166FACA0}">
      <dsp:nvSpPr>
        <dsp:cNvPr id="0" name=""/>
        <dsp:cNvSpPr/>
      </dsp:nvSpPr>
      <dsp:spPr>
        <a:xfrm>
          <a:off x="0" y="656531"/>
          <a:ext cx="10213200" cy="121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A5B67-3A93-45DA-BB1B-7C6B4E73DD62}">
      <dsp:nvSpPr>
        <dsp:cNvPr id="0" name=""/>
        <dsp:cNvSpPr/>
      </dsp:nvSpPr>
      <dsp:spPr>
        <a:xfrm>
          <a:off x="366647" y="929243"/>
          <a:ext cx="666631" cy="66663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38481-AA16-41C8-AD6C-E790EECF6B1D}">
      <dsp:nvSpPr>
        <dsp:cNvPr id="0" name=""/>
        <dsp:cNvSpPr/>
      </dsp:nvSpPr>
      <dsp:spPr>
        <a:xfrm>
          <a:off x="1399926" y="656531"/>
          <a:ext cx="8813273" cy="121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76" tIns="128276" rIns="128276" bIns="128276" numCol="1" spcCol="1270" anchor="ctr" anchorCtr="0">
          <a:noAutofit/>
        </a:bodyPr>
        <a:lstStyle/>
        <a:p>
          <a:pPr marL="0" lvl="0" indent="0" algn="l" defTabSz="1111250">
            <a:lnSpc>
              <a:spcPct val="100000"/>
            </a:lnSpc>
            <a:spcBef>
              <a:spcPct val="0"/>
            </a:spcBef>
            <a:spcAft>
              <a:spcPct val="35000"/>
            </a:spcAft>
            <a:buNone/>
          </a:pPr>
          <a:r>
            <a:rPr lang="it-IT" sz="2500" b="1" kern="1200"/>
            <a:t>Passo 1 (Bi-interval identification) 		</a:t>
          </a:r>
          <a:r>
            <a:rPr lang="it-IT" sz="2500" kern="1200"/>
            <a:t>O(||Q||)</a:t>
          </a:r>
          <a:endParaRPr lang="en-US" sz="2500" kern="1200"/>
        </a:p>
      </dsp:txBody>
      <dsp:txXfrm>
        <a:off x="1399926" y="656531"/>
        <a:ext cx="8813273" cy="1212057"/>
      </dsp:txXfrm>
    </dsp:sp>
    <dsp:sp modelId="{1CFFD56A-13AC-44C0-AD60-4EDFEDB474DD}">
      <dsp:nvSpPr>
        <dsp:cNvPr id="0" name=""/>
        <dsp:cNvSpPr/>
      </dsp:nvSpPr>
      <dsp:spPr>
        <a:xfrm>
          <a:off x="0" y="2171602"/>
          <a:ext cx="10213200" cy="121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17D5E-10E1-4728-8BB1-F8B01754FA4A}">
      <dsp:nvSpPr>
        <dsp:cNvPr id="0" name=""/>
        <dsp:cNvSpPr/>
      </dsp:nvSpPr>
      <dsp:spPr>
        <a:xfrm>
          <a:off x="366647" y="2444315"/>
          <a:ext cx="666631" cy="666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6BBBE6-8177-4104-A564-D1438ABB4AA6}">
      <dsp:nvSpPr>
        <dsp:cNvPr id="0" name=""/>
        <dsp:cNvSpPr/>
      </dsp:nvSpPr>
      <dsp:spPr>
        <a:xfrm>
          <a:off x="1399926" y="2171602"/>
          <a:ext cx="8813273" cy="121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76" tIns="128276" rIns="128276" bIns="128276" numCol="1" spcCol="1270" anchor="ctr" anchorCtr="0">
          <a:noAutofit/>
        </a:bodyPr>
        <a:lstStyle/>
        <a:p>
          <a:pPr marL="0" lvl="0" indent="0" algn="l" defTabSz="1111250">
            <a:lnSpc>
              <a:spcPct val="100000"/>
            </a:lnSpc>
            <a:spcBef>
              <a:spcPct val="0"/>
            </a:spcBef>
            <a:spcAft>
              <a:spcPct val="35000"/>
            </a:spcAft>
            <a:buNone/>
          </a:pPr>
          <a:r>
            <a:rPr lang="it-IT" sz="2500" b="1" kern="1200" dirty="0"/>
            <a:t>Passo 2 (</a:t>
          </a:r>
          <a:r>
            <a:rPr lang="it-IT" sz="2500" b="1" kern="1200" dirty="0" err="1"/>
            <a:t>Occurrence</a:t>
          </a:r>
          <a:r>
            <a:rPr lang="it-IT" sz="2500" b="1" kern="1200" dirty="0"/>
            <a:t> position </a:t>
          </a:r>
          <a:r>
            <a:rPr lang="it-IT" sz="2500" b="1" kern="1200" dirty="0" err="1"/>
            <a:t>detection</a:t>
          </a:r>
          <a:r>
            <a:rPr lang="it-IT" sz="2500" b="1" kern="1200" dirty="0"/>
            <a:t>)	   </a:t>
          </a:r>
          <a:r>
            <a:rPr lang="it-IT" sz="2500" kern="1200" dirty="0"/>
            <a:t>O(s)</a:t>
          </a:r>
          <a:endParaRPr lang="en-US" sz="2500" kern="1200" dirty="0"/>
        </a:p>
      </dsp:txBody>
      <dsp:txXfrm>
        <a:off x="1399926" y="2171602"/>
        <a:ext cx="8813273" cy="1212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D0D4B-400F-4F90-B40C-DFAAC00012AC}">
      <dsp:nvSpPr>
        <dsp:cNvPr id="0" name=""/>
        <dsp:cNvSpPr/>
      </dsp:nvSpPr>
      <dsp:spPr>
        <a:xfrm>
          <a:off x="863064" y="449395"/>
          <a:ext cx="1293680" cy="1293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B2B511-D748-4168-9121-CB474C3F8318}">
      <dsp:nvSpPr>
        <dsp:cNvPr id="0" name=""/>
        <dsp:cNvSpPr/>
      </dsp:nvSpPr>
      <dsp:spPr>
        <a:xfrm>
          <a:off x="3258484" y="802658"/>
          <a:ext cx="3696230" cy="554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it-IT" sz="1700" kern="1200" dirty="0"/>
            <a:t>Utile per l’allineamento di sequenze molto simili;</a:t>
          </a:r>
          <a:endParaRPr lang="en-US" sz="1700" kern="1200" dirty="0"/>
        </a:p>
      </dsp:txBody>
      <dsp:txXfrm>
        <a:off x="3258484" y="802658"/>
        <a:ext cx="3696230" cy="554434"/>
      </dsp:txXfrm>
    </dsp:sp>
    <dsp:sp modelId="{A9EC6767-7997-43E1-A0A5-A9363B242F75}">
      <dsp:nvSpPr>
        <dsp:cNvPr id="0" name=""/>
        <dsp:cNvSpPr/>
      </dsp:nvSpPr>
      <dsp:spPr>
        <a:xfrm>
          <a:off x="9350" y="2937151"/>
          <a:ext cx="3696230" cy="148228"/>
        </a:xfrm>
        <a:prstGeom prst="rect">
          <a:avLst/>
        </a:prstGeom>
        <a:noFill/>
        <a:ln>
          <a:noFill/>
        </a:ln>
        <a:effectLst/>
      </dsp:spPr>
      <dsp:style>
        <a:lnRef idx="0">
          <a:scrgbClr r="0" g="0" b="0"/>
        </a:lnRef>
        <a:fillRef idx="0">
          <a:scrgbClr r="0" g="0" b="0"/>
        </a:fillRef>
        <a:effectRef idx="0">
          <a:scrgbClr r="0" g="0" b="0"/>
        </a:effectRef>
        <a:fontRef idx="minor"/>
      </dsp:style>
    </dsp:sp>
    <dsp:sp modelId="{088C8D14-BE53-48FF-ADD6-4888D42C3DED}">
      <dsp:nvSpPr>
        <dsp:cNvPr id="0" name=""/>
        <dsp:cNvSpPr/>
      </dsp:nvSpPr>
      <dsp:spPr>
        <a:xfrm>
          <a:off x="899500" y="2574671"/>
          <a:ext cx="1293680" cy="1293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95604-DE84-47F2-9E09-594DFB909856}">
      <dsp:nvSpPr>
        <dsp:cNvPr id="0" name=""/>
        <dsp:cNvSpPr/>
      </dsp:nvSpPr>
      <dsp:spPr>
        <a:xfrm>
          <a:off x="3258484" y="2011665"/>
          <a:ext cx="3696230" cy="554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it-IT" sz="1700" kern="1200" dirty="0"/>
            <a:t>Le matrici PAM più usate sono:</a:t>
          </a:r>
          <a:endParaRPr lang="en-US" sz="1700" kern="1200" dirty="0"/>
        </a:p>
      </dsp:txBody>
      <dsp:txXfrm>
        <a:off x="3258484" y="2011665"/>
        <a:ext cx="3696230" cy="554434"/>
      </dsp:txXfrm>
    </dsp:sp>
    <dsp:sp modelId="{9685FAAE-3239-4CA9-A554-DDE6B5D695EF}">
      <dsp:nvSpPr>
        <dsp:cNvPr id="0" name=""/>
        <dsp:cNvSpPr/>
      </dsp:nvSpPr>
      <dsp:spPr>
        <a:xfrm>
          <a:off x="2950256" y="2476315"/>
          <a:ext cx="5851428" cy="76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it-IT" sz="1300" b="1" kern="1200" dirty="0"/>
            <a:t>- PAM250</a:t>
          </a:r>
          <a:r>
            <a:rPr lang="it-IT" sz="1300" kern="1200" dirty="0"/>
            <a:t>, rappresenta le sostituzioni che si verificano ogni 250 PAM e viene utilizzata per l’allineamento di sequenze particolarmente divergenti;</a:t>
          </a:r>
        </a:p>
        <a:p>
          <a:pPr marL="0" lvl="0" indent="0" algn="l" defTabSz="577850">
            <a:lnSpc>
              <a:spcPct val="100000"/>
            </a:lnSpc>
            <a:spcBef>
              <a:spcPct val="0"/>
            </a:spcBef>
            <a:spcAft>
              <a:spcPct val="35000"/>
            </a:spcAft>
            <a:buNone/>
          </a:pPr>
          <a:r>
            <a:rPr lang="it-IT" sz="1300" b="1" kern="1200" dirty="0"/>
            <a:t>- PAM120</a:t>
          </a:r>
          <a:r>
            <a:rPr lang="it-IT" sz="1300" kern="1200" dirty="0"/>
            <a:t>, rappresenta le sostituzioni che si verificano in media ogni 120 PAM. E utilizzata per l’allineamento di sequenze con un grado di similarità moderato;</a:t>
          </a:r>
          <a:endParaRPr lang="en-US" sz="1300" kern="1200" dirty="0"/>
        </a:p>
        <a:p>
          <a:pPr marL="0" lvl="0" indent="0" algn="l" defTabSz="577850">
            <a:lnSpc>
              <a:spcPct val="100000"/>
            </a:lnSpc>
            <a:spcBef>
              <a:spcPct val="0"/>
            </a:spcBef>
            <a:spcAft>
              <a:spcPct val="35000"/>
            </a:spcAft>
            <a:buNone/>
          </a:pPr>
          <a:r>
            <a:rPr lang="it-IT" sz="1300" b="1" kern="1200" dirty="0"/>
            <a:t> - PAM70</a:t>
          </a:r>
          <a:r>
            <a:rPr lang="it-IT" sz="1300" kern="1200" dirty="0"/>
            <a:t>, rappresenta le sostituzioni che si verificano in media ogni 70 PAM. E adatta per l’allineamento di sequenze molto simili tra loro</a:t>
          </a:r>
          <a:endParaRPr lang="en-US" sz="1300" kern="1200" dirty="0"/>
        </a:p>
      </dsp:txBody>
      <dsp:txXfrm>
        <a:off x="2950256" y="2476315"/>
        <a:ext cx="5851428" cy="766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B319D-43AB-4A22-A0B1-3967D75F0F12}">
      <dsp:nvSpPr>
        <dsp:cNvPr id="0" name=""/>
        <dsp:cNvSpPr/>
      </dsp:nvSpPr>
      <dsp:spPr>
        <a:xfrm>
          <a:off x="407598" y="71"/>
          <a:ext cx="3950572" cy="2508613"/>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1250382-2CC4-46F1-A0D1-1302AC48CD90}">
      <dsp:nvSpPr>
        <dsp:cNvPr id="0" name=""/>
        <dsp:cNvSpPr/>
      </dsp:nvSpPr>
      <dsp:spPr>
        <a:xfrm>
          <a:off x="846551" y="417076"/>
          <a:ext cx="3950572" cy="250861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La matrice si basa sull’analisi di blocchi conservati di sequenze amminoacidiche.</a:t>
          </a:r>
          <a:endParaRPr lang="en-US" sz="2200" kern="1200"/>
        </a:p>
      </dsp:txBody>
      <dsp:txXfrm>
        <a:off x="920026" y="490551"/>
        <a:ext cx="3803622" cy="2361663"/>
      </dsp:txXfrm>
    </dsp:sp>
    <dsp:sp modelId="{119EAFA2-6419-4D6F-9E61-23CC514FAA46}">
      <dsp:nvSpPr>
        <dsp:cNvPr id="0" name=""/>
        <dsp:cNvSpPr/>
      </dsp:nvSpPr>
      <dsp:spPr>
        <a:xfrm>
          <a:off x="5236076" y="71"/>
          <a:ext cx="3950572" cy="2508613"/>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809777B-9348-4EE3-988A-377C02DB933D}">
      <dsp:nvSpPr>
        <dsp:cNvPr id="0" name=""/>
        <dsp:cNvSpPr/>
      </dsp:nvSpPr>
      <dsp:spPr>
        <a:xfrm>
          <a:off x="5675028" y="417076"/>
          <a:ext cx="3950572" cy="250861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sono preferite quando si allineano sequenze più divergenti, poiché riflettono meglio le sostituzioni amminoacidiche conservate nei blocchi di sequenze omologhe</a:t>
          </a:r>
          <a:endParaRPr lang="en-US" sz="2200" kern="1200"/>
        </a:p>
      </dsp:txBody>
      <dsp:txXfrm>
        <a:off x="5748503" y="490551"/>
        <a:ext cx="3803622" cy="23616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314E8-0A88-4610-8EA2-F2F5B58D902F}">
      <dsp:nvSpPr>
        <dsp:cNvPr id="0" name=""/>
        <dsp:cNvSpPr/>
      </dsp:nvSpPr>
      <dsp:spPr>
        <a:xfrm>
          <a:off x="0" y="98020"/>
          <a:ext cx="6318000" cy="527670"/>
        </a:xfrm>
        <a:prstGeom prst="roundRect">
          <a:avLst/>
        </a:prstGeom>
        <a:solidFill>
          <a:schemeClr val="accent6">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Tra le matrici BLOSUM più conosciute abbiamo:</a:t>
          </a:r>
          <a:endParaRPr lang="en-US" sz="2200" kern="1200" dirty="0"/>
        </a:p>
      </dsp:txBody>
      <dsp:txXfrm>
        <a:off x="25759" y="123779"/>
        <a:ext cx="6266482" cy="476152"/>
      </dsp:txXfrm>
    </dsp:sp>
    <dsp:sp modelId="{B8124FA6-BC30-4335-8AC3-4082A2B4BB27}">
      <dsp:nvSpPr>
        <dsp:cNvPr id="0" name=""/>
        <dsp:cNvSpPr/>
      </dsp:nvSpPr>
      <dsp:spPr>
        <a:xfrm>
          <a:off x="0" y="625691"/>
          <a:ext cx="6318000" cy="264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597"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dirty="0"/>
        </a:p>
        <a:p>
          <a:pPr marL="171450" lvl="1" indent="-171450" algn="l" defTabSz="755650">
            <a:lnSpc>
              <a:spcPct val="90000"/>
            </a:lnSpc>
            <a:spcBef>
              <a:spcPct val="0"/>
            </a:spcBef>
            <a:spcAft>
              <a:spcPct val="20000"/>
            </a:spcAft>
            <a:buChar char="•"/>
          </a:pPr>
          <a:r>
            <a:rPr lang="it-IT" sz="1700" kern="1200" dirty="0"/>
            <a:t>BLOSUM45, matrice utilizzata per allineare sequenze molto simili</a:t>
          </a:r>
          <a:endParaRPr lang="en-US" sz="1700" kern="1200" dirty="0"/>
        </a:p>
        <a:p>
          <a:pPr marL="171450" lvl="1" indent="-171450" algn="l" defTabSz="755650">
            <a:lnSpc>
              <a:spcPct val="90000"/>
            </a:lnSpc>
            <a:spcBef>
              <a:spcPct val="0"/>
            </a:spcBef>
            <a:spcAft>
              <a:spcPct val="20000"/>
            </a:spcAft>
            <a:buChar char="•"/>
          </a:pPr>
          <a:r>
            <a:rPr lang="it-IT" sz="1700" kern="1200" dirty="0"/>
            <a:t>BLOSUM 50, meno conservativa di blosum45, adatta per l’allineamento di sequenze con un grado moderato di divergenza</a:t>
          </a:r>
          <a:endParaRPr lang="en-US" sz="1700" kern="1200" dirty="0"/>
        </a:p>
        <a:p>
          <a:pPr marL="171450" lvl="1" indent="-171450" algn="l" defTabSz="755650">
            <a:lnSpc>
              <a:spcPct val="90000"/>
            </a:lnSpc>
            <a:spcBef>
              <a:spcPct val="0"/>
            </a:spcBef>
            <a:spcAft>
              <a:spcPct val="20000"/>
            </a:spcAft>
            <a:buChar char="•"/>
          </a:pPr>
          <a:r>
            <a:rPr lang="it-IT" sz="1700" kern="1200" dirty="0"/>
            <a:t>BLOSUM62, matrice usata di default da BLAST, viene usata per allineare sequenze più divergenti</a:t>
          </a:r>
          <a:endParaRPr lang="en-US" sz="1700" kern="1200" dirty="0"/>
        </a:p>
        <a:p>
          <a:pPr marL="171450" lvl="1" indent="-171450" algn="l" defTabSz="755650">
            <a:lnSpc>
              <a:spcPct val="90000"/>
            </a:lnSpc>
            <a:spcBef>
              <a:spcPct val="0"/>
            </a:spcBef>
            <a:spcAft>
              <a:spcPct val="20000"/>
            </a:spcAft>
            <a:buChar char="•"/>
          </a:pPr>
          <a:r>
            <a:rPr lang="it-IT" sz="1700" kern="1200" dirty="0"/>
            <a:t>BLOSUM90 è una delle matrici  più aggressive e viene utilizzata per allineare sequenze molto divergenti.</a:t>
          </a:r>
          <a:endParaRPr lang="en-US" sz="1700" kern="1200" dirty="0"/>
        </a:p>
      </dsp:txBody>
      <dsp:txXfrm>
        <a:off x="0" y="625691"/>
        <a:ext cx="6318000" cy="2641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2DA0D-7306-4508-AB7D-106B735BBADB}">
      <dsp:nvSpPr>
        <dsp:cNvPr id="0" name=""/>
        <dsp:cNvSpPr/>
      </dsp:nvSpPr>
      <dsp:spPr>
        <a:xfrm>
          <a:off x="611099" y="445095"/>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F589C-7A91-4AB0-84A5-23064E4CA6A7}">
      <dsp:nvSpPr>
        <dsp:cNvPr id="0" name=""/>
        <dsp:cNvSpPr/>
      </dsp:nvSpPr>
      <dsp:spPr>
        <a:xfrm>
          <a:off x="1005974" y="839970"/>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FFDDE-B4D6-4EC3-81A1-DB0D96051982}">
      <dsp:nvSpPr>
        <dsp:cNvPr id="0" name=""/>
        <dsp:cNvSpPr/>
      </dsp:nvSpPr>
      <dsp:spPr>
        <a:xfrm>
          <a:off x="18787" y="287509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it-IT" sz="1800" kern="1200"/>
            <a:t>identificazione di geni e proteine</a:t>
          </a:r>
          <a:endParaRPr lang="en-US" sz="1800" kern="1200"/>
        </a:p>
      </dsp:txBody>
      <dsp:txXfrm>
        <a:off x="18787" y="2875095"/>
        <a:ext cx="3037500" cy="720000"/>
      </dsp:txXfrm>
    </dsp:sp>
    <dsp:sp modelId="{0F00AA23-A210-40A3-AD7D-28405281AEBF}">
      <dsp:nvSpPr>
        <dsp:cNvPr id="0" name=""/>
        <dsp:cNvSpPr/>
      </dsp:nvSpPr>
      <dsp:spPr>
        <a:xfrm>
          <a:off x="4180162" y="445095"/>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8FD38-73D1-4B92-8435-D6FAC5D764A6}">
      <dsp:nvSpPr>
        <dsp:cNvPr id="0" name=""/>
        <dsp:cNvSpPr/>
      </dsp:nvSpPr>
      <dsp:spPr>
        <a:xfrm>
          <a:off x="4575037" y="839970"/>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38FEB-A54A-499A-B9CA-F3688A16783B}">
      <dsp:nvSpPr>
        <dsp:cNvPr id="0" name=""/>
        <dsp:cNvSpPr/>
      </dsp:nvSpPr>
      <dsp:spPr>
        <a:xfrm>
          <a:off x="3587850" y="287509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it-IT" sz="1800" kern="1200"/>
            <a:t>analisi del genoma</a:t>
          </a:r>
          <a:endParaRPr lang="en-US" sz="1800" kern="1200"/>
        </a:p>
      </dsp:txBody>
      <dsp:txXfrm>
        <a:off x="3587850" y="2875095"/>
        <a:ext cx="3037500" cy="720000"/>
      </dsp:txXfrm>
    </dsp:sp>
    <dsp:sp modelId="{3DF1EE3E-89FA-4D1C-9DC1-849DA4B2AFB2}">
      <dsp:nvSpPr>
        <dsp:cNvPr id="0" name=""/>
        <dsp:cNvSpPr/>
      </dsp:nvSpPr>
      <dsp:spPr>
        <a:xfrm>
          <a:off x="7749225" y="445095"/>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7660D1-F765-4521-B9DD-B52907C57466}">
      <dsp:nvSpPr>
        <dsp:cNvPr id="0" name=""/>
        <dsp:cNvSpPr/>
      </dsp:nvSpPr>
      <dsp:spPr>
        <a:xfrm>
          <a:off x="8144100" y="839970"/>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C2BAAD-C873-4471-BDC0-2AF7AE46BFA3}">
      <dsp:nvSpPr>
        <dsp:cNvPr id="0" name=""/>
        <dsp:cNvSpPr/>
      </dsp:nvSpPr>
      <dsp:spPr>
        <a:xfrm>
          <a:off x="7156912" y="287509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it-IT" sz="1800" kern="1200"/>
            <a:t>studio dell’evoluzione molecolare</a:t>
          </a:r>
          <a:endParaRPr lang="en-US" sz="1800" kern="1200"/>
        </a:p>
      </dsp:txBody>
      <dsp:txXfrm>
        <a:off x="7156912" y="2875095"/>
        <a:ext cx="3037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7C68B-C881-4797-8CE5-7E98CF1F931D}">
      <dsp:nvSpPr>
        <dsp:cNvPr id="0" name=""/>
        <dsp:cNvSpPr/>
      </dsp:nvSpPr>
      <dsp:spPr>
        <a:xfrm>
          <a:off x="0" y="493"/>
          <a:ext cx="10213200" cy="1154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DC809-920E-4474-929E-60BDCFC0D0E1}">
      <dsp:nvSpPr>
        <dsp:cNvPr id="0" name=""/>
        <dsp:cNvSpPr/>
      </dsp:nvSpPr>
      <dsp:spPr>
        <a:xfrm>
          <a:off x="349102" y="260156"/>
          <a:ext cx="634732" cy="634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AC9B4C-1A82-4083-ACA0-3CFF00AD60BB}">
      <dsp:nvSpPr>
        <dsp:cNvPr id="0" name=""/>
        <dsp:cNvSpPr/>
      </dsp:nvSpPr>
      <dsp:spPr>
        <a:xfrm>
          <a:off x="1332937" y="493"/>
          <a:ext cx="8880262" cy="115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8" tIns="122138" rIns="122138" bIns="122138" numCol="1" spcCol="1270" anchor="ctr" anchorCtr="0">
          <a:noAutofit/>
        </a:bodyPr>
        <a:lstStyle/>
        <a:p>
          <a:pPr marL="0" lvl="0" indent="0" algn="l" defTabSz="755650">
            <a:lnSpc>
              <a:spcPct val="100000"/>
            </a:lnSpc>
            <a:spcBef>
              <a:spcPct val="0"/>
            </a:spcBef>
            <a:spcAft>
              <a:spcPct val="35000"/>
            </a:spcAft>
            <a:buNone/>
          </a:pPr>
          <a:r>
            <a:rPr lang="it-IT" sz="1700" kern="1200" dirty="0"/>
            <a:t>Input, ovvero la query che si vuole fare al </a:t>
          </a:r>
          <a:r>
            <a:rPr lang="it-IT" sz="1700" kern="1200" dirty="0" err="1"/>
            <a:t>DataBase</a:t>
          </a:r>
          <a:r>
            <a:rPr lang="it-IT" sz="1700" kern="1200" dirty="0"/>
            <a:t>, che consiste nella sequenza che vogliamo analizzare</a:t>
          </a:r>
          <a:endParaRPr lang="en-US" sz="1700" kern="1200" dirty="0"/>
        </a:p>
      </dsp:txBody>
      <dsp:txXfrm>
        <a:off x="1332937" y="493"/>
        <a:ext cx="8880262" cy="1154058"/>
      </dsp:txXfrm>
    </dsp:sp>
    <dsp:sp modelId="{3B124172-64E4-4842-84B3-C31820D24860}">
      <dsp:nvSpPr>
        <dsp:cNvPr id="0" name=""/>
        <dsp:cNvSpPr/>
      </dsp:nvSpPr>
      <dsp:spPr>
        <a:xfrm>
          <a:off x="0" y="1443066"/>
          <a:ext cx="10213200" cy="1154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15367-4E9E-4A1D-AB5E-F8A86B7AFB74}">
      <dsp:nvSpPr>
        <dsp:cNvPr id="0" name=""/>
        <dsp:cNvSpPr/>
      </dsp:nvSpPr>
      <dsp:spPr>
        <a:xfrm>
          <a:off x="349102" y="1702729"/>
          <a:ext cx="634732" cy="634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0D36C-E8AF-4F83-AE44-5C679541254B}">
      <dsp:nvSpPr>
        <dsp:cNvPr id="0" name=""/>
        <dsp:cNvSpPr/>
      </dsp:nvSpPr>
      <dsp:spPr>
        <a:xfrm>
          <a:off x="1332937" y="1443066"/>
          <a:ext cx="8880262" cy="115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8" tIns="122138" rIns="122138" bIns="122138" numCol="1" spcCol="1270" anchor="ctr" anchorCtr="0">
          <a:noAutofit/>
        </a:bodyPr>
        <a:lstStyle/>
        <a:p>
          <a:pPr marL="0" lvl="0" indent="0" algn="l" defTabSz="755650">
            <a:lnSpc>
              <a:spcPct val="100000"/>
            </a:lnSpc>
            <a:spcBef>
              <a:spcPct val="0"/>
            </a:spcBef>
            <a:spcAft>
              <a:spcPct val="35000"/>
            </a:spcAft>
            <a:buNone/>
          </a:pPr>
          <a:r>
            <a:rPr lang="it-IT" sz="1700" kern="1200" dirty="0"/>
            <a:t>Fase preliminare, si divide la query in sottostringhe di lunghezza W(w-</a:t>
          </a:r>
          <a:r>
            <a:rPr lang="it-IT" sz="1700" kern="1200" dirty="0" err="1"/>
            <a:t>mers</a:t>
          </a:r>
          <a:r>
            <a:rPr lang="it-IT" sz="1700" kern="1200" dirty="0"/>
            <a:t>)</a:t>
          </a:r>
          <a:endParaRPr lang="en-US" sz="1700" kern="1200" dirty="0"/>
        </a:p>
      </dsp:txBody>
      <dsp:txXfrm>
        <a:off x="1332937" y="1443066"/>
        <a:ext cx="8880262" cy="1154058"/>
      </dsp:txXfrm>
    </dsp:sp>
    <dsp:sp modelId="{0E9F3159-3375-4955-8F0E-20D73C342A7F}">
      <dsp:nvSpPr>
        <dsp:cNvPr id="0" name=""/>
        <dsp:cNvSpPr/>
      </dsp:nvSpPr>
      <dsp:spPr>
        <a:xfrm>
          <a:off x="0" y="2885639"/>
          <a:ext cx="10213200" cy="1154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21A18-221E-45A6-A7C1-EDE288A10454}">
      <dsp:nvSpPr>
        <dsp:cNvPr id="0" name=""/>
        <dsp:cNvSpPr/>
      </dsp:nvSpPr>
      <dsp:spPr>
        <a:xfrm>
          <a:off x="349102" y="3145302"/>
          <a:ext cx="634732" cy="634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DB584-4DBA-433E-B4C3-1388FA0AD342}">
      <dsp:nvSpPr>
        <dsp:cNvPr id="0" name=""/>
        <dsp:cNvSpPr/>
      </dsp:nvSpPr>
      <dsp:spPr>
        <a:xfrm>
          <a:off x="1332937" y="2885639"/>
          <a:ext cx="8880262" cy="115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8" tIns="122138" rIns="122138" bIns="122138" numCol="1" spcCol="1270" anchor="ctr" anchorCtr="0">
          <a:noAutofit/>
        </a:bodyPr>
        <a:lstStyle/>
        <a:p>
          <a:pPr marL="0" lvl="0" indent="0" algn="l" defTabSz="755650">
            <a:lnSpc>
              <a:spcPct val="100000"/>
            </a:lnSpc>
            <a:spcBef>
              <a:spcPct val="0"/>
            </a:spcBef>
            <a:spcAft>
              <a:spcPct val="35000"/>
            </a:spcAft>
            <a:buNone/>
          </a:pPr>
          <a:r>
            <a:rPr lang="it-IT" sz="1700" kern="1200" dirty="0"/>
            <a:t>Scanning del DB, ovvero viene calcolato un indice di similarità per ogni w-</a:t>
          </a:r>
          <a:r>
            <a:rPr lang="it-IT" sz="1700" kern="1200" dirty="0" err="1"/>
            <a:t>mers</a:t>
          </a:r>
          <a:r>
            <a:rPr lang="it-IT" sz="1700" kern="1200" dirty="0"/>
            <a:t> tramite una apposita matrice di similarità, dopodiché si crea una lista con le sequenze del DB che hanno almeno un indice di similarità pari ad una soglia minima T</a:t>
          </a:r>
          <a:endParaRPr lang="en-US" sz="1700" kern="1200" dirty="0"/>
        </a:p>
      </dsp:txBody>
      <dsp:txXfrm>
        <a:off x="1332937" y="2885639"/>
        <a:ext cx="8880262" cy="11540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7C68B-C881-4797-8CE5-7E98CF1F931D}">
      <dsp:nvSpPr>
        <dsp:cNvPr id="0" name=""/>
        <dsp:cNvSpPr/>
      </dsp:nvSpPr>
      <dsp:spPr>
        <a:xfrm>
          <a:off x="0" y="493"/>
          <a:ext cx="10213200" cy="1154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DC809-920E-4474-929E-60BDCFC0D0E1}">
      <dsp:nvSpPr>
        <dsp:cNvPr id="0" name=""/>
        <dsp:cNvSpPr/>
      </dsp:nvSpPr>
      <dsp:spPr>
        <a:xfrm>
          <a:off x="349102" y="260156"/>
          <a:ext cx="634732" cy="634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AC9B4C-1A82-4083-ACA0-3CFF00AD60BB}">
      <dsp:nvSpPr>
        <dsp:cNvPr id="0" name=""/>
        <dsp:cNvSpPr/>
      </dsp:nvSpPr>
      <dsp:spPr>
        <a:xfrm>
          <a:off x="1332937" y="493"/>
          <a:ext cx="8880262" cy="115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8" tIns="122138" rIns="122138" bIns="122138" numCol="1" spcCol="1270" anchor="ctr" anchorCtr="0">
          <a:noAutofit/>
        </a:bodyPr>
        <a:lstStyle/>
        <a:p>
          <a:pPr marL="0" lvl="0" indent="0" algn="l" defTabSz="755650">
            <a:lnSpc>
              <a:spcPct val="100000"/>
            </a:lnSpc>
            <a:spcBef>
              <a:spcPct val="0"/>
            </a:spcBef>
            <a:spcAft>
              <a:spcPct val="35000"/>
            </a:spcAft>
            <a:buNone/>
          </a:pPr>
          <a:r>
            <a:rPr lang="it-IT" sz="1700" kern="1200" dirty="0"/>
            <a:t>Estensione degli hit, ovvero si estendono le sottosequenze con le regioni adiacenti con punteggi di allineamento significativi</a:t>
          </a:r>
          <a:endParaRPr lang="en-US" sz="1700" kern="1200" dirty="0"/>
        </a:p>
      </dsp:txBody>
      <dsp:txXfrm>
        <a:off x="1332937" y="493"/>
        <a:ext cx="8880262" cy="1154058"/>
      </dsp:txXfrm>
    </dsp:sp>
    <dsp:sp modelId="{3B124172-64E4-4842-84B3-C31820D24860}">
      <dsp:nvSpPr>
        <dsp:cNvPr id="0" name=""/>
        <dsp:cNvSpPr/>
      </dsp:nvSpPr>
      <dsp:spPr>
        <a:xfrm>
          <a:off x="0" y="1443066"/>
          <a:ext cx="10213200" cy="1154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15367-4E9E-4A1D-AB5E-F8A86B7AFB74}">
      <dsp:nvSpPr>
        <dsp:cNvPr id="0" name=""/>
        <dsp:cNvSpPr/>
      </dsp:nvSpPr>
      <dsp:spPr>
        <a:xfrm>
          <a:off x="349102" y="1702729"/>
          <a:ext cx="634732" cy="634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0D36C-E8AF-4F83-AE44-5C679541254B}">
      <dsp:nvSpPr>
        <dsp:cNvPr id="0" name=""/>
        <dsp:cNvSpPr/>
      </dsp:nvSpPr>
      <dsp:spPr>
        <a:xfrm>
          <a:off x="1332937" y="1443066"/>
          <a:ext cx="8880262" cy="115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8" tIns="122138" rIns="122138" bIns="122138" numCol="1" spcCol="1270" anchor="ctr" anchorCtr="0">
          <a:noAutofit/>
        </a:bodyPr>
        <a:lstStyle/>
        <a:p>
          <a:pPr marL="0" lvl="0" indent="0" algn="l" defTabSz="755650">
            <a:lnSpc>
              <a:spcPct val="100000"/>
            </a:lnSpc>
            <a:spcBef>
              <a:spcPct val="0"/>
            </a:spcBef>
            <a:spcAft>
              <a:spcPct val="35000"/>
            </a:spcAft>
            <a:buNone/>
          </a:pPr>
          <a:r>
            <a:rPr lang="it-IT" sz="1700" kern="1200" dirty="0"/>
            <a:t>Valutazione dei punteggi di allineamento tramite delle scoring </a:t>
          </a:r>
          <a:r>
            <a:rPr lang="it-IT" sz="1700" kern="1200" dirty="0" err="1"/>
            <a:t>matrix</a:t>
          </a:r>
          <a:r>
            <a:rPr lang="it-IT" sz="1700" kern="1200" dirty="0"/>
            <a:t>. Questi punteggi tengono conto dei mismatch e degli spazi vuoti tra le sequenze. Questa valutazione permette di selezionare </a:t>
          </a:r>
          <a:r>
            <a:rPr lang="it-IT" sz="1700" kern="1200" dirty="0" err="1"/>
            <a:t>lgi</a:t>
          </a:r>
          <a:r>
            <a:rPr lang="it-IT" sz="1700" kern="1200" dirty="0"/>
            <a:t> allineamenti più significativi per l’analisi successiva</a:t>
          </a:r>
          <a:endParaRPr lang="en-US" sz="1700" kern="1200" dirty="0"/>
        </a:p>
      </dsp:txBody>
      <dsp:txXfrm>
        <a:off x="1332937" y="1443066"/>
        <a:ext cx="8880262" cy="1154058"/>
      </dsp:txXfrm>
    </dsp:sp>
    <dsp:sp modelId="{0E9F3159-3375-4955-8F0E-20D73C342A7F}">
      <dsp:nvSpPr>
        <dsp:cNvPr id="0" name=""/>
        <dsp:cNvSpPr/>
      </dsp:nvSpPr>
      <dsp:spPr>
        <a:xfrm>
          <a:off x="0" y="2885639"/>
          <a:ext cx="10213200" cy="1154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21A18-221E-45A6-A7C1-EDE288A10454}">
      <dsp:nvSpPr>
        <dsp:cNvPr id="0" name=""/>
        <dsp:cNvSpPr/>
      </dsp:nvSpPr>
      <dsp:spPr>
        <a:xfrm>
          <a:off x="349102" y="3145302"/>
          <a:ext cx="634732" cy="634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DB584-4DBA-433E-B4C3-1388FA0AD342}">
      <dsp:nvSpPr>
        <dsp:cNvPr id="0" name=""/>
        <dsp:cNvSpPr/>
      </dsp:nvSpPr>
      <dsp:spPr>
        <a:xfrm>
          <a:off x="1332937" y="2885639"/>
          <a:ext cx="8880262" cy="115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8" tIns="122138" rIns="122138" bIns="122138" numCol="1" spcCol="1270" anchor="ctr" anchorCtr="0">
          <a:noAutofit/>
        </a:bodyPr>
        <a:lstStyle/>
        <a:p>
          <a:pPr marL="0" lvl="0" indent="0" algn="l" defTabSz="755650">
            <a:lnSpc>
              <a:spcPct val="100000"/>
            </a:lnSpc>
            <a:spcBef>
              <a:spcPct val="0"/>
            </a:spcBef>
            <a:spcAft>
              <a:spcPct val="35000"/>
            </a:spcAft>
            <a:buNone/>
          </a:pPr>
          <a:r>
            <a:rPr lang="it-IT" sz="1700" kern="1200" dirty="0"/>
            <a:t>Filtraggio dei risultati basandosi su diversi criteri, quali punteggio di allineamento e lunghezza dell’allineamento</a:t>
          </a:r>
          <a:endParaRPr lang="en-US" sz="1700" kern="1200" dirty="0"/>
        </a:p>
      </dsp:txBody>
      <dsp:txXfrm>
        <a:off x="1332937" y="2885639"/>
        <a:ext cx="8880262" cy="11540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2D291-87FC-4690-B829-44A1AD512C5E}">
      <dsp:nvSpPr>
        <dsp:cNvPr id="0" name=""/>
        <dsp:cNvSpPr/>
      </dsp:nvSpPr>
      <dsp:spPr>
        <a:xfrm>
          <a:off x="0" y="2821"/>
          <a:ext cx="6668792"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DB80A10-C31E-4A2C-AB3F-5994D68FFB01}">
      <dsp:nvSpPr>
        <dsp:cNvPr id="0" name=""/>
        <dsp:cNvSpPr/>
      </dsp:nvSpPr>
      <dsp:spPr>
        <a:xfrm>
          <a:off x="0" y="2821"/>
          <a:ext cx="6668792"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DB </a:t>
          </a:r>
          <a:r>
            <a:rPr lang="it-IT" sz="1600" b="1" kern="1200" dirty="0" err="1"/>
            <a:t>indexing</a:t>
          </a:r>
          <a:r>
            <a:rPr lang="it-IT" sz="1600" kern="1200" dirty="0"/>
            <a:t>, BLAST utilizza una struttura dati indicizzata, (indici di hash), per velocizzare la scansione del </a:t>
          </a:r>
          <a:r>
            <a:rPr lang="it-IT" sz="1600" kern="1200" dirty="0" err="1"/>
            <a:t>db</a:t>
          </a:r>
          <a:r>
            <a:rPr lang="it-IT" sz="1600" kern="1200" dirty="0"/>
            <a:t> e identificare rapidamente le regioni che potrebbero contenere corrispondenze con la query</a:t>
          </a:r>
          <a:endParaRPr lang="en-US" sz="1600" kern="1200" dirty="0"/>
        </a:p>
      </dsp:txBody>
      <dsp:txXfrm>
        <a:off x="0" y="2821"/>
        <a:ext cx="6668792" cy="1924119"/>
      </dsp:txXfrm>
    </dsp:sp>
    <dsp:sp modelId="{5E1B8AC2-A2C9-4DDC-83D4-6F7A1C9F7AF4}">
      <dsp:nvSpPr>
        <dsp:cNvPr id="0" name=""/>
        <dsp:cNvSpPr/>
      </dsp:nvSpPr>
      <dsp:spPr>
        <a:xfrm>
          <a:off x="0" y="1926940"/>
          <a:ext cx="6668792" cy="0"/>
        </a:xfrm>
        <a:prstGeom prst="line">
          <a:avLst/>
        </a:prstGeom>
        <a:solidFill>
          <a:schemeClr val="accent2">
            <a:hueOff val="-744001"/>
            <a:satOff val="225"/>
            <a:lumOff val="3529"/>
            <a:alphaOff val="0"/>
          </a:schemeClr>
        </a:solidFill>
        <a:ln w="9525" cap="flat" cmpd="sng" algn="ctr">
          <a:solidFill>
            <a:schemeClr val="accent2">
              <a:hueOff val="-744001"/>
              <a:satOff val="225"/>
              <a:lumOff val="352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A731432-8845-431F-83AC-4CC17CBAF696}">
      <dsp:nvSpPr>
        <dsp:cNvPr id="0" name=""/>
        <dsp:cNvSpPr/>
      </dsp:nvSpPr>
      <dsp:spPr>
        <a:xfrm>
          <a:off x="0" y="1926940"/>
          <a:ext cx="6668792"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Allineamenti locali anziché globali</a:t>
          </a:r>
          <a:r>
            <a:rPr lang="it-IT" sz="1600" kern="1200" dirty="0"/>
            <a:t>, Si riduce il tempo computazionale confrontando solo regioni significative delle sequenze anziché l’intera lunghezza</a:t>
          </a:r>
          <a:endParaRPr lang="en-US" sz="1600" kern="1200" dirty="0"/>
        </a:p>
      </dsp:txBody>
      <dsp:txXfrm>
        <a:off x="0" y="1926940"/>
        <a:ext cx="6668792" cy="1924119"/>
      </dsp:txXfrm>
    </dsp:sp>
    <dsp:sp modelId="{45BBA09C-9C46-4F72-92D2-2200F1799182}">
      <dsp:nvSpPr>
        <dsp:cNvPr id="0" name=""/>
        <dsp:cNvSpPr/>
      </dsp:nvSpPr>
      <dsp:spPr>
        <a:xfrm>
          <a:off x="0" y="3851059"/>
          <a:ext cx="6668792" cy="0"/>
        </a:xfrm>
        <a:prstGeom prst="line">
          <a:avLst/>
        </a:prstGeom>
        <a:solidFill>
          <a:schemeClr val="accent2">
            <a:hueOff val="-1488001"/>
            <a:satOff val="450"/>
            <a:lumOff val="7058"/>
            <a:alphaOff val="0"/>
          </a:schemeClr>
        </a:solidFill>
        <a:ln w="9525" cap="flat" cmpd="sng" algn="ctr">
          <a:solidFill>
            <a:schemeClr val="accent2">
              <a:hueOff val="-1488001"/>
              <a:satOff val="450"/>
              <a:lumOff val="705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898AC09-1F07-4141-A7CD-62855059AAB5}">
      <dsp:nvSpPr>
        <dsp:cNvPr id="0" name=""/>
        <dsp:cNvSpPr/>
      </dsp:nvSpPr>
      <dsp:spPr>
        <a:xfrm>
          <a:off x="0" y="3851059"/>
          <a:ext cx="6668792"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Estensione degli allineamenti locali</a:t>
          </a:r>
          <a:r>
            <a:rPr lang="it-IT" sz="1600" kern="1200" dirty="0"/>
            <a:t>: BLAST estende gli allineamenti locali solo nelle regioni più promettenti, utilizzando tecniche euristiche per determinare l’estensione ottimale dell’allineamento senza esaminare l’intera lunghezza delle sequenze coinvolte. Inoltre, viene calcolata una soglia S e quando la differenza tra il punteggio della coppia precedente e quello della coppia appena generata è maggiore di S, l’espansione viene bloccata.</a:t>
          </a:r>
          <a:endParaRPr lang="en-US" sz="1600" kern="1200" dirty="0"/>
        </a:p>
      </dsp:txBody>
      <dsp:txXfrm>
        <a:off x="0" y="3851059"/>
        <a:ext cx="6668792" cy="19241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FB994-5394-43F9-AED5-E3F57CB678F6}">
      <dsp:nvSpPr>
        <dsp:cNvPr id="0" name=""/>
        <dsp:cNvSpPr/>
      </dsp:nvSpPr>
      <dsp:spPr>
        <a:xfrm>
          <a:off x="1114289" y="563702"/>
          <a:ext cx="1283242" cy="1283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30242-0DCA-4682-BE2E-09C2D4A8E2EB}">
      <dsp:nvSpPr>
        <dsp:cNvPr id="0" name=""/>
        <dsp:cNvSpPr/>
      </dsp:nvSpPr>
      <dsp:spPr>
        <a:xfrm>
          <a:off x="330086" y="2283988"/>
          <a:ext cx="28516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b="1" kern="1200"/>
            <a:t>Preparazione</a:t>
          </a:r>
          <a:r>
            <a:rPr lang="it-IT" sz="1100" kern="1200"/>
            <a:t>, ovvero si configurano le opzioni, la query e il db e viene creare una lookup table per le query</a:t>
          </a:r>
          <a:endParaRPr lang="en-US" sz="1100" kern="1200"/>
        </a:p>
      </dsp:txBody>
      <dsp:txXfrm>
        <a:off x="330086" y="2283988"/>
        <a:ext cx="2851650" cy="1192500"/>
      </dsp:txXfrm>
    </dsp:sp>
    <dsp:sp modelId="{905CFC06-2591-457C-8599-BC6D5D7422B8}">
      <dsp:nvSpPr>
        <dsp:cNvPr id="0" name=""/>
        <dsp:cNvSpPr/>
      </dsp:nvSpPr>
      <dsp:spPr>
        <a:xfrm>
          <a:off x="4464978" y="563702"/>
          <a:ext cx="1283242" cy="1283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739D-31BA-42A9-AC05-5F682C1A40F7}">
      <dsp:nvSpPr>
        <dsp:cNvPr id="0" name=""/>
        <dsp:cNvSpPr/>
      </dsp:nvSpPr>
      <dsp:spPr>
        <a:xfrm>
          <a:off x="3680774" y="2283988"/>
          <a:ext cx="28516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b="1" kern="1200"/>
            <a:t>Ricerca preliminare</a:t>
          </a:r>
          <a:r>
            <a:rPr lang="it-IT" sz="1100" kern="1200"/>
            <a:t>, si esaminano i soggetti della ricerca di seed utilizzando la lookup table e si eseguono allineamenti senza gap. Nel caso in cui si supera una certa soglia, si avvia una ricerca con gap, superata un’altra soglia, gli allineamenti con gap vengono salvati come corrispondenze preliminari</a:t>
          </a:r>
          <a:endParaRPr lang="en-US" sz="1100" kern="1200"/>
        </a:p>
      </dsp:txBody>
      <dsp:txXfrm>
        <a:off x="3680774" y="2283988"/>
        <a:ext cx="2851650" cy="1192500"/>
      </dsp:txXfrm>
    </dsp:sp>
    <dsp:sp modelId="{A147AFD0-1777-4889-B3F7-91E06D05CDCC}">
      <dsp:nvSpPr>
        <dsp:cNvPr id="0" name=""/>
        <dsp:cNvSpPr/>
      </dsp:nvSpPr>
      <dsp:spPr>
        <a:xfrm>
          <a:off x="7815667" y="563702"/>
          <a:ext cx="1283242" cy="1283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DDAD9-230B-45E9-A8DA-7765BFC3C41B}">
      <dsp:nvSpPr>
        <dsp:cNvPr id="0" name=""/>
        <dsp:cNvSpPr/>
      </dsp:nvSpPr>
      <dsp:spPr>
        <a:xfrm>
          <a:off x="7031463" y="2283988"/>
          <a:ext cx="28516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b="1" kern="1200"/>
            <a:t>Traceback</a:t>
          </a:r>
          <a:r>
            <a:rPr lang="it-IT" sz="1100" kern="1200"/>
            <a:t>, vengono considerati i nucleotidi ambigui dalle corrispondenze preliminari e restituiti con le informazioni di traceback, che includono il numero e le posizioni delle inserzioni, delle eliminazioni e delle corrispondenze</a:t>
          </a:r>
          <a:endParaRPr lang="en-US" sz="1100" kern="1200"/>
        </a:p>
      </dsp:txBody>
      <dsp:txXfrm>
        <a:off x="7031463" y="2283988"/>
        <a:ext cx="2851650" cy="11925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52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0533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09532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62176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2/24/2024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4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279526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63246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56210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35166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32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2/24/2024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20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2/24/2024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a:t>
            </a:fld>
            <a:endParaRPr lang="en-US" dirty="0"/>
          </a:p>
        </p:txBody>
      </p:sp>
    </p:spTree>
    <p:extLst>
      <p:ext uri="{BB962C8B-B14F-4D97-AF65-F5344CB8AC3E}">
        <p14:creationId xmlns:p14="http://schemas.microsoft.com/office/powerpoint/2010/main" val="19801016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5577D0-5CFF-39BD-0F6E-56C0C4094D75}"/>
              </a:ext>
            </a:extLst>
          </p:cNvPr>
          <p:cNvSpPr>
            <a:spLocks noGrp="1"/>
          </p:cNvSpPr>
          <p:nvPr>
            <p:ph type="ctrTitle"/>
          </p:nvPr>
        </p:nvSpPr>
        <p:spPr>
          <a:xfrm>
            <a:off x="4875975" y="1080000"/>
            <a:ext cx="6307200" cy="2185200"/>
          </a:xfrm>
        </p:spPr>
        <p:txBody>
          <a:bodyPr>
            <a:normAutofit/>
          </a:bodyPr>
          <a:lstStyle/>
          <a:p>
            <a:pPr>
              <a:lnSpc>
                <a:spcPct val="90000"/>
              </a:lnSpc>
            </a:pPr>
            <a:r>
              <a:rPr lang="it-IT" dirty="0"/>
              <a:t>Allineamento di sequenze biologiche: BLAST e le sue varianti</a:t>
            </a:r>
          </a:p>
        </p:txBody>
      </p:sp>
      <p:sp>
        <p:nvSpPr>
          <p:cNvPr id="3" name="Sottotitolo 2">
            <a:extLst>
              <a:ext uri="{FF2B5EF4-FFF2-40B4-BE49-F238E27FC236}">
                <a16:creationId xmlns:a16="http://schemas.microsoft.com/office/drawing/2014/main" id="{54FF9AC3-CB0A-43FA-41A2-10727028E5E0}"/>
              </a:ext>
            </a:extLst>
          </p:cNvPr>
          <p:cNvSpPr>
            <a:spLocks noGrp="1"/>
          </p:cNvSpPr>
          <p:nvPr>
            <p:ph type="subTitle" idx="1"/>
          </p:nvPr>
        </p:nvSpPr>
        <p:spPr>
          <a:xfrm>
            <a:off x="4875975" y="4068000"/>
            <a:ext cx="6307200" cy="1710500"/>
          </a:xfrm>
        </p:spPr>
        <p:txBody>
          <a:bodyPr>
            <a:normAutofit/>
          </a:bodyPr>
          <a:lstStyle/>
          <a:p>
            <a:pPr algn="r"/>
            <a:r>
              <a:rPr lang="it-IT" dirty="0"/>
              <a:t>di Ciro e Vincenzo Malafronte</a:t>
            </a:r>
          </a:p>
        </p:txBody>
      </p:sp>
      <p:pic>
        <p:nvPicPr>
          <p:cNvPr id="4" name="Picture 3">
            <a:extLst>
              <a:ext uri="{FF2B5EF4-FFF2-40B4-BE49-F238E27FC236}">
                <a16:creationId xmlns:a16="http://schemas.microsoft.com/office/drawing/2014/main" id="{54FD8BB3-5C28-67AE-F5BA-6F4FA5860831}"/>
              </a:ext>
            </a:extLst>
          </p:cNvPr>
          <p:cNvPicPr>
            <a:picLocks noChangeAspect="1"/>
          </p:cNvPicPr>
          <p:nvPr/>
        </p:nvPicPr>
        <p:blipFill rotWithShape="1">
          <a:blip r:embed="rId2"/>
          <a:srcRect l="42954" r="-2" b="-2"/>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063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A0A9F-C5B0-A289-2626-33B8B200ED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084B4D-FBE8-B744-802C-19EAB6A50ED1}"/>
              </a:ext>
            </a:extLst>
          </p:cNvPr>
          <p:cNvSpPr>
            <a:spLocks noGrp="1"/>
          </p:cNvSpPr>
          <p:nvPr>
            <p:ph type="title"/>
          </p:nvPr>
        </p:nvSpPr>
        <p:spPr/>
        <p:txBody>
          <a:bodyPr/>
          <a:lstStyle/>
          <a:p>
            <a:r>
              <a:rPr lang="it-IT" dirty="0"/>
              <a:t>Algoritmo</a:t>
            </a:r>
          </a:p>
        </p:txBody>
      </p:sp>
      <p:graphicFrame>
        <p:nvGraphicFramePr>
          <p:cNvPr id="5" name="Segnaposto contenuto 2">
            <a:extLst>
              <a:ext uri="{FF2B5EF4-FFF2-40B4-BE49-F238E27FC236}">
                <a16:creationId xmlns:a16="http://schemas.microsoft.com/office/drawing/2014/main" id="{ED5CE114-75F4-ED32-9A58-26C98C166A08}"/>
              </a:ext>
            </a:extLst>
          </p:cNvPr>
          <p:cNvGraphicFramePr>
            <a:graphicFrameLocks noGrp="1"/>
          </p:cNvGraphicFramePr>
          <p:nvPr>
            <p:ph idx="1"/>
            <p:extLst>
              <p:ext uri="{D42A27DB-BD31-4B8C-83A1-F6EECF244321}">
                <p14:modId xmlns:p14="http://schemas.microsoft.com/office/powerpoint/2010/main" val="3187846080"/>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56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47A7678-CE38-5210-4B4E-A87885112298}"/>
              </a:ext>
            </a:extLst>
          </p:cNvPr>
          <p:cNvSpPr>
            <a:spLocks noGrp="1"/>
          </p:cNvSpPr>
          <p:nvPr>
            <p:ph type="title"/>
          </p:nvPr>
        </p:nvSpPr>
        <p:spPr>
          <a:xfrm>
            <a:off x="990000" y="946800"/>
            <a:ext cx="2802386" cy="4689475"/>
          </a:xfrm>
        </p:spPr>
        <p:txBody>
          <a:bodyPr anchor="t">
            <a:normAutofit/>
          </a:bodyPr>
          <a:lstStyle/>
          <a:p>
            <a:r>
              <a:rPr lang="it-IT"/>
              <a:t>Ottimizzazione	</a:t>
            </a:r>
            <a:endParaRPr lang="it-IT" dirty="0"/>
          </a:p>
        </p:txBody>
      </p:sp>
      <p:cxnSp>
        <p:nvCxnSpPr>
          <p:cNvPr id="7"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8" name="Segnaposto contenuto 2">
            <a:extLst>
              <a:ext uri="{FF2B5EF4-FFF2-40B4-BE49-F238E27FC236}">
                <a16:creationId xmlns:a16="http://schemas.microsoft.com/office/drawing/2014/main" id="{0B8D4F5E-29D1-778D-E730-33ECF300031B}"/>
              </a:ext>
            </a:extLst>
          </p:cNvPr>
          <p:cNvGraphicFramePr>
            <a:graphicFrameLocks noGrp="1"/>
          </p:cNvGraphicFramePr>
          <p:nvPr>
            <p:ph idx="1"/>
            <p:extLst>
              <p:ext uri="{D42A27DB-BD31-4B8C-83A1-F6EECF244321}">
                <p14:modId xmlns:p14="http://schemas.microsoft.com/office/powerpoint/2010/main" val="1577505200"/>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75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9A6197-6866-4A13-66BB-C103B8839DA5}"/>
              </a:ext>
            </a:extLst>
          </p:cNvPr>
          <p:cNvSpPr>
            <a:spLocks noGrp="1"/>
          </p:cNvSpPr>
          <p:nvPr>
            <p:ph type="title"/>
          </p:nvPr>
        </p:nvSpPr>
        <p:spPr>
          <a:xfrm>
            <a:off x="4868987" y="395288"/>
            <a:ext cx="6317998" cy="1120439"/>
          </a:xfrm>
        </p:spPr>
        <p:txBody>
          <a:bodyPr wrap="square" anchor="b">
            <a:normAutofit/>
          </a:bodyPr>
          <a:lstStyle/>
          <a:p>
            <a:pPr algn="ctr"/>
            <a:r>
              <a:rPr lang="it-IT" dirty="0"/>
              <a:t>Metodi paralleli	</a:t>
            </a:r>
            <a:endParaRPr lang="it-IT"/>
          </a:p>
        </p:txBody>
      </p:sp>
      <p:pic>
        <p:nvPicPr>
          <p:cNvPr id="14" name="Picture 4" descr="Rete di fili che collega le puntine">
            <a:extLst>
              <a:ext uri="{FF2B5EF4-FFF2-40B4-BE49-F238E27FC236}">
                <a16:creationId xmlns:a16="http://schemas.microsoft.com/office/drawing/2014/main" id="{B1EE54D1-D754-B66E-F226-86D40C3B37C4}"/>
              </a:ext>
            </a:extLst>
          </p:cNvPr>
          <p:cNvPicPr>
            <a:picLocks noChangeAspect="1"/>
          </p:cNvPicPr>
          <p:nvPr/>
        </p:nvPicPr>
        <p:blipFill rotWithShape="1">
          <a:blip r:embed="rId2"/>
          <a:srcRect l="24367" r="38024" b="-1"/>
          <a:stretch/>
        </p:blipFill>
        <p:spPr>
          <a:xfrm>
            <a:off x="20" y="10"/>
            <a:ext cx="3863955" cy="6857989"/>
          </a:xfrm>
          <a:prstGeom prst="rect">
            <a:avLst/>
          </a:prstGeom>
        </p:spPr>
      </p:pic>
      <p:cxnSp>
        <p:nvCxnSpPr>
          <p:cNvPr id="15"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Segnaposto contenuto 2">
            <a:extLst>
              <a:ext uri="{FF2B5EF4-FFF2-40B4-BE49-F238E27FC236}">
                <a16:creationId xmlns:a16="http://schemas.microsoft.com/office/drawing/2014/main" id="{4B6278EF-F4A7-8A7A-1F88-7E17CA4C223B}"/>
              </a:ext>
            </a:extLst>
          </p:cNvPr>
          <p:cNvSpPr>
            <a:spLocks noGrp="1"/>
          </p:cNvSpPr>
          <p:nvPr>
            <p:ph idx="1"/>
          </p:nvPr>
        </p:nvSpPr>
        <p:spPr>
          <a:xfrm>
            <a:off x="4868986" y="2413468"/>
            <a:ext cx="6318000" cy="3365032"/>
          </a:xfrm>
        </p:spPr>
        <p:txBody>
          <a:bodyPr>
            <a:normAutofit/>
          </a:bodyPr>
          <a:lstStyle/>
          <a:p>
            <a:r>
              <a:rPr lang="it-IT" b="1" dirty="0" err="1"/>
              <a:t>Thread</a:t>
            </a:r>
            <a:r>
              <a:rPr lang="it-IT" b="1" dirty="0"/>
              <a:t> by query</a:t>
            </a:r>
            <a:r>
              <a:rPr lang="it-IT" dirty="0"/>
              <a:t>, </a:t>
            </a:r>
            <a:r>
              <a:rPr lang="it-IT" dirty="0">
                <a:effectLst/>
                <a:latin typeface="Aptos" panose="020B0004020202020204" pitchFamily="34" charset="0"/>
                <a:ea typeface="Aptos" panose="020B0004020202020204" pitchFamily="34" charset="0"/>
                <a:cs typeface="Times New Roman" panose="02020603050405020304" pitchFamily="18" charset="0"/>
              </a:rPr>
              <a:t>ogni </a:t>
            </a:r>
            <a:r>
              <a:rPr lang="it-IT" dirty="0" err="1">
                <a:effectLst/>
                <a:latin typeface="Aptos" panose="020B0004020202020204" pitchFamily="34" charset="0"/>
                <a:ea typeface="Aptos" panose="020B0004020202020204" pitchFamily="34" charset="0"/>
                <a:cs typeface="Times New Roman" panose="02020603050405020304" pitchFamily="18" charset="0"/>
              </a:rPr>
              <a:t>thread</a:t>
            </a:r>
            <a:r>
              <a:rPr lang="it-IT" dirty="0">
                <a:effectLst/>
                <a:latin typeface="Aptos" panose="020B0004020202020204" pitchFamily="34" charset="0"/>
                <a:ea typeface="Aptos" panose="020B0004020202020204" pitchFamily="34" charset="0"/>
                <a:cs typeface="Times New Roman" panose="02020603050405020304" pitchFamily="18" charset="0"/>
              </a:rPr>
              <a:t> riceve un gruppo di query e la processa su tutto il DB.</a:t>
            </a:r>
            <a:endParaRPr lang="it-IT" dirty="0"/>
          </a:p>
          <a:p>
            <a:r>
              <a:rPr lang="it-IT" b="1" dirty="0" err="1"/>
              <a:t>Thread</a:t>
            </a:r>
            <a:r>
              <a:rPr lang="it-IT" b="1" dirty="0"/>
              <a:t> by </a:t>
            </a:r>
            <a:r>
              <a:rPr lang="it-IT" b="1" dirty="0" err="1"/>
              <a:t>DataBase</a:t>
            </a:r>
            <a:r>
              <a:rPr lang="it-IT" dirty="0"/>
              <a:t>, </a:t>
            </a:r>
            <a:r>
              <a:rPr lang="it-IT" dirty="0">
                <a:effectLst/>
                <a:latin typeface="Aptos" panose="020B0004020202020204" pitchFamily="34" charset="0"/>
                <a:ea typeface="Aptos" panose="020B0004020202020204" pitchFamily="34" charset="0"/>
                <a:cs typeface="Times New Roman" panose="02020603050405020304" pitchFamily="18" charset="0"/>
              </a:rPr>
              <a:t>tutti i </a:t>
            </a:r>
            <a:r>
              <a:rPr lang="it-IT" dirty="0" err="1">
                <a:effectLst/>
                <a:latin typeface="Aptos" panose="020B0004020202020204" pitchFamily="34" charset="0"/>
                <a:ea typeface="Aptos" panose="020B0004020202020204" pitchFamily="34" charset="0"/>
                <a:cs typeface="Times New Roman" panose="02020603050405020304" pitchFamily="18" charset="0"/>
              </a:rPr>
              <a:t>thread</a:t>
            </a:r>
            <a:r>
              <a:rPr lang="it-IT" dirty="0">
                <a:effectLst/>
                <a:latin typeface="Aptos" panose="020B0004020202020204" pitchFamily="34" charset="0"/>
                <a:ea typeface="Aptos" panose="020B0004020202020204" pitchFamily="34" charset="0"/>
                <a:cs typeface="Times New Roman" panose="02020603050405020304" pitchFamily="18" charset="0"/>
              </a:rPr>
              <a:t> si occupano di un gruppo di query ciascuno, suddividendo il compito di ricerca nel </a:t>
            </a:r>
            <a:r>
              <a:rPr lang="it-IT" dirty="0" err="1">
                <a:effectLst/>
                <a:latin typeface="Aptos" panose="020B0004020202020204" pitchFamily="34" charset="0"/>
                <a:ea typeface="Aptos" panose="020B0004020202020204" pitchFamily="34" charset="0"/>
                <a:cs typeface="Times New Roman" panose="02020603050405020304" pitchFamily="18" charset="0"/>
              </a:rPr>
              <a:t>DataBase</a:t>
            </a:r>
            <a:r>
              <a:rPr lang="it-IT" dirty="0">
                <a:effectLst/>
                <a:latin typeface="Aptos" panose="020B0004020202020204" pitchFamily="34" charset="0"/>
                <a:ea typeface="Aptos" panose="020B0004020202020204" pitchFamily="34" charset="0"/>
                <a:cs typeface="Times New Roman" panose="02020603050405020304" pitchFamily="18" charset="0"/>
              </a:rPr>
              <a:t>. È una tecnica molto efficace per DB di dimensioni ampie</a:t>
            </a:r>
            <a:endParaRPr lang="it-IT" dirty="0"/>
          </a:p>
        </p:txBody>
      </p:sp>
    </p:spTree>
    <p:extLst>
      <p:ext uri="{BB962C8B-B14F-4D97-AF65-F5344CB8AC3E}">
        <p14:creationId xmlns:p14="http://schemas.microsoft.com/office/powerpoint/2010/main" val="429146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EB7CE-8034-E456-DC18-0EED7623718F}"/>
              </a:ext>
            </a:extLst>
          </p:cNvPr>
          <p:cNvSpPr>
            <a:spLocks noGrp="1"/>
          </p:cNvSpPr>
          <p:nvPr>
            <p:ph type="title"/>
          </p:nvPr>
        </p:nvSpPr>
        <p:spPr/>
        <p:txBody>
          <a:bodyPr/>
          <a:lstStyle/>
          <a:p>
            <a:r>
              <a:rPr lang="it-IT" dirty="0" err="1"/>
              <a:t>MegaBLAST</a:t>
            </a:r>
            <a:endParaRPr lang="it-IT" dirty="0"/>
          </a:p>
        </p:txBody>
      </p:sp>
      <p:graphicFrame>
        <p:nvGraphicFramePr>
          <p:cNvPr id="5" name="Segnaposto contenuto 2">
            <a:extLst>
              <a:ext uri="{FF2B5EF4-FFF2-40B4-BE49-F238E27FC236}">
                <a16:creationId xmlns:a16="http://schemas.microsoft.com/office/drawing/2014/main" id="{09B9098B-C5FE-013F-581D-8533781EFA6C}"/>
              </a:ext>
            </a:extLst>
          </p:cNvPr>
          <p:cNvGraphicFramePr>
            <a:graphicFrameLocks noGrp="1"/>
          </p:cNvGraphicFramePr>
          <p:nvPr>
            <p:ph idx="1"/>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352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A964E-6134-B752-CAE6-80158A0DC057}"/>
              </a:ext>
            </a:extLst>
          </p:cNvPr>
          <p:cNvSpPr>
            <a:spLocks noGrp="1"/>
          </p:cNvSpPr>
          <p:nvPr>
            <p:ph type="title"/>
          </p:nvPr>
        </p:nvSpPr>
        <p:spPr/>
        <p:txBody>
          <a:bodyPr/>
          <a:lstStyle/>
          <a:p>
            <a:r>
              <a:rPr lang="it-IT" dirty="0"/>
              <a:t>Altre velocizzazioni</a:t>
            </a:r>
          </a:p>
        </p:txBody>
      </p:sp>
      <p:graphicFrame>
        <p:nvGraphicFramePr>
          <p:cNvPr id="5" name="Segnaposto contenuto 2">
            <a:extLst>
              <a:ext uri="{FF2B5EF4-FFF2-40B4-BE49-F238E27FC236}">
                <a16:creationId xmlns:a16="http://schemas.microsoft.com/office/drawing/2014/main" id="{AB411E46-D756-D665-AA3B-EDE6817CB300}"/>
              </a:ext>
            </a:extLst>
          </p:cNvPr>
          <p:cNvGraphicFramePr>
            <a:graphicFrameLocks noGrp="1"/>
          </p:cNvGraphicFramePr>
          <p:nvPr>
            <p:ph idx="1"/>
            <p:extLst>
              <p:ext uri="{D42A27DB-BD31-4B8C-83A1-F6EECF244321}">
                <p14:modId xmlns:p14="http://schemas.microsoft.com/office/powerpoint/2010/main" val="2884363350"/>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955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8332340-A3CB-B2BA-8F04-2AD0E61282E4}"/>
              </a:ext>
            </a:extLst>
          </p:cNvPr>
          <p:cNvSpPr>
            <a:spLocks noGrp="1"/>
          </p:cNvSpPr>
          <p:nvPr>
            <p:ph type="title"/>
          </p:nvPr>
        </p:nvSpPr>
        <p:spPr>
          <a:xfrm>
            <a:off x="989999" y="395288"/>
            <a:ext cx="6317998" cy="1120439"/>
          </a:xfrm>
        </p:spPr>
        <p:txBody>
          <a:bodyPr wrap="square" anchor="b">
            <a:normAutofit/>
          </a:bodyPr>
          <a:lstStyle/>
          <a:p>
            <a:pPr algn="ctr"/>
            <a:r>
              <a:rPr lang="it-IT"/>
              <a:t>HS-BLASTN</a:t>
            </a:r>
          </a:p>
        </p:txBody>
      </p:sp>
      <p:cxnSp>
        <p:nvCxnSpPr>
          <p:cNvPr id="14"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052C9A85-9AD1-74F5-454D-97B881707862}"/>
              </a:ext>
            </a:extLst>
          </p:cNvPr>
          <p:cNvSpPr>
            <a:spLocks noGrp="1"/>
          </p:cNvSpPr>
          <p:nvPr>
            <p:ph idx="1"/>
          </p:nvPr>
        </p:nvSpPr>
        <p:spPr>
          <a:xfrm>
            <a:off x="989998" y="2413468"/>
            <a:ext cx="6318000" cy="3365032"/>
          </a:xfrm>
        </p:spPr>
        <p:txBody>
          <a:bodyPr>
            <a:normAutofit/>
          </a:bodyPr>
          <a:lstStyle/>
          <a:p>
            <a:pPr>
              <a:lnSpc>
                <a:spcPct val="140000"/>
              </a:lnSpc>
            </a:pPr>
            <a:r>
              <a:rPr lang="it-IT" sz="1600" dirty="0"/>
              <a:t>Progettato per accelerare l’allineamento di sequenze biologiche utilizzando la Trasformata di Burrow-Wheeler</a:t>
            </a:r>
          </a:p>
          <a:p>
            <a:pPr>
              <a:lnSpc>
                <a:spcPct val="140000"/>
              </a:lnSpc>
            </a:pPr>
            <a:r>
              <a:rPr lang="it-IT" sz="1600" dirty="0"/>
              <a:t>Crea una struttura di indicizzazione basata sulla BWT per mappare le sequenze nel database, ottimizzando così la ricerca. </a:t>
            </a:r>
          </a:p>
          <a:p>
            <a:pPr>
              <a:lnSpc>
                <a:spcPct val="140000"/>
              </a:lnSpc>
            </a:pPr>
            <a:r>
              <a:rPr lang="it-IT" sz="1600" dirty="0"/>
              <a:t>Utilizzando questa struttura, accelera l’esecuzione di </a:t>
            </a:r>
            <a:r>
              <a:rPr lang="it-IT" sz="1600" dirty="0" err="1"/>
              <a:t>MegaBLAST</a:t>
            </a:r>
            <a:r>
              <a:rPr lang="it-IT" sz="1600" dirty="0"/>
              <a:t> senza compromettere i risultati della ricerca. </a:t>
            </a:r>
          </a:p>
          <a:p>
            <a:pPr>
              <a:lnSpc>
                <a:spcPct val="140000"/>
              </a:lnSpc>
            </a:pPr>
            <a:r>
              <a:rPr lang="it-IT" sz="1600" dirty="0"/>
              <a:t>Nuova </a:t>
            </a:r>
            <a:r>
              <a:rPr lang="it-IT" sz="1600" dirty="0" err="1"/>
              <a:t>lookup</a:t>
            </a:r>
            <a:r>
              <a:rPr lang="it-IT" sz="1600" dirty="0"/>
              <a:t> </a:t>
            </a:r>
            <a:r>
              <a:rPr lang="it-IT" sz="1600" dirty="0" err="1"/>
              <a:t>table</a:t>
            </a:r>
            <a:r>
              <a:rPr lang="it-IT" sz="1600" dirty="0"/>
              <a:t> e algoritmo di seeding rinnovato</a:t>
            </a:r>
          </a:p>
          <a:p>
            <a:pPr>
              <a:lnSpc>
                <a:spcPct val="140000"/>
              </a:lnSpc>
            </a:pPr>
            <a:endParaRPr lang="it-IT" sz="1600" dirty="0"/>
          </a:p>
        </p:txBody>
      </p:sp>
      <p:pic>
        <p:nvPicPr>
          <p:cNvPr id="15" name="Picture 4" descr="Lente di ingrandimento che mostra prestazioni in calo">
            <a:extLst>
              <a:ext uri="{FF2B5EF4-FFF2-40B4-BE49-F238E27FC236}">
                <a16:creationId xmlns:a16="http://schemas.microsoft.com/office/drawing/2014/main" id="{70367747-9048-581D-5584-A456E7460B3A}"/>
              </a:ext>
            </a:extLst>
          </p:cNvPr>
          <p:cNvPicPr>
            <a:picLocks noChangeAspect="1"/>
          </p:cNvPicPr>
          <p:nvPr/>
        </p:nvPicPr>
        <p:blipFill rotWithShape="1">
          <a:blip r:embed="rId2"/>
          <a:srcRect l="15880" r="46443" b="-1"/>
          <a:stretch/>
        </p:blipFill>
        <p:spPr>
          <a:xfrm>
            <a:off x="8321011" y="10"/>
            <a:ext cx="3870989" cy="6857990"/>
          </a:xfrm>
          <a:prstGeom prst="rect">
            <a:avLst/>
          </a:prstGeom>
        </p:spPr>
      </p:pic>
    </p:spTree>
    <p:extLst>
      <p:ext uri="{BB962C8B-B14F-4D97-AF65-F5344CB8AC3E}">
        <p14:creationId xmlns:p14="http://schemas.microsoft.com/office/powerpoint/2010/main" val="94995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054B9-03EC-45E3-29BF-9415474AA0AC}"/>
              </a:ext>
            </a:extLst>
          </p:cNvPr>
          <p:cNvSpPr>
            <a:spLocks noGrp="1"/>
          </p:cNvSpPr>
          <p:nvPr>
            <p:ph type="title"/>
          </p:nvPr>
        </p:nvSpPr>
        <p:spPr/>
        <p:txBody>
          <a:bodyPr/>
          <a:lstStyle/>
          <a:p>
            <a:r>
              <a:rPr lang="it-IT" dirty="0" err="1"/>
              <a:t>Lookup</a:t>
            </a:r>
            <a:r>
              <a:rPr lang="it-IT" dirty="0"/>
              <a:t> </a:t>
            </a:r>
            <a:r>
              <a:rPr lang="it-IT" dirty="0" err="1"/>
              <a:t>Table</a:t>
            </a:r>
            <a:endParaRPr lang="it-IT" dirty="0"/>
          </a:p>
        </p:txBody>
      </p:sp>
      <p:sp>
        <p:nvSpPr>
          <p:cNvPr id="3" name="Segnaposto contenuto 2">
            <a:extLst>
              <a:ext uri="{FF2B5EF4-FFF2-40B4-BE49-F238E27FC236}">
                <a16:creationId xmlns:a16="http://schemas.microsoft.com/office/drawing/2014/main" id="{51E39B11-BAE0-85FE-E0E5-12AB664190DB}"/>
              </a:ext>
            </a:extLst>
          </p:cNvPr>
          <p:cNvSpPr>
            <a:spLocks noGrp="1"/>
          </p:cNvSpPr>
          <p:nvPr>
            <p:ph idx="1"/>
          </p:nvPr>
        </p:nvSpPr>
        <p:spPr/>
        <p:txBody>
          <a:bodyPr>
            <a:normAutofit fontScale="92500" lnSpcReduction="20000"/>
          </a:bodyPr>
          <a:lstStyle/>
          <a:p>
            <a:r>
              <a:rPr lang="it-IT" dirty="0"/>
              <a:t>La </a:t>
            </a:r>
            <a:r>
              <a:rPr lang="it-IT" dirty="0" err="1"/>
              <a:t>lookup</a:t>
            </a:r>
            <a:r>
              <a:rPr lang="it-IT" dirty="0"/>
              <a:t> </a:t>
            </a:r>
            <a:r>
              <a:rPr lang="it-IT" dirty="0" err="1"/>
              <a:t>table</a:t>
            </a:r>
            <a:r>
              <a:rPr lang="it-IT" dirty="0"/>
              <a:t> di HS-BLASTN è una tabella hash che conserva le informazioni riguardanti il bi-</a:t>
            </a:r>
            <a:r>
              <a:rPr lang="it-IT" dirty="0" err="1"/>
              <a:t>interval</a:t>
            </a:r>
            <a:r>
              <a:rPr lang="it-IT" dirty="0"/>
              <a:t> di un k-</a:t>
            </a:r>
            <a:r>
              <a:rPr lang="it-IT" dirty="0" err="1"/>
              <a:t>mer</a:t>
            </a:r>
            <a:r>
              <a:rPr lang="it-IT" dirty="0"/>
              <a:t>, ovvero, dato un testo S di lunghezza n ed una stringa P di lunghezza m, il bi-</a:t>
            </a:r>
            <a:r>
              <a:rPr lang="it-IT" dirty="0" err="1"/>
              <a:t>interval</a:t>
            </a:r>
            <a:r>
              <a:rPr lang="it-IT" dirty="0"/>
              <a:t> di P in S è una coppia di intervalli che indicano P e il complementare di P all’interno del FMD-index di S. </a:t>
            </a:r>
            <a:r>
              <a:rPr lang="it-IT" dirty="0" err="1"/>
              <a:t>Atrtraverso</a:t>
            </a:r>
            <a:r>
              <a:rPr lang="it-IT" dirty="0"/>
              <a:t> il bi-</a:t>
            </a:r>
            <a:r>
              <a:rPr lang="it-IT" dirty="0" err="1"/>
              <a:t>interval</a:t>
            </a:r>
            <a:r>
              <a:rPr lang="it-IT" dirty="0"/>
              <a:t> si possono trovare facilmente i k-</a:t>
            </a:r>
            <a:r>
              <a:rPr lang="it-IT" dirty="0" err="1"/>
              <a:t>mer</a:t>
            </a:r>
            <a:r>
              <a:rPr lang="it-IT" dirty="0"/>
              <a:t> che iniziano o finiscono con P nel database. I vantaggi sono :</a:t>
            </a:r>
          </a:p>
          <a:p>
            <a:r>
              <a:rPr lang="it-IT" dirty="0"/>
              <a:t>Viene costruita una sola volta</a:t>
            </a:r>
          </a:p>
          <a:p>
            <a:r>
              <a:rPr lang="it-IT" dirty="0"/>
              <a:t>Occupa meno spazio delle </a:t>
            </a:r>
            <a:r>
              <a:rPr lang="it-IT" dirty="0" err="1"/>
              <a:t>lookup</a:t>
            </a:r>
            <a:r>
              <a:rPr lang="it-IT" dirty="0"/>
              <a:t> di </a:t>
            </a:r>
            <a:r>
              <a:rPr lang="it-IT" dirty="0" err="1"/>
              <a:t>MegaBLAST</a:t>
            </a:r>
            <a:r>
              <a:rPr lang="it-IT" dirty="0"/>
              <a:t> e  </a:t>
            </a:r>
            <a:r>
              <a:rPr lang="it-IT" dirty="0" err="1"/>
              <a:t>Indexed-MegaBLAST</a:t>
            </a:r>
            <a:endParaRPr lang="it-IT" dirty="0"/>
          </a:p>
          <a:p>
            <a:r>
              <a:rPr lang="it-IT" dirty="0"/>
              <a:t>È più efficace delle </a:t>
            </a:r>
            <a:r>
              <a:rPr lang="it-IT" dirty="0" err="1"/>
              <a:t>lookup</a:t>
            </a:r>
            <a:r>
              <a:rPr lang="it-IT" dirty="0"/>
              <a:t> di </a:t>
            </a:r>
            <a:r>
              <a:rPr lang="it-IT" dirty="0" err="1"/>
              <a:t>MegaBLAST</a:t>
            </a:r>
            <a:r>
              <a:rPr lang="it-IT" dirty="0"/>
              <a:t> e  </a:t>
            </a:r>
            <a:r>
              <a:rPr lang="it-IT" dirty="0" err="1"/>
              <a:t>Indexed-MegaBLAST</a:t>
            </a:r>
            <a:endParaRPr lang="it-IT" dirty="0"/>
          </a:p>
          <a:p>
            <a:endParaRPr lang="it-IT" dirty="0"/>
          </a:p>
        </p:txBody>
      </p:sp>
    </p:spTree>
    <p:extLst>
      <p:ext uri="{BB962C8B-B14F-4D97-AF65-F5344CB8AC3E}">
        <p14:creationId xmlns:p14="http://schemas.microsoft.com/office/powerpoint/2010/main" val="324803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3C9305-AF93-3976-6144-94B24CD34F8F}"/>
              </a:ext>
            </a:extLst>
          </p:cNvPr>
          <p:cNvSpPr>
            <a:spLocks noGrp="1"/>
          </p:cNvSpPr>
          <p:nvPr>
            <p:ph type="title"/>
          </p:nvPr>
        </p:nvSpPr>
        <p:spPr>
          <a:xfrm>
            <a:off x="989400" y="395289"/>
            <a:ext cx="6328800" cy="1112836"/>
          </a:xfrm>
        </p:spPr>
        <p:txBody>
          <a:bodyPr>
            <a:normAutofit/>
          </a:bodyPr>
          <a:lstStyle/>
          <a:p>
            <a:pPr algn="ctr"/>
            <a:r>
              <a:rPr lang="it-IT" dirty="0"/>
              <a:t>L’algoritmo di seeding: Bi-</a:t>
            </a:r>
            <a:r>
              <a:rPr lang="it-IT" dirty="0" err="1"/>
              <a:t>interval</a:t>
            </a:r>
            <a:r>
              <a:rPr lang="it-IT" dirty="0"/>
              <a:t> </a:t>
            </a:r>
            <a:r>
              <a:rPr lang="it-IT" dirty="0" err="1"/>
              <a:t>identification</a:t>
            </a:r>
            <a:endParaRPr lang="it-IT"/>
          </a:p>
        </p:txBody>
      </p:sp>
      <p:sp>
        <p:nvSpPr>
          <p:cNvPr id="9" name="Content Placeholder 8">
            <a:extLst>
              <a:ext uri="{FF2B5EF4-FFF2-40B4-BE49-F238E27FC236}">
                <a16:creationId xmlns:a16="http://schemas.microsoft.com/office/drawing/2014/main" id="{70561685-1592-D3F2-898B-5D16BA08C3AC}"/>
              </a:ext>
            </a:extLst>
          </p:cNvPr>
          <p:cNvSpPr>
            <a:spLocks noGrp="1"/>
          </p:cNvSpPr>
          <p:nvPr>
            <p:ph idx="1"/>
          </p:nvPr>
        </p:nvSpPr>
        <p:spPr>
          <a:xfrm>
            <a:off x="989400" y="1864801"/>
            <a:ext cx="6328800" cy="4597910"/>
          </a:xfrm>
        </p:spPr>
        <p:txBody>
          <a:bodyPr>
            <a:normAutofit fontScale="70000" lnSpcReduction="20000"/>
          </a:bodyPr>
          <a:lstStyle/>
          <a:p>
            <a:pPr>
              <a:lnSpc>
                <a:spcPct val="140000"/>
              </a:lnSpc>
            </a:pPr>
            <a:r>
              <a:rPr lang="it-IT" kern="100" dirty="0">
                <a:effectLst/>
                <a:latin typeface="Aptos" panose="020B0004020202020204" pitchFamily="34" charset="0"/>
                <a:ea typeface="Aptos" panose="020B0004020202020204" pitchFamily="34" charset="0"/>
                <a:cs typeface="Times New Roman" panose="02020603050405020304" pitchFamily="18" charset="0"/>
              </a:rPr>
              <a:t>HS-BLASTN scandisce la query in passi (</a:t>
            </a:r>
            <a:r>
              <a:rPr lang="it-IT" kern="100" dirty="0" err="1">
                <a:effectLst/>
                <a:latin typeface="Aptos" panose="020B0004020202020204" pitchFamily="34" charset="0"/>
                <a:ea typeface="Aptos" panose="020B0004020202020204" pitchFamily="34" charset="0"/>
                <a:cs typeface="Times New Roman" panose="02020603050405020304" pitchFamily="18" charset="0"/>
              </a:rPr>
              <a:t>strides</a:t>
            </a:r>
            <a:r>
              <a:rPr lang="it-IT" kern="100" dirty="0">
                <a:effectLst/>
                <a:latin typeface="Aptos" panose="020B0004020202020204" pitchFamily="34" charset="0"/>
                <a:ea typeface="Aptos" panose="020B0004020202020204" pitchFamily="34" charset="0"/>
                <a:cs typeface="Times New Roman" panose="02020603050405020304" pitchFamily="18" charset="0"/>
              </a:rPr>
              <a:t>) di lunghezza w - k + 1, dove w è un altro parametro scelto dall’utente. Per ogni k-</a:t>
            </a:r>
            <a:r>
              <a:rPr lang="it-IT" kern="100" dirty="0" err="1">
                <a:effectLst/>
                <a:latin typeface="Aptos" panose="020B0004020202020204" pitchFamily="34" charset="0"/>
                <a:ea typeface="Aptos" panose="020B0004020202020204" pitchFamily="34" charset="0"/>
                <a:cs typeface="Times New Roman" panose="02020603050405020304" pitchFamily="18" charset="0"/>
              </a:rPr>
              <a:t>mer</a:t>
            </a:r>
            <a:r>
              <a:rPr lang="it-IT" kern="100" dirty="0">
                <a:effectLst/>
                <a:latin typeface="Aptos" panose="020B0004020202020204" pitchFamily="34" charset="0"/>
                <a:ea typeface="Aptos" panose="020B0004020202020204" pitchFamily="34" charset="0"/>
                <a:cs typeface="Times New Roman" panose="02020603050405020304" pitchFamily="18" charset="0"/>
              </a:rPr>
              <a:t> incontrato nella query, HS-BLASTN calcola il suo valore hash, che è un numero che identifica il k-</a:t>
            </a:r>
            <a:r>
              <a:rPr lang="it-IT" kern="100" dirty="0" err="1">
                <a:effectLst/>
                <a:latin typeface="Aptos" panose="020B0004020202020204" pitchFamily="34" charset="0"/>
                <a:ea typeface="Aptos" panose="020B0004020202020204" pitchFamily="34" charset="0"/>
                <a:cs typeface="Times New Roman" panose="02020603050405020304" pitchFamily="18" charset="0"/>
              </a:rPr>
              <a:t>mer</a:t>
            </a:r>
            <a:r>
              <a:rPr lang="it-IT" kern="100" dirty="0">
                <a:effectLst/>
                <a:latin typeface="Aptos" panose="020B0004020202020204" pitchFamily="34" charset="0"/>
                <a:ea typeface="Aptos" panose="020B0004020202020204" pitchFamily="34" charset="0"/>
                <a:cs typeface="Times New Roman" panose="02020603050405020304" pitchFamily="18" charset="0"/>
              </a:rPr>
              <a:t>, e lo usa per cercare il suo bi-</a:t>
            </a:r>
            <a:r>
              <a:rPr lang="it-IT" kern="100" dirty="0" err="1">
                <a:effectLst/>
                <a:latin typeface="Aptos" panose="020B0004020202020204" pitchFamily="34" charset="0"/>
                <a:ea typeface="Aptos" panose="020B0004020202020204" pitchFamily="34" charset="0"/>
                <a:cs typeface="Times New Roman" panose="02020603050405020304" pitchFamily="18" charset="0"/>
              </a:rPr>
              <a:t>interval</a:t>
            </a:r>
            <a:r>
              <a:rPr lang="it-IT" kern="100" dirty="0">
                <a:effectLst/>
                <a:latin typeface="Aptos" panose="020B0004020202020204" pitchFamily="34" charset="0"/>
                <a:ea typeface="Aptos" panose="020B0004020202020204" pitchFamily="34" charset="0"/>
                <a:cs typeface="Times New Roman" panose="02020603050405020304" pitchFamily="18" charset="0"/>
              </a:rPr>
              <a:t> nella tabella di ricerca, che è una struttura dati che memorizza i bi-</a:t>
            </a:r>
            <a:r>
              <a:rPr lang="it-IT" kern="100" dirty="0" err="1">
                <a:effectLst/>
                <a:latin typeface="Aptos" panose="020B0004020202020204" pitchFamily="34" charset="0"/>
                <a:ea typeface="Aptos" panose="020B0004020202020204" pitchFamily="34" charset="0"/>
                <a:cs typeface="Times New Roman" panose="02020603050405020304" pitchFamily="18" charset="0"/>
              </a:rPr>
              <a:t>interval</a:t>
            </a:r>
            <a:r>
              <a:rPr lang="it-IT" kern="100" dirty="0">
                <a:effectLst/>
                <a:latin typeface="Aptos" panose="020B0004020202020204" pitchFamily="34" charset="0"/>
                <a:ea typeface="Aptos" panose="020B0004020202020204" pitchFamily="34" charset="0"/>
                <a:cs typeface="Times New Roman" panose="02020603050405020304" pitchFamily="18" charset="0"/>
              </a:rPr>
              <a:t> di tutti i possibili k-mer. </a:t>
            </a:r>
          </a:p>
          <a:p>
            <a:pPr>
              <a:lnSpc>
                <a:spcPct val="140000"/>
              </a:lnSpc>
            </a:pPr>
            <a:r>
              <a:rPr lang="it-IT" kern="100" dirty="0">
                <a:effectLst/>
                <a:latin typeface="Aptos" panose="020B0004020202020204" pitchFamily="34" charset="0"/>
                <a:ea typeface="Aptos" panose="020B0004020202020204" pitchFamily="34" charset="0"/>
                <a:cs typeface="Times New Roman" panose="02020603050405020304" pitchFamily="18" charset="0"/>
              </a:rPr>
              <a:t>Se il bi-</a:t>
            </a:r>
            <a:r>
              <a:rPr lang="it-IT" kern="100" dirty="0" err="1">
                <a:effectLst/>
                <a:latin typeface="Aptos" panose="020B0004020202020204" pitchFamily="34" charset="0"/>
                <a:ea typeface="Aptos" panose="020B0004020202020204" pitchFamily="34" charset="0"/>
                <a:cs typeface="Times New Roman" panose="02020603050405020304" pitchFamily="18" charset="0"/>
              </a:rPr>
              <a:t>interval</a:t>
            </a:r>
            <a:r>
              <a:rPr lang="it-IT" kern="100" dirty="0">
                <a:effectLst/>
                <a:latin typeface="Aptos" panose="020B0004020202020204" pitchFamily="34" charset="0"/>
                <a:ea typeface="Aptos" panose="020B0004020202020204" pitchFamily="34" charset="0"/>
                <a:cs typeface="Times New Roman" panose="02020603050405020304" pitchFamily="18" charset="0"/>
              </a:rPr>
              <a:t> esiste, significa che il k-</a:t>
            </a:r>
            <a:r>
              <a:rPr lang="it-IT" kern="100" dirty="0" err="1">
                <a:effectLst/>
                <a:latin typeface="Aptos" panose="020B0004020202020204" pitchFamily="34" charset="0"/>
                <a:ea typeface="Aptos" panose="020B0004020202020204" pitchFamily="34" charset="0"/>
                <a:cs typeface="Times New Roman" panose="02020603050405020304" pitchFamily="18" charset="0"/>
              </a:rPr>
              <a:t>mer</a:t>
            </a:r>
            <a:r>
              <a:rPr lang="it-IT" kern="100" dirty="0">
                <a:effectLst/>
                <a:latin typeface="Aptos" panose="020B0004020202020204" pitchFamily="34" charset="0"/>
                <a:ea typeface="Aptos" panose="020B0004020202020204" pitchFamily="34" charset="0"/>
                <a:cs typeface="Times New Roman" panose="02020603050405020304" pitchFamily="18" charset="0"/>
              </a:rPr>
              <a:t> è presente nel database.</a:t>
            </a:r>
          </a:p>
          <a:p>
            <a:pPr>
              <a:lnSpc>
                <a:spcPct val="140000"/>
              </a:lnSpc>
            </a:pPr>
            <a:r>
              <a:rPr lang="it-IT" kern="100" dirty="0">
                <a:effectLst/>
                <a:latin typeface="Aptos" panose="020B0004020202020204" pitchFamily="34" charset="0"/>
                <a:ea typeface="Aptos" panose="020B0004020202020204" pitchFamily="34" charset="0"/>
                <a:cs typeface="Times New Roman" panose="02020603050405020304" pitchFamily="18" charset="0"/>
              </a:rPr>
              <a:t>A questo punto, HS-BLASTN usa l’algoritmo di estensione all’indietro per cercare di allungare il k-</a:t>
            </a:r>
            <a:r>
              <a:rPr lang="it-IT" kern="100" dirty="0" err="1">
                <a:effectLst/>
                <a:latin typeface="Aptos" panose="020B0004020202020204" pitchFamily="34" charset="0"/>
                <a:ea typeface="Aptos" panose="020B0004020202020204" pitchFamily="34" charset="0"/>
                <a:cs typeface="Times New Roman" panose="02020603050405020304" pitchFamily="18" charset="0"/>
              </a:rPr>
              <a:t>mer</a:t>
            </a:r>
            <a:r>
              <a:rPr lang="it-IT" kern="100" dirty="0">
                <a:effectLst/>
                <a:latin typeface="Aptos" panose="020B0004020202020204" pitchFamily="34" charset="0"/>
                <a:ea typeface="Aptos" panose="020B0004020202020204" pitchFamily="34" charset="0"/>
                <a:cs typeface="Times New Roman" panose="02020603050405020304" pitchFamily="18" charset="0"/>
              </a:rPr>
              <a:t> a sinistra, aggiungendo una base alla volta. Se l’estensione all’indietro fallisce, significa che il k-</a:t>
            </a:r>
            <a:r>
              <a:rPr lang="it-IT" kern="100" dirty="0" err="1">
                <a:effectLst/>
                <a:latin typeface="Aptos" panose="020B0004020202020204" pitchFamily="34" charset="0"/>
                <a:ea typeface="Aptos" panose="020B0004020202020204" pitchFamily="34" charset="0"/>
                <a:cs typeface="Times New Roman" panose="02020603050405020304" pitchFamily="18" charset="0"/>
              </a:rPr>
              <a:t>mer</a:t>
            </a:r>
            <a:r>
              <a:rPr lang="it-IT" kern="100" dirty="0">
                <a:effectLst/>
                <a:latin typeface="Aptos" panose="020B0004020202020204" pitchFamily="34" charset="0"/>
                <a:ea typeface="Aptos" panose="020B0004020202020204" pitchFamily="34" charset="0"/>
                <a:cs typeface="Times New Roman" panose="02020603050405020304" pitchFamily="18" charset="0"/>
              </a:rPr>
              <a:t> non può essere parte di un seme più lungo in quella direzione e si prova nell’altro lato, fino a raggiungere la lunghezza minima di w. Se l’estensione riesce, significa che il k-</a:t>
            </a:r>
            <a:r>
              <a:rPr lang="it-IT" kern="100" dirty="0" err="1">
                <a:effectLst/>
                <a:latin typeface="Aptos" panose="020B0004020202020204" pitchFamily="34" charset="0"/>
                <a:ea typeface="Aptos" panose="020B0004020202020204" pitchFamily="34" charset="0"/>
                <a:cs typeface="Times New Roman" panose="02020603050405020304" pitchFamily="18" charset="0"/>
              </a:rPr>
              <a:t>mer</a:t>
            </a:r>
            <a:r>
              <a:rPr lang="it-IT" kern="100" dirty="0">
                <a:effectLst/>
                <a:latin typeface="Aptos" panose="020B0004020202020204" pitchFamily="34" charset="0"/>
                <a:ea typeface="Aptos" panose="020B0004020202020204" pitchFamily="34" charset="0"/>
                <a:cs typeface="Times New Roman" panose="02020603050405020304" pitchFamily="18" charset="0"/>
              </a:rPr>
              <a:t> è parte di un seme valido e il suo bi-</a:t>
            </a:r>
            <a:r>
              <a:rPr lang="it-IT" kern="100" dirty="0" err="1">
                <a:effectLst/>
                <a:latin typeface="Aptos" panose="020B0004020202020204" pitchFamily="34" charset="0"/>
                <a:ea typeface="Aptos" panose="020B0004020202020204" pitchFamily="34" charset="0"/>
                <a:cs typeface="Times New Roman" panose="02020603050405020304" pitchFamily="18" charset="0"/>
              </a:rPr>
              <a:t>interval</a:t>
            </a:r>
            <a:r>
              <a:rPr lang="it-IT" kern="100" dirty="0">
                <a:effectLst/>
                <a:latin typeface="Aptos" panose="020B0004020202020204" pitchFamily="34" charset="0"/>
                <a:ea typeface="Aptos" panose="020B0004020202020204" pitchFamily="34" charset="0"/>
                <a:cs typeface="Times New Roman" panose="02020603050405020304" pitchFamily="18" charset="0"/>
              </a:rPr>
              <a:t> viene salvato in una lista. Questo processo viene ripetuto per ogni k-</a:t>
            </a:r>
            <a:r>
              <a:rPr lang="it-IT" kern="100" dirty="0" err="1">
                <a:effectLst/>
                <a:latin typeface="Aptos" panose="020B0004020202020204" pitchFamily="34" charset="0"/>
                <a:ea typeface="Aptos" panose="020B0004020202020204" pitchFamily="34" charset="0"/>
                <a:cs typeface="Times New Roman" panose="02020603050405020304" pitchFamily="18" charset="0"/>
              </a:rPr>
              <a:t>mer</a:t>
            </a:r>
            <a:r>
              <a:rPr lang="it-IT" kern="100" dirty="0">
                <a:effectLst/>
                <a:latin typeface="Aptos" panose="020B0004020202020204" pitchFamily="34" charset="0"/>
                <a:ea typeface="Aptos" panose="020B0004020202020204" pitchFamily="34" charset="0"/>
                <a:cs typeface="Times New Roman" panose="02020603050405020304" pitchFamily="18" charset="0"/>
              </a:rPr>
              <a:t> nella query, fino a trovare tutti i semi possibili</a:t>
            </a:r>
          </a:p>
          <a:p>
            <a:pPr>
              <a:lnSpc>
                <a:spcPct val="140000"/>
              </a:lnSpc>
            </a:pPr>
            <a:endParaRPr lang="en-US" sz="1100" dirty="0"/>
          </a:p>
        </p:txBody>
      </p:sp>
      <p:pic>
        <p:nvPicPr>
          <p:cNvPr id="5" name="Segnaposto contenuto 4" descr="Immagine che contiene testo, schermata, documento, Carattere&#10;&#10;Descrizione generata automaticamente">
            <a:extLst>
              <a:ext uri="{FF2B5EF4-FFF2-40B4-BE49-F238E27FC236}">
                <a16:creationId xmlns:a16="http://schemas.microsoft.com/office/drawing/2014/main" id="{9D5EBF2E-22B1-C0D5-D061-B935859FBBBB}"/>
              </a:ext>
            </a:extLst>
          </p:cNvPr>
          <p:cNvPicPr>
            <a:picLocks noChangeAspect="1"/>
          </p:cNvPicPr>
          <p:nvPr/>
        </p:nvPicPr>
        <p:blipFill rotWithShape="1">
          <a:blip r:embed="rId2">
            <a:extLst>
              <a:ext uri="{28A0092B-C50C-407E-A947-70E740481C1C}">
                <a14:useLocalDpi xmlns:a14="http://schemas.microsoft.com/office/drawing/2010/main" val="0"/>
              </a:ext>
            </a:extLst>
          </a:blip>
          <a:srcRect r="-1" b="2583"/>
          <a:stretch/>
        </p:blipFill>
        <p:spPr>
          <a:xfrm>
            <a:off x="7766050" y="540000"/>
            <a:ext cx="3884962" cy="5778000"/>
          </a:xfrm>
          <a:prstGeom prst="rect">
            <a:avLst/>
          </a:prstGeom>
        </p:spPr>
      </p:pic>
    </p:spTree>
    <p:extLst>
      <p:ext uri="{BB962C8B-B14F-4D97-AF65-F5344CB8AC3E}">
        <p14:creationId xmlns:p14="http://schemas.microsoft.com/office/powerpoint/2010/main" val="204060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D23761A-7183-EB05-F881-FF59E1540278}"/>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58ECE55-7DF5-49CC-128E-40110CEC6CFF}"/>
              </a:ext>
            </a:extLst>
          </p:cNvPr>
          <p:cNvSpPr>
            <a:spLocks noGrp="1"/>
          </p:cNvSpPr>
          <p:nvPr>
            <p:ph type="title"/>
          </p:nvPr>
        </p:nvSpPr>
        <p:spPr>
          <a:xfrm>
            <a:off x="989400" y="395289"/>
            <a:ext cx="6328800" cy="1112836"/>
          </a:xfrm>
        </p:spPr>
        <p:txBody>
          <a:bodyPr>
            <a:normAutofit/>
          </a:bodyPr>
          <a:lstStyle/>
          <a:p>
            <a:pPr algn="ctr"/>
            <a:r>
              <a:rPr lang="it-IT"/>
              <a:t>L’algoritmo di seeding: Occurrence position detection</a:t>
            </a:r>
          </a:p>
        </p:txBody>
      </p:sp>
      <p:sp>
        <p:nvSpPr>
          <p:cNvPr id="9" name="Content Placeholder 8">
            <a:extLst>
              <a:ext uri="{FF2B5EF4-FFF2-40B4-BE49-F238E27FC236}">
                <a16:creationId xmlns:a16="http://schemas.microsoft.com/office/drawing/2014/main" id="{8CA049AB-A565-9E92-038A-0D9031350F4A}"/>
              </a:ext>
            </a:extLst>
          </p:cNvPr>
          <p:cNvSpPr>
            <a:spLocks noGrp="1"/>
          </p:cNvSpPr>
          <p:nvPr>
            <p:ph idx="1"/>
          </p:nvPr>
        </p:nvSpPr>
        <p:spPr>
          <a:xfrm>
            <a:off x="989400" y="1864801"/>
            <a:ext cx="6328800" cy="3913700"/>
          </a:xfrm>
        </p:spPr>
        <p:txBody>
          <a:bodyPr>
            <a:normAutofit/>
          </a:bodyPr>
          <a:lstStyle/>
          <a:p>
            <a:pPr>
              <a:lnSpc>
                <a:spcPct val="140000"/>
              </a:lnSpc>
            </a:pPr>
            <a:r>
              <a:rPr lang="it-IT" sz="1400"/>
              <a:t>questa fase consiste nel trovare le posizioni esatti dei semi </a:t>
            </a:r>
            <a:r>
              <a:rPr lang="it-IT" sz="1400" err="1"/>
              <a:t>trovatoi</a:t>
            </a:r>
            <a:r>
              <a:rPr lang="it-IT" sz="1400"/>
              <a:t> </a:t>
            </a:r>
            <a:r>
              <a:rPr lang="it-IT" sz="1400" err="1"/>
              <a:t>dirente</a:t>
            </a:r>
            <a:r>
              <a:rPr lang="it-IT" sz="1400"/>
              <a:t> l’identificazione dei bi-</a:t>
            </a:r>
            <a:r>
              <a:rPr lang="it-IT" sz="1400" err="1"/>
              <a:t>interval</a:t>
            </a:r>
            <a:r>
              <a:rPr lang="it-IT" sz="1400"/>
              <a:t>. Per fare ciò utilizza il bi-</a:t>
            </a:r>
            <a:r>
              <a:rPr lang="it-IT" sz="1400" err="1"/>
              <a:t>interval</a:t>
            </a:r>
            <a:r>
              <a:rPr lang="it-IT" sz="1400"/>
              <a:t> di ogni </a:t>
            </a:r>
            <a:r>
              <a:rPr lang="it-IT" sz="1400" err="1"/>
              <a:t>seed</a:t>
            </a:r>
            <a:r>
              <a:rPr lang="it-IT" sz="1400"/>
              <a:t> per accedere al </a:t>
            </a:r>
            <a:r>
              <a:rPr lang="it-IT" sz="1400" err="1"/>
              <a:t>suffix</a:t>
            </a:r>
            <a:r>
              <a:rPr lang="it-IT" sz="1400"/>
              <a:t>-array (SA), che è una struttura dati che ordina tutti i suffissi del database. Tuttavia, la SA può essere troppo grande per stare nella memoria RAM, quindi HS-BLASTN usa una versione ridotta, che memorizza solo alcune posizioni a intervalli regolari. Questo intervallo(r) è un parametro che bilancia l’efficienza e l’uso della memoria. Se la posizione k è un multiplo di r, allora SA[k] è disponibile e può essere usato subito. Altrimenti viene usata una funzione chiamata LF-mapping per trovare SA[k] a partire da una posizione x che è un multiplo di r, aggiungendo il numero di iterazioni necessarie.</a:t>
            </a:r>
            <a:endParaRPr lang="en-US" sz="1400"/>
          </a:p>
        </p:txBody>
      </p:sp>
      <p:cxnSp>
        <p:nvCxnSpPr>
          <p:cNvPr id="25" name="Straight Connector 20">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Segnaposto contenuto 4" descr="Immagine che contiene testo, schermata, Carattere, numero&#10;&#10;Descrizione generata automaticamente">
            <a:extLst>
              <a:ext uri="{FF2B5EF4-FFF2-40B4-BE49-F238E27FC236}">
                <a16:creationId xmlns:a16="http://schemas.microsoft.com/office/drawing/2014/main" id="{F0229C83-EA2E-8A8B-A5C9-A6F160496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50" y="1434606"/>
            <a:ext cx="3867149" cy="3988787"/>
          </a:xfrm>
          <a:prstGeom prst="rect">
            <a:avLst/>
          </a:prstGeom>
        </p:spPr>
      </p:pic>
    </p:spTree>
    <p:extLst>
      <p:ext uri="{BB962C8B-B14F-4D97-AF65-F5344CB8AC3E}">
        <p14:creationId xmlns:p14="http://schemas.microsoft.com/office/powerpoint/2010/main" val="3256568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C27517-D0CC-38AD-9992-69CCAE9A8A89}"/>
              </a:ext>
            </a:extLst>
          </p:cNvPr>
          <p:cNvSpPr>
            <a:spLocks noGrp="1"/>
          </p:cNvSpPr>
          <p:nvPr>
            <p:ph type="title"/>
          </p:nvPr>
        </p:nvSpPr>
        <p:spPr/>
        <p:txBody>
          <a:bodyPr/>
          <a:lstStyle/>
          <a:p>
            <a:r>
              <a:rPr lang="it-IT" dirty="0"/>
              <a:t>Complessità</a:t>
            </a:r>
          </a:p>
        </p:txBody>
      </p:sp>
      <p:graphicFrame>
        <p:nvGraphicFramePr>
          <p:cNvPr id="5" name="Segnaposto contenuto 2">
            <a:extLst>
              <a:ext uri="{FF2B5EF4-FFF2-40B4-BE49-F238E27FC236}">
                <a16:creationId xmlns:a16="http://schemas.microsoft.com/office/drawing/2014/main" id="{F432A839-113F-2B0F-943A-BA2A2A7A2662}"/>
              </a:ext>
            </a:extLst>
          </p:cNvPr>
          <p:cNvGraphicFramePr>
            <a:graphicFrameLocks noGrp="1"/>
          </p:cNvGraphicFramePr>
          <p:nvPr>
            <p:ph idx="1"/>
            <p:extLst>
              <p:ext uri="{D42A27DB-BD31-4B8C-83A1-F6EECF244321}">
                <p14:modId xmlns:p14="http://schemas.microsoft.com/office/powerpoint/2010/main" val="2365027298"/>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2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D11E238-96AC-11F4-BD2A-75A31859D9CD}"/>
              </a:ext>
            </a:extLst>
          </p:cNvPr>
          <p:cNvSpPr>
            <a:spLocks noGrp="1"/>
          </p:cNvSpPr>
          <p:nvPr>
            <p:ph type="title"/>
          </p:nvPr>
        </p:nvSpPr>
        <p:spPr>
          <a:xfrm>
            <a:off x="990000" y="540000"/>
            <a:ext cx="3528000" cy="2303213"/>
          </a:xfrm>
        </p:spPr>
        <p:txBody>
          <a:bodyPr anchor="ctr">
            <a:normAutofit/>
          </a:bodyPr>
          <a:lstStyle/>
          <a:p>
            <a:pPr algn="ctr"/>
            <a:r>
              <a:rPr lang="it-IT" dirty="0"/>
              <a:t>Allineamento di sequenze biologiche: BLAST e le sue varianti</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2BFFF83-CC86-382F-6277-41AE9EDB30A9}"/>
              </a:ext>
            </a:extLst>
          </p:cNvPr>
          <p:cNvSpPr>
            <a:spLocks noGrp="1"/>
          </p:cNvSpPr>
          <p:nvPr>
            <p:ph idx="1"/>
          </p:nvPr>
        </p:nvSpPr>
        <p:spPr>
          <a:xfrm>
            <a:off x="5534645" y="1585688"/>
            <a:ext cx="6107460" cy="4382195"/>
          </a:xfrm>
        </p:spPr>
        <p:txBody>
          <a:bodyPr anchor="ctr">
            <a:normAutofit/>
          </a:bodyPr>
          <a:lstStyle/>
          <a:p>
            <a:pPr marL="0" indent="0">
              <a:lnSpc>
                <a:spcPct val="140000"/>
              </a:lnSpc>
              <a:buNone/>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Quando si sequenzia un nuovo gene o una nuova proteina non è sempre immediato capire qual è la sua funzione biologica. Tuttavia, se durante l’analisi c’è un’omologia con una proteina già conosciuta è possibile fare alcune ipotesi sulla sua funzione. Nel corso del tempo sono stati sviluppati numerosi tool per la ricerca di sequenze simili tra loro la maggior parte dei quali utilizzano delle misure di similarità tra le sequenze per poter definire delle relazioni biologiche significativamente simili tra campioni diversi. I metodi utilizzati in letteratura per svolgere queste ricerche utilizzano algoritmi di programmazione dinamica e misure di similarità, hanno lo svantaggio però di essere poco sostenibili, dato che richiedono grande potenza computazionale.</a:t>
            </a:r>
          </a:p>
          <a:p>
            <a:pPr>
              <a:lnSpc>
                <a:spcPct val="140000"/>
              </a:lnSpc>
            </a:pPr>
            <a:endParaRPr lang="it-IT" sz="1100" dirty="0"/>
          </a:p>
        </p:txBody>
      </p:sp>
      <p:sp>
        <p:nvSpPr>
          <p:cNvPr id="4" name="Rettangolo 3" descr="DNA">
            <a:extLst>
              <a:ext uri="{FF2B5EF4-FFF2-40B4-BE49-F238E27FC236}">
                <a16:creationId xmlns:a16="http://schemas.microsoft.com/office/drawing/2014/main" id="{F3CF5187-952F-8AB5-0F3C-31B2C7B65733}"/>
              </a:ext>
            </a:extLst>
          </p:cNvPr>
          <p:cNvSpPr/>
          <p:nvPr/>
        </p:nvSpPr>
        <p:spPr>
          <a:xfrm rot="18903613">
            <a:off x="226213" y="1565455"/>
            <a:ext cx="1510523" cy="379066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a:p>
        </p:txBody>
      </p:sp>
      <p:sp>
        <p:nvSpPr>
          <p:cNvPr id="6" name="Rettangolo 5" descr="DNA">
            <a:extLst>
              <a:ext uri="{FF2B5EF4-FFF2-40B4-BE49-F238E27FC236}">
                <a16:creationId xmlns:a16="http://schemas.microsoft.com/office/drawing/2014/main" id="{D1689E1F-30BE-727F-0154-6198150C7014}"/>
              </a:ext>
            </a:extLst>
          </p:cNvPr>
          <p:cNvSpPr/>
          <p:nvPr/>
        </p:nvSpPr>
        <p:spPr>
          <a:xfrm rot="18903613">
            <a:off x="2658420" y="3994554"/>
            <a:ext cx="1510523" cy="379066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a:p>
        </p:txBody>
      </p:sp>
    </p:spTree>
    <p:extLst>
      <p:ext uri="{BB962C8B-B14F-4D97-AF65-F5344CB8AC3E}">
        <p14:creationId xmlns:p14="http://schemas.microsoft.com/office/powerpoint/2010/main" val="2051245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8BEF19-6BF3-61F4-07C7-04DB83CC1261}"/>
              </a:ext>
            </a:extLst>
          </p:cNvPr>
          <p:cNvSpPr>
            <a:spLocks noGrp="1"/>
          </p:cNvSpPr>
          <p:nvPr>
            <p:ph type="title"/>
          </p:nvPr>
        </p:nvSpPr>
        <p:spPr/>
        <p:txBody>
          <a:bodyPr/>
          <a:lstStyle/>
          <a:p>
            <a:r>
              <a:rPr lang="it-IT" dirty="0"/>
              <a:t>Esperimenti e Risultati: Hardware e Software</a:t>
            </a:r>
          </a:p>
        </p:txBody>
      </p:sp>
      <p:sp>
        <p:nvSpPr>
          <p:cNvPr id="3" name="Segnaposto contenuto 2">
            <a:extLst>
              <a:ext uri="{FF2B5EF4-FFF2-40B4-BE49-F238E27FC236}">
                <a16:creationId xmlns:a16="http://schemas.microsoft.com/office/drawing/2014/main" id="{C043F58D-3D69-5124-E7EE-E7A96137072C}"/>
              </a:ext>
            </a:extLst>
          </p:cNvPr>
          <p:cNvSpPr>
            <a:spLocks noGrp="1"/>
          </p:cNvSpPr>
          <p:nvPr>
            <p:ph idx="1"/>
          </p:nvPr>
        </p:nvSpPr>
        <p:spPr/>
        <p:txBody>
          <a:bodyPr/>
          <a:lstStyle/>
          <a:p>
            <a:r>
              <a:rPr lang="it-IT" sz="1800" dirty="0">
                <a:latin typeface="Aptos" panose="020B0004020202020204" pitchFamily="34" charset="0"/>
                <a:ea typeface="Aptos" panose="020B0004020202020204" pitchFamily="34" charset="0"/>
                <a:cs typeface="Times New Roman" panose="02020603050405020304" pitchFamily="18" charset="0"/>
              </a:rPr>
              <a:t>I</a:t>
            </a:r>
            <a:r>
              <a:rPr lang="it-IT" sz="1800" dirty="0">
                <a:effectLst/>
                <a:latin typeface="Aptos" panose="020B0004020202020204" pitchFamily="34" charset="0"/>
                <a:ea typeface="Aptos" panose="020B0004020202020204" pitchFamily="34" charset="0"/>
                <a:cs typeface="Times New Roman" panose="02020603050405020304" pitchFamily="18" charset="0"/>
              </a:rPr>
              <a:t>ntel </a:t>
            </a:r>
            <a:r>
              <a:rPr lang="it-IT" sz="1800" dirty="0">
                <a:latin typeface="Aptos" panose="020B0004020202020204" pitchFamily="34" charset="0"/>
                <a:ea typeface="Aptos" panose="020B0004020202020204" pitchFamily="34" charset="0"/>
                <a:cs typeface="Times New Roman" panose="02020603050405020304" pitchFamily="18" charset="0"/>
              </a:rPr>
              <a:t>Co</a:t>
            </a:r>
            <a:r>
              <a:rPr lang="it-IT" sz="1800" dirty="0">
                <a:effectLst/>
                <a:latin typeface="Aptos" panose="020B0004020202020204" pitchFamily="34" charset="0"/>
                <a:ea typeface="Aptos" panose="020B0004020202020204" pitchFamily="34" charset="0"/>
                <a:cs typeface="Times New Roman" panose="02020603050405020304" pitchFamily="18" charset="0"/>
              </a:rPr>
              <a:t>re i9-12900H con 20 cores</a:t>
            </a:r>
          </a:p>
          <a:p>
            <a:r>
              <a:rPr lang="it-IT" sz="1800" dirty="0">
                <a:latin typeface="Aptos" panose="020B0004020202020204" pitchFamily="34" charset="0"/>
                <a:cs typeface="Times New Roman" panose="02020603050405020304" pitchFamily="18" charset="0"/>
              </a:rPr>
              <a:t>Ambiente </a:t>
            </a:r>
            <a:r>
              <a:rPr lang="it-IT" sz="1800" dirty="0">
                <a:effectLst/>
                <a:latin typeface="Aptos" panose="020B0004020202020204" pitchFamily="34" charset="0"/>
                <a:ea typeface="Aptos" panose="020B0004020202020204" pitchFamily="34" charset="0"/>
                <a:cs typeface="Times New Roman" panose="02020603050405020304" pitchFamily="18" charset="0"/>
              </a:rPr>
              <a:t>Windows Subsystem for Linux</a:t>
            </a:r>
            <a:r>
              <a:rPr lang="it-IT" sz="1800" dirty="0">
                <a:latin typeface="Aptos" panose="020B0004020202020204" pitchFamily="34" charset="0"/>
                <a:ea typeface="Aptos" panose="020B0004020202020204" pitchFamily="34" charset="0"/>
                <a:cs typeface="Times New Roman" panose="02020603050405020304" pitchFamily="18" charset="0"/>
              </a:rPr>
              <a:t> (WSL)</a:t>
            </a:r>
          </a:p>
          <a:p>
            <a:r>
              <a:rPr lang="it-IT" dirty="0" err="1"/>
              <a:t>MegaBLAST</a:t>
            </a:r>
            <a:r>
              <a:rPr lang="it-IT" dirty="0"/>
              <a:t> </a:t>
            </a:r>
            <a:r>
              <a:rPr lang="it-IT" sz="1800" dirty="0">
                <a:effectLst/>
                <a:latin typeface="Aptos" panose="020B0004020202020204" pitchFamily="34" charset="0"/>
                <a:ea typeface="Aptos" panose="020B0004020202020204" pitchFamily="34" charset="0"/>
                <a:cs typeface="Times New Roman" panose="02020603050405020304" pitchFamily="18" charset="0"/>
              </a:rPr>
              <a:t>2.2.30+, </a:t>
            </a:r>
          </a:p>
          <a:p>
            <a:r>
              <a:rPr lang="it-IT" sz="1800" dirty="0">
                <a:latin typeface="Aptos" panose="020B0004020202020204" pitchFamily="34" charset="0"/>
                <a:cs typeface="Times New Roman" panose="02020603050405020304" pitchFamily="18" charset="0"/>
              </a:rPr>
              <a:t>HS-BLASTN 0.0.5</a:t>
            </a:r>
          </a:p>
          <a:p>
            <a:r>
              <a:rPr lang="it-IT" sz="1800" dirty="0" err="1">
                <a:latin typeface="Aptos" panose="020B0004020202020204" pitchFamily="34" charset="0"/>
                <a:cs typeface="Times New Roman" panose="02020603050405020304" pitchFamily="18" charset="0"/>
              </a:rPr>
              <a:t>DataBase</a:t>
            </a:r>
            <a:r>
              <a:rPr lang="it-IT" sz="1800" dirty="0">
                <a:latin typeface="Aptos" panose="020B0004020202020204" pitchFamily="34" charset="0"/>
                <a:cs typeface="Times New Roman" panose="02020603050405020304" pitchFamily="18" charset="0"/>
              </a:rPr>
              <a:t> Human Build 38</a:t>
            </a:r>
          </a:p>
          <a:p>
            <a:r>
              <a:rPr lang="it-IT" sz="1800" dirty="0">
                <a:effectLst/>
                <a:latin typeface="Aptos" panose="020B0004020202020204" pitchFamily="34" charset="0"/>
                <a:ea typeface="Aptos" panose="020B0004020202020204" pitchFamily="34" charset="0"/>
                <a:cs typeface="Times New Roman" panose="02020603050405020304" pitchFamily="18" charset="0"/>
              </a:rPr>
              <a:t>L’FMD-index costruito grande circa 8 GB (HS-BLASTN impiega circa 42 secondi per caricarlo)</a:t>
            </a:r>
          </a:p>
          <a:p>
            <a:pPr marL="0" indent="0">
              <a:buNone/>
            </a:pPr>
            <a:endParaRPr lang="it-IT" dirty="0"/>
          </a:p>
        </p:txBody>
      </p:sp>
    </p:spTree>
    <p:extLst>
      <p:ext uri="{BB962C8B-B14F-4D97-AF65-F5344CB8AC3E}">
        <p14:creationId xmlns:p14="http://schemas.microsoft.com/office/powerpoint/2010/main" val="404450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7E3BDA2-4C93-B491-318E-81B0BA172EA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F1538C-EC0E-14E3-F239-6596F89B99D3}"/>
              </a:ext>
            </a:extLst>
          </p:cNvPr>
          <p:cNvSpPr>
            <a:spLocks noGrp="1"/>
          </p:cNvSpPr>
          <p:nvPr>
            <p:ph type="title"/>
          </p:nvPr>
        </p:nvSpPr>
        <p:spPr>
          <a:xfrm>
            <a:off x="990000" y="540000"/>
            <a:ext cx="3528000" cy="2303213"/>
          </a:xfrm>
        </p:spPr>
        <p:txBody>
          <a:bodyPr anchor="ctr">
            <a:normAutofit/>
          </a:bodyPr>
          <a:lstStyle/>
          <a:p>
            <a:pPr algn="ctr"/>
            <a:r>
              <a:rPr lang="it-IT" dirty="0"/>
              <a:t>Esperimenti e Risultati: Query </a:t>
            </a:r>
            <a:endParaRPr lang="it-IT"/>
          </a:p>
        </p:txBody>
      </p:sp>
      <p:cxnSp>
        <p:nvCxnSpPr>
          <p:cNvPr id="12"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5712827D-069B-F911-520D-B4D5813F498D}"/>
              </a:ext>
            </a:extLst>
          </p:cNvPr>
          <p:cNvSpPr>
            <a:spLocks noGrp="1"/>
          </p:cNvSpPr>
          <p:nvPr>
            <p:ph idx="1"/>
          </p:nvPr>
        </p:nvSpPr>
        <p:spPr>
          <a:xfrm>
            <a:off x="5543552" y="450000"/>
            <a:ext cx="6107460" cy="2484000"/>
          </a:xfrm>
        </p:spPr>
        <p:txBody>
          <a:bodyPr anchor="ctr">
            <a:normAutofit/>
          </a:bodyPr>
          <a:lstStyle/>
          <a:p>
            <a:pPr>
              <a:lnSpc>
                <a:spcPct val="140000"/>
              </a:lnSpc>
            </a:pPr>
            <a:r>
              <a:rPr lang="it-IT" b="1" dirty="0" err="1"/>
              <a:t>HSQueriesSmall</a:t>
            </a:r>
            <a:r>
              <a:rPr lang="it-IT" dirty="0"/>
              <a:t>: contenente 2 milioni di query con lunghezze dai 100 ai 500 caratteri; </a:t>
            </a:r>
            <a:endParaRPr lang="it-IT"/>
          </a:p>
          <a:p>
            <a:pPr>
              <a:lnSpc>
                <a:spcPct val="140000"/>
              </a:lnSpc>
            </a:pPr>
            <a:r>
              <a:rPr lang="it-IT" b="1" dirty="0" err="1"/>
              <a:t>HSQueriesLarge</a:t>
            </a:r>
            <a:r>
              <a:rPr lang="it-IT" dirty="0"/>
              <a:t>: contenente circa 870000 query di lunghezza tra 800 e 4000 caratteri. </a:t>
            </a:r>
            <a:endParaRPr lang="it-IT"/>
          </a:p>
          <a:p>
            <a:pPr lvl="1">
              <a:lnSpc>
                <a:spcPct val="140000"/>
              </a:lnSpc>
            </a:pPr>
            <a:r>
              <a:rPr lang="it-IT" dirty="0"/>
              <a:t>	</a:t>
            </a:r>
            <a:endParaRPr lang="it-IT"/>
          </a:p>
        </p:txBody>
      </p:sp>
      <p:pic>
        <p:nvPicPr>
          <p:cNvPr id="5" name="Immagine 4" descr="Immagine che contiene testo, schermata, Carattere, numero&#10;&#10;Descrizione generata automaticamente">
            <a:extLst>
              <a:ext uri="{FF2B5EF4-FFF2-40B4-BE49-F238E27FC236}">
                <a16:creationId xmlns:a16="http://schemas.microsoft.com/office/drawing/2014/main" id="{C32183D7-919B-06B7-0E4B-A9FA9D0CC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212" y="3429000"/>
            <a:ext cx="6349927" cy="2886330"/>
          </a:xfrm>
          <a:prstGeom prst="rect">
            <a:avLst/>
          </a:prstGeom>
        </p:spPr>
      </p:pic>
    </p:spTree>
    <p:extLst>
      <p:ext uri="{BB962C8B-B14F-4D97-AF65-F5344CB8AC3E}">
        <p14:creationId xmlns:p14="http://schemas.microsoft.com/office/powerpoint/2010/main" val="2380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B1333-2F32-D0E2-7A93-123E131E5CF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992ECD4-59B8-B197-C811-6AE7D09A6D51}"/>
              </a:ext>
            </a:extLst>
          </p:cNvPr>
          <p:cNvSpPr>
            <a:spLocks noGrp="1"/>
          </p:cNvSpPr>
          <p:nvPr>
            <p:ph type="ctrTitle"/>
          </p:nvPr>
        </p:nvSpPr>
        <p:spPr>
          <a:xfrm>
            <a:off x="4875975" y="1080000"/>
            <a:ext cx="6307200" cy="2185200"/>
          </a:xfrm>
        </p:spPr>
        <p:txBody>
          <a:bodyPr>
            <a:normAutofit/>
          </a:bodyPr>
          <a:lstStyle/>
          <a:p>
            <a:pPr>
              <a:lnSpc>
                <a:spcPct val="90000"/>
              </a:lnSpc>
            </a:pPr>
            <a:r>
              <a:rPr lang="it-IT" dirty="0"/>
              <a:t>Grazie per l’attenzione</a:t>
            </a:r>
          </a:p>
        </p:txBody>
      </p:sp>
      <p:sp>
        <p:nvSpPr>
          <p:cNvPr id="3" name="Sottotitolo 2">
            <a:extLst>
              <a:ext uri="{FF2B5EF4-FFF2-40B4-BE49-F238E27FC236}">
                <a16:creationId xmlns:a16="http://schemas.microsoft.com/office/drawing/2014/main" id="{65B41624-1E97-694D-1DC2-CE40D7DFF67A}"/>
              </a:ext>
            </a:extLst>
          </p:cNvPr>
          <p:cNvSpPr>
            <a:spLocks noGrp="1"/>
          </p:cNvSpPr>
          <p:nvPr>
            <p:ph type="subTitle" idx="1"/>
          </p:nvPr>
        </p:nvSpPr>
        <p:spPr>
          <a:xfrm>
            <a:off x="4875975" y="3343844"/>
            <a:ext cx="6307200" cy="1710500"/>
          </a:xfrm>
        </p:spPr>
        <p:txBody>
          <a:bodyPr>
            <a:normAutofit/>
          </a:bodyPr>
          <a:lstStyle/>
          <a:p>
            <a:pPr algn="r"/>
            <a:r>
              <a:rPr lang="it-IT" dirty="0"/>
              <a:t>Ciro e Vincenzo Malafronte</a:t>
            </a:r>
          </a:p>
        </p:txBody>
      </p:sp>
      <p:pic>
        <p:nvPicPr>
          <p:cNvPr id="4" name="Picture 3">
            <a:extLst>
              <a:ext uri="{FF2B5EF4-FFF2-40B4-BE49-F238E27FC236}">
                <a16:creationId xmlns:a16="http://schemas.microsoft.com/office/drawing/2014/main" id="{1BE4B7CE-1417-5ACA-EA6E-70AB5AA9B7AF}"/>
              </a:ext>
            </a:extLst>
          </p:cNvPr>
          <p:cNvPicPr>
            <a:picLocks noChangeAspect="1"/>
          </p:cNvPicPr>
          <p:nvPr/>
        </p:nvPicPr>
        <p:blipFill rotWithShape="1">
          <a:blip r:embed="rId2"/>
          <a:srcRect l="42954" r="-2" b="-2"/>
          <a:stretch/>
        </p:blipFill>
        <p:spPr>
          <a:xfrm>
            <a:off x="20" y="10"/>
            <a:ext cx="3863955" cy="6857989"/>
          </a:xfrm>
          <a:prstGeom prst="rect">
            <a:avLst/>
          </a:prstGeom>
        </p:spPr>
      </p:pic>
    </p:spTree>
    <p:extLst>
      <p:ext uri="{BB962C8B-B14F-4D97-AF65-F5344CB8AC3E}">
        <p14:creationId xmlns:p14="http://schemas.microsoft.com/office/powerpoint/2010/main" val="59300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89D47A-B6A1-A33D-7099-FCD615F8ABCB}"/>
              </a:ext>
            </a:extLst>
          </p:cNvPr>
          <p:cNvSpPr>
            <a:spLocks noGrp="1"/>
          </p:cNvSpPr>
          <p:nvPr>
            <p:ph type="title"/>
          </p:nvPr>
        </p:nvSpPr>
        <p:spPr>
          <a:xfrm>
            <a:off x="989400" y="251461"/>
            <a:ext cx="10213200" cy="1390902"/>
          </a:xfrm>
        </p:spPr>
        <p:txBody>
          <a:bodyPr anchor="ctr">
            <a:normAutofit/>
          </a:bodyPr>
          <a:lstStyle/>
          <a:p>
            <a:pPr algn="ctr"/>
            <a:r>
              <a:rPr lang="it-IT" sz="4800"/>
              <a:t>Le matrici di similarità</a:t>
            </a:r>
          </a:p>
        </p:txBody>
      </p:sp>
      <p:cxnSp>
        <p:nvCxnSpPr>
          <p:cNvPr id="19" name="Straight Connector 18">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Segnaposto contenuto 2">
            <a:extLst>
              <a:ext uri="{FF2B5EF4-FFF2-40B4-BE49-F238E27FC236}">
                <a16:creationId xmlns:a16="http://schemas.microsoft.com/office/drawing/2014/main" id="{1C6B164C-C2ED-D0E5-F1D2-989248008B26}"/>
              </a:ext>
            </a:extLst>
          </p:cNvPr>
          <p:cNvGraphicFramePr>
            <a:graphicFrameLocks noGrp="1"/>
          </p:cNvGraphicFramePr>
          <p:nvPr>
            <p:ph idx="1"/>
            <p:extLst>
              <p:ext uri="{D42A27DB-BD31-4B8C-83A1-F6EECF244321}">
                <p14:modId xmlns:p14="http://schemas.microsoft.com/office/powerpoint/2010/main" val="1494424564"/>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84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95B8B0-802F-6DE3-5EDB-50C0B7DA5DB6}"/>
              </a:ext>
            </a:extLst>
          </p:cNvPr>
          <p:cNvSpPr>
            <a:spLocks noGrp="1"/>
          </p:cNvSpPr>
          <p:nvPr>
            <p:ph type="title"/>
          </p:nvPr>
        </p:nvSpPr>
        <p:spPr/>
        <p:txBody>
          <a:bodyPr/>
          <a:lstStyle/>
          <a:p>
            <a:r>
              <a:rPr lang="it-IT"/>
              <a:t>PAM	(Point Accepted Mutation)	</a:t>
            </a:r>
            <a:endParaRPr lang="it-IT" dirty="0"/>
          </a:p>
        </p:txBody>
      </p:sp>
      <p:graphicFrame>
        <p:nvGraphicFramePr>
          <p:cNvPr id="5" name="Segnaposto contenuto 2">
            <a:extLst>
              <a:ext uri="{FF2B5EF4-FFF2-40B4-BE49-F238E27FC236}">
                <a16:creationId xmlns:a16="http://schemas.microsoft.com/office/drawing/2014/main" id="{B133752D-0B18-0DA7-165D-F1D6E34BC21E}"/>
              </a:ext>
            </a:extLst>
          </p:cNvPr>
          <p:cNvGraphicFramePr>
            <a:graphicFrameLocks noGrp="1"/>
          </p:cNvGraphicFramePr>
          <p:nvPr>
            <p:ph idx="1"/>
            <p:extLst>
              <p:ext uri="{D42A27DB-BD31-4B8C-83A1-F6EECF244321}">
                <p14:modId xmlns:p14="http://schemas.microsoft.com/office/powerpoint/2010/main" val="3694823275"/>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69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35F3B27-C167-DFDD-A175-462BCF87016E}"/>
              </a:ext>
            </a:extLst>
          </p:cNvPr>
          <p:cNvSpPr>
            <a:spLocks noGrp="1"/>
          </p:cNvSpPr>
          <p:nvPr>
            <p:ph type="title"/>
          </p:nvPr>
        </p:nvSpPr>
        <p:spPr>
          <a:xfrm>
            <a:off x="989400" y="251461"/>
            <a:ext cx="10213200" cy="1390902"/>
          </a:xfrm>
        </p:spPr>
        <p:txBody>
          <a:bodyPr anchor="ctr">
            <a:normAutofit/>
          </a:bodyPr>
          <a:lstStyle/>
          <a:p>
            <a:pPr algn="ctr"/>
            <a:r>
              <a:rPr lang="it-IT" sz="4800" dirty="0"/>
              <a:t>BLOSUM (</a:t>
            </a:r>
            <a:r>
              <a:rPr lang="it-IT" sz="4800" dirty="0" err="1"/>
              <a:t>BLOcks</a:t>
            </a:r>
            <a:r>
              <a:rPr lang="it-IT" sz="4800" dirty="0"/>
              <a:t> </a:t>
            </a:r>
            <a:r>
              <a:rPr lang="it-IT" sz="4800" dirty="0" err="1"/>
              <a:t>SUbstitution</a:t>
            </a:r>
            <a:r>
              <a:rPr lang="it-IT" sz="4800" dirty="0"/>
              <a:t> Matrix)</a:t>
            </a:r>
          </a:p>
        </p:txBody>
      </p:sp>
      <p:cxnSp>
        <p:nvCxnSpPr>
          <p:cNvPr id="20" name="Straight Connector 19">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Segnaposto contenuto 2">
            <a:extLst>
              <a:ext uri="{FF2B5EF4-FFF2-40B4-BE49-F238E27FC236}">
                <a16:creationId xmlns:a16="http://schemas.microsoft.com/office/drawing/2014/main" id="{ADBE6E1E-A5C5-83E8-8B4E-D0AF3EC26C22}"/>
              </a:ext>
            </a:extLst>
          </p:cNvPr>
          <p:cNvGraphicFramePr>
            <a:graphicFrameLocks noGrp="1"/>
          </p:cNvGraphicFramePr>
          <p:nvPr>
            <p:ph idx="1"/>
            <p:extLst>
              <p:ext uri="{D42A27DB-BD31-4B8C-83A1-F6EECF244321}">
                <p14:modId xmlns:p14="http://schemas.microsoft.com/office/powerpoint/2010/main" val="636855026"/>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5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CE8AA08-09F3-F86D-EADC-D08201CC8F85}"/>
              </a:ext>
            </a:extLst>
          </p:cNvPr>
          <p:cNvSpPr>
            <a:spLocks noGrp="1"/>
          </p:cNvSpPr>
          <p:nvPr>
            <p:ph type="title"/>
          </p:nvPr>
        </p:nvSpPr>
        <p:spPr>
          <a:xfrm>
            <a:off x="4868987" y="395288"/>
            <a:ext cx="6317998" cy="1120439"/>
          </a:xfrm>
        </p:spPr>
        <p:txBody>
          <a:bodyPr wrap="square" anchor="b">
            <a:normAutofit/>
          </a:bodyPr>
          <a:lstStyle/>
          <a:p>
            <a:pPr algn="ctr"/>
            <a:r>
              <a:rPr lang="it-IT"/>
              <a:t>BLOSUM (</a:t>
            </a:r>
            <a:r>
              <a:rPr lang="it-IT" err="1"/>
              <a:t>BLOcks</a:t>
            </a:r>
            <a:r>
              <a:rPr lang="it-IT"/>
              <a:t> </a:t>
            </a:r>
            <a:r>
              <a:rPr lang="it-IT" err="1"/>
              <a:t>SUbstitution</a:t>
            </a:r>
            <a:r>
              <a:rPr lang="it-IT"/>
              <a:t> Matrix)</a:t>
            </a:r>
          </a:p>
        </p:txBody>
      </p:sp>
      <p:pic>
        <p:nvPicPr>
          <p:cNvPr id="5" name="Picture 4" descr="CPU con numeri binari e cianografia">
            <a:extLst>
              <a:ext uri="{FF2B5EF4-FFF2-40B4-BE49-F238E27FC236}">
                <a16:creationId xmlns:a16="http://schemas.microsoft.com/office/drawing/2014/main" id="{2D173025-CFC3-48DB-3AC7-7FB83C5BF0B5}"/>
              </a:ext>
            </a:extLst>
          </p:cNvPr>
          <p:cNvPicPr>
            <a:picLocks noChangeAspect="1"/>
          </p:cNvPicPr>
          <p:nvPr/>
        </p:nvPicPr>
        <p:blipFill rotWithShape="1">
          <a:blip r:embed="rId2"/>
          <a:srcRect l="37104" r="31204"/>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Segnaposto contenuto 2">
            <a:extLst>
              <a:ext uri="{FF2B5EF4-FFF2-40B4-BE49-F238E27FC236}">
                <a16:creationId xmlns:a16="http://schemas.microsoft.com/office/drawing/2014/main" id="{B3D2B2D9-1912-54A1-D723-DA269D0F739A}"/>
              </a:ext>
            </a:extLst>
          </p:cNvPr>
          <p:cNvGraphicFramePr>
            <a:graphicFrameLocks noGrp="1"/>
          </p:cNvGraphicFramePr>
          <p:nvPr>
            <p:ph idx="1"/>
            <p:extLst>
              <p:ext uri="{D42A27DB-BD31-4B8C-83A1-F6EECF244321}">
                <p14:modId xmlns:p14="http://schemas.microsoft.com/office/powerpoint/2010/main" val="192629900"/>
              </p:ext>
            </p:extLst>
          </p:nvPr>
        </p:nvGraphicFramePr>
        <p:xfrm>
          <a:off x="4868986" y="2413468"/>
          <a:ext cx="6318000" cy="3365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67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18EC60-C51D-2401-610F-D9394D3A87D9}"/>
              </a:ext>
            </a:extLst>
          </p:cNvPr>
          <p:cNvSpPr>
            <a:spLocks noGrp="1"/>
          </p:cNvSpPr>
          <p:nvPr>
            <p:ph type="title"/>
          </p:nvPr>
        </p:nvSpPr>
        <p:spPr/>
        <p:txBody>
          <a:bodyPr/>
          <a:lstStyle/>
          <a:p>
            <a:r>
              <a:rPr lang="it-IT" dirty="0"/>
              <a:t>FASTP	</a:t>
            </a:r>
          </a:p>
        </p:txBody>
      </p:sp>
      <p:sp>
        <p:nvSpPr>
          <p:cNvPr id="3" name="Segnaposto contenuto 2">
            <a:extLst>
              <a:ext uri="{FF2B5EF4-FFF2-40B4-BE49-F238E27FC236}">
                <a16:creationId xmlns:a16="http://schemas.microsoft.com/office/drawing/2014/main" id="{63D467F1-079A-02A0-D8B3-A781651D29D8}"/>
              </a:ext>
            </a:extLst>
          </p:cNvPr>
          <p:cNvSpPr>
            <a:spLocks noGrp="1"/>
          </p:cNvSpPr>
          <p:nvPr>
            <p:ph idx="1"/>
          </p:nvPr>
        </p:nvSpPr>
        <p:spPr/>
        <p:txBody>
          <a:bodyPr/>
          <a:lstStyle/>
          <a:p>
            <a:r>
              <a:rPr lang="it-IT" dirty="0"/>
              <a:t>Primo tool sviluppato con lo scopo di eseguire ricerche di sequenze simili ad alte prestazioni con hardware sostenibili</a:t>
            </a:r>
          </a:p>
          <a:p>
            <a:r>
              <a:rPr lang="it-IT" b="1" dirty="0"/>
              <a:t>Funzionamento:</a:t>
            </a:r>
          </a:p>
          <a:p>
            <a:pPr lvl="1"/>
            <a:r>
              <a:rPr lang="it-IT" b="1" dirty="0"/>
              <a:t>	</a:t>
            </a:r>
            <a:r>
              <a:rPr lang="it-IT" dirty="0"/>
              <a:t>- </a:t>
            </a:r>
            <a:r>
              <a:rPr lang="it-IT" sz="1800" dirty="0">
                <a:effectLst/>
                <a:latin typeface="Aptos" panose="020B0004020202020204" pitchFamily="34" charset="0"/>
                <a:ea typeface="Aptos" panose="020B0004020202020204" pitchFamily="34" charset="0"/>
                <a:cs typeface="Times New Roman" panose="02020603050405020304" pitchFamily="18" charset="0"/>
              </a:rPr>
              <a:t>cerca delle regioni simili tra due sequenze senza valutare le identità;</a:t>
            </a:r>
            <a:endParaRPr lang="it-IT" dirty="0"/>
          </a:p>
          <a:p>
            <a:pPr lvl="1"/>
            <a:r>
              <a:rPr lang="it-IT" dirty="0"/>
              <a:t>	- </a:t>
            </a:r>
            <a:r>
              <a:rPr lang="it-IT" sz="1800" dirty="0">
                <a:effectLst/>
                <a:latin typeface="Aptos" panose="020B0004020202020204" pitchFamily="34" charset="0"/>
                <a:ea typeface="Aptos" panose="020B0004020202020204" pitchFamily="34" charset="0"/>
                <a:cs typeface="Times New Roman" panose="02020603050405020304" pitchFamily="18" charset="0"/>
              </a:rPr>
              <a:t>riassegna i punteggi di queste sequenze utilizzando delle matrici PAM;</a:t>
            </a:r>
          </a:p>
          <a:p>
            <a:pPr lvl="1"/>
            <a:r>
              <a:rPr lang="it-IT" sz="1800" dirty="0">
                <a:latin typeface="Aptos" panose="020B0004020202020204" pitchFamily="34" charset="0"/>
                <a:cs typeface="Times New Roman" panose="02020603050405020304" pitchFamily="18" charset="0"/>
              </a:rPr>
              <a:t>	- </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incrementa successivamente la misura di similarità.</a:t>
            </a:r>
          </a:p>
          <a:p>
            <a:pPr lvl="1"/>
            <a:endParaRPr lang="it-IT" dirty="0"/>
          </a:p>
        </p:txBody>
      </p:sp>
    </p:spTree>
    <p:extLst>
      <p:ext uri="{BB962C8B-B14F-4D97-AF65-F5344CB8AC3E}">
        <p14:creationId xmlns:p14="http://schemas.microsoft.com/office/powerpoint/2010/main" val="324920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E5017-852D-D423-25E3-B8D19559E85D}"/>
              </a:ext>
            </a:extLst>
          </p:cNvPr>
          <p:cNvSpPr>
            <a:spLocks noGrp="1"/>
          </p:cNvSpPr>
          <p:nvPr>
            <p:ph type="title"/>
          </p:nvPr>
        </p:nvSpPr>
        <p:spPr/>
        <p:txBody>
          <a:bodyPr/>
          <a:lstStyle/>
          <a:p>
            <a:r>
              <a:rPr lang="it-IT"/>
              <a:t>BLAST (</a:t>
            </a:r>
            <a:r>
              <a:rPr lang="en-US"/>
              <a:t>Basic Logical Alignment Search Tool)</a:t>
            </a:r>
            <a:endParaRPr lang="it-IT" dirty="0"/>
          </a:p>
        </p:txBody>
      </p:sp>
      <p:graphicFrame>
        <p:nvGraphicFramePr>
          <p:cNvPr id="13" name="Segnaposto contenuto 2">
            <a:extLst>
              <a:ext uri="{FF2B5EF4-FFF2-40B4-BE49-F238E27FC236}">
                <a16:creationId xmlns:a16="http://schemas.microsoft.com/office/drawing/2014/main" id="{5CB74955-46FE-2690-5E79-DCC3D5DEBFF6}"/>
              </a:ext>
            </a:extLst>
          </p:cNvPr>
          <p:cNvGraphicFramePr>
            <a:graphicFrameLocks noGrp="1"/>
          </p:cNvGraphicFramePr>
          <p:nvPr>
            <p:ph idx="1"/>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06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8DF79B-3367-EBEC-CAA0-60E2E3D44733}"/>
              </a:ext>
            </a:extLst>
          </p:cNvPr>
          <p:cNvSpPr>
            <a:spLocks noGrp="1"/>
          </p:cNvSpPr>
          <p:nvPr>
            <p:ph type="title"/>
          </p:nvPr>
        </p:nvSpPr>
        <p:spPr/>
        <p:txBody>
          <a:bodyPr/>
          <a:lstStyle/>
          <a:p>
            <a:r>
              <a:rPr lang="it-IT" dirty="0"/>
              <a:t>Algoritmo</a:t>
            </a:r>
          </a:p>
        </p:txBody>
      </p:sp>
      <p:graphicFrame>
        <p:nvGraphicFramePr>
          <p:cNvPr id="5" name="Segnaposto contenuto 2">
            <a:extLst>
              <a:ext uri="{FF2B5EF4-FFF2-40B4-BE49-F238E27FC236}">
                <a16:creationId xmlns:a16="http://schemas.microsoft.com/office/drawing/2014/main" id="{F1C78652-A098-5D68-960C-28D5FAD969D8}"/>
              </a:ext>
            </a:extLst>
          </p:cNvPr>
          <p:cNvGraphicFramePr>
            <a:graphicFrameLocks noGrp="1"/>
          </p:cNvGraphicFramePr>
          <p:nvPr>
            <p:ph idx="1"/>
            <p:extLst>
              <p:ext uri="{D42A27DB-BD31-4B8C-83A1-F6EECF244321}">
                <p14:modId xmlns:p14="http://schemas.microsoft.com/office/powerpoint/2010/main" val="2678517844"/>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218335"/>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292441"/>
      </a:dk2>
      <a:lt2>
        <a:srgbClr val="E2E8E7"/>
      </a:lt2>
      <a:accent1>
        <a:srgbClr val="E6768A"/>
      </a:accent1>
      <a:accent2>
        <a:srgbClr val="E058A9"/>
      </a:accent2>
      <a:accent3>
        <a:srgbClr val="E576E6"/>
      </a:accent3>
      <a:accent4>
        <a:srgbClr val="A658E0"/>
      </a:accent4>
      <a:accent5>
        <a:srgbClr val="8876E6"/>
      </a:accent5>
      <a:accent6>
        <a:srgbClr val="587CE0"/>
      </a:accent6>
      <a:hlink>
        <a:srgbClr val="568E84"/>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15749</TotalTime>
  <Words>1700</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Aptos</vt:lpstr>
      <vt:lpstr>Arial</vt:lpstr>
      <vt:lpstr>Avenir Next LT Pro</vt:lpstr>
      <vt:lpstr>Goudy Old Style</vt:lpstr>
      <vt:lpstr>Wingdings</vt:lpstr>
      <vt:lpstr>FrostyVTI</vt:lpstr>
      <vt:lpstr>Allineamento di sequenze biologiche: BLAST e le sue varianti</vt:lpstr>
      <vt:lpstr>Allineamento di sequenze biologiche: BLAST e le sue varianti</vt:lpstr>
      <vt:lpstr>Le matrici di similarità</vt:lpstr>
      <vt:lpstr>PAM (Point Accepted Mutation) </vt:lpstr>
      <vt:lpstr>BLOSUM (BLOcks SUbstitution Matrix)</vt:lpstr>
      <vt:lpstr>BLOSUM (BLOcks SUbstitution Matrix)</vt:lpstr>
      <vt:lpstr>FASTP </vt:lpstr>
      <vt:lpstr>BLAST (Basic Logical Alignment Search Tool)</vt:lpstr>
      <vt:lpstr>Algoritmo</vt:lpstr>
      <vt:lpstr>Algoritmo</vt:lpstr>
      <vt:lpstr>Ottimizzazione </vt:lpstr>
      <vt:lpstr>Metodi paralleli </vt:lpstr>
      <vt:lpstr>MegaBLAST</vt:lpstr>
      <vt:lpstr>Altre velocizzazioni</vt:lpstr>
      <vt:lpstr>HS-BLASTN</vt:lpstr>
      <vt:lpstr>Lookup Table</vt:lpstr>
      <vt:lpstr>L’algoritmo di seeding: Bi-interval identification</vt:lpstr>
      <vt:lpstr>L’algoritmo di seeding: Occurrence position detection</vt:lpstr>
      <vt:lpstr>Complessità</vt:lpstr>
      <vt:lpstr>Esperimenti e Risultati: Hardware e Software</vt:lpstr>
      <vt:lpstr>Esperimenti e Risultati: Query </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Allineamento di sequenze biologiche: BLAST e le sue varianti</dc:title>
  <dc:creator>Vincenzo Malafronte</dc:creator>
  <cp:lastModifiedBy>Vincenzo Malafronte</cp:lastModifiedBy>
  <cp:revision>4</cp:revision>
  <dcterms:created xsi:type="dcterms:W3CDTF">2024-02-24T16:20:25Z</dcterms:created>
  <dcterms:modified xsi:type="dcterms:W3CDTF">2024-03-06T14:49:34Z</dcterms:modified>
</cp:coreProperties>
</file>