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59" r:id="rId4"/>
    <p:sldId id="261" r:id="rId5"/>
    <p:sldId id="263" r:id="rId6"/>
    <p:sldId id="262" r:id="rId7"/>
    <p:sldId id="264" r:id="rId8"/>
    <p:sldId id="265" r:id="rId9"/>
    <p:sldId id="266" r:id="rId10"/>
    <p:sldId id="267" r:id="rId11"/>
    <p:sldId id="269"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areas_of_London" TargetMode="External"/><Relationship Id="rId2" Type="http://schemas.openxmlformats.org/officeDocument/2006/relationships/hyperlink" Target="https://en.wikipedia.org/wiki/London_boroughs" TargetMode="External"/><Relationship Id="rId1" Type="http://schemas.openxmlformats.org/officeDocument/2006/relationships/slideLayout" Target="../slideLayouts/slideLayout2.xml"/><Relationship Id="rId5" Type="http://schemas.openxmlformats.org/officeDocument/2006/relationships/hyperlink" Target="https://data.london.gov.uk/dataset/london-borough-profiles" TargetMode="External"/><Relationship Id="rId4" Type="http://schemas.openxmlformats.org/officeDocument/2006/relationships/hyperlink" Target="https://foursquare.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chor="ctr">
            <a:normAutofit/>
          </a:bodyPr>
          <a:lstStyle/>
          <a:p>
            <a:pPr algn="ctr"/>
            <a:r>
              <a:rPr lang="en-US" sz="2000" b="1" i="1" dirty="0"/>
              <a:t>Applied Data Science Capstone</a:t>
            </a:r>
            <a:br>
              <a:rPr lang="en-US" sz="2000" b="1" i="1" dirty="0"/>
            </a:br>
            <a:br>
              <a:rPr lang="en-GB" sz="3000" dirty="0"/>
            </a:br>
            <a:r>
              <a:rPr lang="en-US" sz="2500" b="1" i="1" dirty="0"/>
              <a:t>Finding the best place to open a new restaurant in London</a:t>
            </a:r>
            <a:endParaRPr lang="en-GB" sz="25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6158FE-6C30-4511-9171-8F1679EA1002}"/>
              </a:ext>
            </a:extLst>
          </p:cNvPr>
          <p:cNvSpPr txBox="1"/>
          <p:nvPr/>
        </p:nvSpPr>
        <p:spPr>
          <a:xfrm rot="10800000" flipV="1">
            <a:off x="5619750" y="4626552"/>
            <a:ext cx="5155263" cy="646331"/>
          </a:xfrm>
          <a:prstGeom prst="rect">
            <a:avLst/>
          </a:prstGeom>
          <a:noFill/>
        </p:spPr>
        <p:txBody>
          <a:bodyPr wrap="square" rtlCol="0">
            <a:spAutoFit/>
          </a:bodyPr>
          <a:lstStyle/>
          <a:p>
            <a:r>
              <a:rPr lang="en-GB" b="1" i="1" dirty="0"/>
              <a:t>by</a:t>
            </a:r>
            <a:endParaRPr lang="en-GB" dirty="0"/>
          </a:p>
          <a:p>
            <a:r>
              <a:rPr lang="en-GB" b="1" dirty="0"/>
              <a:t>Pegah </a:t>
            </a:r>
            <a:r>
              <a:rPr lang="en-GB" b="1" dirty="0" err="1"/>
              <a:t>Bangiantabrizi</a:t>
            </a:r>
            <a:endParaRPr lang="en-GB" dirty="0"/>
          </a:p>
        </p:txBody>
      </p:sp>
      <p:pic>
        <p:nvPicPr>
          <p:cNvPr id="13" name="Picture 12" descr="A close up of a map&#10;&#10;Description automatically generated">
            <a:extLst>
              <a:ext uri="{FF2B5EF4-FFF2-40B4-BE49-F238E27FC236}">
                <a16:creationId xmlns:a16="http://schemas.microsoft.com/office/drawing/2014/main" id="{14945565-FD65-41F7-A815-4CFCE44CA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1" y="0"/>
            <a:ext cx="4820856" cy="6858000"/>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6DEC-E6A5-4747-B3CF-27D0AF17E7D5}"/>
              </a:ext>
            </a:extLst>
          </p:cNvPr>
          <p:cNvSpPr>
            <a:spLocks noGrp="1"/>
          </p:cNvSpPr>
          <p:nvPr>
            <p:ph type="title"/>
          </p:nvPr>
        </p:nvSpPr>
        <p:spPr/>
        <p:txBody>
          <a:bodyPr/>
          <a:lstStyle/>
          <a:p>
            <a:r>
              <a:rPr lang="en-US" b="1" i="1" dirty="0"/>
              <a:t>M</a:t>
            </a:r>
            <a:r>
              <a:rPr lang="en-GB" b="1" i="1" dirty="0"/>
              <a:t>ap of Clusters</a:t>
            </a:r>
            <a:br>
              <a:rPr lang="en-GB" b="1" dirty="0"/>
            </a:br>
            <a:endParaRPr lang="en-GB" dirty="0"/>
          </a:p>
        </p:txBody>
      </p:sp>
      <p:pic>
        <p:nvPicPr>
          <p:cNvPr id="4" name="Content Placeholder 3">
            <a:extLst>
              <a:ext uri="{FF2B5EF4-FFF2-40B4-BE49-F238E27FC236}">
                <a16:creationId xmlns:a16="http://schemas.microsoft.com/office/drawing/2014/main" id="{74085D07-5C78-4CF1-BA8B-38FF612C341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994" y="2108200"/>
            <a:ext cx="5708338" cy="3760788"/>
          </a:xfrm>
          <a:prstGeom prst="rect">
            <a:avLst/>
          </a:prstGeom>
          <a:noFill/>
          <a:ln>
            <a:noFill/>
          </a:ln>
        </p:spPr>
      </p:pic>
    </p:spTree>
    <p:extLst>
      <p:ext uri="{BB962C8B-B14F-4D97-AF65-F5344CB8AC3E}">
        <p14:creationId xmlns:p14="http://schemas.microsoft.com/office/powerpoint/2010/main" val="100360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A96-6586-41CF-B597-75174A8387EC}"/>
              </a:ext>
            </a:extLst>
          </p:cNvPr>
          <p:cNvSpPr>
            <a:spLocks noGrp="1"/>
          </p:cNvSpPr>
          <p:nvPr>
            <p:ph type="title"/>
          </p:nvPr>
        </p:nvSpPr>
        <p:spPr/>
        <p:txBody>
          <a:bodyPr/>
          <a:lstStyle/>
          <a:p>
            <a:r>
              <a:rPr lang="en-GB" b="1" i="1" dirty="0"/>
              <a:t>Discussion</a:t>
            </a:r>
            <a:br>
              <a:rPr lang="en-GB" i="1" dirty="0"/>
            </a:br>
            <a:endParaRPr lang="en-GB" dirty="0"/>
          </a:p>
        </p:txBody>
      </p:sp>
      <p:sp>
        <p:nvSpPr>
          <p:cNvPr id="3" name="Content Placeholder 2">
            <a:extLst>
              <a:ext uri="{FF2B5EF4-FFF2-40B4-BE49-F238E27FC236}">
                <a16:creationId xmlns:a16="http://schemas.microsoft.com/office/drawing/2014/main" id="{F1DC7112-6B81-4FA7-BE62-D6A39D98C973}"/>
              </a:ext>
            </a:extLst>
          </p:cNvPr>
          <p:cNvSpPr>
            <a:spLocks noGrp="1"/>
          </p:cNvSpPr>
          <p:nvPr>
            <p:ph idx="1"/>
          </p:nvPr>
        </p:nvSpPr>
        <p:spPr/>
        <p:txBody>
          <a:bodyPr>
            <a:normAutofit/>
          </a:bodyPr>
          <a:lstStyle/>
          <a:p>
            <a:pPr algn="just">
              <a:buFont typeface="Courier New" panose="02070309020205020404" pitchFamily="49" charset="0"/>
              <a:buChar char="o"/>
            </a:pPr>
            <a:r>
              <a:rPr lang="en-GB" sz="2000" dirty="0"/>
              <a:t>The analysis of the results shows that London overall has a high frequency of restaurants within its neighbourhoods, In terms of the clustered data.</a:t>
            </a:r>
          </a:p>
          <a:p>
            <a:pPr algn="just">
              <a:buFont typeface="Courier New" panose="02070309020205020404" pitchFamily="49" charset="0"/>
              <a:buChar char="o"/>
            </a:pPr>
            <a:r>
              <a:rPr lang="en-GB" sz="2000" dirty="0"/>
              <a:t>By further looking at the frequency of restaurants based on locations, the most common restaurants in each cluster have been located and as a result, The best boroughs to open a restaurant with a specific cuisine (i.e., most favourite cuisine of the borough) can be chosen.</a:t>
            </a:r>
            <a:endParaRPr lang="en-GB" sz="1800" dirty="0"/>
          </a:p>
          <a:p>
            <a:pPr algn="just">
              <a:buFont typeface="Courier New" panose="02070309020205020404" pitchFamily="49" charset="0"/>
              <a:buChar char="o"/>
            </a:pPr>
            <a:r>
              <a:rPr lang="en-GB" sz="2000" dirty="0"/>
              <a:t>The analysis recommends neighbourhoods in a specific cluster can be chosen to open a restaurant which is the least common in that specific region, which would result in profitability and less competition.</a:t>
            </a:r>
            <a:endParaRPr lang="en-GB" sz="1800" dirty="0"/>
          </a:p>
          <a:p>
            <a:endParaRPr lang="en-GB" dirty="0"/>
          </a:p>
        </p:txBody>
      </p:sp>
    </p:spTree>
    <p:extLst>
      <p:ext uri="{BB962C8B-B14F-4D97-AF65-F5344CB8AC3E}">
        <p14:creationId xmlns:p14="http://schemas.microsoft.com/office/powerpoint/2010/main" val="3270001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A96-6586-41CF-B597-75174A8387EC}"/>
              </a:ext>
            </a:extLst>
          </p:cNvPr>
          <p:cNvSpPr>
            <a:spLocks noGrp="1"/>
          </p:cNvSpPr>
          <p:nvPr>
            <p:ph type="title"/>
          </p:nvPr>
        </p:nvSpPr>
        <p:spPr/>
        <p:txBody>
          <a:bodyPr/>
          <a:lstStyle/>
          <a:p>
            <a:r>
              <a:rPr lang="en-GB" b="1" i="1" dirty="0"/>
              <a:t>Conclusion</a:t>
            </a:r>
            <a:br>
              <a:rPr lang="en-GB" i="1" dirty="0"/>
            </a:br>
            <a:endParaRPr lang="en-GB" dirty="0"/>
          </a:p>
        </p:txBody>
      </p:sp>
      <p:sp>
        <p:nvSpPr>
          <p:cNvPr id="3" name="Content Placeholder 2">
            <a:extLst>
              <a:ext uri="{FF2B5EF4-FFF2-40B4-BE49-F238E27FC236}">
                <a16:creationId xmlns:a16="http://schemas.microsoft.com/office/drawing/2014/main" id="{F1DC7112-6B81-4FA7-BE62-D6A39D98C973}"/>
              </a:ext>
            </a:extLst>
          </p:cNvPr>
          <p:cNvSpPr>
            <a:spLocks noGrp="1"/>
          </p:cNvSpPr>
          <p:nvPr>
            <p:ph idx="1"/>
          </p:nvPr>
        </p:nvSpPr>
        <p:spPr>
          <a:xfrm>
            <a:off x="1097280" y="2127251"/>
            <a:ext cx="10058400" cy="3760891"/>
          </a:xfrm>
        </p:spPr>
        <p:txBody>
          <a:bodyPr>
            <a:normAutofit/>
          </a:bodyPr>
          <a:lstStyle/>
          <a:p>
            <a:pPr algn="just">
              <a:buFont typeface="Courier New" panose="02070309020205020404" pitchFamily="49" charset="0"/>
              <a:buChar char="o"/>
            </a:pPr>
            <a:r>
              <a:rPr lang="en-GB" dirty="0"/>
              <a:t>The presented work has been conducted based on a small sample cluster, for the sole purpose of depicting the program’s feasibility potential. It can further be extended into larger data sets, and as a result, the program would result in more output results and findings. </a:t>
            </a:r>
          </a:p>
          <a:p>
            <a:pPr algn="just">
              <a:buFont typeface="Courier New" panose="02070309020205020404" pitchFamily="49" charset="0"/>
              <a:buChar char="o"/>
            </a:pPr>
            <a:r>
              <a:rPr lang="en-GB" dirty="0"/>
              <a:t>The outcomes would also provide the relevant information on the number and intensity of the restaurants in certain boroughs, which can be interpreted as which areas would be of higher demands in terms of the popular regions for the intended cuisine and leisure industry. </a:t>
            </a:r>
          </a:p>
          <a:p>
            <a:pPr algn="just">
              <a:buFont typeface="Courier New" panose="02070309020205020404" pitchFamily="49" charset="0"/>
              <a:buChar char="o"/>
            </a:pPr>
            <a:r>
              <a:rPr lang="en-GB" dirty="0"/>
              <a:t>Moreover, a number of other factors regarding these places can be included in order to distinguish or narrow down the results, such as the restaurants’ type (e.g., Italian, Asian, etc.) or hygiene rate.</a:t>
            </a:r>
          </a:p>
          <a:p>
            <a:endParaRPr lang="en-GB" dirty="0"/>
          </a:p>
        </p:txBody>
      </p:sp>
    </p:spTree>
    <p:extLst>
      <p:ext uri="{BB962C8B-B14F-4D97-AF65-F5344CB8AC3E}">
        <p14:creationId xmlns:p14="http://schemas.microsoft.com/office/powerpoint/2010/main" val="258061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3BFF-3ACC-43FB-8B15-93B39F9F1EB8}"/>
              </a:ext>
            </a:extLst>
          </p:cNvPr>
          <p:cNvSpPr>
            <a:spLocks noGrp="1"/>
          </p:cNvSpPr>
          <p:nvPr>
            <p:ph type="title"/>
          </p:nvPr>
        </p:nvSpPr>
        <p:spPr>
          <a:xfrm>
            <a:off x="1097280" y="286603"/>
            <a:ext cx="10058400" cy="1450757"/>
          </a:xfrm>
        </p:spPr>
        <p:txBody>
          <a:bodyPr/>
          <a:lstStyle/>
          <a:p>
            <a:endParaRPr lang="en-GB" dirty="0"/>
          </a:p>
        </p:txBody>
      </p:sp>
      <p:sp>
        <p:nvSpPr>
          <p:cNvPr id="3" name="Content Placeholder 2">
            <a:extLst>
              <a:ext uri="{FF2B5EF4-FFF2-40B4-BE49-F238E27FC236}">
                <a16:creationId xmlns:a16="http://schemas.microsoft.com/office/drawing/2014/main" id="{1718F4C3-2D65-4853-877D-36B54363BB56}"/>
              </a:ext>
            </a:extLst>
          </p:cNvPr>
          <p:cNvSpPr>
            <a:spLocks noGrp="1"/>
          </p:cNvSpPr>
          <p:nvPr>
            <p:ph idx="1"/>
          </p:nvPr>
        </p:nvSpPr>
        <p:spPr/>
        <p:txBody>
          <a:bodyPr>
            <a:normAutofit/>
          </a:bodyPr>
          <a:lstStyle/>
          <a:p>
            <a:pPr algn="ctr"/>
            <a:endParaRPr lang="en-US" sz="4400" b="1" i="1" dirty="0">
              <a:effectLst>
                <a:outerShdw blurRad="38100" dist="38100" dir="2700000" algn="tl">
                  <a:srgbClr val="000000">
                    <a:alpha val="43137"/>
                  </a:srgbClr>
                </a:outerShdw>
              </a:effectLst>
            </a:endParaRPr>
          </a:p>
          <a:p>
            <a:pPr algn="ctr"/>
            <a:r>
              <a:rPr lang="en-US" sz="4400" b="1" i="1" dirty="0">
                <a:effectLst>
                  <a:outerShdw blurRad="38100" dist="38100" dir="2700000" algn="tl">
                    <a:srgbClr val="000000">
                      <a:alpha val="43137"/>
                    </a:srgbClr>
                  </a:outerShdw>
                </a:effectLst>
              </a:rPr>
              <a:t>Thank You!</a:t>
            </a:r>
            <a:endParaRPr lang="en-GB"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9063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1CDB-28E6-4BD9-A6FA-5DD4E94E1F44}"/>
              </a:ext>
            </a:extLst>
          </p:cNvPr>
          <p:cNvSpPr>
            <a:spLocks noGrp="1"/>
          </p:cNvSpPr>
          <p:nvPr>
            <p:ph type="title"/>
          </p:nvPr>
        </p:nvSpPr>
        <p:spPr/>
        <p:txBody>
          <a:bodyPr/>
          <a:lstStyle/>
          <a:p>
            <a:r>
              <a:rPr lang="en-US" b="1" i="1" dirty="0"/>
              <a:t>Introduction</a:t>
            </a:r>
            <a:br>
              <a:rPr lang="en-GB" i="1" dirty="0"/>
            </a:br>
            <a:endParaRPr lang="en-GB" dirty="0"/>
          </a:p>
        </p:txBody>
      </p:sp>
      <p:sp>
        <p:nvSpPr>
          <p:cNvPr id="3" name="Content Placeholder 2">
            <a:extLst>
              <a:ext uri="{FF2B5EF4-FFF2-40B4-BE49-F238E27FC236}">
                <a16:creationId xmlns:a16="http://schemas.microsoft.com/office/drawing/2014/main" id="{554F3E4E-AAAE-455A-818F-FB565ECA3D3C}"/>
              </a:ext>
            </a:extLst>
          </p:cNvPr>
          <p:cNvSpPr>
            <a:spLocks noGrp="1"/>
          </p:cNvSpPr>
          <p:nvPr>
            <p:ph idx="1"/>
          </p:nvPr>
        </p:nvSpPr>
        <p:spPr/>
        <p:txBody>
          <a:bodyPr>
            <a:normAutofit/>
          </a:bodyPr>
          <a:lstStyle/>
          <a:p>
            <a:pPr algn="just"/>
            <a:endParaRPr lang="en-GB" sz="2200" dirty="0"/>
          </a:p>
          <a:p>
            <a:pPr algn="just"/>
            <a:r>
              <a:rPr lang="en-GB" sz="2200" dirty="0"/>
              <a:t>The restaurant and leisure industry in London is growing exponentially</a:t>
            </a:r>
            <a:r>
              <a:rPr lang="en-GB" sz="2200" b="1" dirty="0"/>
              <a:t>, </a:t>
            </a:r>
            <a:r>
              <a:rPr lang="en-GB" sz="2200" dirty="0"/>
              <a:t>The demand in the culinary industry has become very high, and as a result, has the extent of competition, in order to open a restaurant in a trendy area of this city.</a:t>
            </a:r>
          </a:p>
        </p:txBody>
      </p:sp>
    </p:spTree>
    <p:extLst>
      <p:ext uri="{BB962C8B-B14F-4D97-AF65-F5344CB8AC3E}">
        <p14:creationId xmlns:p14="http://schemas.microsoft.com/office/powerpoint/2010/main" val="1657225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3AA1-4538-4533-849F-5E6553ED00BC}"/>
              </a:ext>
            </a:extLst>
          </p:cNvPr>
          <p:cNvSpPr>
            <a:spLocks noGrp="1"/>
          </p:cNvSpPr>
          <p:nvPr>
            <p:ph type="title"/>
          </p:nvPr>
        </p:nvSpPr>
        <p:spPr>
          <a:xfrm>
            <a:off x="1097280" y="352425"/>
            <a:ext cx="10058400" cy="904875"/>
          </a:xfrm>
        </p:spPr>
        <p:txBody>
          <a:bodyPr/>
          <a:lstStyle/>
          <a:p>
            <a:r>
              <a:rPr lang="en-GB" b="1" i="1" dirty="0"/>
              <a:t>Business Problem</a:t>
            </a:r>
            <a:endParaRPr lang="en-GB" i="1" dirty="0"/>
          </a:p>
        </p:txBody>
      </p:sp>
      <p:sp>
        <p:nvSpPr>
          <p:cNvPr id="3" name="Content Placeholder 2">
            <a:extLst>
              <a:ext uri="{FF2B5EF4-FFF2-40B4-BE49-F238E27FC236}">
                <a16:creationId xmlns:a16="http://schemas.microsoft.com/office/drawing/2014/main" id="{1D250224-8976-4E9C-8744-D64429B6E47A}"/>
              </a:ext>
            </a:extLst>
          </p:cNvPr>
          <p:cNvSpPr>
            <a:spLocks noGrp="1"/>
          </p:cNvSpPr>
          <p:nvPr>
            <p:ph idx="1"/>
          </p:nvPr>
        </p:nvSpPr>
        <p:spPr/>
        <p:txBody>
          <a:bodyPr/>
          <a:lstStyle/>
          <a:p>
            <a:pPr algn="just">
              <a:buFont typeface="Courier New" panose="02070309020205020404" pitchFamily="49" charset="0"/>
              <a:buChar char="o"/>
            </a:pPr>
            <a:endParaRPr lang="en-GB" dirty="0"/>
          </a:p>
          <a:p>
            <a:pPr algn="just">
              <a:buFont typeface="Courier New" panose="02070309020205020404" pitchFamily="49" charset="0"/>
              <a:buChar char="o"/>
            </a:pPr>
            <a:r>
              <a:rPr lang="en-GB" dirty="0"/>
              <a:t> The primary factor that you should consider is to find an appropriate location for this new restaurant and, as well as to be aware of the possible nearby and local competitors.</a:t>
            </a:r>
          </a:p>
          <a:p>
            <a:pPr algn="just">
              <a:buFont typeface="Courier New" panose="02070309020205020404" pitchFamily="49" charset="0"/>
              <a:buChar char="o"/>
            </a:pPr>
            <a:endParaRPr lang="en-GB" dirty="0"/>
          </a:p>
          <a:p>
            <a:pPr algn="just">
              <a:buFont typeface="Courier New" panose="02070309020205020404" pitchFamily="49" charset="0"/>
              <a:buChar char="o"/>
            </a:pPr>
            <a:r>
              <a:rPr lang="en-GB" dirty="0"/>
              <a:t> In this work, we will implement the fundamental analysis, in order to find the optimal London Borough, in which the restaurant can be opened. This is conducted according to the criteria</a:t>
            </a:r>
          </a:p>
          <a:p>
            <a:endParaRPr lang="en-GB" dirty="0"/>
          </a:p>
        </p:txBody>
      </p:sp>
    </p:spTree>
    <p:extLst>
      <p:ext uri="{BB962C8B-B14F-4D97-AF65-F5344CB8AC3E}">
        <p14:creationId xmlns:p14="http://schemas.microsoft.com/office/powerpoint/2010/main" val="252721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A96-6586-41CF-B597-75174A8387EC}"/>
              </a:ext>
            </a:extLst>
          </p:cNvPr>
          <p:cNvSpPr>
            <a:spLocks noGrp="1"/>
          </p:cNvSpPr>
          <p:nvPr>
            <p:ph type="title"/>
          </p:nvPr>
        </p:nvSpPr>
        <p:spPr/>
        <p:txBody>
          <a:bodyPr>
            <a:normAutofit/>
          </a:bodyPr>
          <a:lstStyle/>
          <a:p>
            <a:r>
              <a:rPr lang="en-US" b="1" i="1" dirty="0"/>
              <a:t>Data</a:t>
            </a:r>
            <a:br>
              <a:rPr lang="en-US" b="1" i="1" dirty="0"/>
            </a:br>
            <a:r>
              <a:rPr lang="en-US" sz="4000" b="1" i="1" dirty="0"/>
              <a:t>The Data Description</a:t>
            </a:r>
            <a:endParaRPr lang="en-GB" sz="4000" dirty="0"/>
          </a:p>
        </p:txBody>
      </p:sp>
      <p:sp>
        <p:nvSpPr>
          <p:cNvPr id="3" name="Content Placeholder 2">
            <a:extLst>
              <a:ext uri="{FF2B5EF4-FFF2-40B4-BE49-F238E27FC236}">
                <a16:creationId xmlns:a16="http://schemas.microsoft.com/office/drawing/2014/main" id="{F1DC7112-6B81-4FA7-BE62-D6A39D98C973}"/>
              </a:ext>
            </a:extLst>
          </p:cNvPr>
          <p:cNvSpPr>
            <a:spLocks noGrp="1"/>
          </p:cNvSpPr>
          <p:nvPr>
            <p:ph idx="1"/>
          </p:nvPr>
        </p:nvSpPr>
        <p:spPr/>
        <p:txBody>
          <a:bodyPr>
            <a:normAutofit/>
          </a:bodyPr>
          <a:lstStyle/>
          <a:p>
            <a:pPr algn="just"/>
            <a:endParaRPr lang="en-GB" sz="2000" dirty="0"/>
          </a:p>
          <a:p>
            <a:pPr algn="just"/>
            <a:r>
              <a:rPr lang="en-GB" sz="2000" dirty="0"/>
              <a:t>To find a solution to the problem, and to be able to build a recommender model, first we consider the following:</a:t>
            </a:r>
            <a:endParaRPr lang="en-GB" sz="1800" dirty="0"/>
          </a:p>
          <a:p>
            <a:pPr algn="just"/>
            <a:r>
              <a:rPr lang="en-GB" sz="2000" dirty="0"/>
              <a:t>1) Its geographical coordinates (i.e., latitude and longitude) to find out where exactly the venues are located.</a:t>
            </a:r>
            <a:endParaRPr lang="en-GB" sz="1800" dirty="0"/>
          </a:p>
          <a:p>
            <a:pPr algn="just"/>
            <a:r>
              <a:rPr lang="en-GB" sz="2000" dirty="0"/>
              <a:t>2) In order to access the location of a restaurant, its latitude and longitude should be known, so that we can point to its coordinates, and further create a map displaying all the restaurants with its labels, respectively.</a:t>
            </a:r>
            <a:endParaRPr lang="en-GB" sz="1800" dirty="0"/>
          </a:p>
          <a:p>
            <a:endParaRPr lang="en-GB" dirty="0"/>
          </a:p>
        </p:txBody>
      </p:sp>
    </p:spTree>
    <p:extLst>
      <p:ext uri="{BB962C8B-B14F-4D97-AF65-F5344CB8AC3E}">
        <p14:creationId xmlns:p14="http://schemas.microsoft.com/office/powerpoint/2010/main" val="3296284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A96-6586-41CF-B597-75174A8387EC}"/>
              </a:ext>
            </a:extLst>
          </p:cNvPr>
          <p:cNvSpPr>
            <a:spLocks noGrp="1"/>
          </p:cNvSpPr>
          <p:nvPr>
            <p:ph type="title"/>
          </p:nvPr>
        </p:nvSpPr>
        <p:spPr/>
        <p:txBody>
          <a:bodyPr>
            <a:normAutofit/>
          </a:bodyPr>
          <a:lstStyle/>
          <a:p>
            <a:r>
              <a:rPr lang="en-US" b="1" i="1" dirty="0"/>
              <a:t>Data</a:t>
            </a:r>
            <a:br>
              <a:rPr lang="en-GB" i="1" dirty="0"/>
            </a:br>
            <a:r>
              <a:rPr lang="en-US" sz="4000" b="1" i="1" dirty="0"/>
              <a:t>The Data Cleaning</a:t>
            </a:r>
            <a:endParaRPr lang="en-GB" sz="4000" dirty="0"/>
          </a:p>
        </p:txBody>
      </p:sp>
      <p:sp>
        <p:nvSpPr>
          <p:cNvPr id="3" name="Content Placeholder 2">
            <a:extLst>
              <a:ext uri="{FF2B5EF4-FFF2-40B4-BE49-F238E27FC236}">
                <a16:creationId xmlns:a16="http://schemas.microsoft.com/office/drawing/2014/main" id="{F1DC7112-6B81-4FA7-BE62-D6A39D98C973}"/>
              </a:ext>
            </a:extLst>
          </p:cNvPr>
          <p:cNvSpPr>
            <a:spLocks noGrp="1"/>
          </p:cNvSpPr>
          <p:nvPr>
            <p:ph idx="1"/>
          </p:nvPr>
        </p:nvSpPr>
        <p:spPr/>
        <p:txBody>
          <a:bodyPr>
            <a:normAutofit fontScale="92500" lnSpcReduction="20000"/>
          </a:bodyPr>
          <a:lstStyle/>
          <a:p>
            <a:pPr algn="just"/>
            <a:endParaRPr lang="en-GB" sz="2000" dirty="0"/>
          </a:p>
          <a:p>
            <a:pPr algn="just"/>
            <a:r>
              <a:rPr lang="en-GB" sz="2000" dirty="0"/>
              <a:t>Based on the criteria listed above, the following data is utilized in this analysis:</a:t>
            </a:r>
            <a:endParaRPr lang="en-GB" sz="1800" dirty="0"/>
          </a:p>
          <a:p>
            <a:pPr lvl="0" algn="just"/>
            <a:r>
              <a:rPr lang="en-US" sz="2000" dirty="0"/>
              <a:t>The deployment of </a:t>
            </a:r>
            <a:r>
              <a:rPr lang="en-US" sz="2000" dirty="0" err="1"/>
              <a:t>BeautifulSoup</a:t>
            </a:r>
            <a:r>
              <a:rPr lang="en-US" sz="2000" dirty="0"/>
              <a:t>, in order to extract the data from Wikipedia, and to further provide the relevant information on the </a:t>
            </a:r>
            <a:r>
              <a:rPr lang="en-US" sz="2000" u="sng" dirty="0">
                <a:hlinkClick r:id="rId2"/>
              </a:rPr>
              <a:t>London boroughs</a:t>
            </a:r>
            <a:r>
              <a:rPr lang="en-US" sz="2000" dirty="0"/>
              <a:t>, i.e., also known as the local authority districts. Besides, the </a:t>
            </a:r>
            <a:r>
              <a:rPr lang="en-US" sz="2000" u="sng" dirty="0">
                <a:hlinkClick r:id="rId3"/>
              </a:rPr>
              <a:t>local areas or </a:t>
            </a:r>
            <a:r>
              <a:rPr lang="en-US" sz="2000" u="sng" dirty="0" err="1">
                <a:hlinkClick r:id="rId3"/>
              </a:rPr>
              <a:t>neighbourhoods</a:t>
            </a:r>
            <a:r>
              <a:rPr lang="en-US" sz="2000" dirty="0"/>
              <a:t> are considered for each borough for the detailed analysis.</a:t>
            </a:r>
            <a:endParaRPr lang="en-GB" sz="2000" i="1" dirty="0"/>
          </a:p>
          <a:p>
            <a:pPr lvl="0" algn="just"/>
            <a:r>
              <a:rPr lang="en-US" sz="2000" dirty="0"/>
              <a:t>The Foursquare API </a:t>
            </a:r>
            <a:r>
              <a:rPr lang="en-US" sz="2000" u="sng" dirty="0">
                <a:hlinkClick r:id="rId4"/>
              </a:rPr>
              <a:t>https://foursquare.com/</a:t>
            </a:r>
            <a:r>
              <a:rPr lang="en-US" sz="2000" dirty="0"/>
              <a:t>, to extract the relevant information on the available restaurants, for a given </a:t>
            </a:r>
            <a:r>
              <a:rPr lang="en-US" sz="2000" dirty="0" err="1"/>
              <a:t>neighbourhood</a:t>
            </a:r>
            <a:r>
              <a:rPr lang="en-US" sz="2000" dirty="0"/>
              <a:t> and borough in London. This API also provided information about the restaurant styles based on cuisine.</a:t>
            </a:r>
            <a:endParaRPr lang="en-GB" sz="2000" i="1" dirty="0"/>
          </a:p>
          <a:p>
            <a:pPr lvl="0" algn="just"/>
            <a:r>
              <a:rPr lang="en-US" sz="2000" dirty="0"/>
              <a:t>The utilized data provided by the UK Government available at </a:t>
            </a:r>
            <a:r>
              <a:rPr lang="en-US" sz="2000" u="sng" dirty="0">
                <a:hlinkClick r:id="rId5"/>
              </a:rPr>
              <a:t>data.london.gov.uk</a:t>
            </a:r>
            <a:r>
              <a:rPr lang="en-US" sz="2000" dirty="0"/>
              <a:t> to get detailed insights on the London boroughs.</a:t>
            </a:r>
            <a:endParaRPr lang="en-GB" sz="2000" i="1" dirty="0"/>
          </a:p>
          <a:p>
            <a:endParaRPr lang="en-GB" dirty="0"/>
          </a:p>
        </p:txBody>
      </p:sp>
    </p:spTree>
    <p:extLst>
      <p:ext uri="{BB962C8B-B14F-4D97-AF65-F5344CB8AC3E}">
        <p14:creationId xmlns:p14="http://schemas.microsoft.com/office/powerpoint/2010/main" val="2455349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1974-6830-4D12-B5DD-CAE8B614BE4B}"/>
              </a:ext>
            </a:extLst>
          </p:cNvPr>
          <p:cNvSpPr>
            <a:spLocks noGrp="1"/>
          </p:cNvSpPr>
          <p:nvPr>
            <p:ph type="title"/>
          </p:nvPr>
        </p:nvSpPr>
        <p:spPr/>
        <p:txBody>
          <a:bodyPr/>
          <a:lstStyle/>
          <a:p>
            <a:r>
              <a:rPr lang="en-US" b="1" i="1" dirty="0"/>
              <a:t>Methodology</a:t>
            </a:r>
            <a:br>
              <a:rPr lang="en-GB" i="1" dirty="0"/>
            </a:br>
            <a:endParaRPr lang="en-GB" dirty="0"/>
          </a:p>
        </p:txBody>
      </p:sp>
      <p:sp>
        <p:nvSpPr>
          <p:cNvPr id="3" name="Content Placeholder 2">
            <a:extLst>
              <a:ext uri="{FF2B5EF4-FFF2-40B4-BE49-F238E27FC236}">
                <a16:creationId xmlns:a16="http://schemas.microsoft.com/office/drawing/2014/main" id="{98BEAB50-DC52-4351-A3A1-AAEB4B31E53A}"/>
              </a:ext>
            </a:extLst>
          </p:cNvPr>
          <p:cNvSpPr>
            <a:spLocks noGrp="1"/>
          </p:cNvSpPr>
          <p:nvPr>
            <p:ph idx="1"/>
          </p:nvPr>
        </p:nvSpPr>
        <p:spPr/>
        <p:txBody>
          <a:bodyPr/>
          <a:lstStyle/>
          <a:p>
            <a:pPr algn="just"/>
            <a:r>
              <a:rPr lang="en-GB" dirty="0" err="1"/>
              <a:t>Geopy</a:t>
            </a:r>
            <a:r>
              <a:rPr lang="en-GB" dirty="0"/>
              <a:t> and Folium libraries coordinates of all the locations is achieved and mapped geospatial data on the London map.</a:t>
            </a:r>
          </a:p>
          <a:p>
            <a:endParaRPr lang="en-GB" dirty="0"/>
          </a:p>
        </p:txBody>
      </p:sp>
      <p:pic>
        <p:nvPicPr>
          <p:cNvPr id="4" name="Picture 3">
            <a:extLst>
              <a:ext uri="{FF2B5EF4-FFF2-40B4-BE49-F238E27FC236}">
                <a16:creationId xmlns:a16="http://schemas.microsoft.com/office/drawing/2014/main" id="{AEB5FD6C-D781-4998-A600-669EA1E623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647951"/>
            <a:ext cx="5410201" cy="3221142"/>
          </a:xfrm>
          <a:prstGeom prst="rect">
            <a:avLst/>
          </a:prstGeom>
          <a:noFill/>
          <a:ln>
            <a:noFill/>
          </a:ln>
        </p:spPr>
      </p:pic>
    </p:spTree>
    <p:extLst>
      <p:ext uri="{BB962C8B-B14F-4D97-AF65-F5344CB8AC3E}">
        <p14:creationId xmlns:p14="http://schemas.microsoft.com/office/powerpoint/2010/main" val="4107775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6069-D7C4-4B33-A5D4-57DA60CDFFD2}"/>
              </a:ext>
            </a:extLst>
          </p:cNvPr>
          <p:cNvSpPr>
            <a:spLocks noGrp="1"/>
          </p:cNvSpPr>
          <p:nvPr>
            <p:ph type="title"/>
          </p:nvPr>
        </p:nvSpPr>
        <p:spPr/>
        <p:txBody>
          <a:bodyPr/>
          <a:lstStyle/>
          <a:p>
            <a:r>
              <a:rPr lang="en-US" b="1" i="1" dirty="0"/>
              <a:t>Feature Extraction</a:t>
            </a:r>
            <a:br>
              <a:rPr lang="en-GB" i="1" dirty="0"/>
            </a:br>
            <a:endParaRPr lang="en-GB" dirty="0"/>
          </a:p>
        </p:txBody>
      </p:sp>
      <p:pic>
        <p:nvPicPr>
          <p:cNvPr id="6" name="Content Placeholder 5">
            <a:extLst>
              <a:ext uri="{FF2B5EF4-FFF2-40B4-BE49-F238E27FC236}">
                <a16:creationId xmlns:a16="http://schemas.microsoft.com/office/drawing/2014/main" id="{B8BDA49F-1EC9-484A-83A7-01D88A5F2C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688" y="2061369"/>
            <a:ext cx="7854950" cy="1606550"/>
          </a:xfrm>
          <a:prstGeom prst="rect">
            <a:avLst/>
          </a:prstGeom>
          <a:noFill/>
          <a:ln>
            <a:noFill/>
          </a:ln>
        </p:spPr>
      </p:pic>
      <p:pic>
        <p:nvPicPr>
          <p:cNvPr id="7" name="Picture 6">
            <a:extLst>
              <a:ext uri="{FF2B5EF4-FFF2-40B4-BE49-F238E27FC236}">
                <a16:creationId xmlns:a16="http://schemas.microsoft.com/office/drawing/2014/main" id="{F0BD3417-B77B-4740-A4A6-5229E9A4DE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688" y="3828732"/>
            <a:ext cx="7854950" cy="1606550"/>
          </a:xfrm>
          <a:prstGeom prst="rect">
            <a:avLst/>
          </a:prstGeom>
          <a:noFill/>
          <a:ln>
            <a:noFill/>
          </a:ln>
        </p:spPr>
      </p:pic>
    </p:spTree>
    <p:extLst>
      <p:ext uri="{BB962C8B-B14F-4D97-AF65-F5344CB8AC3E}">
        <p14:creationId xmlns:p14="http://schemas.microsoft.com/office/powerpoint/2010/main" val="1443331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A676-EE96-48C5-BB51-E683D5E99BF0}"/>
              </a:ext>
            </a:extLst>
          </p:cNvPr>
          <p:cNvSpPr>
            <a:spLocks noGrp="1"/>
          </p:cNvSpPr>
          <p:nvPr>
            <p:ph type="title"/>
          </p:nvPr>
        </p:nvSpPr>
        <p:spPr>
          <a:xfrm>
            <a:off x="1097280" y="286603"/>
            <a:ext cx="10058400" cy="790357"/>
          </a:xfrm>
        </p:spPr>
        <p:txBody>
          <a:bodyPr>
            <a:normAutofit/>
          </a:bodyPr>
          <a:lstStyle/>
          <a:p>
            <a:r>
              <a:rPr lang="en-GB" sz="4500" b="1" i="1" dirty="0"/>
              <a:t>Unsupervised Learning: K-means</a:t>
            </a:r>
            <a:endParaRPr lang="en-GB" sz="4500" i="1" dirty="0"/>
          </a:p>
        </p:txBody>
      </p:sp>
      <p:pic>
        <p:nvPicPr>
          <p:cNvPr id="4" name="Content Placeholder 3">
            <a:extLst>
              <a:ext uri="{FF2B5EF4-FFF2-40B4-BE49-F238E27FC236}">
                <a16:creationId xmlns:a16="http://schemas.microsoft.com/office/drawing/2014/main" id="{8E783AA7-E749-47C1-83C6-DA07B6765C6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2050862"/>
            <a:ext cx="5041669" cy="2522913"/>
          </a:xfrm>
          <a:prstGeom prst="rect">
            <a:avLst/>
          </a:prstGeom>
          <a:noFill/>
          <a:ln>
            <a:noFill/>
          </a:ln>
        </p:spPr>
      </p:pic>
      <p:pic>
        <p:nvPicPr>
          <p:cNvPr id="5" name="Picture 4">
            <a:extLst>
              <a:ext uri="{FF2B5EF4-FFF2-40B4-BE49-F238E27FC236}">
                <a16:creationId xmlns:a16="http://schemas.microsoft.com/office/drawing/2014/main" id="{B9051D8C-7179-4415-A061-34BC532311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49383"/>
            <a:ext cx="5556885" cy="2342515"/>
          </a:xfrm>
          <a:prstGeom prst="rect">
            <a:avLst/>
          </a:prstGeom>
          <a:noFill/>
          <a:ln>
            <a:noFill/>
          </a:ln>
        </p:spPr>
      </p:pic>
    </p:spTree>
    <p:extLst>
      <p:ext uri="{BB962C8B-B14F-4D97-AF65-F5344CB8AC3E}">
        <p14:creationId xmlns:p14="http://schemas.microsoft.com/office/powerpoint/2010/main" val="3783580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7DD7-F628-4FB5-B29A-90678F78DC3A}"/>
              </a:ext>
            </a:extLst>
          </p:cNvPr>
          <p:cNvSpPr>
            <a:spLocks noGrp="1"/>
          </p:cNvSpPr>
          <p:nvPr>
            <p:ph type="title"/>
          </p:nvPr>
        </p:nvSpPr>
        <p:spPr/>
        <p:txBody>
          <a:bodyPr/>
          <a:lstStyle/>
          <a:p>
            <a:r>
              <a:rPr lang="en-GB" b="1" i="1" dirty="0"/>
              <a:t>Results</a:t>
            </a:r>
            <a:br>
              <a:rPr lang="en-GB" b="1" dirty="0"/>
            </a:br>
            <a:endParaRPr lang="en-GB" dirty="0"/>
          </a:p>
        </p:txBody>
      </p:sp>
      <p:sp>
        <p:nvSpPr>
          <p:cNvPr id="3" name="Content Placeholder 2">
            <a:extLst>
              <a:ext uri="{FF2B5EF4-FFF2-40B4-BE49-F238E27FC236}">
                <a16:creationId xmlns:a16="http://schemas.microsoft.com/office/drawing/2014/main" id="{E1D2B206-436C-4506-B8F9-78B6DB43B688}"/>
              </a:ext>
            </a:extLst>
          </p:cNvPr>
          <p:cNvSpPr>
            <a:spLocks noGrp="1"/>
          </p:cNvSpPr>
          <p:nvPr>
            <p:ph idx="1"/>
          </p:nvPr>
        </p:nvSpPr>
        <p:spPr>
          <a:xfrm>
            <a:off x="1097281" y="2108201"/>
            <a:ext cx="7416800" cy="3760891"/>
          </a:xfrm>
        </p:spPr>
        <p:txBody>
          <a:bodyPr/>
          <a:lstStyle/>
          <a:p>
            <a:pPr algn="just">
              <a:buFont typeface="Courier New" panose="02070309020205020404" pitchFamily="49" charset="0"/>
              <a:buChar char="o"/>
            </a:pPr>
            <a:r>
              <a:rPr lang="en-US" sz="1700" i="1" dirty="0"/>
              <a:t>The results show that there are 971 restaurants in London with 67 different style of cuisines.</a:t>
            </a:r>
            <a:endParaRPr lang="en-GB" sz="1700" i="1" dirty="0"/>
          </a:p>
          <a:p>
            <a:pPr algn="just">
              <a:buFont typeface="Courier New" panose="02070309020205020404" pitchFamily="49" charset="0"/>
              <a:buChar char="o"/>
            </a:pPr>
            <a:r>
              <a:rPr lang="en-US" sz="1700" i="1" dirty="0"/>
              <a:t>The detail shows the number of neighborhoods assigned to each cluster. </a:t>
            </a:r>
            <a:endParaRPr lang="en-GB" sz="1700" i="1" dirty="0"/>
          </a:p>
          <a:p>
            <a:pPr algn="just">
              <a:buFont typeface="Courier New" panose="02070309020205020404" pitchFamily="49" charset="0"/>
              <a:buChar char="o"/>
            </a:pPr>
            <a:r>
              <a:rPr lang="en-US" sz="1700" i="1" dirty="0"/>
              <a:t>Cluster 4 indicates neighborhoods with the highest concentration of restaurants with the amount of 889 </a:t>
            </a:r>
            <a:endParaRPr lang="en-GB" sz="1700" dirty="0"/>
          </a:p>
          <a:p>
            <a:pPr algn="just">
              <a:buFont typeface="Courier New" panose="02070309020205020404" pitchFamily="49" charset="0"/>
              <a:buChar char="o"/>
            </a:pPr>
            <a:r>
              <a:rPr lang="en-US" sz="1700" i="1" dirty="0"/>
              <a:t>Cluster 3 indicates neighborhoods with the least number of restaurants with the amount of 3.</a:t>
            </a:r>
            <a:endParaRPr lang="en-GB" sz="1700" i="1" dirty="0"/>
          </a:p>
          <a:p>
            <a:endParaRPr lang="en-GB" dirty="0"/>
          </a:p>
        </p:txBody>
      </p:sp>
      <p:pic>
        <p:nvPicPr>
          <p:cNvPr id="4" name="Picture 3">
            <a:extLst>
              <a:ext uri="{FF2B5EF4-FFF2-40B4-BE49-F238E27FC236}">
                <a16:creationId xmlns:a16="http://schemas.microsoft.com/office/drawing/2014/main" id="{4040B468-D0C4-4E12-8984-37992FB3CD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34425" y="3914775"/>
            <a:ext cx="3005455" cy="1995805"/>
          </a:xfrm>
          <a:prstGeom prst="rect">
            <a:avLst/>
          </a:prstGeom>
          <a:noFill/>
          <a:ln>
            <a:noFill/>
          </a:ln>
        </p:spPr>
      </p:pic>
    </p:spTree>
    <p:extLst>
      <p:ext uri="{BB962C8B-B14F-4D97-AF65-F5344CB8AC3E}">
        <p14:creationId xmlns:p14="http://schemas.microsoft.com/office/powerpoint/2010/main" val="2029721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{43BF0AA5-BBFA-4B16-94E8-50774B8680FD}tf56160789_win32</Template>
  <TotalTime>0</TotalTime>
  <Words>738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Courier New</vt:lpstr>
      <vt:lpstr>Franklin Gothic Book</vt:lpstr>
      <vt:lpstr>1_RetrospectVTI</vt:lpstr>
      <vt:lpstr>Applied Data Science Capstone  Finding the best place to open a new restaurant in London</vt:lpstr>
      <vt:lpstr>Introduction </vt:lpstr>
      <vt:lpstr>Business Problem</vt:lpstr>
      <vt:lpstr>Data The Data Description</vt:lpstr>
      <vt:lpstr>Data The Data Cleaning</vt:lpstr>
      <vt:lpstr>Methodology </vt:lpstr>
      <vt:lpstr>Feature Extraction </vt:lpstr>
      <vt:lpstr>Unsupervised Learning: K-means</vt:lpstr>
      <vt:lpstr>Results </vt:lpstr>
      <vt:lpstr>Map of Clusters </vt:lpstr>
      <vt:lpstr>Discussion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2020-08-25T12:12:21Z</dcterms:created>
  <dcterms:modified xsi:type="dcterms:W3CDTF">2020-08-25T12:58:02Z</dcterms:modified>
</cp:coreProperties>
</file>