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2" r:id="rId7"/>
    <p:sldId id="279" r:id="rId8"/>
    <p:sldId id="269" r:id="rId9"/>
    <p:sldId id="272" r:id="rId10"/>
    <p:sldId id="273" r:id="rId11"/>
    <p:sldId id="274" r:id="rId12"/>
    <p:sldId id="266" r:id="rId13"/>
    <p:sldId id="275" r:id="rId14"/>
    <p:sldId id="276" r:id="rId15"/>
    <p:sldId id="277" r:id="rId16"/>
    <p:sldId id="27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59246-48C2-4459-8AC7-E456DB670291}" v="259" dt="2023-06-17T17:07:46.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83" d="100"/>
          <a:sy n="83" d="100"/>
        </p:scale>
        <p:origin x="42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95886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Onboarding: This is the first phase of user retention. The moment a customer starts using your product or service marks the beginning of this phase. During this phase, the goal is to ensure the customer understands how to use your product or service effectively and sees the value it provides. This can include tutorials, customer support, and follow-ups to ensure a smooth introduction. Proper onboarding can significantly boost initial user retention.</a:t>
            </a:r>
          </a:p>
          <a:p>
            <a:r>
              <a:rPr lang="en-US" sz="1200" b="0" i="0" kern="1200" dirty="0" smtClean="0">
                <a:solidFill>
                  <a:schemeClr val="tx1"/>
                </a:solidFill>
                <a:effectLst/>
                <a:latin typeface="+mn-lt"/>
                <a:ea typeface="+mn-ea"/>
                <a:cs typeface="+mn-cs"/>
              </a:rPr>
              <a:t>Nurture Stage: After customers have been </a:t>
            </a:r>
            <a:r>
              <a:rPr lang="en-US" sz="1200" b="0" i="0" kern="1200" dirty="0" err="1" smtClean="0">
                <a:solidFill>
                  <a:schemeClr val="tx1"/>
                </a:solidFill>
                <a:effectLst/>
                <a:latin typeface="+mn-lt"/>
                <a:ea typeface="+mn-ea"/>
                <a:cs typeface="+mn-cs"/>
              </a:rPr>
              <a:t>onboarded</a:t>
            </a:r>
            <a:r>
              <a:rPr lang="en-US" sz="1200" b="0" i="0" kern="1200" dirty="0" smtClean="0">
                <a:solidFill>
                  <a:schemeClr val="tx1"/>
                </a:solidFill>
                <a:effectLst/>
                <a:latin typeface="+mn-lt"/>
                <a:ea typeface="+mn-ea"/>
                <a:cs typeface="+mn-cs"/>
              </a:rPr>
              <a:t>, they enter the nurture phase. The goal here is to continually engage the customer and make sure they are getting maximum value from your product or service. This can be achieved through providing updates, introducing new features, offering personalized suggestions, and maintaining regular communication. The aim is to increase engagement and satisfaction, driving users to continue using your service and preventing them from shifting to competitors.</a:t>
            </a:r>
          </a:p>
          <a:p>
            <a:r>
              <a:rPr lang="en-US" sz="1200" b="0" i="0" kern="1200" dirty="0" smtClean="0">
                <a:solidFill>
                  <a:schemeClr val="tx1"/>
                </a:solidFill>
                <a:effectLst/>
                <a:latin typeface="+mn-lt"/>
                <a:ea typeface="+mn-ea"/>
                <a:cs typeface="+mn-cs"/>
              </a:rPr>
              <a:t>Attrition Stage: Despite your best efforts, some customers may reach a stage where they are no longer actively using your product or service - this is the attrition stage. This is typically characterized by reduced interaction or complete inactivity. Identifying users in this phase is crucial as you can implement strategies to win them back before they completely churn. This may involve reaching out to understand their reasons for disengagement and offering incentives or solutions to address their concerns.</a:t>
            </a:r>
          </a:p>
          <a:p>
            <a:r>
              <a:rPr lang="en-US" sz="1200" b="0" i="0" kern="1200" dirty="0" smtClean="0">
                <a:solidFill>
                  <a:schemeClr val="tx1"/>
                </a:solidFill>
                <a:effectLst/>
                <a:latin typeface="+mn-lt"/>
                <a:ea typeface="+mn-ea"/>
                <a:cs typeface="+mn-cs"/>
              </a:rPr>
              <a:t>Each of these stages is critical in customer retention and requires distinct strategies to handle. By carefully analyzing and optimizing each stage, you can improve your overall user retention rates.</a:t>
            </a:r>
          </a:p>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23894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610838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b="1" dirty="0"/>
              <a:t>Cohort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Pegah Fattahi</a:t>
            </a:r>
          </a:p>
        </p:txBody>
      </p:sp>
    </p:spTree>
    <p:extLst>
      <p:ext uri="{BB962C8B-B14F-4D97-AF65-F5344CB8AC3E}">
        <p14:creationId xmlns:p14="http://schemas.microsoft.com/office/powerpoint/2010/main" val="258605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152802"/>
            <a:ext cx="10515600" cy="1325563"/>
          </a:xfrm>
        </p:spPr>
        <p:txBody>
          <a:bodyPr/>
          <a:lstStyle/>
          <a:p>
            <a:r>
              <a:rPr lang="en-US" b="1" dirty="0" smtClean="0"/>
              <a:t>Question-1:</a:t>
            </a:r>
            <a:endParaRPr lang="en-US" b="1"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4294967295"/>
          </p:nvPr>
        </p:nvSpPr>
        <p:spPr>
          <a:xfrm>
            <a:off x="838200" y="1800949"/>
            <a:ext cx="10655461" cy="4447873"/>
          </a:xfrm>
        </p:spPr>
        <p:txBody>
          <a:bodyPr vert="horz" lIns="91440" tIns="45720" rIns="91440" bIns="45720" rtlCol="0" anchor="t">
            <a:normAutofit/>
          </a:bodyPr>
          <a:lstStyle/>
          <a:p>
            <a:pPr marL="342900" indent="-342900">
              <a:buFont typeface="Wingdings" panose="05000000000000000000" pitchFamily="2" charset="2"/>
              <a:buChar char="ü"/>
            </a:pPr>
            <a:r>
              <a:rPr lang="en-US" sz="2000" b="1" dirty="0">
                <a:solidFill>
                  <a:srgbClr val="000000"/>
                </a:solidFill>
                <a:ea typeface="+mn-lt"/>
                <a:cs typeface="+mn-lt"/>
              </a:rPr>
              <a:t>What is the relationship between churn and retention rate</a:t>
            </a:r>
            <a:r>
              <a:rPr lang="en-US" sz="2000" b="1" dirty="0" smtClean="0">
                <a:solidFill>
                  <a:srgbClr val="000000"/>
                </a:solidFill>
                <a:ea typeface="+mn-lt"/>
                <a:cs typeface="+mn-lt"/>
              </a:rPr>
              <a:t>?</a:t>
            </a:r>
          </a:p>
          <a:p>
            <a:pPr marL="342900" indent="-342900">
              <a:buFont typeface="Wingdings" panose="05000000000000000000" pitchFamily="2" charset="2"/>
              <a:buChar char="ü"/>
            </a:pPr>
            <a:endParaRPr lang="en-US" sz="2000" b="1" dirty="0"/>
          </a:p>
          <a:p>
            <a:endParaRPr lang="en-US" dirty="0"/>
          </a:p>
        </p:txBody>
      </p:sp>
      <p:pic>
        <p:nvPicPr>
          <p:cNvPr id="7" name="Picture 6"/>
          <p:cNvPicPr/>
          <p:nvPr/>
        </p:nvPicPr>
        <p:blipFill>
          <a:blip r:embed="rId2"/>
          <a:stretch>
            <a:fillRect/>
          </a:stretch>
        </p:blipFill>
        <p:spPr>
          <a:xfrm>
            <a:off x="1971675" y="2867769"/>
            <a:ext cx="2990850" cy="1061012"/>
          </a:xfrm>
          <a:prstGeom prst="rect">
            <a:avLst/>
          </a:prstGeom>
        </p:spPr>
        <p:style>
          <a:lnRef idx="2">
            <a:schemeClr val="dk1"/>
          </a:lnRef>
          <a:fillRef idx="1">
            <a:schemeClr val="lt1"/>
          </a:fillRef>
          <a:effectRef idx="0">
            <a:schemeClr val="dk1"/>
          </a:effectRef>
          <a:fontRef idx="minor">
            <a:schemeClr val="dk1"/>
          </a:fontRef>
        </p:style>
      </p:pic>
      <p:pic>
        <p:nvPicPr>
          <p:cNvPr id="8" name="Picture 7"/>
          <p:cNvPicPr/>
          <p:nvPr/>
        </p:nvPicPr>
        <p:blipFill>
          <a:blip r:embed="rId3"/>
          <a:stretch>
            <a:fillRect/>
          </a:stretch>
        </p:blipFill>
        <p:spPr>
          <a:xfrm>
            <a:off x="6096000" y="2867769"/>
            <a:ext cx="2731625" cy="1040164"/>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838200" y="4487703"/>
            <a:ext cx="9850055" cy="16767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US"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Retention rate can be easily calculated from the churn rate and vice versa. Which measurement you look at is a matter of preference.</a:t>
            </a:r>
            <a:endParaRPr lang="en-US" sz="1600" dirty="0">
              <a:latin typeface="Calibri Light" panose="020F03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US"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Most organizations use the churn rate for internal discussions around reducing churn. The retention rate is usually used to report to outsiders (for example, investors) when the emphasis is meant to be positive (“the glass is half full”).</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p:txBody>
      </p:sp>
      <p:sp>
        <p:nvSpPr>
          <p:cNvPr id="9" name="Rectangle 8"/>
          <p:cNvSpPr/>
          <p:nvPr/>
        </p:nvSpPr>
        <p:spPr>
          <a:xfrm>
            <a:off x="439838" y="1065032"/>
            <a:ext cx="11136775" cy="69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792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45603" y="70022"/>
            <a:ext cx="10515600" cy="1325563"/>
          </a:xfrm>
        </p:spPr>
        <p:txBody>
          <a:bodyPr/>
          <a:lstStyle/>
          <a:p>
            <a:r>
              <a:rPr lang="en-US" b="1" dirty="0" smtClean="0"/>
              <a:t>Question-2:</a:t>
            </a:r>
            <a:endParaRPr lang="en-US" b="1"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4294967295"/>
          </p:nvPr>
        </p:nvSpPr>
        <p:spPr>
          <a:xfrm>
            <a:off x="479385" y="2273602"/>
            <a:ext cx="10655461" cy="4447873"/>
          </a:xfrm>
        </p:spPr>
        <p:txBody>
          <a:bodyPr vert="horz" lIns="91440" tIns="45720" rIns="91440" bIns="45720" rtlCol="0" anchor="t">
            <a:normAutofit/>
          </a:bodyPr>
          <a:lstStyle/>
          <a:p>
            <a:pPr marL="342900" indent="-342900">
              <a:buFont typeface="Wingdings" panose="05000000000000000000" pitchFamily="2" charset="2"/>
              <a:buChar char="ü"/>
            </a:pPr>
            <a:r>
              <a:rPr lang="en-US" sz="2000" b="1" dirty="0">
                <a:solidFill>
                  <a:srgbClr val="000000"/>
                </a:solidFill>
                <a:ea typeface="+mn-lt"/>
                <a:cs typeface="+mn-lt"/>
              </a:rPr>
              <a:t>What is negative churn?</a:t>
            </a:r>
          </a:p>
          <a:p>
            <a:pPr marL="0" indent="0">
              <a:buNone/>
            </a:pPr>
            <a:endParaRPr lang="en-US" sz="2000" b="1" dirty="0"/>
          </a:p>
          <a:p>
            <a:endParaRPr lang="en-US" dirty="0"/>
          </a:p>
        </p:txBody>
      </p:sp>
      <p:sp>
        <p:nvSpPr>
          <p:cNvPr id="5" name="Rectangle 4"/>
          <p:cNvSpPr/>
          <p:nvPr/>
        </p:nvSpPr>
        <p:spPr>
          <a:xfrm>
            <a:off x="659757" y="3158293"/>
            <a:ext cx="1012784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dirty="0">
                <a:latin typeface="Calibri Light" panose="020F0302020204030204" pitchFamily="34" charset="0"/>
                <a:cs typeface="Calibri Light" panose="020F0302020204030204" pitchFamily="34" charset="0"/>
              </a:rPr>
              <a:t>Negative churn —When the increase in revenue from </a:t>
            </a:r>
            <a:r>
              <a:rPr lang="en-US" dirty="0" smtClean="0">
                <a:latin typeface="Calibri Light" panose="020F0302020204030204" pitchFamily="34" charset="0"/>
                <a:cs typeface="Calibri Light" panose="020F0302020204030204" pitchFamily="34" charset="0"/>
              </a:rPr>
              <a:t>upsells(</a:t>
            </a:r>
            <a:r>
              <a:rPr lang="en-US" dirty="0">
                <a:latin typeface="Calibri Light" panose="020F0302020204030204" pitchFamily="34" charset="0"/>
                <a:cs typeface="Calibri Light" panose="020F0302020204030204" pitchFamily="34" charset="0"/>
              </a:rPr>
              <a:t>Upsells (retained subscribers change to a higher recurring revenue)</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is greater than the combined </a:t>
            </a:r>
            <a:r>
              <a:rPr lang="en-US" dirty="0" smtClean="0">
                <a:latin typeface="Calibri Light" panose="020F0302020204030204" pitchFamily="34" charset="0"/>
                <a:cs typeface="Calibri Light" panose="020F0302020204030204" pitchFamily="34" charset="0"/>
              </a:rPr>
              <a:t>negative effect </a:t>
            </a:r>
            <a:r>
              <a:rPr lang="en-US" dirty="0">
                <a:latin typeface="Calibri Light" panose="020F0302020204030204" pitchFamily="34" charset="0"/>
                <a:cs typeface="Calibri Light" panose="020F0302020204030204" pitchFamily="34" charset="0"/>
              </a:rPr>
              <a:t>of down </a:t>
            </a:r>
            <a:r>
              <a:rPr lang="en-US" dirty="0" smtClean="0">
                <a:latin typeface="Calibri Light" panose="020F0302020204030204" pitchFamily="34" charset="0"/>
                <a:cs typeface="Calibri Light" panose="020F0302020204030204" pitchFamily="34" charset="0"/>
              </a:rPr>
              <a:t>sells(</a:t>
            </a:r>
            <a:r>
              <a:rPr lang="en-US" dirty="0">
                <a:latin typeface="Calibri Light" panose="020F0302020204030204" pitchFamily="34" charset="0"/>
                <a:cs typeface="Calibri Light" panose="020F0302020204030204" pitchFamily="34" charset="0"/>
              </a:rPr>
              <a:t>retained subscribers change to a lower recurring revenue) </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and churns.</a:t>
            </a:r>
          </a:p>
        </p:txBody>
      </p:sp>
      <p:sp>
        <p:nvSpPr>
          <p:cNvPr id="9" name="Rectangle 8"/>
          <p:cNvSpPr/>
          <p:nvPr/>
        </p:nvSpPr>
        <p:spPr>
          <a:xfrm>
            <a:off x="435015" y="1066951"/>
            <a:ext cx="11136775" cy="69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73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45603" y="70022"/>
            <a:ext cx="10515600" cy="1325563"/>
          </a:xfrm>
        </p:spPr>
        <p:txBody>
          <a:bodyPr/>
          <a:lstStyle/>
          <a:p>
            <a:r>
              <a:rPr lang="en-US" b="1" dirty="0" smtClean="0"/>
              <a:t>Question-3:</a:t>
            </a:r>
            <a:endParaRPr lang="en-US" b="1"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4294967295"/>
          </p:nvPr>
        </p:nvSpPr>
        <p:spPr>
          <a:xfrm>
            <a:off x="745603" y="2091039"/>
            <a:ext cx="10655461" cy="4447873"/>
          </a:xfrm>
        </p:spPr>
        <p:txBody>
          <a:bodyPr vert="horz" lIns="91440" tIns="45720" rIns="91440" bIns="45720" rtlCol="0" anchor="t">
            <a:normAutofit/>
          </a:bodyPr>
          <a:lstStyle/>
          <a:p>
            <a:pPr marL="342900" indent="-342900">
              <a:buFont typeface="Wingdings" panose="05000000000000000000" pitchFamily="2" charset="2"/>
              <a:buChar char="ü"/>
            </a:pPr>
            <a:r>
              <a:rPr lang="en-US" sz="2000" b="1" dirty="0">
                <a:solidFill>
                  <a:srgbClr val="000000"/>
                </a:solidFill>
                <a:ea typeface="+mn-lt"/>
                <a:cs typeface="+mn-lt"/>
              </a:rPr>
              <a:t>What is user retention?</a:t>
            </a:r>
          </a:p>
          <a:p>
            <a:pPr marL="0" indent="0">
              <a:buNone/>
            </a:pPr>
            <a:endParaRPr lang="en-US" sz="2000" b="1" dirty="0"/>
          </a:p>
          <a:p>
            <a:endParaRPr lang="en-US" dirty="0"/>
          </a:p>
        </p:txBody>
      </p:sp>
      <p:sp>
        <p:nvSpPr>
          <p:cNvPr id="5" name="Rectangle 4"/>
          <p:cNvSpPr/>
          <p:nvPr/>
        </p:nvSpPr>
        <p:spPr>
          <a:xfrm>
            <a:off x="745603" y="2812648"/>
            <a:ext cx="1028506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Calibri Light" panose="020F0302020204030204" pitchFamily="34" charset="0"/>
                <a:cs typeface="Calibri Light" panose="020F0302020204030204" pitchFamily="34" charset="0"/>
              </a:rPr>
              <a:t>The 3 Phases of User Retention</a:t>
            </a:r>
          </a:p>
          <a:p>
            <a:r>
              <a:rPr lang="en-US" dirty="0">
                <a:latin typeface="Calibri Light" panose="020F0302020204030204" pitchFamily="34" charset="0"/>
                <a:cs typeface="Calibri Light" panose="020F0302020204030204" pitchFamily="34" charset="0"/>
              </a:rPr>
              <a:t>User retention can be broken down into three distinct phases: the onboarding stage, the nurture stage, and the attrition stage. Each of these stages needs to be analyzed and optimized differently</a:t>
            </a:r>
            <a:r>
              <a:rPr lang="en-US" dirty="0" smtClean="0">
                <a:latin typeface="Calibri Light" panose="020F0302020204030204" pitchFamily="34" charset="0"/>
                <a:cs typeface="Calibri Light" panose="020F0302020204030204" pitchFamily="34" charset="0"/>
              </a:rPr>
              <a:t>.</a:t>
            </a:r>
          </a:p>
          <a:p>
            <a:endParaRPr lang="en-US" dirty="0">
              <a:latin typeface="Calibri Light" panose="020F0302020204030204" pitchFamily="34" charset="0"/>
              <a:cs typeface="Calibri Light" panose="020F0302020204030204" pitchFamily="34" charset="0"/>
            </a:endParaRPr>
          </a:p>
          <a:p>
            <a:r>
              <a:rPr lang="en-US" i="1" dirty="0">
                <a:latin typeface="Calibri Light" panose="020F0302020204030204" pitchFamily="34" charset="0"/>
                <a:cs typeface="Calibri Light" panose="020F0302020204030204" pitchFamily="34" charset="0"/>
              </a:rPr>
              <a:t>Phase 1: Onboarding</a:t>
            </a:r>
          </a:p>
          <a:p>
            <a:r>
              <a:rPr lang="en-US" dirty="0">
                <a:latin typeface="Calibri Light" panose="020F0302020204030204" pitchFamily="34" charset="0"/>
                <a:cs typeface="Calibri Light" panose="020F0302020204030204" pitchFamily="34" charset="0"/>
              </a:rPr>
              <a:t> </a:t>
            </a:r>
          </a:p>
          <a:p>
            <a:r>
              <a:rPr lang="en-US" i="1" dirty="0">
                <a:latin typeface="Calibri Light" panose="020F0302020204030204" pitchFamily="34" charset="0"/>
                <a:cs typeface="Calibri Light" panose="020F0302020204030204" pitchFamily="34" charset="0"/>
              </a:rPr>
              <a:t>Phase 2: The Nurture Stage </a:t>
            </a:r>
            <a:endParaRPr lang="en-US" i="1" dirty="0" smtClean="0">
              <a:latin typeface="Calibri Light" panose="020F0302020204030204" pitchFamily="34" charset="0"/>
              <a:cs typeface="Calibri Light" panose="020F0302020204030204" pitchFamily="34" charset="0"/>
            </a:endParaRPr>
          </a:p>
          <a:p>
            <a:endParaRPr lang="en-US" i="1"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Phase 3: The Attrition Stage</a:t>
            </a:r>
          </a:p>
          <a:p>
            <a:endParaRPr lang="en-US" b="1" i="1" dirty="0"/>
          </a:p>
        </p:txBody>
      </p:sp>
      <p:sp>
        <p:nvSpPr>
          <p:cNvPr id="7" name="Rectangle 6"/>
          <p:cNvSpPr/>
          <p:nvPr/>
        </p:nvSpPr>
        <p:spPr>
          <a:xfrm>
            <a:off x="264289" y="972435"/>
            <a:ext cx="11136775" cy="69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05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45603" y="70022"/>
            <a:ext cx="10515600" cy="1325563"/>
          </a:xfrm>
        </p:spPr>
        <p:txBody>
          <a:bodyPr/>
          <a:lstStyle/>
          <a:p>
            <a:r>
              <a:rPr lang="en-US" b="1" dirty="0" smtClean="0"/>
              <a:t>Question-4:</a:t>
            </a:r>
            <a:endParaRPr lang="en-US" b="1"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4294967295"/>
          </p:nvPr>
        </p:nvSpPr>
        <p:spPr>
          <a:xfrm>
            <a:off x="745603" y="2091039"/>
            <a:ext cx="10655461" cy="4447873"/>
          </a:xfrm>
        </p:spPr>
        <p:txBody>
          <a:bodyPr vert="horz" lIns="91440" tIns="45720" rIns="91440" bIns="45720" rtlCol="0" anchor="t">
            <a:normAutofit/>
          </a:bodyPr>
          <a:lstStyle/>
          <a:p>
            <a:pPr marL="342900" indent="-342900">
              <a:buFont typeface="Wingdings" panose="05000000000000000000" pitchFamily="2" charset="2"/>
              <a:buChar char="ü"/>
            </a:pPr>
            <a:r>
              <a:rPr lang="en-US" sz="2000" b="1" dirty="0">
                <a:solidFill>
                  <a:srgbClr val="000000"/>
                </a:solidFill>
                <a:ea typeface="+mn-lt"/>
                <a:cs typeface="+mn-lt"/>
              </a:rPr>
              <a:t>What are user retention cohorts?</a:t>
            </a:r>
            <a:endParaRPr lang="en-US" sz="2000" b="1" dirty="0"/>
          </a:p>
          <a:p>
            <a:pPr marL="0" indent="0">
              <a:buNone/>
            </a:pPr>
            <a:endParaRPr lang="en-US" sz="2000" b="1" dirty="0"/>
          </a:p>
          <a:p>
            <a:endParaRPr lang="en-US" dirty="0"/>
          </a:p>
        </p:txBody>
      </p:sp>
      <p:sp>
        <p:nvSpPr>
          <p:cNvPr id="5" name="Rectangle 4"/>
          <p:cNvSpPr/>
          <p:nvPr/>
        </p:nvSpPr>
        <p:spPr>
          <a:xfrm>
            <a:off x="745603" y="2812648"/>
            <a:ext cx="10285069"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dirty="0">
                <a:latin typeface="Calibri Light" panose="020F0302020204030204" pitchFamily="34" charset="0"/>
                <a:cs typeface="Calibri Light" panose="020F0302020204030204" pitchFamily="34" charset="0"/>
              </a:rPr>
              <a:t>A cohort in the context of user retention is a group of users who share a common characteristic over a certain period of time. This characteristic is often the time of first use or sign-up. For example, a cohort could be all users who signed up for a service in January 2023</a:t>
            </a:r>
            <a:r>
              <a:rPr lang="en-US" dirty="0" smtClean="0">
                <a:latin typeface="Calibri Light" panose="020F0302020204030204" pitchFamily="34" charset="0"/>
                <a:cs typeface="Calibri Light" panose="020F0302020204030204" pitchFamily="34" charset="0"/>
              </a:rPr>
              <a:t>.</a:t>
            </a: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User retention cohorts are used to analyze how many users from a certain cohort continue to use a product or service over time. For example, out of the users who signed up in January 2023, how many are still using the product or service in February, March, April, and so on.</a:t>
            </a:r>
          </a:p>
        </p:txBody>
      </p:sp>
      <p:sp>
        <p:nvSpPr>
          <p:cNvPr id="7" name="Rectangle 6"/>
          <p:cNvSpPr/>
          <p:nvPr/>
        </p:nvSpPr>
        <p:spPr>
          <a:xfrm>
            <a:off x="319749" y="1048422"/>
            <a:ext cx="11136775" cy="69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642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r>
              <a:rPr lang="en-US" dirty="0"/>
              <a:t>Pegah Fattahi</a:t>
            </a:r>
          </a:p>
          <a:p>
            <a:r>
              <a:rPr lang="en-US" dirty="0"/>
              <a:t>Pegah.fattahi@gisma-student.com</a:t>
            </a:r>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58048B4-3F65-4EB9-ABA8-099353BE87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AE2FDE4-8ECB-4D0B-B871-D4EE526064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a:extLst>
              <a:ext uri="{FF2B5EF4-FFF2-40B4-BE49-F238E27FC236}">
                <a16:creationId xmlns:a16="http://schemas.microsoft.com/office/drawing/2014/main" id="{607ACC92-7880-FA65-4979-EE53D883B952}"/>
              </a:ext>
            </a:extLst>
          </p:cNvPr>
          <p:cNvPicPr>
            <a:picLocks noChangeAspect="1"/>
          </p:cNvPicPr>
          <p:nvPr/>
        </p:nvPicPr>
        <p:blipFill rotWithShape="1">
          <a:blip r:embed="rId2">
            <a:duotone>
              <a:prstClr val="black"/>
              <a:schemeClr val="bg1">
                <a:tint val="45000"/>
                <a:satMod val="400000"/>
              </a:schemeClr>
            </a:duotone>
            <a:alphaModFix amt="10000"/>
          </a:blip>
          <a:srcRect t="3676" b="6324"/>
          <a:stretch/>
        </p:blipFill>
        <p:spPr>
          <a:xfrm>
            <a:off x="20" y="-1"/>
            <a:ext cx="12191980" cy="685800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32568" y="1169982"/>
            <a:ext cx="10530318" cy="2736390"/>
          </a:xfrm>
        </p:spPr>
        <p:txBody>
          <a:bodyPr vert="horz" lIns="91440" tIns="45720" rIns="91440" bIns="45720" rtlCol="0" anchor="b">
            <a:normAutofit/>
          </a:bodyPr>
          <a:lstStyle/>
          <a:p>
            <a:r>
              <a:rPr lang="en-US" sz="8000" dirty="0">
                <a:solidFill>
                  <a:schemeClr val="tx2"/>
                </a:solidFill>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32567" y="4067745"/>
            <a:ext cx="10530318" cy="1949813"/>
          </a:xfrm>
        </p:spPr>
        <p:txBody>
          <a:bodyPr vert="horz" lIns="91440" tIns="45720" rIns="91440" bIns="45720" rtlCol="0" anchor="t">
            <a:noAutofit/>
          </a:bodyPr>
          <a:lstStyle/>
          <a:p>
            <a:pPr>
              <a:lnSpc>
                <a:spcPct val="90000"/>
              </a:lnSpc>
            </a:pPr>
            <a:r>
              <a:rPr lang="en-US" sz="1500" dirty="0">
                <a:solidFill>
                  <a:schemeClr val="tx2"/>
                </a:solidFill>
              </a:rPr>
              <a:t>In the rapidly changing landscape of digital subscriptions, keeping a close eye on user retention can be the difference between success and stagnation. In line with this, our Product Manager has expressed interest in obtaining weekly churn statistics. Rather than relying on monthly data, which can potentially obscure critical details, we aim to pivot to a more granular, weekly perspective. By applying a Cohort Analysis method, we will be investigating how many subscribers start their subscriptions each week and how many remain active over the subsequent six weeks. Our data for this task is derived from the '</a:t>
            </a:r>
            <a:r>
              <a:rPr lang="en-US" sz="1500" dirty="0" err="1">
                <a:solidFill>
                  <a:schemeClr val="tx2"/>
                </a:solidFill>
              </a:rPr>
              <a:t>turing_data_analytics.subscriptions</a:t>
            </a:r>
            <a:r>
              <a:rPr lang="en-US" sz="1500" dirty="0">
                <a:solidFill>
                  <a:schemeClr val="tx2"/>
                </a:solidFill>
              </a:rPr>
              <a:t>' table in </a:t>
            </a:r>
            <a:r>
              <a:rPr lang="en-US" sz="1500" dirty="0" err="1">
                <a:solidFill>
                  <a:schemeClr val="tx2"/>
                </a:solidFill>
              </a:rPr>
              <a:t>BigQuery</a:t>
            </a:r>
            <a:r>
              <a:rPr lang="en-US" sz="1500" dirty="0">
                <a:solidFill>
                  <a:schemeClr val="tx2"/>
                </a:solidFill>
              </a:rPr>
              <a:t>. The goal is to reveal weekly retention cohorts from our dataset, effectively illustrating the subscription journey from week 0 to week 6. This information will not only enhance our understanding of our user base's behavior but also provide actionable insights for the team to minimize churn and bolster retention.</a:t>
            </a:r>
            <a:endParaRPr lang="en-US" dirty="0">
              <a:solidFill>
                <a:schemeClr val="tx2"/>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0" y="0"/>
            <a:ext cx="777240" cy="731520"/>
          </a:xfrm>
        </p:spPr>
        <p:txBody>
          <a:bodyPr vert="horz" lIns="91440" tIns="45720" rIns="91440" bIns="45720" rtlCol="0" anchor="ctr">
            <a:normAutofit/>
          </a:bodyPr>
          <a:lstStyle/>
          <a:p>
            <a:pPr>
              <a:spcAft>
                <a:spcPts val="600"/>
              </a:spcAft>
              <a:defRPr/>
            </a:pPr>
            <a:fld id="{A49DFD55-3C28-40EF-9E31-A92D2E4017FF}" type="slidenum">
              <a:rPr lang="en-US" sz="2200">
                <a:solidFill>
                  <a:schemeClr val="tx2"/>
                </a:solidFill>
                <a:latin typeface="Calibri" panose="020F0502020204030204"/>
              </a:rPr>
              <a:pPr>
                <a:spcAft>
                  <a:spcPts val="600"/>
                </a:spcAft>
                <a:defRPr/>
              </a:pPr>
              <a:t>2</a:t>
            </a:fld>
            <a:endParaRPr lang="en-US" sz="2200">
              <a:solidFill>
                <a:schemeClr val="tx2"/>
              </a:solidFill>
              <a:latin typeface="Calibri" panose="020F0502020204030204"/>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914400" y="545642"/>
            <a:ext cx="3474720" cy="240175"/>
          </a:xfrm>
        </p:spPr>
        <p:txBody>
          <a:bodyPr vert="horz" lIns="91440" tIns="45720" rIns="91440" bIns="45720" rtlCol="0" anchor="ctr">
            <a:normAutofit/>
          </a:bodyPr>
          <a:lstStyle/>
          <a:p>
            <a:pPr algn="l">
              <a:lnSpc>
                <a:spcPct val="90000"/>
              </a:lnSpc>
              <a:spcAft>
                <a:spcPts val="600"/>
              </a:spcAft>
              <a:defRPr/>
            </a:pPr>
            <a:r>
              <a:rPr lang="en-US" sz="1000" kern="1200">
                <a:solidFill>
                  <a:schemeClr val="tx2"/>
                </a:solidFill>
                <a:latin typeface="Calibri" panose="020F0502020204030204"/>
                <a:ea typeface="+mn-ea"/>
                <a:cs typeface="+mn-cs"/>
              </a:rPr>
              <a:t>PRESENTATION TITLE</a:t>
            </a:r>
          </a:p>
        </p:txBody>
      </p:sp>
      <p:cxnSp>
        <p:nvCxnSpPr>
          <p:cNvPr id="52" name="Straight Connector 51">
            <a:extLst>
              <a:ext uri="{FF2B5EF4-FFF2-40B4-BE49-F238E27FC236}">
                <a16:creationId xmlns:a16="http://schemas.microsoft.com/office/drawing/2014/main" id="{3C86DB23-FEFE-4C3A-88FA-8E855AB1EEB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BB22FAF-4B4F-40B1-97FF-67CD036C89D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18488D89-E3BB-4E60-BF44-5F0BE92E3F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57" name="Straight Connector 56">
              <a:extLst>
                <a:ext uri="{FF2B5EF4-FFF2-40B4-BE49-F238E27FC236}">
                  <a16:creationId xmlns:a16="http://schemas.microsoft.com/office/drawing/2014/main" id="{98FA7B87-C151-46CF-9E07-DD4FD97175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9EB480-500C-4A3E-BED3-513B88DB01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1516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94580" y="1685853"/>
            <a:ext cx="4179570" cy="1715531"/>
          </a:xfrm>
        </p:spPr>
        <p:txBody>
          <a:bodyPr/>
          <a:lstStyle/>
          <a:p>
            <a:pPr algn="ctr"/>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274174" y="3962003"/>
            <a:ext cx="5658746" cy="1115919"/>
          </a:xfrm>
        </p:spPr>
        <p:txBody>
          <a:bodyPr vert="horz" lIns="91440" tIns="45720" rIns="91440" bIns="45720" rtlCol="0" anchor="t">
            <a:noAutofit/>
          </a:bodyPr>
          <a:lstStyle/>
          <a:p>
            <a:r>
              <a:rPr lang="en-US" sz="1800" dirty="0"/>
              <a:t>what is the Customer retention rate for our products?</a:t>
            </a:r>
          </a:p>
        </p:txBody>
      </p:sp>
    </p:spTree>
    <p:extLst>
      <p:ext uri="{BB962C8B-B14F-4D97-AF65-F5344CB8AC3E}">
        <p14:creationId xmlns:p14="http://schemas.microsoft.com/office/powerpoint/2010/main" val="37972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784185" y="0"/>
            <a:ext cx="10515600" cy="1325563"/>
          </a:xfrm>
        </p:spPr>
        <p:txBody>
          <a:bodyPr/>
          <a:lstStyle/>
          <a:p>
            <a:r>
              <a:rPr lang="en-US" b="1" dirty="0" smtClean="0"/>
              <a:t>SQL code:</a:t>
            </a:r>
            <a:endParaRPr lang="en-US" b="1" dirty="0"/>
          </a:p>
        </p:txBody>
      </p:sp>
      <p:pic>
        <p:nvPicPr>
          <p:cNvPr id="5" name="Chart Placeholder 4"/>
          <p:cNvPicPr>
            <a:picLocks noGrp="1" noChangeAspect="1"/>
          </p:cNvPicPr>
          <p:nvPr>
            <p:ph type="chart" sz="quarter" idx="13"/>
          </p:nvPr>
        </p:nvPicPr>
        <p:blipFill>
          <a:blip r:embed="rId2"/>
          <a:stretch>
            <a:fillRect/>
          </a:stretch>
        </p:blipFill>
        <p:spPr>
          <a:xfrm>
            <a:off x="636608" y="1310049"/>
            <a:ext cx="10810754" cy="5409577"/>
          </a:xfrm>
          <a:prstGeom prst="rect">
            <a:avLst/>
          </a:prstGeom>
        </p:spPr>
      </p:pic>
    </p:spTree>
    <p:extLst>
      <p:ext uri="{BB962C8B-B14F-4D97-AF65-F5344CB8AC3E}">
        <p14:creationId xmlns:p14="http://schemas.microsoft.com/office/powerpoint/2010/main" val="184715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b="1"/>
              <a:t>Number of Return customers per week</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2" name="Picture 3" descr="Table&#10;&#10;Description automatically generated">
            <a:extLst>
              <a:ext uri="{FF2B5EF4-FFF2-40B4-BE49-F238E27FC236}">
                <a16:creationId xmlns:a16="http://schemas.microsoft.com/office/drawing/2014/main" id="{F6F30B8A-5CBF-528A-F983-91C685307912}"/>
              </a:ext>
            </a:extLst>
          </p:cNvPr>
          <p:cNvPicPr>
            <a:picLocks noChangeAspect="1"/>
          </p:cNvPicPr>
          <p:nvPr/>
        </p:nvPicPr>
        <p:blipFill>
          <a:blip r:embed="rId2"/>
          <a:stretch>
            <a:fillRect/>
          </a:stretch>
        </p:blipFill>
        <p:spPr>
          <a:xfrm>
            <a:off x="988639" y="1984989"/>
            <a:ext cx="10214721" cy="3504639"/>
          </a:xfrm>
          <a:prstGeom prst="rect">
            <a:avLst/>
          </a:prstGeom>
        </p:spPr>
      </p:pic>
    </p:spTree>
    <p:extLst>
      <p:ext uri="{BB962C8B-B14F-4D97-AF65-F5344CB8AC3E}">
        <p14:creationId xmlns:p14="http://schemas.microsoft.com/office/powerpoint/2010/main" val="2499682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b="1"/>
              <a:t>Customer retention rate per week</a:t>
            </a:r>
            <a:endParaRPr lang="en-US" b="1"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2" name="Picture 3" descr="Table&#10;&#10;Description automatically generated">
            <a:extLst>
              <a:ext uri="{FF2B5EF4-FFF2-40B4-BE49-F238E27FC236}">
                <a16:creationId xmlns:a16="http://schemas.microsoft.com/office/drawing/2014/main" id="{42EFE0B2-FC63-8B5D-B681-6302C8AF8E70}"/>
              </a:ext>
            </a:extLst>
          </p:cNvPr>
          <p:cNvPicPr>
            <a:picLocks noChangeAspect="1"/>
          </p:cNvPicPr>
          <p:nvPr/>
        </p:nvPicPr>
        <p:blipFill>
          <a:blip r:embed="rId2"/>
          <a:stretch>
            <a:fillRect/>
          </a:stretch>
        </p:blipFill>
        <p:spPr>
          <a:xfrm>
            <a:off x="836798" y="2316402"/>
            <a:ext cx="10776137" cy="3222812"/>
          </a:xfrm>
          <a:prstGeom prst="rect">
            <a:avLst/>
          </a:prstGeom>
        </p:spPr>
      </p:pic>
    </p:spTree>
    <p:extLst>
      <p:ext uri="{BB962C8B-B14F-4D97-AF65-F5344CB8AC3E}">
        <p14:creationId xmlns:p14="http://schemas.microsoft.com/office/powerpoint/2010/main" val="141700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638881" y="417576"/>
            <a:ext cx="10909640" cy="1249394"/>
          </a:xfrm>
        </p:spPr>
        <p:txBody>
          <a:bodyPr vert="horz" lIns="91440" tIns="45720" rIns="91440" bIns="45720" rtlCol="0" anchor="ctr">
            <a:normAutofit/>
          </a:bodyPr>
          <a:lstStyle/>
          <a:p>
            <a:r>
              <a:rPr lang="en-US" sz="4400" b="1" kern="1200" dirty="0">
                <a:solidFill>
                  <a:schemeClr val="tx1"/>
                </a:solidFill>
                <a:latin typeface="+mj-lt"/>
                <a:ea typeface="+mj-ea"/>
                <a:cs typeface="+mj-cs"/>
              </a:rPr>
              <a:t>Data interpretation</a:t>
            </a: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EB9B7EAB-6D50-7FDC-8771-8A88978C0354}"/>
              </a:ext>
            </a:extLst>
          </p:cNvPr>
          <p:cNvPicPr>
            <a:picLocks noChangeAspect="1"/>
          </p:cNvPicPr>
          <p:nvPr/>
        </p:nvPicPr>
        <p:blipFill>
          <a:blip r:embed="rId3"/>
          <a:stretch>
            <a:fillRect/>
          </a:stretch>
        </p:blipFill>
        <p:spPr>
          <a:xfrm>
            <a:off x="771692" y="1943359"/>
            <a:ext cx="10659945" cy="4635900"/>
          </a:xfrm>
          <a:prstGeom prst="rect">
            <a:avLst/>
          </a:prstGeom>
        </p:spPr>
      </p:pic>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7</a:t>
            </a:fld>
            <a:endParaRPr lang="en-US" sz="1200"/>
          </a:p>
        </p:txBody>
      </p:sp>
      <p:sp>
        <p:nvSpPr>
          <p:cNvPr id="2" name="TextBox 1">
            <a:extLst>
              <a:ext uri="{FF2B5EF4-FFF2-40B4-BE49-F238E27FC236}">
                <a16:creationId xmlns:a16="http://schemas.microsoft.com/office/drawing/2014/main" id="{86E2572D-03AC-4E58-5FB4-501F7A9AD6A1}"/>
              </a:ext>
            </a:extLst>
          </p:cNvPr>
          <p:cNvSpPr txBox="1"/>
          <p:nvPr/>
        </p:nvSpPr>
        <p:spPr>
          <a:xfrm>
            <a:off x="483926" y="1744058"/>
            <a:ext cx="108674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solidFill>
                <a:srgbClr val="374151"/>
              </a:solidFill>
              <a:latin typeface="Söhne"/>
            </a:endParaRPr>
          </a:p>
        </p:txBody>
      </p:sp>
    </p:spTree>
    <p:extLst>
      <p:ext uri="{BB962C8B-B14F-4D97-AF65-F5344CB8AC3E}">
        <p14:creationId xmlns:p14="http://schemas.microsoft.com/office/powerpoint/2010/main" val="409252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93376" y="208243"/>
            <a:ext cx="10515600" cy="1325563"/>
          </a:xfrm>
        </p:spPr>
        <p:txBody>
          <a:bodyPr/>
          <a:lstStyle/>
          <a:p>
            <a:r>
              <a:rPr lang="en-US" b="1"/>
              <a:t>Data interpretation</a:t>
            </a:r>
            <a:endParaRPr lang="en-US" b="1"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 name="TextBox 1">
            <a:extLst>
              <a:ext uri="{FF2B5EF4-FFF2-40B4-BE49-F238E27FC236}">
                <a16:creationId xmlns:a16="http://schemas.microsoft.com/office/drawing/2014/main" id="{86E2572D-03AC-4E58-5FB4-501F7A9AD6A1}"/>
              </a:ext>
            </a:extLst>
          </p:cNvPr>
          <p:cNvSpPr txBox="1"/>
          <p:nvPr/>
        </p:nvSpPr>
        <p:spPr>
          <a:xfrm>
            <a:off x="555813" y="1945341"/>
            <a:ext cx="10867462"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374151"/>
                </a:solidFill>
                <a:latin typeface="Söhne"/>
              </a:rPr>
              <a:t>This table shows the number of users who began their subscriptions in a given week (</a:t>
            </a:r>
            <a:r>
              <a:rPr lang="en-US" sz="1400" b="1" err="1">
                <a:solidFill>
                  <a:srgbClr val="374151"/>
                </a:solidFill>
                <a:latin typeface="Söhne"/>
              </a:rPr>
              <a:t>start_week</a:t>
            </a:r>
            <a:r>
              <a:rPr lang="en-US" sz="1400" b="1" dirty="0">
                <a:solidFill>
                  <a:srgbClr val="374151"/>
                </a:solidFill>
                <a:latin typeface="Söhne"/>
              </a:rPr>
              <a:t>), and how many remained active through the subsequent weeks (week_0 through week_6).</a:t>
            </a:r>
          </a:p>
          <a:p>
            <a:endParaRPr lang="en-US" sz="1400" b="1" dirty="0">
              <a:solidFill>
                <a:srgbClr val="374151"/>
              </a:solidFill>
              <a:latin typeface="Söhne"/>
            </a:endParaRPr>
          </a:p>
          <a:p>
            <a:r>
              <a:rPr lang="en-US" sz="1400" b="1" dirty="0">
                <a:solidFill>
                  <a:srgbClr val="374151"/>
                </a:solidFill>
                <a:latin typeface="Söhne"/>
              </a:rPr>
              <a:t>For example, if we look at the cohort starting on 2020-11-01, we initially have 20,078 users (</a:t>
            </a:r>
            <a:r>
              <a:rPr lang="en-US" sz="1400" b="1" err="1">
                <a:solidFill>
                  <a:srgbClr val="374151"/>
                </a:solidFill>
                <a:latin typeface="Söhne"/>
              </a:rPr>
              <a:t>total_users</a:t>
            </a:r>
            <a:r>
              <a:rPr lang="en-US" sz="1400" b="1" dirty="0">
                <a:solidFill>
                  <a:srgbClr val="374151"/>
                </a:solidFill>
                <a:latin typeface="Söhne"/>
              </a:rPr>
              <a:t>). These users are all considered active at week_0 (18,923), because that's when they started their subscription. However, as we move through weeks 1 to 6, we see that this number gradually decreases, reflecting that some users have cancelled their subscriptions. By week_6, there are 17,013 users remaining, indicating that this cohort has experienced some churn over this period.</a:t>
            </a:r>
          </a:p>
          <a:p>
            <a:endParaRPr lang="en-US" sz="1400" b="1" dirty="0">
              <a:solidFill>
                <a:srgbClr val="374151"/>
              </a:solidFill>
              <a:latin typeface="Söhne"/>
            </a:endParaRPr>
          </a:p>
          <a:p>
            <a:r>
              <a:rPr lang="en-US" sz="1400" b="1" dirty="0">
                <a:solidFill>
                  <a:srgbClr val="374151"/>
                </a:solidFill>
                <a:latin typeface="Söhne"/>
              </a:rPr>
              <a:t>Looking across all the cohorts, it seems that there is a common trend of a slight decrease in active users week by week. This is expected, as some amount of churn is normal in subscription-based services.</a:t>
            </a:r>
          </a:p>
          <a:p>
            <a:endParaRPr lang="en-US" sz="1400" b="1" dirty="0">
              <a:solidFill>
                <a:srgbClr val="374151"/>
              </a:solidFill>
              <a:latin typeface="Söhne"/>
            </a:endParaRPr>
          </a:p>
          <a:p>
            <a:r>
              <a:rPr lang="en-US" sz="1400" b="1" dirty="0">
                <a:solidFill>
                  <a:srgbClr val="374151"/>
                </a:solidFill>
                <a:latin typeface="Söhne"/>
              </a:rPr>
              <a:t>A notable observation is the significant increase in total users for the week starting 2020-12-06. You may want to investigate if there were any special events or promotions during this week that led to the spike in new subscriptions.</a:t>
            </a:r>
          </a:p>
          <a:p>
            <a:endParaRPr lang="en-US" sz="1400" b="1" dirty="0">
              <a:solidFill>
                <a:srgbClr val="374151"/>
              </a:solidFill>
              <a:latin typeface="Söhne"/>
            </a:endParaRPr>
          </a:p>
          <a:p>
            <a:r>
              <a:rPr lang="en-US" sz="1400" b="1" dirty="0">
                <a:solidFill>
                  <a:srgbClr val="374151"/>
                </a:solidFill>
                <a:latin typeface="Söhne"/>
              </a:rPr>
              <a:t>Regarding the last few cohorts (from 2021-01-03 onwards), we see that data is incomplete for weeks 3 to 6. However, these cohorts also show a gradual decrease in active users from week_0 to the latest week recorded.</a:t>
            </a:r>
          </a:p>
          <a:p>
            <a:endParaRPr lang="en-US" sz="1400" b="1" dirty="0">
              <a:solidFill>
                <a:srgbClr val="374151"/>
              </a:solidFill>
              <a:latin typeface="Söhne"/>
            </a:endParaRPr>
          </a:p>
          <a:p>
            <a:r>
              <a:rPr lang="en-US" sz="1400" b="1" dirty="0">
                <a:solidFill>
                  <a:srgbClr val="374151"/>
                </a:solidFill>
                <a:latin typeface="Söhne"/>
              </a:rPr>
              <a:t>This table is useful in showing how user retention varies over time, and how quickly users tend to churn after starting a subscription. It may also reveal the effectiveness of any strategies or interventions aimed at improving user retention.</a:t>
            </a:r>
          </a:p>
        </p:txBody>
      </p:sp>
    </p:spTree>
    <p:extLst>
      <p:ext uri="{BB962C8B-B14F-4D97-AF65-F5344CB8AC3E}">
        <p14:creationId xmlns:p14="http://schemas.microsoft.com/office/powerpoint/2010/main" val="3852387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521699" y="506227"/>
            <a:ext cx="5111750" cy="1204912"/>
          </a:xfrm>
        </p:spPr>
        <p:txBody>
          <a:bodyPr/>
          <a:lstStyle/>
          <a:p>
            <a:r>
              <a:rPr lang="en-US" b="1" dirty="0"/>
              <a:t>Questions: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521699" y="2461745"/>
            <a:ext cx="5111750" cy="3979676"/>
          </a:xfrm>
        </p:spPr>
        <p:txBody>
          <a:bodyPr vert="horz" lIns="91440" tIns="45720" rIns="91440" bIns="45720" rtlCol="0" anchor="t">
            <a:normAutofit/>
          </a:bodyPr>
          <a:lstStyle/>
          <a:p>
            <a:pPr marL="342900" indent="-342900">
              <a:buFont typeface="Wingdings" panose="05000000000000000000" pitchFamily="2" charset="2"/>
              <a:buChar char="ü"/>
            </a:pPr>
            <a:r>
              <a:rPr lang="en-US" sz="2000" b="1" dirty="0">
                <a:solidFill>
                  <a:srgbClr val="000000"/>
                </a:solidFill>
                <a:ea typeface="+mn-lt"/>
                <a:cs typeface="+mn-lt"/>
              </a:rPr>
              <a:t>What is the relationship between churn and retention rate</a:t>
            </a:r>
            <a:r>
              <a:rPr lang="en-US" sz="2000" b="1" dirty="0" smtClean="0">
                <a:solidFill>
                  <a:srgbClr val="000000"/>
                </a:solidFill>
                <a:ea typeface="+mn-lt"/>
                <a:cs typeface="+mn-lt"/>
              </a:rPr>
              <a:t>?</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solidFill>
                  <a:srgbClr val="000000"/>
                </a:solidFill>
                <a:ea typeface="+mn-lt"/>
                <a:cs typeface="+mn-lt"/>
              </a:rPr>
              <a:t>What is negative churn</a:t>
            </a:r>
            <a:r>
              <a:rPr lang="en-US" sz="2000" b="1" dirty="0" smtClean="0">
                <a:solidFill>
                  <a:srgbClr val="000000"/>
                </a:solidFill>
                <a:ea typeface="+mn-lt"/>
                <a:cs typeface="+mn-lt"/>
              </a:rPr>
              <a:t>?</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solidFill>
                  <a:srgbClr val="000000"/>
                </a:solidFill>
                <a:ea typeface="+mn-lt"/>
                <a:cs typeface="+mn-lt"/>
              </a:rPr>
              <a:t>What is user retention</a:t>
            </a:r>
            <a:r>
              <a:rPr lang="en-US" sz="2000" b="1" dirty="0" smtClean="0">
                <a:solidFill>
                  <a:srgbClr val="000000"/>
                </a:solidFill>
                <a:ea typeface="+mn-lt"/>
                <a:cs typeface="+mn-lt"/>
              </a:rPr>
              <a:t>?</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solidFill>
                  <a:srgbClr val="000000"/>
                </a:solidFill>
                <a:ea typeface="+mn-lt"/>
                <a:cs typeface="+mn-lt"/>
              </a:rPr>
              <a:t>What are user retention cohorts?</a:t>
            </a:r>
            <a:endParaRPr lang="en-US" sz="2000" b="1" dirty="0"/>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41</TotalTime>
  <Words>1119</Words>
  <Application>Microsoft Office PowerPoint</Application>
  <PresentationFormat>Widescreen</PresentationFormat>
  <Paragraphs>75</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Söhne</vt:lpstr>
      <vt:lpstr>Tenorite</vt:lpstr>
      <vt:lpstr>Times New Roman</vt:lpstr>
      <vt:lpstr>Wingdings</vt:lpstr>
      <vt:lpstr>Office Theme</vt:lpstr>
      <vt:lpstr>Cohort analysis</vt:lpstr>
      <vt:lpstr>INTRODUCTION</vt:lpstr>
      <vt:lpstr>PRIMARY GOALS</vt:lpstr>
      <vt:lpstr>SQL code:</vt:lpstr>
      <vt:lpstr>Number of Return customers per week</vt:lpstr>
      <vt:lpstr>Customer retention rate per week</vt:lpstr>
      <vt:lpstr>Data interpretation</vt:lpstr>
      <vt:lpstr>Data interpretation</vt:lpstr>
      <vt:lpstr>Questions:</vt:lpstr>
      <vt:lpstr>Question-1:</vt:lpstr>
      <vt:lpstr>Question-2:</vt:lpstr>
      <vt:lpstr>Question-3:</vt:lpstr>
      <vt:lpstr>Question-4: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PEGAH FATTAHI</cp:lastModifiedBy>
  <cp:revision>114</cp:revision>
  <dcterms:created xsi:type="dcterms:W3CDTF">2023-06-17T12:17:15Z</dcterms:created>
  <dcterms:modified xsi:type="dcterms:W3CDTF">2023-06-18T21:02:24Z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