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298" r:id="rId5"/>
    <p:sldId id="283" r:id="rId6"/>
    <p:sldId id="297" r:id="rId7"/>
    <p:sldId id="292" r:id="rId8"/>
    <p:sldId id="284" r:id="rId9"/>
    <p:sldId id="299" r:id="rId10"/>
    <p:sldId id="300"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34C199-372E-1843-0136-633D3A6271F2}" v="118" dt="2023-02-02T12:09:29.739"/>
    <p1510:client id="{9C8E7F20-BAD3-4319-A4E1-6CF1053BAA02}" v="1290" dt="2023-02-01T11:37:55.104"/>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2/2/2023</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2/2/2023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Hands coming together in ci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a:lstStyle/>
          <a:p>
            <a:r>
              <a:rPr lang="en-US" sz="4400">
                <a:latin typeface="Times New Roman"/>
                <a:cs typeface="Times New Roman"/>
              </a:rPr>
              <a:t>Structured approach to data analytics</a:t>
            </a: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vert="horz" lIns="180000" tIns="180000" rIns="180000" bIns="180000" rtlCol="0" anchor="t">
            <a:noAutofit/>
          </a:bodyPr>
          <a:lstStyle/>
          <a:p>
            <a:r>
              <a:rPr lang="en-US">
                <a:latin typeface="Calibri"/>
                <a:cs typeface="Calibri"/>
              </a:rPr>
              <a:t>Sleep data-set</a:t>
            </a:r>
            <a:endParaRPr lang="en-US" dirty="0">
              <a:latin typeface="Calibri"/>
              <a:cs typeface="Calibri"/>
            </a:endParaRPr>
          </a:p>
        </p:txBody>
      </p:sp>
      <p:sp>
        <p:nvSpPr>
          <p:cNvPr id="2" name="TextBox 1">
            <a:extLst>
              <a:ext uri="{FF2B5EF4-FFF2-40B4-BE49-F238E27FC236}">
                <a16:creationId xmlns:a16="http://schemas.microsoft.com/office/drawing/2014/main" id="{A10BCC56-1B08-48AD-85C0-ABD9F8D4335F}"/>
              </a:ext>
            </a:extLst>
          </p:cNvPr>
          <p:cNvSpPr txBox="1"/>
          <p:nvPr/>
        </p:nvSpPr>
        <p:spPr>
          <a:xfrm>
            <a:off x="7937500" y="5626100"/>
            <a:ext cx="41021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cs typeface="Calibri"/>
              </a:rPr>
              <a:t>Presented by : Pegah Fattahi</a:t>
            </a:r>
          </a:p>
        </p:txBody>
      </p:sp>
    </p:spTree>
    <p:extLst>
      <p:ext uri="{BB962C8B-B14F-4D97-AF65-F5344CB8AC3E}">
        <p14:creationId xmlns:p14="http://schemas.microsoft.com/office/powerpoint/2010/main" val="398992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
        <p:nvSpPr>
          <p:cNvPr id="8" name="TextBox 7">
            <a:extLst>
              <a:ext uri="{FF2B5EF4-FFF2-40B4-BE49-F238E27FC236}">
                <a16:creationId xmlns:a16="http://schemas.microsoft.com/office/drawing/2014/main" id="{B18572AD-668E-4659-9FF0-2AF93103341D}"/>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7" name="Content Placeholder 6">
            <a:extLst>
              <a:ext uri="{FF2B5EF4-FFF2-40B4-BE49-F238E27FC236}">
                <a16:creationId xmlns:a16="http://schemas.microsoft.com/office/drawing/2014/main" id="{89E62067-6C48-3F3B-B1F9-6022504D0701}"/>
              </a:ext>
            </a:extLst>
          </p:cNvPr>
          <p:cNvSpPr>
            <a:spLocks noGrp="1"/>
          </p:cNvSpPr>
          <p:nvPr>
            <p:ph sz="half" idx="1"/>
          </p:nvPr>
        </p:nvSpPr>
        <p:spPr>
          <a:xfrm>
            <a:off x="203400" y="1436786"/>
            <a:ext cx="5433900" cy="2580326"/>
          </a:xfrm>
        </p:spPr>
        <p:txBody>
          <a:bodyPr/>
          <a:lstStyle/>
          <a:p>
            <a:pPr marL="0" indent="0" algn="ctr">
              <a:buNone/>
            </a:pPr>
            <a:r>
              <a:rPr lang="en-US" sz="2000" dirty="0">
                <a:latin typeface="Times New Roman"/>
                <a:cs typeface="Calibri"/>
              </a:rPr>
              <a:t>This data-set is created out of the information gathered from a person about his/her sleeping behavior. The data-set tells us about the time in bed, the quality of time(percentage), sleep note(explaining about the personal day mood),heart rate and activity during the sleeping which is measure based on the steps. </a:t>
            </a:r>
            <a:endParaRPr lang="en-US"/>
          </a:p>
        </p:txBody>
      </p:sp>
      <p:pic>
        <p:nvPicPr>
          <p:cNvPr id="14" name="Picture 14">
            <a:extLst>
              <a:ext uri="{FF2B5EF4-FFF2-40B4-BE49-F238E27FC236}">
                <a16:creationId xmlns:a16="http://schemas.microsoft.com/office/drawing/2014/main" id="{09935C98-4B08-2B79-579E-13BAF774FC28}"/>
              </a:ext>
            </a:extLst>
          </p:cNvPr>
          <p:cNvPicPr>
            <a:picLocks noGrp="1" noChangeAspect="1"/>
          </p:cNvPicPr>
          <p:nvPr>
            <p:ph type="pic" sz="quarter" idx="14"/>
          </p:nvPr>
        </p:nvPicPr>
        <p:blipFill rotWithShape="1">
          <a:blip r:embed="rId2"/>
          <a:srcRect l="14550" r="14550"/>
          <a:stretch/>
        </p:blipFill>
        <p:spPr>
          <a:xfrm>
            <a:off x="6426200" y="889158"/>
            <a:ext cx="5702300" cy="4516833"/>
          </a:xfrm>
        </p:spPr>
      </p:pic>
      <p:sp>
        <p:nvSpPr>
          <p:cNvPr id="16" name="Title 1">
            <a:extLst>
              <a:ext uri="{FF2B5EF4-FFF2-40B4-BE49-F238E27FC236}">
                <a16:creationId xmlns:a16="http://schemas.microsoft.com/office/drawing/2014/main" id="{84A9B083-46E8-630B-98F4-AC95964CCDDF}"/>
              </a:ext>
            </a:extLst>
          </p:cNvPr>
          <p:cNvSpPr txBox="1">
            <a:spLocks/>
          </p:cNvSpPr>
          <p:nvPr/>
        </p:nvSpPr>
        <p:spPr>
          <a:xfrm>
            <a:off x="749300" y="269595"/>
            <a:ext cx="3632000" cy="1314845"/>
          </a:xfrm>
          <a:prstGeom prst="rect">
            <a:avLst/>
          </a:prstGeom>
          <a:solidFill>
            <a:schemeClr val="bg1"/>
          </a:solidFill>
        </p:spPr>
        <p:txBody>
          <a:bodyPr vert="horz" lIns="180000" tIns="180000" rIns="180000" bIns="180000" rtlCol="0" anchor="ctr">
            <a:noAutofit/>
          </a:bodyPr>
          <a:lstStyle>
            <a:lvl1pPr algn="r" defTabSz="914400" rtl="0" eaLnBrk="1" latinLnBrk="0" hangingPunct="1">
              <a:lnSpc>
                <a:spcPct val="90000"/>
              </a:lnSpc>
              <a:spcBef>
                <a:spcPct val="0"/>
              </a:spcBef>
              <a:buNone/>
              <a:defRPr sz="6000" b="1" kern="1200" spc="-300">
                <a:solidFill>
                  <a:schemeClr val="tx1">
                    <a:lumMod val="75000"/>
                    <a:lumOff val="25000"/>
                  </a:schemeClr>
                </a:solidFill>
                <a:latin typeface="+mj-lt"/>
                <a:ea typeface="+mj-ea"/>
                <a:cs typeface="+mj-cs"/>
              </a:defRPr>
            </a:lvl1pPr>
          </a:lstStyle>
          <a:p>
            <a:r>
              <a:rPr lang="en-US" sz="4400" dirty="0">
                <a:latin typeface="Times New Roman"/>
                <a:cs typeface="Times New Roman"/>
              </a:rPr>
              <a:t>About data-set</a:t>
            </a:r>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Hand writing on post-it no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xfrm>
            <a:off x="8851900" y="2819399"/>
            <a:ext cx="3276600" cy="3424951"/>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a:xfrm>
            <a:off x="1638300" y="536295"/>
            <a:ext cx="2920800" cy="1124345"/>
          </a:xfrm>
        </p:spPr>
        <p:txBody>
          <a:bodyPr/>
          <a:lstStyle/>
          <a:p>
            <a:r>
              <a:rPr lang="en-US" sz="4000" dirty="0">
                <a:latin typeface="Times New Roman"/>
                <a:cs typeface="Times New Roman"/>
              </a:rPr>
              <a:t>Major task</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534900" y="2557148"/>
            <a:ext cx="6348300" cy="2428351"/>
          </a:xfrm>
        </p:spPr>
        <p:txBody>
          <a:bodyPr vert="horz" lIns="0" tIns="0" rIns="0" bIns="0" rtlCol="0" anchor="t">
            <a:noAutofit/>
          </a:bodyPr>
          <a:lstStyle/>
          <a:p>
            <a:pPr marL="0" indent="0">
              <a:buNone/>
            </a:pPr>
            <a:r>
              <a:rPr lang="en-US" sz="2800" dirty="0">
                <a:latin typeface="Times New Roman"/>
                <a:cs typeface="Times New Roman"/>
              </a:rPr>
              <a:t>As a team of data-analyst the manager of our company assigned the team to do the analysis based on the data-set .Accordingly, the whole report will be presented to the related department.</a:t>
            </a:r>
            <a:endParaRPr lang="en-US" sz="280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3</a:t>
            </a:fld>
            <a:endParaRPr lang="en-US" dirty="0"/>
          </a:p>
        </p:txBody>
      </p:sp>
      <p:sp>
        <p:nvSpPr>
          <p:cNvPr id="8" name="TextBox 7">
            <a:extLst>
              <a:ext uri="{FF2B5EF4-FFF2-40B4-BE49-F238E27FC236}">
                <a16:creationId xmlns:a16="http://schemas.microsoft.com/office/drawing/2014/main" id="{CCD1C0C4-98E0-4389-8509-615AF4DCF19C}"/>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393700" y="452192"/>
            <a:ext cx="4953000" cy="1410600"/>
          </a:xfrm>
        </p:spPr>
        <p:txBody>
          <a:bodyPr/>
          <a:lstStyle/>
          <a:p>
            <a:pPr algn="ctr"/>
            <a:r>
              <a:rPr lang="en-US" sz="4000">
                <a:latin typeface="Times New Roman"/>
                <a:cs typeface="Times New Roman"/>
              </a:rPr>
              <a:t>Data analysis</a:t>
            </a:r>
            <a:br>
              <a:rPr lang="en-US" sz="4000">
                <a:latin typeface="Times New Roman"/>
              </a:rPr>
            </a:br>
            <a:r>
              <a:rPr lang="en-US" sz="4000">
                <a:latin typeface="Times New Roman"/>
                <a:cs typeface="Times New Roman"/>
              </a:rPr>
              <a:t>6 steps</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extBox 5">
            <a:extLst>
              <a:ext uri="{FF2B5EF4-FFF2-40B4-BE49-F238E27FC236}">
                <a16:creationId xmlns:a16="http://schemas.microsoft.com/office/drawing/2014/main" id="{53B5FCD7-F025-4E44-BCCF-2EE7955C1D28}"/>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12" name="TextBox 11">
            <a:extLst>
              <a:ext uri="{FF2B5EF4-FFF2-40B4-BE49-F238E27FC236}">
                <a16:creationId xmlns:a16="http://schemas.microsoft.com/office/drawing/2014/main" id="{326E2206-22F9-4159-0AA7-40267B346F19}"/>
              </a:ext>
            </a:extLst>
          </p:cNvPr>
          <p:cNvSpPr txBox="1"/>
          <p:nvPr/>
        </p:nvSpPr>
        <p:spPr>
          <a:xfrm>
            <a:off x="469899" y="2438400"/>
            <a:ext cx="566419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sz="2800" dirty="0">
                <a:latin typeface="Times New Roman"/>
                <a:cs typeface="Times New Roman"/>
              </a:rPr>
              <a:t>Ask</a:t>
            </a:r>
          </a:p>
          <a:p>
            <a:pPr marL="342900" indent="-342900">
              <a:buAutoNum type="arabicParenR"/>
            </a:pPr>
            <a:r>
              <a:rPr lang="en-US" sz="2800" dirty="0">
                <a:latin typeface="Times New Roman"/>
                <a:cs typeface="Times New Roman"/>
              </a:rPr>
              <a:t>Prepare</a:t>
            </a:r>
          </a:p>
          <a:p>
            <a:pPr marL="342900" indent="-342900">
              <a:buAutoNum type="arabicParenR"/>
            </a:pPr>
            <a:r>
              <a:rPr lang="en-US" sz="2800" dirty="0">
                <a:latin typeface="Times New Roman"/>
                <a:cs typeface="Times New Roman"/>
              </a:rPr>
              <a:t>Process</a:t>
            </a:r>
          </a:p>
          <a:p>
            <a:pPr marL="342900" indent="-342900">
              <a:buAutoNum type="arabicParenR"/>
            </a:pPr>
            <a:r>
              <a:rPr lang="en-US" sz="2800" dirty="0">
                <a:latin typeface="Times New Roman"/>
                <a:cs typeface="Times New Roman"/>
              </a:rPr>
              <a:t>Analyze</a:t>
            </a:r>
          </a:p>
          <a:p>
            <a:pPr marL="342900" indent="-342900">
              <a:buAutoNum type="arabicParenR"/>
            </a:pPr>
            <a:r>
              <a:rPr lang="en-US" sz="2800" dirty="0">
                <a:latin typeface="Times New Roman"/>
                <a:cs typeface="Times New Roman"/>
              </a:rPr>
              <a:t>Share</a:t>
            </a:r>
          </a:p>
          <a:p>
            <a:pPr marL="342900" indent="-342900">
              <a:buAutoNum type="arabicParenR"/>
            </a:pPr>
            <a:r>
              <a:rPr lang="en-US" sz="2800" dirty="0">
                <a:latin typeface="Times New Roman"/>
                <a:cs typeface="Times New Roman"/>
              </a:rPr>
              <a:t>Act</a:t>
            </a:r>
          </a:p>
        </p:txBody>
      </p:sp>
      <p:pic>
        <p:nvPicPr>
          <p:cNvPr id="17" name="Graphic 17" descr="Statistics outline">
            <a:extLst>
              <a:ext uri="{FF2B5EF4-FFF2-40B4-BE49-F238E27FC236}">
                <a16:creationId xmlns:a16="http://schemas.microsoft.com/office/drawing/2014/main" id="{DE46CCF9-F39E-9FC1-C934-AFFAB5B78E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45300" y="1409700"/>
            <a:ext cx="1892300" cy="1892300"/>
          </a:xfrm>
          <a:prstGeom prst="rect">
            <a:avLst/>
          </a:prstGeom>
        </p:spPr>
      </p:pic>
      <p:pic>
        <p:nvPicPr>
          <p:cNvPr id="18" name="Graphic 18" descr="Pie chart with solid fill">
            <a:extLst>
              <a:ext uri="{FF2B5EF4-FFF2-40B4-BE49-F238E27FC236}">
                <a16:creationId xmlns:a16="http://schemas.microsoft.com/office/drawing/2014/main" id="{E526ED4D-970D-E8C2-941E-7BAF05B7E8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53300" y="3568700"/>
            <a:ext cx="1206500" cy="1206500"/>
          </a:xfrm>
          <a:prstGeom prst="rect">
            <a:avLst/>
          </a:prstGeom>
        </p:spPr>
      </p:pic>
      <p:pic>
        <p:nvPicPr>
          <p:cNvPr id="19" name="Graphic 19" descr="Bar chart outline">
            <a:extLst>
              <a:ext uri="{FF2B5EF4-FFF2-40B4-BE49-F238E27FC236}">
                <a16:creationId xmlns:a16="http://schemas.microsoft.com/office/drawing/2014/main" id="{58335FB3-913C-3D35-1C85-3A59E9BE4A4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89800" y="4978400"/>
            <a:ext cx="1346200" cy="1346200"/>
          </a:xfrm>
          <a:prstGeom prst="rect">
            <a:avLst/>
          </a:prstGeom>
        </p:spPr>
      </p:pic>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571700" y="800300"/>
            <a:ext cx="11340000" cy="432000"/>
          </a:xfrm>
        </p:spPr>
        <p:txBody>
          <a:bodyPr/>
          <a:lstStyle/>
          <a:p>
            <a:r>
              <a:rPr lang="en-US" dirty="0">
                <a:latin typeface="Times New Roman"/>
                <a:cs typeface="Times New Roman"/>
              </a:rPr>
              <a:t>Questions related to the data-set</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686000" y="2552401"/>
            <a:ext cx="5472000" cy="3376963"/>
          </a:xfrm>
        </p:spPr>
        <p:txBody>
          <a:bodyPr vert="horz" lIns="0" tIns="0" rIns="0" bIns="0" rtlCol="0" anchor="t">
            <a:noAutofit/>
          </a:bodyPr>
          <a:lstStyle/>
          <a:p>
            <a:pPr>
              <a:buFont typeface="Wingdings" panose="020B0604020202020204" pitchFamily="34" charset="0"/>
              <a:buChar char="ü"/>
            </a:pPr>
            <a:r>
              <a:rPr lang="en-US" sz="2000" dirty="0">
                <a:latin typeface="Times New Roman"/>
                <a:cs typeface="Times New Roman"/>
              </a:rPr>
              <a:t>To what percentage you evaluate the quality of your sleeping?</a:t>
            </a:r>
          </a:p>
          <a:p>
            <a:pPr>
              <a:buFont typeface="Wingdings" panose="020B0604020202020204" pitchFamily="34" charset="0"/>
              <a:buChar char="ü"/>
            </a:pPr>
            <a:r>
              <a:rPr lang="en-US" sz="2000" dirty="0">
                <a:latin typeface="Times New Roman"/>
                <a:cs typeface="Times New Roman"/>
              </a:rPr>
              <a:t>What is the maximum and minimum time you spend in bed?</a:t>
            </a:r>
          </a:p>
          <a:p>
            <a:pPr>
              <a:buFont typeface="Wingdings" panose="020B0604020202020204" pitchFamily="34" charset="0"/>
              <a:buChar char="ü"/>
            </a:pPr>
            <a:r>
              <a:rPr lang="en-US" sz="2000" dirty="0">
                <a:latin typeface="Times New Roman"/>
                <a:cs typeface="Times New Roman"/>
              </a:rPr>
              <a:t>Do you prefer to drink coffee or tea? Specify your answer for each day</a:t>
            </a:r>
          </a:p>
          <a:p>
            <a:pPr>
              <a:buFont typeface="Wingdings" panose="020B0604020202020204" pitchFamily="34" charset="0"/>
              <a:buChar char="ü"/>
            </a:pPr>
            <a:r>
              <a:rPr lang="en-US" sz="2000" dirty="0">
                <a:latin typeface="Times New Roman"/>
                <a:cs typeface="Times New Roman"/>
              </a:rPr>
              <a:t>What is your heart rate (</a:t>
            </a:r>
            <a:r>
              <a:rPr lang="en-US" sz="2000" dirty="0" err="1">
                <a:latin typeface="Times New Roman"/>
                <a:cs typeface="Times New Roman"/>
              </a:rPr>
              <a:t>min,max,avg</a:t>
            </a:r>
            <a:r>
              <a:rPr lang="en-US" sz="2000" dirty="0">
                <a:latin typeface="Times New Roman"/>
                <a:cs typeface="Times New Roman"/>
              </a:rPr>
              <a:t>) during the night?</a:t>
            </a:r>
          </a:p>
          <a:p>
            <a:pPr>
              <a:buFont typeface="Wingdings" panose="020B0604020202020204" pitchFamily="34" charset="0"/>
              <a:buChar char="ü"/>
            </a:pPr>
            <a:r>
              <a:rPr lang="en-US" sz="2000" dirty="0">
                <a:latin typeface="Times New Roman"/>
                <a:cs typeface="Times New Roman"/>
              </a:rPr>
              <a:t>Are you experiencing the night walk? Any specific type of movement during the sleeping time? </a:t>
            </a:r>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1960617"/>
            <a:ext cx="11623475" cy="3815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853133-BD2D-4542-A502-E7B759366A03}"/>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pic>
        <p:nvPicPr>
          <p:cNvPr id="21" name="Graphic 21" descr="Question Mark with solid fill">
            <a:extLst>
              <a:ext uri="{FF2B5EF4-FFF2-40B4-BE49-F238E27FC236}">
                <a16:creationId xmlns:a16="http://schemas.microsoft.com/office/drawing/2014/main" id="{5A4032C5-F7BA-02C8-E571-462D6F9269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1000" y="2425700"/>
            <a:ext cx="2362200" cy="2781300"/>
          </a:xfrm>
          <a:prstGeom prst="rect">
            <a:avLst/>
          </a:prstGeom>
        </p:spPr>
      </p:pic>
    </p:spTree>
    <p:extLst>
      <p:ext uri="{BB962C8B-B14F-4D97-AF65-F5344CB8AC3E}">
        <p14:creationId xmlns:p14="http://schemas.microsoft.com/office/powerpoint/2010/main" val="3188837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571700" y="800300"/>
            <a:ext cx="11340000" cy="432000"/>
          </a:xfrm>
        </p:spPr>
        <p:txBody>
          <a:bodyPr/>
          <a:lstStyle/>
          <a:p>
            <a:r>
              <a:rPr lang="en-US" dirty="0">
                <a:latin typeface="Times New Roman"/>
                <a:cs typeface="Times New Roman"/>
              </a:rPr>
              <a:t>Data pre-processing (cleaning, visualization)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2"/>
          </p:nvPr>
        </p:nvSpPr>
        <p:spPr>
          <a:xfrm>
            <a:off x="432000" y="2552401"/>
            <a:ext cx="10031300" cy="3376963"/>
          </a:xfrm>
        </p:spPr>
        <p:txBody>
          <a:bodyPr vert="horz" lIns="0" tIns="0" rIns="0" bIns="0" rtlCol="0" anchor="t">
            <a:noAutofit/>
          </a:bodyPr>
          <a:lstStyle/>
          <a:p>
            <a:pPr>
              <a:buFont typeface="Wingdings" panose="020B0604020202020204" pitchFamily="34" charset="0"/>
              <a:buChar char="§"/>
            </a:pPr>
            <a:r>
              <a:rPr lang="en-US" sz="2000" b="1" dirty="0">
                <a:latin typeface="Times New Roman"/>
                <a:cs typeface="Times New Roman"/>
              </a:rPr>
              <a:t>Data is organized in columns and rows with a consistent format</a:t>
            </a:r>
          </a:p>
          <a:p>
            <a:pPr>
              <a:buFont typeface="Wingdings" panose="020B0604020202020204" pitchFamily="34" charset="0"/>
              <a:buChar char="§"/>
            </a:pPr>
            <a:r>
              <a:rPr lang="en-US" sz="2000" b="1" dirty="0">
                <a:latin typeface="Times New Roman"/>
                <a:cs typeface="Times New Roman"/>
              </a:rPr>
              <a:t>The sort and filter function has been applied, to have a better insight and to identify the outliers. </a:t>
            </a:r>
          </a:p>
          <a:p>
            <a:pPr>
              <a:buFont typeface="Wingdings" panose="020B0604020202020204" pitchFamily="34" charset="0"/>
              <a:buChar char="§"/>
            </a:pPr>
            <a:r>
              <a:rPr lang="en-US" sz="2000" b="1" dirty="0">
                <a:latin typeface="Times New Roman"/>
                <a:cs typeface="Times New Roman"/>
              </a:rPr>
              <a:t>The </a:t>
            </a:r>
            <a:r>
              <a:rPr lang="en-US" sz="2000" b="1" dirty="0">
                <a:latin typeface="Times New Roman"/>
                <a:ea typeface="+mn-lt"/>
                <a:cs typeface="+mn-lt"/>
              </a:rPr>
              <a:t>count blank function has been applied to identify the missing value in each cell. </a:t>
            </a:r>
            <a:endParaRPr lang="en-US" sz="2000" b="1" dirty="0">
              <a:latin typeface="Times New Roman"/>
              <a:cs typeface="Times New Roman"/>
            </a:endParaRPr>
          </a:p>
          <a:p>
            <a:pPr>
              <a:buFont typeface="Wingdings" panose="020B0604020202020204" pitchFamily="34" charset="0"/>
              <a:buChar char="§"/>
            </a:pPr>
            <a:r>
              <a:rPr lang="en-US" sz="2000" b="1" dirty="0">
                <a:latin typeface="Times New Roman"/>
                <a:cs typeface="Times New Roman"/>
              </a:rPr>
              <a:t>After exploration process, data has been visualized applying graphs and bars.</a:t>
            </a:r>
          </a:p>
          <a:p>
            <a:pPr>
              <a:buFont typeface="Wingdings" panose="020B0604020202020204" pitchFamily="34" charset="0"/>
              <a:buChar char="§"/>
            </a:pPr>
            <a:endParaRPr lang="en-US" b="1" dirty="0"/>
          </a:p>
          <a:p>
            <a:pPr>
              <a:buFont typeface="Wingdings" panose="020B0604020202020204" pitchFamily="34" charset="0"/>
              <a:buChar char="§"/>
            </a:pPr>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6</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1960617"/>
            <a:ext cx="11623475" cy="3815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853133-BD2D-4542-A502-E7B759366A03}"/>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Tree>
    <p:extLst>
      <p:ext uri="{BB962C8B-B14F-4D97-AF65-F5344CB8AC3E}">
        <p14:creationId xmlns:p14="http://schemas.microsoft.com/office/powerpoint/2010/main" val="115641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13"/>
          </p:nvPr>
        </p:nvSpPr>
        <p:spPr/>
        <p:txBody>
          <a:bodyPr/>
          <a:lstStyle/>
          <a:p>
            <a:fld id="{19B51A1E-902D-48AF-9020-955120F399B6}" type="slidenum">
              <a:rPr lang="en-US" smtClean="0"/>
              <a:pPr/>
              <a:t>7</a:t>
            </a:fld>
            <a:endParaRPr lang="en-US" dirty="0"/>
          </a:p>
        </p:txBody>
      </p:sp>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a:xfrm>
            <a:off x="1663900" y="838400"/>
            <a:ext cx="2958700" cy="508200"/>
          </a:xfrm>
        </p:spPr>
        <p:txBody>
          <a:bodyPr/>
          <a:lstStyle/>
          <a:p>
            <a:r>
              <a:rPr lang="en-US" sz="3600" dirty="0">
                <a:latin typeface="Times New Roman"/>
                <a:cs typeface="Times New Roman"/>
              </a:rPr>
              <a:t>Conclusion</a:t>
            </a:r>
          </a:p>
        </p:txBody>
      </p:sp>
      <p:sp>
        <p:nvSpPr>
          <p:cNvPr id="5" name="Content Placeholder 4">
            <a:extLst>
              <a:ext uri="{FF2B5EF4-FFF2-40B4-BE49-F238E27FC236}">
                <a16:creationId xmlns:a16="http://schemas.microsoft.com/office/drawing/2014/main" id="{CEEB3BAE-C0B2-447C-B8BE-96C6BD84D658}"/>
              </a:ext>
            </a:extLst>
          </p:cNvPr>
          <p:cNvSpPr>
            <a:spLocks noGrp="1"/>
          </p:cNvSpPr>
          <p:nvPr>
            <p:ph sz="half" idx="4294967295"/>
          </p:nvPr>
        </p:nvSpPr>
        <p:spPr>
          <a:xfrm>
            <a:off x="431800" y="2641600"/>
            <a:ext cx="10031413" cy="3376613"/>
          </a:xfrm>
        </p:spPr>
        <p:txBody>
          <a:bodyPr vert="horz" lIns="0" tIns="0" rIns="0" bIns="0" rtlCol="0" anchor="t">
            <a:noAutofit/>
          </a:bodyPr>
          <a:lstStyle/>
          <a:p>
            <a:pPr marL="0" indent="0">
              <a:buNone/>
            </a:pPr>
            <a:endParaRPr lang="en-US" sz="2000" b="1" dirty="0">
              <a:latin typeface="Times New Roman"/>
              <a:cs typeface="Times New Roman"/>
            </a:endParaRPr>
          </a:p>
          <a:p>
            <a:pPr>
              <a:buFont typeface="Wingdings" panose="020B0604020202020204" pitchFamily="34" charset="0"/>
              <a:buChar char="§"/>
            </a:pPr>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1960617"/>
            <a:ext cx="11623475" cy="3815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F853133-BD2D-4542-A502-E7B759366A03}"/>
              </a:ext>
            </a:extLst>
          </p:cNvPr>
          <p:cNvSpPr txBox="1"/>
          <p:nvPr/>
        </p:nvSpPr>
        <p:spPr>
          <a:xfrm>
            <a:off x="10243100" y="6422491"/>
            <a:ext cx="1053900" cy="380860"/>
          </a:xfrm>
          <a:prstGeom prst="rect">
            <a:avLst/>
          </a:prstGeom>
          <a:noFill/>
        </p:spPr>
        <p:txBody>
          <a:bodyPr wrap="square" tIns="108000" bIns="0" rtlCol="0" anchor="ctr">
            <a:spAutoFit/>
          </a:bodyPr>
          <a:lstStyle/>
          <a:p>
            <a:pPr algn="r">
              <a:lnSpc>
                <a:spcPts val="1000"/>
              </a:lnSpc>
            </a:pPr>
            <a:r>
              <a:rPr lang="en-US" sz="2500" b="1" i="0" spc="-100" baseline="0" noProof="0" dirty="0">
                <a:solidFill>
                  <a:schemeClr val="accent1"/>
                </a:solidFill>
                <a:latin typeface="+mj-lt"/>
              </a:rPr>
              <a:t>TREY</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r>
              <a:rPr lang="en-US" sz="1200" b="0" i="0" spc="140" baseline="0" noProof="0" dirty="0">
                <a:solidFill>
                  <a:schemeClr val="tx1">
                    <a:lumMod val="75000"/>
                    <a:lumOff val="25000"/>
                  </a:schemeClr>
                </a:solidFill>
                <a:latin typeface="+mj-lt"/>
              </a:rPr>
              <a:t>research</a:t>
            </a:r>
          </a:p>
        </p:txBody>
      </p:sp>
      <p:sp>
        <p:nvSpPr>
          <p:cNvPr id="3" name="TextBox 2">
            <a:extLst>
              <a:ext uri="{FF2B5EF4-FFF2-40B4-BE49-F238E27FC236}">
                <a16:creationId xmlns:a16="http://schemas.microsoft.com/office/drawing/2014/main" id="{BEE28959-82FB-801D-70DC-23C53C4E7C76}"/>
              </a:ext>
            </a:extLst>
          </p:cNvPr>
          <p:cNvSpPr txBox="1"/>
          <p:nvPr/>
        </p:nvSpPr>
        <p:spPr>
          <a:xfrm>
            <a:off x="571500" y="2832100"/>
            <a:ext cx="90043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mn-lt"/>
                <a:cs typeface="+mn-lt"/>
              </a:rPr>
              <a:t>The data-set was found to be insufficient for making valid decisions. Due to missing values, lack of definitions. Thus, our team decided to send the final report to the manager and the related department. The research concluded that, according to the current data-set, a person's heart rate is highest on days when they drink tea or coffee. It has also been established that tea and coffee have been associated with a risk of cardiovascular disease (CVD), both positively and negatively. To gain a better understanding of the correlation between heart rate, tea and coffee, further information is required regarding the type of tea, coffee, person's health background information, etc. Furthermore, it was observed that the person experiences the lowest quality of sleep on stressful days, which was not surprising. At the same time, the highest quality of sleep was experienced on days when they drank coffee and tea, whether its a stressful day or the day he/she was doing sport. </a:t>
            </a:r>
            <a:endParaRPr lang="en-US">
              <a:latin typeface="Times New Roman"/>
            </a:endParaRPr>
          </a:p>
        </p:txBody>
      </p:sp>
    </p:spTree>
    <p:extLst>
      <p:ext uri="{BB962C8B-B14F-4D97-AF65-F5344CB8AC3E}">
        <p14:creationId xmlns:p14="http://schemas.microsoft.com/office/powerpoint/2010/main" val="213453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hand clapping">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a:xfrm>
            <a:off x="7734300" y="2899954"/>
            <a:ext cx="3733800" cy="1013684"/>
          </a:xfrm>
        </p:spPr>
        <p:txBody>
          <a:bodyPr/>
          <a:lstStyle/>
          <a:p>
            <a:r>
              <a:rPr lang="en-US" dirty="0">
                <a:latin typeface="Times New Roman"/>
                <a:cs typeface="Times New Roman"/>
              </a:rPr>
              <a:t>Thank You</a:t>
            </a:r>
          </a:p>
        </p:txBody>
      </p:sp>
    </p:spTree>
    <p:extLst>
      <p:ext uri="{BB962C8B-B14F-4D97-AF65-F5344CB8AC3E}">
        <p14:creationId xmlns:p14="http://schemas.microsoft.com/office/powerpoint/2010/main" val="415367830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Structured approach to data analytics</vt:lpstr>
      <vt:lpstr>PowerPoint Presentation</vt:lpstr>
      <vt:lpstr>Major task</vt:lpstr>
      <vt:lpstr>Data analysis 6 steps</vt:lpstr>
      <vt:lpstr>Questions related to the data-set</vt:lpstr>
      <vt:lpstr>Data pre-processing (cleaning, visualization)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356</cp:revision>
  <dcterms:created xsi:type="dcterms:W3CDTF">2023-02-01T10:16:18Z</dcterms:created>
  <dcterms:modified xsi:type="dcterms:W3CDTF">2023-02-02T12:10:21Z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