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5" r:id="rId3"/>
    <p:sldId id="257" r:id="rId4"/>
    <p:sldId id="266" r:id="rId5"/>
    <p:sldId id="258" r:id="rId6"/>
    <p:sldId id="259" r:id="rId7"/>
    <p:sldId id="267" r:id="rId8"/>
    <p:sldId id="260" r:id="rId9"/>
    <p:sldId id="268" r:id="rId10"/>
    <p:sldId id="269" r:id="rId11"/>
    <p:sldId id="261" r:id="rId12"/>
    <p:sldId id="270" r:id="rId13"/>
    <p:sldId id="262" r:id="rId14"/>
    <p:sldId id="271" r:id="rId15"/>
    <p:sldId id="263" r:id="rId16"/>
    <p:sldId id="272" r:id="rId17"/>
    <p:sldId id="273" r:id="rId18"/>
    <p:sldId id="274" r:id="rId19"/>
    <p:sldId id="275" r:id="rId20"/>
    <p:sldId id="276" r:id="rId21"/>
    <p:sldId id="277" r:id="rId22"/>
    <p:sldId id="278"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7 Elsa" userId="40e7af43965c3732" providerId="LiveId" clId="{9EFD3A29-7034-4D93-B12F-D3C54360A4ED}"/>
    <pc:docChg chg="undo redo custSel addSld delSld modSld sldOrd">
      <pc:chgData name="7 Elsa" userId="40e7af43965c3732" providerId="LiveId" clId="{9EFD3A29-7034-4D93-B12F-D3C54360A4ED}" dt="2023-12-29T13:29:54.690" v="601" actId="207"/>
      <pc:docMkLst>
        <pc:docMk/>
      </pc:docMkLst>
      <pc:sldChg chg="modSp mod">
        <pc:chgData name="7 Elsa" userId="40e7af43965c3732" providerId="LiveId" clId="{9EFD3A29-7034-4D93-B12F-D3C54360A4ED}" dt="2023-12-29T13:29:54.690" v="601" actId="207"/>
        <pc:sldMkLst>
          <pc:docMk/>
          <pc:sldMk cId="3000160770" sldId="256"/>
        </pc:sldMkLst>
        <pc:spChg chg="mod">
          <ac:chgData name="7 Elsa" userId="40e7af43965c3732" providerId="LiveId" clId="{9EFD3A29-7034-4D93-B12F-D3C54360A4ED}" dt="2023-12-29T13:29:54.690" v="601" actId="207"/>
          <ac:spMkLst>
            <pc:docMk/>
            <pc:sldMk cId="3000160770" sldId="256"/>
            <ac:spMk id="2" creationId="{8FD26257-AB54-7E54-A2BF-9C85889D8B1A}"/>
          </ac:spMkLst>
        </pc:spChg>
      </pc:sldChg>
      <pc:sldChg chg="addSp modSp mod ord">
        <pc:chgData name="7 Elsa" userId="40e7af43965c3732" providerId="LiveId" clId="{9EFD3A29-7034-4D93-B12F-D3C54360A4ED}" dt="2023-12-29T13:28:16.164" v="578"/>
        <pc:sldMkLst>
          <pc:docMk/>
          <pc:sldMk cId="704812936" sldId="264"/>
        </pc:sldMkLst>
        <pc:spChg chg="mod">
          <ac:chgData name="7 Elsa" userId="40e7af43965c3732" providerId="LiveId" clId="{9EFD3A29-7034-4D93-B12F-D3C54360A4ED}" dt="2023-12-29T12:35:23.703" v="27" actId="2711"/>
          <ac:spMkLst>
            <pc:docMk/>
            <pc:sldMk cId="704812936" sldId="264"/>
            <ac:spMk id="2" creationId="{3A23B6FD-8D46-8296-B033-4EA0ABA92310}"/>
          </ac:spMkLst>
        </pc:spChg>
        <pc:spChg chg="mod">
          <ac:chgData name="7 Elsa" userId="40e7af43965c3732" providerId="LiveId" clId="{9EFD3A29-7034-4D93-B12F-D3C54360A4ED}" dt="2023-12-29T12:34:22.859" v="12" actId="1076"/>
          <ac:spMkLst>
            <pc:docMk/>
            <pc:sldMk cId="704812936" sldId="264"/>
            <ac:spMk id="3" creationId="{6549BF9D-8EA6-C72C-6AEE-348C3786013E}"/>
          </ac:spMkLst>
        </pc:spChg>
        <pc:spChg chg="add mod">
          <ac:chgData name="7 Elsa" userId="40e7af43965c3732" providerId="LiveId" clId="{9EFD3A29-7034-4D93-B12F-D3C54360A4ED}" dt="2023-12-29T13:27:04.155" v="564" actId="1076"/>
          <ac:spMkLst>
            <pc:docMk/>
            <pc:sldMk cId="704812936" sldId="264"/>
            <ac:spMk id="5" creationId="{064075DD-028E-769B-386F-4F08B084E1DB}"/>
          </ac:spMkLst>
        </pc:spChg>
        <pc:spChg chg="add mod">
          <ac:chgData name="7 Elsa" userId="40e7af43965c3732" providerId="LiveId" clId="{9EFD3A29-7034-4D93-B12F-D3C54360A4ED}" dt="2023-12-29T13:28:04.207" v="576" actId="20577"/>
          <ac:spMkLst>
            <pc:docMk/>
            <pc:sldMk cId="704812936" sldId="264"/>
            <ac:spMk id="7" creationId="{8A6A2906-BADC-01AD-EAB0-D78D94A31D64}"/>
          </ac:spMkLst>
        </pc:spChg>
      </pc:sldChg>
      <pc:sldChg chg="modSp new mod">
        <pc:chgData name="7 Elsa" userId="40e7af43965c3732" providerId="LiveId" clId="{9EFD3A29-7034-4D93-B12F-D3C54360A4ED}" dt="2023-12-29T12:41:52.050" v="83" actId="403"/>
        <pc:sldMkLst>
          <pc:docMk/>
          <pc:sldMk cId="2427573529" sldId="265"/>
        </pc:sldMkLst>
        <pc:spChg chg="mod">
          <ac:chgData name="7 Elsa" userId="40e7af43965c3732" providerId="LiveId" clId="{9EFD3A29-7034-4D93-B12F-D3C54360A4ED}" dt="2023-12-29T12:41:52.050" v="83" actId="403"/>
          <ac:spMkLst>
            <pc:docMk/>
            <pc:sldMk cId="2427573529" sldId="265"/>
            <ac:spMk id="2" creationId="{32535BC5-0AEA-635F-07D1-6A84A45BDF85}"/>
          </ac:spMkLst>
        </pc:spChg>
        <pc:spChg chg="mod">
          <ac:chgData name="7 Elsa" userId="40e7af43965c3732" providerId="LiveId" clId="{9EFD3A29-7034-4D93-B12F-D3C54360A4ED}" dt="2023-12-29T12:41:36.754" v="78" actId="404"/>
          <ac:spMkLst>
            <pc:docMk/>
            <pc:sldMk cId="2427573529" sldId="265"/>
            <ac:spMk id="3" creationId="{1A3EC4B8-96EC-4F6A-C247-FBEE5A8A687C}"/>
          </ac:spMkLst>
        </pc:spChg>
      </pc:sldChg>
      <pc:sldChg chg="modSp new mod">
        <pc:chgData name="7 Elsa" userId="40e7af43965c3732" providerId="LiveId" clId="{9EFD3A29-7034-4D93-B12F-D3C54360A4ED}" dt="2023-12-29T12:43:43.984" v="102" actId="27636"/>
        <pc:sldMkLst>
          <pc:docMk/>
          <pc:sldMk cId="2283923951" sldId="266"/>
        </pc:sldMkLst>
        <pc:spChg chg="mod">
          <ac:chgData name="7 Elsa" userId="40e7af43965c3732" providerId="LiveId" clId="{9EFD3A29-7034-4D93-B12F-D3C54360A4ED}" dt="2023-12-29T12:43:43.984" v="102" actId="27636"/>
          <ac:spMkLst>
            <pc:docMk/>
            <pc:sldMk cId="2283923951" sldId="266"/>
            <ac:spMk id="3" creationId="{0D814B81-2158-5162-3E50-7D6AAD0B3758}"/>
          </ac:spMkLst>
        </pc:spChg>
      </pc:sldChg>
      <pc:sldChg chg="addSp modSp new mod">
        <pc:chgData name="7 Elsa" userId="40e7af43965c3732" providerId="LiveId" clId="{9EFD3A29-7034-4D93-B12F-D3C54360A4ED}" dt="2023-12-29T12:49:34.354" v="144" actId="1076"/>
        <pc:sldMkLst>
          <pc:docMk/>
          <pc:sldMk cId="914873907" sldId="267"/>
        </pc:sldMkLst>
        <pc:spChg chg="mod">
          <ac:chgData name="7 Elsa" userId="40e7af43965c3732" providerId="LiveId" clId="{9EFD3A29-7034-4D93-B12F-D3C54360A4ED}" dt="2023-12-29T12:48:24.115" v="129" actId="14100"/>
          <ac:spMkLst>
            <pc:docMk/>
            <pc:sldMk cId="914873907" sldId="267"/>
            <ac:spMk id="2" creationId="{9EEFAAAA-0A84-D6C5-1C53-A3C84FFEF772}"/>
          </ac:spMkLst>
        </pc:spChg>
        <pc:spChg chg="mod">
          <ac:chgData name="7 Elsa" userId="40e7af43965c3732" providerId="LiveId" clId="{9EFD3A29-7034-4D93-B12F-D3C54360A4ED}" dt="2023-12-29T12:46:50.394" v="108" actId="14100"/>
          <ac:spMkLst>
            <pc:docMk/>
            <pc:sldMk cId="914873907" sldId="267"/>
            <ac:spMk id="3" creationId="{B63D83D2-4954-8F2F-63A3-80FD5D3B408F}"/>
          </ac:spMkLst>
        </pc:spChg>
        <pc:spChg chg="add mod">
          <ac:chgData name="7 Elsa" userId="40e7af43965c3732" providerId="LiveId" clId="{9EFD3A29-7034-4D93-B12F-D3C54360A4ED}" dt="2023-12-29T12:49:26.426" v="142" actId="20577"/>
          <ac:spMkLst>
            <pc:docMk/>
            <pc:sldMk cId="914873907" sldId="267"/>
            <ac:spMk id="5" creationId="{29CEE6EE-F2BA-CB03-A92B-77BAFEA90E39}"/>
          </ac:spMkLst>
        </pc:spChg>
        <pc:picChg chg="add mod modCrop">
          <ac:chgData name="7 Elsa" userId="40e7af43965c3732" providerId="LiveId" clId="{9EFD3A29-7034-4D93-B12F-D3C54360A4ED}" dt="2023-12-29T12:49:34.354" v="144" actId="1076"/>
          <ac:picMkLst>
            <pc:docMk/>
            <pc:sldMk cId="914873907" sldId="267"/>
            <ac:picMk id="6" creationId="{EFB9DBC2-C63F-B596-ED22-640431735E35}"/>
          </ac:picMkLst>
        </pc:picChg>
      </pc:sldChg>
      <pc:sldChg chg="addSp modSp new mod">
        <pc:chgData name="7 Elsa" userId="40e7af43965c3732" providerId="LiveId" clId="{9EFD3A29-7034-4D93-B12F-D3C54360A4ED}" dt="2023-12-29T12:57:39.195" v="233" actId="1076"/>
        <pc:sldMkLst>
          <pc:docMk/>
          <pc:sldMk cId="2327251764" sldId="268"/>
        </pc:sldMkLst>
        <pc:spChg chg="mod">
          <ac:chgData name="7 Elsa" userId="40e7af43965c3732" providerId="LiveId" clId="{9EFD3A29-7034-4D93-B12F-D3C54360A4ED}" dt="2023-12-29T12:51:18.546" v="164" actId="14100"/>
          <ac:spMkLst>
            <pc:docMk/>
            <pc:sldMk cId="2327251764" sldId="268"/>
            <ac:spMk id="2" creationId="{144EFA30-3B36-74E4-184E-FC1F1379FC25}"/>
          </ac:spMkLst>
        </pc:spChg>
        <pc:spChg chg="mod">
          <ac:chgData name="7 Elsa" userId="40e7af43965c3732" providerId="LiveId" clId="{9EFD3A29-7034-4D93-B12F-D3C54360A4ED}" dt="2023-12-29T12:51:24.639" v="166" actId="1076"/>
          <ac:spMkLst>
            <pc:docMk/>
            <pc:sldMk cId="2327251764" sldId="268"/>
            <ac:spMk id="3" creationId="{AEB8E7BB-C166-E6C5-F61A-2A1920143681}"/>
          </ac:spMkLst>
        </pc:spChg>
        <pc:spChg chg="add mod">
          <ac:chgData name="7 Elsa" userId="40e7af43965c3732" providerId="LiveId" clId="{9EFD3A29-7034-4D93-B12F-D3C54360A4ED}" dt="2023-12-29T12:56:59.432" v="226" actId="20577"/>
          <ac:spMkLst>
            <pc:docMk/>
            <pc:sldMk cId="2327251764" sldId="268"/>
            <ac:spMk id="5" creationId="{98162AB4-F2B4-2A93-4BFD-BCAA1984A567}"/>
          </ac:spMkLst>
        </pc:spChg>
        <pc:picChg chg="add mod">
          <ac:chgData name="7 Elsa" userId="40e7af43965c3732" providerId="LiveId" clId="{9EFD3A29-7034-4D93-B12F-D3C54360A4ED}" dt="2023-12-29T12:57:04.888" v="227" actId="14100"/>
          <ac:picMkLst>
            <pc:docMk/>
            <pc:sldMk cId="2327251764" sldId="268"/>
            <ac:picMk id="6" creationId="{70C97328-0547-3F77-A1F4-EA26F9B903ED}"/>
          </ac:picMkLst>
        </pc:picChg>
        <pc:picChg chg="add mod">
          <ac:chgData name="7 Elsa" userId="40e7af43965c3732" providerId="LiveId" clId="{9EFD3A29-7034-4D93-B12F-D3C54360A4ED}" dt="2023-12-29T12:57:39.195" v="233" actId="1076"/>
          <ac:picMkLst>
            <pc:docMk/>
            <pc:sldMk cId="2327251764" sldId="268"/>
            <ac:picMk id="7" creationId="{7996515A-B8F1-2BBD-F123-366EB7E5D5E7}"/>
          </ac:picMkLst>
        </pc:picChg>
      </pc:sldChg>
      <pc:sldChg chg="addSp modSp new mod">
        <pc:chgData name="7 Elsa" userId="40e7af43965c3732" providerId="LiveId" clId="{9EFD3A29-7034-4D93-B12F-D3C54360A4ED}" dt="2023-12-29T13:02:18.335" v="277" actId="404"/>
        <pc:sldMkLst>
          <pc:docMk/>
          <pc:sldMk cId="1352353923" sldId="269"/>
        </pc:sldMkLst>
        <pc:spChg chg="mod">
          <ac:chgData name="7 Elsa" userId="40e7af43965c3732" providerId="LiveId" clId="{9EFD3A29-7034-4D93-B12F-D3C54360A4ED}" dt="2023-12-29T13:00:00.541" v="252" actId="1076"/>
          <ac:spMkLst>
            <pc:docMk/>
            <pc:sldMk cId="1352353923" sldId="269"/>
            <ac:spMk id="3" creationId="{9E9886D1-0A64-4EF8-64BA-BB2B6DD16162}"/>
          </ac:spMkLst>
        </pc:spChg>
        <pc:spChg chg="add mod">
          <ac:chgData name="7 Elsa" userId="40e7af43965c3732" providerId="LiveId" clId="{9EFD3A29-7034-4D93-B12F-D3C54360A4ED}" dt="2023-12-29T13:02:18.335" v="277" actId="404"/>
          <ac:spMkLst>
            <pc:docMk/>
            <pc:sldMk cId="1352353923" sldId="269"/>
            <ac:spMk id="5" creationId="{DA9C5116-F07C-9A5D-D192-6C61B5498518}"/>
          </ac:spMkLst>
        </pc:spChg>
        <pc:picChg chg="add mod">
          <ac:chgData name="7 Elsa" userId="40e7af43965c3732" providerId="LiveId" clId="{9EFD3A29-7034-4D93-B12F-D3C54360A4ED}" dt="2023-12-29T13:01:23.757" v="264" actId="1076"/>
          <ac:picMkLst>
            <pc:docMk/>
            <pc:sldMk cId="1352353923" sldId="269"/>
            <ac:picMk id="6" creationId="{DDF5C322-8D11-401F-CCF0-4523F7822B4D}"/>
          </ac:picMkLst>
        </pc:picChg>
      </pc:sldChg>
      <pc:sldChg chg="addSp modSp new mod">
        <pc:chgData name="7 Elsa" userId="40e7af43965c3732" providerId="LiveId" clId="{9EFD3A29-7034-4D93-B12F-D3C54360A4ED}" dt="2023-12-29T13:07:31.282" v="332" actId="1076"/>
        <pc:sldMkLst>
          <pc:docMk/>
          <pc:sldMk cId="1116453485" sldId="270"/>
        </pc:sldMkLst>
        <pc:spChg chg="mod">
          <ac:chgData name="7 Elsa" userId="40e7af43965c3732" providerId="LiveId" clId="{9EFD3A29-7034-4D93-B12F-D3C54360A4ED}" dt="2023-12-29T13:04:19.153" v="297" actId="2711"/>
          <ac:spMkLst>
            <pc:docMk/>
            <pc:sldMk cId="1116453485" sldId="270"/>
            <ac:spMk id="2" creationId="{719B46AD-9A6A-32CA-0963-E97152FD7FF7}"/>
          </ac:spMkLst>
        </pc:spChg>
        <pc:spChg chg="mod">
          <ac:chgData name="7 Elsa" userId="40e7af43965c3732" providerId="LiveId" clId="{9EFD3A29-7034-4D93-B12F-D3C54360A4ED}" dt="2023-12-29T13:04:46.332" v="302" actId="1076"/>
          <ac:spMkLst>
            <pc:docMk/>
            <pc:sldMk cId="1116453485" sldId="270"/>
            <ac:spMk id="3" creationId="{1A6B1271-9F2B-4684-D268-74E1999FC02C}"/>
          </ac:spMkLst>
        </pc:spChg>
        <pc:spChg chg="add mod">
          <ac:chgData name="7 Elsa" userId="40e7af43965c3732" providerId="LiveId" clId="{9EFD3A29-7034-4D93-B12F-D3C54360A4ED}" dt="2023-12-29T13:05:25.370" v="315" actId="1076"/>
          <ac:spMkLst>
            <pc:docMk/>
            <pc:sldMk cId="1116453485" sldId="270"/>
            <ac:spMk id="5" creationId="{AFE742FF-35E7-1B25-BA5A-185DAA53F578}"/>
          </ac:spMkLst>
        </pc:spChg>
        <pc:picChg chg="add mod">
          <ac:chgData name="7 Elsa" userId="40e7af43965c3732" providerId="LiveId" clId="{9EFD3A29-7034-4D93-B12F-D3C54360A4ED}" dt="2023-12-29T13:07:31.282" v="332" actId="1076"/>
          <ac:picMkLst>
            <pc:docMk/>
            <pc:sldMk cId="1116453485" sldId="270"/>
            <ac:picMk id="6" creationId="{AC571D42-EA24-6915-AB49-F303CC495218}"/>
          </ac:picMkLst>
        </pc:picChg>
        <pc:picChg chg="add mod modCrop">
          <ac:chgData name="7 Elsa" userId="40e7af43965c3732" providerId="LiveId" clId="{9EFD3A29-7034-4D93-B12F-D3C54360A4ED}" dt="2023-12-29T13:07:26.847" v="331" actId="1076"/>
          <ac:picMkLst>
            <pc:docMk/>
            <pc:sldMk cId="1116453485" sldId="270"/>
            <ac:picMk id="7" creationId="{6C650B10-D7E3-A840-5020-CD9D8FF35516}"/>
          </ac:picMkLst>
        </pc:picChg>
      </pc:sldChg>
      <pc:sldChg chg="addSp modSp new mod">
        <pc:chgData name="7 Elsa" userId="40e7af43965c3732" providerId="LiveId" clId="{9EFD3A29-7034-4D93-B12F-D3C54360A4ED}" dt="2023-12-29T13:10:55.602" v="363" actId="1076"/>
        <pc:sldMkLst>
          <pc:docMk/>
          <pc:sldMk cId="1482585017" sldId="271"/>
        </pc:sldMkLst>
        <pc:spChg chg="mod">
          <ac:chgData name="7 Elsa" userId="40e7af43965c3732" providerId="LiveId" clId="{9EFD3A29-7034-4D93-B12F-D3C54360A4ED}" dt="2023-12-29T13:08:30.850" v="337" actId="14100"/>
          <ac:spMkLst>
            <pc:docMk/>
            <pc:sldMk cId="1482585017" sldId="271"/>
            <ac:spMk id="3" creationId="{9295B75B-9CCC-760C-0F06-03BC3E6EA107}"/>
          </ac:spMkLst>
        </pc:spChg>
        <pc:spChg chg="add mod">
          <ac:chgData name="7 Elsa" userId="40e7af43965c3732" providerId="LiveId" clId="{9EFD3A29-7034-4D93-B12F-D3C54360A4ED}" dt="2023-12-29T13:10:20.911" v="359" actId="403"/>
          <ac:spMkLst>
            <pc:docMk/>
            <pc:sldMk cId="1482585017" sldId="271"/>
            <ac:spMk id="5" creationId="{058C9D6A-3345-E13B-19FE-AE40317023D0}"/>
          </ac:spMkLst>
        </pc:spChg>
        <pc:picChg chg="add mod">
          <ac:chgData name="7 Elsa" userId="40e7af43965c3732" providerId="LiveId" clId="{9EFD3A29-7034-4D93-B12F-D3C54360A4ED}" dt="2023-12-29T13:10:55.602" v="363" actId="1076"/>
          <ac:picMkLst>
            <pc:docMk/>
            <pc:sldMk cId="1482585017" sldId="271"/>
            <ac:picMk id="6" creationId="{80D371D7-9386-5ED8-FBB3-0492698ECF5C}"/>
          </ac:picMkLst>
        </pc:picChg>
      </pc:sldChg>
      <pc:sldChg chg="addSp modSp new mod">
        <pc:chgData name="7 Elsa" userId="40e7af43965c3732" providerId="LiveId" clId="{9EFD3A29-7034-4D93-B12F-D3C54360A4ED}" dt="2023-12-29T13:13:04.691" v="405" actId="1076"/>
        <pc:sldMkLst>
          <pc:docMk/>
          <pc:sldMk cId="2314869406" sldId="272"/>
        </pc:sldMkLst>
        <pc:spChg chg="mod">
          <ac:chgData name="7 Elsa" userId="40e7af43965c3732" providerId="LiveId" clId="{9EFD3A29-7034-4D93-B12F-D3C54360A4ED}" dt="2023-12-29T13:13:04.691" v="405" actId="1076"/>
          <ac:spMkLst>
            <pc:docMk/>
            <pc:sldMk cId="2314869406" sldId="272"/>
            <ac:spMk id="2" creationId="{8176D0B7-378F-473F-89DD-E55893051FB5}"/>
          </ac:spMkLst>
        </pc:spChg>
        <pc:picChg chg="add mod">
          <ac:chgData name="7 Elsa" userId="40e7af43965c3732" providerId="LiveId" clId="{9EFD3A29-7034-4D93-B12F-D3C54360A4ED}" dt="2023-12-29T13:12:07.490" v="370" actId="1076"/>
          <ac:picMkLst>
            <pc:docMk/>
            <pc:sldMk cId="2314869406" sldId="272"/>
            <ac:picMk id="4" creationId="{9AAB6FD6-F6F1-5C0B-475E-0D186BAA5CC6}"/>
          </ac:picMkLst>
        </pc:picChg>
      </pc:sldChg>
      <pc:sldChg chg="addSp modSp new mod">
        <pc:chgData name="7 Elsa" userId="40e7af43965c3732" providerId="LiveId" clId="{9EFD3A29-7034-4D93-B12F-D3C54360A4ED}" dt="2023-12-29T13:16:40.496" v="446" actId="20577"/>
        <pc:sldMkLst>
          <pc:docMk/>
          <pc:sldMk cId="3649302661" sldId="273"/>
        </pc:sldMkLst>
        <pc:spChg chg="mod">
          <ac:chgData name="7 Elsa" userId="40e7af43965c3732" providerId="LiveId" clId="{9EFD3A29-7034-4D93-B12F-D3C54360A4ED}" dt="2023-12-29T13:14:20.736" v="416" actId="14100"/>
          <ac:spMkLst>
            <pc:docMk/>
            <pc:sldMk cId="3649302661" sldId="273"/>
            <ac:spMk id="3" creationId="{F107321C-64CB-9B10-FA2D-0846D8372ACA}"/>
          </ac:spMkLst>
        </pc:spChg>
        <pc:spChg chg="add mod">
          <ac:chgData name="7 Elsa" userId="40e7af43965c3732" providerId="LiveId" clId="{9EFD3A29-7034-4D93-B12F-D3C54360A4ED}" dt="2023-12-29T13:16:40.496" v="446" actId="20577"/>
          <ac:spMkLst>
            <pc:docMk/>
            <pc:sldMk cId="3649302661" sldId="273"/>
            <ac:spMk id="5" creationId="{408DC0F9-3D18-079D-643A-0A94677BA96F}"/>
          </ac:spMkLst>
        </pc:spChg>
      </pc:sldChg>
      <pc:sldChg chg="addSp modSp new mod">
        <pc:chgData name="7 Elsa" userId="40e7af43965c3732" providerId="LiveId" clId="{9EFD3A29-7034-4D93-B12F-D3C54360A4ED}" dt="2023-12-29T13:18:23.035" v="474" actId="1076"/>
        <pc:sldMkLst>
          <pc:docMk/>
          <pc:sldMk cId="3588760446" sldId="274"/>
        </pc:sldMkLst>
        <pc:spChg chg="mod">
          <ac:chgData name="7 Elsa" userId="40e7af43965c3732" providerId="LiveId" clId="{9EFD3A29-7034-4D93-B12F-D3C54360A4ED}" dt="2023-12-29T13:17:52.936" v="468" actId="1076"/>
          <ac:spMkLst>
            <pc:docMk/>
            <pc:sldMk cId="3588760446" sldId="274"/>
            <ac:spMk id="2" creationId="{0B54DFEC-61EC-8528-3454-51D0EFB94B81}"/>
          </ac:spMkLst>
        </pc:spChg>
        <pc:picChg chg="add mod">
          <ac:chgData name="7 Elsa" userId="40e7af43965c3732" providerId="LiveId" clId="{9EFD3A29-7034-4D93-B12F-D3C54360A4ED}" dt="2023-12-29T13:18:23.035" v="474" actId="1076"/>
          <ac:picMkLst>
            <pc:docMk/>
            <pc:sldMk cId="3588760446" sldId="274"/>
            <ac:picMk id="4" creationId="{DD2B5A5A-8653-B482-4D6D-546081D191A8}"/>
          </ac:picMkLst>
        </pc:picChg>
      </pc:sldChg>
      <pc:sldChg chg="addSp modSp new mod">
        <pc:chgData name="7 Elsa" userId="40e7af43965c3732" providerId="LiveId" clId="{9EFD3A29-7034-4D93-B12F-D3C54360A4ED}" dt="2023-12-29T13:21:30.915" v="516" actId="1076"/>
        <pc:sldMkLst>
          <pc:docMk/>
          <pc:sldMk cId="3736122631" sldId="275"/>
        </pc:sldMkLst>
        <pc:spChg chg="mod">
          <ac:chgData name="7 Elsa" userId="40e7af43965c3732" providerId="LiveId" clId="{9EFD3A29-7034-4D93-B12F-D3C54360A4ED}" dt="2023-12-29T13:19:36.566" v="484" actId="403"/>
          <ac:spMkLst>
            <pc:docMk/>
            <pc:sldMk cId="3736122631" sldId="275"/>
            <ac:spMk id="3" creationId="{539CBCAA-FDDD-977C-D153-164FC17B7CF4}"/>
          </ac:spMkLst>
        </pc:spChg>
        <pc:spChg chg="add mod">
          <ac:chgData name="7 Elsa" userId="40e7af43965c3732" providerId="LiveId" clId="{9EFD3A29-7034-4D93-B12F-D3C54360A4ED}" dt="2023-12-29T13:21:30.915" v="516" actId="1076"/>
          <ac:spMkLst>
            <pc:docMk/>
            <pc:sldMk cId="3736122631" sldId="275"/>
            <ac:spMk id="5" creationId="{F39F7020-8736-72D7-1430-50ED3851FDC1}"/>
          </ac:spMkLst>
        </pc:spChg>
      </pc:sldChg>
      <pc:sldChg chg="addSp modSp new mod">
        <pc:chgData name="7 Elsa" userId="40e7af43965c3732" providerId="LiveId" clId="{9EFD3A29-7034-4D93-B12F-D3C54360A4ED}" dt="2023-12-29T13:24:09.090" v="536" actId="404"/>
        <pc:sldMkLst>
          <pc:docMk/>
          <pc:sldMk cId="709352332" sldId="276"/>
        </pc:sldMkLst>
        <pc:spChg chg="mod">
          <ac:chgData name="7 Elsa" userId="40e7af43965c3732" providerId="LiveId" clId="{9EFD3A29-7034-4D93-B12F-D3C54360A4ED}" dt="2023-12-29T13:22:30.394" v="522" actId="14100"/>
          <ac:spMkLst>
            <pc:docMk/>
            <pc:sldMk cId="709352332" sldId="276"/>
            <ac:spMk id="2" creationId="{E164075C-2876-6EBA-D043-00EBCD29FE67}"/>
          </ac:spMkLst>
        </pc:spChg>
        <pc:spChg chg="add mod">
          <ac:chgData name="7 Elsa" userId="40e7af43965c3732" providerId="LiveId" clId="{9EFD3A29-7034-4D93-B12F-D3C54360A4ED}" dt="2023-12-29T13:24:09.090" v="536" actId="404"/>
          <ac:spMkLst>
            <pc:docMk/>
            <pc:sldMk cId="709352332" sldId="276"/>
            <ac:spMk id="5" creationId="{5CFDE290-3DC9-23CB-7C92-A0F6769859A1}"/>
          </ac:spMkLst>
        </pc:spChg>
      </pc:sldChg>
      <pc:sldChg chg="addSp modSp new mod">
        <pc:chgData name="7 Elsa" userId="40e7af43965c3732" providerId="LiveId" clId="{9EFD3A29-7034-4D93-B12F-D3C54360A4ED}" dt="2023-12-29T13:25:08.006" v="547" actId="208"/>
        <pc:sldMkLst>
          <pc:docMk/>
          <pc:sldMk cId="2094487913" sldId="277"/>
        </pc:sldMkLst>
        <pc:picChg chg="add mod">
          <ac:chgData name="7 Elsa" userId="40e7af43965c3732" providerId="LiveId" clId="{9EFD3A29-7034-4D93-B12F-D3C54360A4ED}" dt="2023-12-29T13:25:08.006" v="547" actId="208"/>
          <ac:picMkLst>
            <pc:docMk/>
            <pc:sldMk cId="2094487913" sldId="277"/>
            <ac:picMk id="4" creationId="{188296D5-086D-2532-DAB2-926A934FE8B0}"/>
          </ac:picMkLst>
        </pc:picChg>
      </pc:sldChg>
      <pc:sldChg chg="addSp modSp new mod">
        <pc:chgData name="7 Elsa" userId="40e7af43965c3732" providerId="LiveId" clId="{9EFD3A29-7034-4D93-B12F-D3C54360A4ED}" dt="2023-12-29T13:25:48.134" v="551" actId="208"/>
        <pc:sldMkLst>
          <pc:docMk/>
          <pc:sldMk cId="2052770706" sldId="278"/>
        </pc:sldMkLst>
        <pc:picChg chg="add mod">
          <ac:chgData name="7 Elsa" userId="40e7af43965c3732" providerId="LiveId" clId="{9EFD3A29-7034-4D93-B12F-D3C54360A4ED}" dt="2023-12-29T13:25:48.134" v="551" actId="208"/>
          <ac:picMkLst>
            <pc:docMk/>
            <pc:sldMk cId="2052770706" sldId="278"/>
            <ac:picMk id="4" creationId="{46648172-E562-BE19-AC8D-8AFE15109471}"/>
          </ac:picMkLst>
        </pc:picChg>
      </pc:sldChg>
      <pc:sldChg chg="new add del mod modShow">
        <pc:chgData name="7 Elsa" userId="40e7af43965c3732" providerId="LiveId" clId="{9EFD3A29-7034-4D93-B12F-D3C54360A4ED}" dt="2023-12-29T13:28:29.749" v="580" actId="2696"/>
        <pc:sldMkLst>
          <pc:docMk/>
          <pc:sldMk cId="2865562451"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2019BD-19CD-4262-95F1-B85743DCE8D7}" type="datetimeFigureOut">
              <a:rPr lang="fa-IR" smtClean="0"/>
              <a:t>17/06/1445</a:t>
            </a:fld>
            <a:endParaRPr lang="fa-IR"/>
          </a:p>
        </p:txBody>
      </p:sp>
      <p:sp>
        <p:nvSpPr>
          <p:cNvPr id="5" name="Footer Placeholder 4"/>
          <p:cNvSpPr>
            <a:spLocks noGrp="1"/>
          </p:cNvSpPr>
          <p:nvPr>
            <p:ph type="ftr" sz="quarter" idx="11"/>
          </p:nvPr>
        </p:nvSpPr>
        <p:spPr>
          <a:xfrm>
            <a:off x="5332412" y="5883275"/>
            <a:ext cx="4324044" cy="365125"/>
          </a:xfrm>
        </p:spPr>
        <p:txBody>
          <a:bodyPr/>
          <a:lstStyle/>
          <a:p>
            <a:endParaRPr lang="fa-IR"/>
          </a:p>
        </p:txBody>
      </p:sp>
      <p:sp>
        <p:nvSpPr>
          <p:cNvPr id="6" name="Slide Number Placeholder 5"/>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377312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2019BD-19CD-4262-95F1-B85743DCE8D7}" type="datetimeFigureOut">
              <a:rPr lang="fa-IR" smtClean="0"/>
              <a:t>17/06/1445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232445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019BD-19CD-4262-95F1-B85743DCE8D7}" type="datetimeFigureOut">
              <a:rPr lang="fa-IR" smtClean="0"/>
              <a:t>17/06/1445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1974560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019BD-19CD-4262-95F1-B85743DCE8D7}" type="datetimeFigureOut">
              <a:rPr lang="fa-IR" smtClean="0"/>
              <a:t>17/06/1445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2827784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019BD-19CD-4262-95F1-B85743DCE8D7}" type="datetimeFigureOut">
              <a:rPr lang="fa-IR" smtClean="0"/>
              <a:t>17/06/1445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3371145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019BD-19CD-4262-95F1-B85743DCE8D7}" type="datetimeFigureOut">
              <a:rPr lang="fa-IR" smtClean="0"/>
              <a:t>17/06/1445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2040167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019BD-19CD-4262-95F1-B85743DCE8D7}" type="datetimeFigureOut">
              <a:rPr lang="fa-IR" smtClean="0"/>
              <a:t>17/06/1445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1330460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019BD-19CD-4262-95F1-B85743DCE8D7}" type="datetimeFigureOut">
              <a:rPr lang="fa-IR" smtClean="0"/>
              <a:t>17/06/1445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304625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019BD-19CD-4262-95F1-B85743DCE8D7}" type="datetimeFigureOut">
              <a:rPr lang="fa-IR" smtClean="0"/>
              <a:t>17/06/1445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156947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019BD-19CD-4262-95F1-B85743DCE8D7}" type="datetimeFigureOut">
              <a:rPr lang="fa-IR" smtClean="0"/>
              <a:t>17/06/1445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a:xfrm>
            <a:off x="10951856" y="5867131"/>
            <a:ext cx="551167" cy="365125"/>
          </a:xfrm>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2679347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019BD-19CD-4262-95F1-B85743DCE8D7}" type="datetimeFigureOut">
              <a:rPr lang="fa-IR" smtClean="0"/>
              <a:t>17/06/1445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38931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2019BD-19CD-4262-95F1-B85743DCE8D7}" type="datetimeFigureOut">
              <a:rPr lang="fa-IR" smtClean="0"/>
              <a:t>17/06/1445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143924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2019BD-19CD-4262-95F1-B85743DCE8D7}" type="datetimeFigureOut">
              <a:rPr lang="fa-IR" smtClean="0"/>
              <a:t>17/06/1445</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153343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2019BD-19CD-4262-95F1-B85743DCE8D7}" type="datetimeFigureOut">
              <a:rPr lang="fa-IR" smtClean="0"/>
              <a:t>17/06/1445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250299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019BD-19CD-4262-95F1-B85743DCE8D7}" type="datetimeFigureOut">
              <a:rPr lang="fa-IR" smtClean="0"/>
              <a:t>17/06/1445</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199772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2019BD-19CD-4262-95F1-B85743DCE8D7}" type="datetimeFigureOut">
              <a:rPr lang="fa-IR" smtClean="0"/>
              <a:t>17/06/1445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103255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2019BD-19CD-4262-95F1-B85743DCE8D7}" type="datetimeFigureOut">
              <a:rPr lang="fa-IR" smtClean="0"/>
              <a:t>17/06/1445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9A4E7E04-095B-4F42-8A8F-86E3484FB1FD}" type="slidenum">
              <a:rPr lang="fa-IR" smtClean="0"/>
              <a:t>‹#›</a:t>
            </a:fld>
            <a:endParaRPr lang="fa-IR"/>
          </a:p>
        </p:txBody>
      </p:sp>
    </p:spTree>
    <p:extLst>
      <p:ext uri="{BB962C8B-B14F-4D97-AF65-F5344CB8AC3E}">
        <p14:creationId xmlns:p14="http://schemas.microsoft.com/office/powerpoint/2010/main" val="229499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2019BD-19CD-4262-95F1-B85743DCE8D7}" type="datetimeFigureOut">
              <a:rPr lang="fa-IR" smtClean="0"/>
              <a:t>17/06/1445</a:t>
            </a:fld>
            <a:endParaRPr lang="fa-I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a-I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4E7E04-095B-4F42-8A8F-86E3484FB1FD}" type="slidenum">
              <a:rPr lang="fa-IR" smtClean="0"/>
              <a:t>‹#›</a:t>
            </a:fld>
            <a:endParaRPr lang="fa-IR"/>
          </a:p>
        </p:txBody>
      </p:sp>
    </p:spTree>
    <p:extLst>
      <p:ext uri="{BB962C8B-B14F-4D97-AF65-F5344CB8AC3E}">
        <p14:creationId xmlns:p14="http://schemas.microsoft.com/office/powerpoint/2010/main" val="6695742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6257-AB54-7E54-A2BF-9C85889D8B1A}"/>
              </a:ext>
            </a:extLst>
          </p:cNvPr>
          <p:cNvSpPr>
            <a:spLocks noGrp="1"/>
          </p:cNvSpPr>
          <p:nvPr>
            <p:ph type="ctrTitle"/>
          </p:nvPr>
        </p:nvSpPr>
        <p:spPr>
          <a:xfrm>
            <a:off x="0" y="0"/>
            <a:ext cx="12192000" cy="6858000"/>
          </a:xfrm>
        </p:spPr>
        <p:txBody>
          <a:bodyPr/>
          <a:lstStyle/>
          <a:p>
            <a:pPr algn="ctr"/>
            <a:r>
              <a:rPr lang="fa-IR" sz="7200" dirty="0">
                <a:latin typeface="Aldhabi" panose="01000000000000000000" pitchFamily="2" charset="-78"/>
                <a:cs typeface="Aldhabi" panose="01000000000000000000" pitchFamily="2" charset="-78"/>
              </a:rPr>
              <a:t>بسم </a:t>
            </a:r>
            <a:r>
              <a:rPr lang="fa-IR" sz="7200" dirty="0">
                <a:ln w="9525" cmpd="sng">
                  <a:solidFill>
                    <a:srgbClr val="FFFF00"/>
                  </a:solidFill>
                </a:ln>
                <a:latin typeface="Aldhabi" panose="01000000000000000000" pitchFamily="2" charset="-78"/>
                <a:cs typeface="Aldhabi" panose="01000000000000000000" pitchFamily="2" charset="-78"/>
              </a:rPr>
              <a:t>الله الرحمن الرحیم</a:t>
            </a:r>
            <a:br>
              <a:rPr lang="fa-IR" dirty="0"/>
            </a:br>
            <a:br>
              <a:rPr lang="fa-IR" dirty="0"/>
            </a:br>
            <a:r>
              <a:rPr lang="fa-IR" sz="7200" dirty="0">
                <a:ln w="0"/>
                <a:solidFill>
                  <a:sysClr val="windowText" lastClr="000000"/>
                </a:solidFill>
                <a:effectLst>
                  <a:outerShdw blurRad="38100" dist="25400" dir="5400000" algn="ctr" rotWithShape="0">
                    <a:srgbClr val="6E747A">
                      <a:alpha val="43000"/>
                    </a:srgbClr>
                  </a:outerShdw>
                </a:effectLst>
                <a:cs typeface="B Nazanin" panose="00000400000000000000" pitchFamily="2" charset="-78"/>
              </a:rPr>
              <a:t>موضوع : قفل هوشمند</a:t>
            </a:r>
            <a:br>
              <a:rPr lang="fa-IR" sz="7200" dirty="0">
                <a:ln w="0"/>
                <a:solidFill>
                  <a:sysClr val="windowText" lastClr="000000"/>
                </a:solidFill>
                <a:effectLst>
                  <a:outerShdw blurRad="38100" dist="25400" dir="5400000" algn="ctr" rotWithShape="0">
                    <a:srgbClr val="6E747A">
                      <a:alpha val="43000"/>
                    </a:srgbClr>
                  </a:outerShdw>
                </a:effectLst>
                <a:cs typeface="B Nazanin" panose="00000400000000000000" pitchFamily="2" charset="-78"/>
              </a:rPr>
            </a:br>
            <a:r>
              <a:rPr lang="fa-IR" sz="7200" dirty="0">
                <a:ln w="0"/>
                <a:solidFill>
                  <a:sysClr val="windowText" lastClr="000000"/>
                </a:solidFill>
                <a:effectLst>
                  <a:outerShdw blurRad="38100" dist="25400" dir="5400000" algn="ctr" rotWithShape="0">
                    <a:srgbClr val="6E747A">
                      <a:alpha val="43000"/>
                    </a:srgbClr>
                  </a:outerShdw>
                </a:effectLst>
                <a:cs typeface="B Nazanin" panose="00000400000000000000" pitchFamily="2" charset="-78"/>
              </a:rPr>
              <a:t>نام دانشجو : پگاه گورکانی، زهرا دبیری</a:t>
            </a:r>
            <a:br>
              <a:rPr lang="fa-IR" sz="7200" dirty="0">
                <a:ln w="0"/>
                <a:solidFill>
                  <a:sysClr val="windowText" lastClr="000000"/>
                </a:solidFill>
                <a:effectLst>
                  <a:outerShdw blurRad="38100" dist="25400" dir="5400000" algn="ctr" rotWithShape="0">
                    <a:srgbClr val="6E747A">
                      <a:alpha val="43000"/>
                    </a:srgbClr>
                  </a:outerShdw>
                </a:effectLst>
                <a:cs typeface="B Nazanin" panose="00000400000000000000" pitchFamily="2" charset="-78"/>
              </a:rPr>
            </a:br>
            <a:r>
              <a:rPr lang="fa-IR" sz="7200" dirty="0">
                <a:ln w="0"/>
                <a:solidFill>
                  <a:sysClr val="windowText" lastClr="000000"/>
                </a:solidFill>
                <a:effectLst>
                  <a:outerShdw blurRad="38100" dist="25400" dir="5400000" algn="ctr" rotWithShape="0">
                    <a:srgbClr val="6E747A">
                      <a:alpha val="43000"/>
                    </a:srgbClr>
                  </a:outerShdw>
                </a:effectLst>
                <a:cs typeface="B Nazanin" panose="00000400000000000000" pitchFamily="2" charset="-78"/>
              </a:rPr>
              <a:t>نام درس : هوش مصنوعی</a:t>
            </a:r>
            <a:br>
              <a:rPr lang="fa-IR" sz="7200" dirty="0">
                <a:ln w="0"/>
                <a:solidFill>
                  <a:sysClr val="windowText" lastClr="000000"/>
                </a:solidFill>
                <a:effectLst>
                  <a:outerShdw blurRad="38100" dist="25400" dir="5400000" algn="ctr" rotWithShape="0">
                    <a:srgbClr val="6E747A">
                      <a:alpha val="43000"/>
                    </a:srgbClr>
                  </a:outerShdw>
                </a:effectLst>
                <a:cs typeface="B Nazanin" panose="00000400000000000000" pitchFamily="2" charset="-78"/>
              </a:rPr>
            </a:br>
            <a:r>
              <a:rPr lang="fa-IR" sz="7200" dirty="0">
                <a:ln w="0"/>
                <a:solidFill>
                  <a:sysClr val="windowText" lastClr="000000"/>
                </a:solidFill>
                <a:effectLst>
                  <a:outerShdw blurRad="38100" dist="25400" dir="5400000" algn="ctr" rotWithShape="0">
                    <a:srgbClr val="6E747A">
                      <a:alpha val="43000"/>
                    </a:srgbClr>
                  </a:outerShdw>
                </a:effectLst>
                <a:cs typeface="B Nazanin" panose="00000400000000000000" pitchFamily="2" charset="-78"/>
              </a:rPr>
              <a:t>نام استاد : استاد عصایی معمم</a:t>
            </a:r>
            <a:endParaRPr lang="fa-IR" b="1" dirty="0">
              <a:solidFill>
                <a:sysClr val="windowText" lastClr="000000"/>
              </a:solidFill>
              <a:cs typeface="B Nazanin" panose="00000400000000000000" pitchFamily="2" charset="-78"/>
            </a:endParaRPr>
          </a:p>
        </p:txBody>
      </p:sp>
      <p:sp>
        <p:nvSpPr>
          <p:cNvPr id="3" name="Subtitle 2">
            <a:extLst>
              <a:ext uri="{FF2B5EF4-FFF2-40B4-BE49-F238E27FC236}">
                <a16:creationId xmlns:a16="http://schemas.microsoft.com/office/drawing/2014/main" id="{20EE185C-2F16-8FB2-884C-3850810BAC68}"/>
              </a:ext>
            </a:extLst>
          </p:cNvPr>
          <p:cNvSpPr>
            <a:spLocks noGrp="1"/>
          </p:cNvSpPr>
          <p:nvPr>
            <p:ph type="subTitle" idx="1"/>
          </p:nvPr>
        </p:nvSpPr>
        <p:spPr/>
        <p:txBody>
          <a:bodyPr/>
          <a:lstStyle/>
          <a:p>
            <a:endParaRPr lang="fa-IR"/>
          </a:p>
        </p:txBody>
      </p:sp>
    </p:spTree>
    <p:extLst>
      <p:ext uri="{BB962C8B-B14F-4D97-AF65-F5344CB8AC3E}">
        <p14:creationId xmlns:p14="http://schemas.microsoft.com/office/powerpoint/2010/main" val="3000160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2C07-C6BD-7459-B0D3-098066B77BFD}"/>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9E9886D1-0A64-4EF8-64BA-BB2B6DD16162}"/>
              </a:ext>
            </a:extLst>
          </p:cNvPr>
          <p:cNvSpPr>
            <a:spLocks noGrp="1"/>
          </p:cNvSpPr>
          <p:nvPr>
            <p:ph idx="1"/>
          </p:nvPr>
        </p:nvSpPr>
        <p:spPr>
          <a:xfrm>
            <a:off x="9328067" y="6172200"/>
            <a:ext cx="3172483" cy="355271"/>
          </a:xfrm>
        </p:spPr>
        <p:txBody>
          <a:bodyPr>
            <a:normAutofit fontScale="85000" lnSpcReduction="20000"/>
          </a:bodyPr>
          <a:lstStyle/>
          <a:p>
            <a:endParaRPr lang="fa-IR" dirty="0"/>
          </a:p>
        </p:txBody>
      </p:sp>
      <p:sp>
        <p:nvSpPr>
          <p:cNvPr id="5" name="TextBox 4">
            <a:extLst>
              <a:ext uri="{FF2B5EF4-FFF2-40B4-BE49-F238E27FC236}">
                <a16:creationId xmlns:a16="http://schemas.microsoft.com/office/drawing/2014/main" id="{DA9C5116-F07C-9A5D-D192-6C61B5498518}"/>
              </a:ext>
            </a:extLst>
          </p:cNvPr>
          <p:cNvSpPr txBox="1"/>
          <p:nvPr/>
        </p:nvSpPr>
        <p:spPr>
          <a:xfrm>
            <a:off x="2173286" y="5615"/>
            <a:ext cx="10018713" cy="6001643"/>
          </a:xfrm>
          <a:prstGeom prst="rect">
            <a:avLst/>
          </a:prstGeom>
          <a:noFill/>
        </p:spPr>
        <p:txBody>
          <a:bodyPr wrap="square">
            <a:spAutoFit/>
          </a:bodyPr>
          <a:lstStyle/>
          <a:p>
            <a:pPr marL="457200" indent="-457200" algn="r" rtl="1">
              <a:buFont typeface="Arial" panose="020B0604020202020204" pitchFamily="34" charset="0"/>
              <a:buChar char="•"/>
            </a:pPr>
            <a:r>
              <a:rPr lang="fa-IR" sz="3200" b="1" dirty="0">
                <a:cs typeface="B Nazanin" panose="00000400000000000000" pitchFamily="2" charset="-78"/>
              </a:rPr>
              <a:t>قفل هوشمند تشخیص چهره</a:t>
            </a:r>
            <a:br>
              <a:rPr lang="fa-IR" sz="3200" b="1" dirty="0">
                <a:cs typeface="B Nazanin" panose="00000400000000000000" pitchFamily="2" charset="-78"/>
              </a:rPr>
            </a:br>
            <a:br>
              <a:rPr lang="fa-IR" sz="3200" b="1" dirty="0">
                <a:cs typeface="B Nazanin" panose="00000400000000000000" pitchFamily="2" charset="-78"/>
              </a:rPr>
            </a:br>
            <a:endParaRPr lang="fa-IR" sz="3200" b="1" dirty="0">
              <a:cs typeface="B Nazanin" panose="00000400000000000000" pitchFamily="2" charset="-78"/>
            </a:endParaRPr>
          </a:p>
          <a:p>
            <a:pPr algn="r"/>
            <a:r>
              <a:rPr lang="fa-IR" sz="3200" b="1" dirty="0">
                <a:cs typeface="B Nazanin" panose="00000400000000000000" pitchFamily="2" charset="-78"/>
              </a:rPr>
              <a:t>قفل هوشمند تشخیص چهره یک نوع قفل الکترونیکی است که از سیستم</a:t>
            </a:r>
          </a:p>
          <a:p>
            <a:pPr algn="r"/>
            <a:r>
              <a:rPr lang="fa-IR" sz="3200" b="1" dirty="0">
                <a:cs typeface="B Nazanin" panose="00000400000000000000" pitchFamily="2" charset="-78"/>
              </a:rPr>
              <a:t> بیومتریک و یا اسکنر چهره برای کنترل ورود و خروج استفاده می‌کند.</a:t>
            </a:r>
          </a:p>
          <a:p>
            <a:pPr algn="r"/>
            <a:r>
              <a:rPr lang="fa-IR" sz="3200" b="1" dirty="0">
                <a:cs typeface="B Nazanin" panose="00000400000000000000" pitchFamily="2" charset="-78"/>
              </a:rPr>
              <a:t> این قفل‌ها بدون استفاده از کلید فیزیکی باز و بسته می‌شوند و امنیت</a:t>
            </a:r>
          </a:p>
          <a:p>
            <a:pPr algn="r"/>
            <a:r>
              <a:rPr lang="fa-IR" sz="3200" b="1" dirty="0">
                <a:cs typeface="B Nazanin" panose="00000400000000000000" pitchFamily="2" charset="-78"/>
              </a:rPr>
              <a:t> درب ورودی را افزایش می‌دهند. برخی از مدل‌های قفل هوشمند تشخیص چهره شامل قفل هوشمند تشخیص چهره فیلیپس </a:t>
            </a:r>
            <a:r>
              <a:rPr lang="en-US" sz="3200" b="1" dirty="0">
                <a:cs typeface="B Nazanin" panose="00000400000000000000" pitchFamily="2" charset="-78"/>
              </a:rPr>
              <a:t>DDL702 3D، </a:t>
            </a:r>
            <a:r>
              <a:rPr lang="fa-IR" sz="3200" b="1" dirty="0">
                <a:cs typeface="B Nazanin" panose="00000400000000000000" pitchFamily="2" charset="-78"/>
              </a:rPr>
              <a:t>قفل هوشمند تشخیص چهره جی لاک مدل </a:t>
            </a:r>
            <a:r>
              <a:rPr lang="en-US" sz="3200" b="1" dirty="0">
                <a:cs typeface="B Nazanin" panose="00000400000000000000" pitchFamily="2" charset="-78"/>
              </a:rPr>
              <a:t>D28 </a:t>
            </a:r>
            <a:r>
              <a:rPr lang="fa-IR" sz="3200" b="1" dirty="0">
                <a:cs typeface="B Nazanin" panose="00000400000000000000" pitchFamily="2" charset="-78"/>
              </a:rPr>
              <a:t>و قفل دیجیتال تشخیص چهره می‌باشد</a:t>
            </a:r>
          </a:p>
          <a:p>
            <a:pPr algn="r"/>
            <a:r>
              <a:rPr lang="fa-IR" sz="3200" b="1" dirty="0">
                <a:cs typeface="B Nazanin" panose="00000400000000000000" pitchFamily="2" charset="-78"/>
              </a:rPr>
              <a:t>قیمت این قفل‌ها متفاوت است و بسته به مدل و شرکت سازنده می‌تواند </a:t>
            </a:r>
          </a:p>
          <a:p>
            <a:pPr algn="r"/>
            <a:r>
              <a:rPr lang="fa-IR" sz="3200" b="1" dirty="0">
                <a:cs typeface="B Nazanin" panose="00000400000000000000" pitchFamily="2" charset="-78"/>
              </a:rPr>
              <a:t>متفاوت باشد.</a:t>
            </a:r>
          </a:p>
        </p:txBody>
      </p:sp>
      <p:pic>
        <p:nvPicPr>
          <p:cNvPr id="6" name="Picture 5">
            <a:extLst>
              <a:ext uri="{FF2B5EF4-FFF2-40B4-BE49-F238E27FC236}">
                <a16:creationId xmlns:a16="http://schemas.microsoft.com/office/drawing/2014/main" id="{DDF5C322-8D11-401F-CCF0-4523F7822B4D}"/>
              </a:ext>
            </a:extLst>
          </p:cNvPr>
          <p:cNvPicPr>
            <a:picLocks noChangeAspect="1"/>
          </p:cNvPicPr>
          <p:nvPr/>
        </p:nvPicPr>
        <p:blipFill>
          <a:blip r:embed="rId2"/>
          <a:stretch>
            <a:fillRect/>
          </a:stretch>
        </p:blipFill>
        <p:spPr>
          <a:xfrm>
            <a:off x="0" y="1562099"/>
            <a:ext cx="2635176" cy="5312232"/>
          </a:xfrm>
          <a:prstGeom prst="rect">
            <a:avLst/>
          </a:prstGeom>
        </p:spPr>
      </p:pic>
    </p:spTree>
    <p:extLst>
      <p:ext uri="{BB962C8B-B14F-4D97-AF65-F5344CB8AC3E}">
        <p14:creationId xmlns:p14="http://schemas.microsoft.com/office/powerpoint/2010/main" val="135235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1664-2F75-0876-4875-23BE2FEE2584}"/>
              </a:ext>
            </a:extLst>
          </p:cNvPr>
          <p:cNvSpPr>
            <a:spLocks noGrp="1"/>
          </p:cNvSpPr>
          <p:nvPr>
            <p:ph type="title"/>
          </p:nvPr>
        </p:nvSpPr>
        <p:spPr>
          <a:xfrm>
            <a:off x="0" y="866899"/>
            <a:ext cx="12192000" cy="5991101"/>
          </a:xfrm>
        </p:spPr>
        <p:txBody>
          <a:bodyPr>
            <a:normAutofit fontScale="90000"/>
          </a:bodyPr>
          <a:lstStyle/>
          <a:p>
            <a:r>
              <a:rPr lang="fa-IR" sz="2700" b="1" dirty="0">
                <a:cs typeface="B Nazanin" panose="00000400000000000000" pitchFamily="2" charset="-78"/>
              </a:rPr>
              <a:t>قفل هوشمند هتل ها :</a:t>
            </a:r>
            <a:br>
              <a:rPr lang="fa-IR" sz="2700" b="1" dirty="0">
                <a:cs typeface="B Nazanin" panose="00000400000000000000" pitchFamily="2" charset="-78"/>
              </a:rPr>
            </a:br>
            <a:br>
              <a:rPr lang="fa-IR" sz="2700" b="1" dirty="0">
                <a:cs typeface="B Nazanin" panose="00000400000000000000" pitchFamily="2" charset="-78"/>
              </a:rPr>
            </a:br>
            <a:r>
              <a:rPr lang="fa-IR" sz="2700" b="1" dirty="0">
                <a:cs typeface="B Nazanin" panose="00000400000000000000" pitchFamily="2" charset="-78"/>
              </a:rPr>
              <a:t>قفل هوشمند یک دستگاه الکترونیکی است که از فناوری‐های مدرن مانند وای‐فای و بلوتوث استفاده می‌کند. این قفل امکاناتی مانند شناسایی اثر انگشت، تشخیص چهره، یا استفاده از رمز عبور را برای باز و بسته‐شدن درب‌ها فراهم می‐کند.</a:t>
            </a:r>
            <a:br>
              <a:rPr lang="fa-IR" sz="2700" b="1" dirty="0">
                <a:cs typeface="B Nazanin" panose="00000400000000000000" pitchFamily="2" charset="-78"/>
              </a:rPr>
            </a:br>
            <a:r>
              <a:rPr lang="fa-IR" sz="2700" b="1" dirty="0">
                <a:cs typeface="B Nazanin" panose="00000400000000000000" pitchFamily="2" charset="-78"/>
              </a:rPr>
              <a:t>قفل هوشمند به شبکه </a:t>
            </a:r>
            <a:r>
              <a:rPr lang="en-US" sz="2700" b="1" dirty="0" err="1">
                <a:cs typeface="B Nazanin" panose="00000400000000000000" pitchFamily="2" charset="-78"/>
              </a:rPr>
              <a:t>WiFi</a:t>
            </a:r>
            <a:r>
              <a:rPr lang="en-US" sz="2700" b="1" dirty="0">
                <a:cs typeface="B Nazanin" panose="00000400000000000000" pitchFamily="2" charset="-78"/>
              </a:rPr>
              <a:t> </a:t>
            </a:r>
            <a:r>
              <a:rPr lang="fa-IR" sz="2700" b="1" dirty="0">
                <a:cs typeface="B Nazanin" panose="00000400000000000000" pitchFamily="2" charset="-78"/>
              </a:rPr>
              <a:t>خانه شما متصل می‌شود و از راه دور قابل کنتر است.</a:t>
            </a:r>
            <a:br>
              <a:rPr lang="fa-IR" sz="2700" b="1" dirty="0">
                <a:cs typeface="B Nazanin" panose="00000400000000000000" pitchFamily="2" charset="-78"/>
              </a:rPr>
            </a:br>
            <a:br>
              <a:rPr lang="fa-IR" sz="2700" b="1" dirty="0">
                <a:cs typeface="B Nazanin" panose="00000400000000000000" pitchFamily="2" charset="-78"/>
              </a:rPr>
            </a:br>
            <a:r>
              <a:rPr lang="fa-IR" sz="2700" b="1" dirty="0">
                <a:cs typeface="B Nazanin" panose="00000400000000000000" pitchFamily="2" charset="-78"/>
              </a:rPr>
              <a:t>این قفل به دلیل قابلیت‐های فراوان و ضریب ایمنی بالایشان، جایگزین مناسبی برای قفل‐های سنتی محسوب می شوند.</a:t>
            </a:r>
            <a:br>
              <a:rPr lang="fa-IR" sz="2700" b="1" dirty="0">
                <a:cs typeface="B Nazanin" panose="00000400000000000000" pitchFamily="2" charset="-78"/>
              </a:rPr>
            </a:br>
            <a:r>
              <a:rPr lang="fa-IR" sz="2700" b="1" dirty="0">
                <a:cs typeface="B Nazanin" panose="00000400000000000000" pitchFamily="2" charset="-78"/>
              </a:rPr>
              <a:t>برخی از ویژگیهای قفل هوشمند عبارت‌اندیز شروع می‌شود:</a:t>
            </a:r>
            <a:br>
              <a:rPr lang="fa-IR" sz="2700" b="1" dirty="0">
                <a:cs typeface="B Nazanin" panose="00000400000000000000" pitchFamily="2" charset="-78"/>
              </a:rPr>
            </a:br>
            <a:br>
              <a:rPr lang="fa-IR" sz="2700" b="1" dirty="0">
                <a:cs typeface="B Nazanin" panose="00000400000000000000" pitchFamily="2" charset="-78"/>
              </a:rPr>
            </a:br>
            <a:r>
              <a:rPr lang="fa-IR" sz="2700" b="1" dirty="0">
                <a:cs typeface="B Nazanin" panose="00000400000000000000" pitchFamily="2" charset="-78"/>
              </a:rPr>
              <a:t>امتیاز انتخاب قفل هوشمند برای امنیت خانه و جلوگیری از ورود سارقین یک راهکار مؤثر و کاربردی است.</a:t>
            </a:r>
            <a:br>
              <a:rPr lang="fa-IR" sz="2700" b="1" dirty="0">
                <a:cs typeface="B Nazanin" panose="00000400000000000000" pitchFamily="2" charset="-78"/>
              </a:rPr>
            </a:br>
            <a:r>
              <a:rPr lang="fa-IR" sz="2700" b="1" dirty="0">
                <a:cs typeface="B Nazanin" panose="00000400000000000000" pitchFamily="2" charset="-78"/>
              </a:rPr>
              <a:t>استفاده از کلیدهای تمام شده است و هوشمندسازی کمک زیادی به حذف کلیدهای فلزی کرده است.</a:t>
            </a:r>
            <a:br>
              <a:rPr lang="fa-IR" sz="2700" b="1" dirty="0">
                <a:cs typeface="B Nazanin" panose="00000400000000000000" pitchFamily="2" charset="-78"/>
              </a:rPr>
            </a:br>
            <a:r>
              <a:rPr lang="fa-IR" sz="2700" b="1" dirty="0">
                <a:cs typeface="B Nazanin" panose="00000400000000000000" pitchFamily="2" charset="-78"/>
              </a:rPr>
              <a:t>روشنی از قفل هوشمند برای امنیت بالای قرار دارد.</a:t>
            </a:r>
            <a:br>
              <a:rPr lang="fa-IR" sz="2700" b="1" dirty="0">
                <a:cs typeface="B Nazanin" panose="00000400000000000000" pitchFamily="2" charset="-78"/>
              </a:rPr>
            </a:br>
            <a:br>
              <a:rPr lang="fa-IR" sz="2700" b="1" dirty="0">
                <a:cs typeface="B Nazanin" panose="00000400000000000000" pitchFamily="2" charset="-78"/>
              </a:rPr>
            </a:br>
            <a:r>
              <a:rPr lang="fa-IR" sz="2700" b="1" dirty="0">
                <a:cs typeface="B Nazanin" panose="00000400000000000000" pitchFamily="2" charset="-78"/>
              </a:rPr>
              <a:t>قفل هوشمند با رمز عبور یکی از اولین مدلهای قفل هوشمند است که علیرغم سادگی و عدم استفاده از ویژگیهای بیومتریک، مورد توجه افراد قرار گرفته است.</a:t>
            </a:r>
            <a:br>
              <a:rPr lang="fa-IR" sz="2700" b="1" dirty="0">
                <a:cs typeface="B Nazanin" panose="00000400000000000000" pitchFamily="2" charset="-78"/>
              </a:rPr>
            </a:br>
            <a:br>
              <a:rPr lang="fa-IR" sz="2700" b="1" dirty="0">
                <a:cs typeface="B Nazanin" panose="00000400000000000000" pitchFamily="2" charset="-78"/>
              </a:rPr>
            </a:br>
            <a:r>
              <a:rPr lang="fa-IR" sz="2700" b="1" dirty="0">
                <a:cs typeface="B Nazanin" panose="00000400000000000000" pitchFamily="2" charset="-78"/>
              </a:rPr>
              <a:t>استفاده از کلیدهای تمام شده است و هوشمندسازی کمک زیادی به حذف کلیدهای فلزی کرده است.</a:t>
            </a:r>
            <a:br>
              <a:rPr lang="fa-IR" sz="2700" b="1" dirty="0">
                <a:cs typeface="B Nazanin" panose="00000400000000000000" pitchFamily="2" charset="-78"/>
              </a:rPr>
            </a:br>
            <a:r>
              <a:rPr lang="fa-IR" sz="2700" b="1" dirty="0">
                <a:cs typeface="B Nazanin" panose="00000400000000000000" pitchFamily="2" charset="-78"/>
              </a:rPr>
              <a:t>این قفل ها به دلیل قابلیت‐های فراوان و ضریب ایمنی بالایشان، جایگزین مناسبی برای قفل‐های سنتی محسوب می شوند.</a:t>
            </a:r>
            <a:br>
              <a:rPr lang="fa-IR" sz="2000" b="1" dirty="0">
                <a:cs typeface="B Nazanin" panose="00000400000000000000" pitchFamily="2" charset="-78"/>
              </a:rPr>
            </a:br>
            <a:br>
              <a:rPr lang="fa-IR" dirty="0"/>
            </a:br>
            <a:endParaRPr lang="fa-IR" dirty="0"/>
          </a:p>
        </p:txBody>
      </p:sp>
      <p:sp>
        <p:nvSpPr>
          <p:cNvPr id="3" name="Content Placeholder 2">
            <a:extLst>
              <a:ext uri="{FF2B5EF4-FFF2-40B4-BE49-F238E27FC236}">
                <a16:creationId xmlns:a16="http://schemas.microsoft.com/office/drawing/2014/main" id="{C28DA82E-E06E-2A28-667E-0DAF74286E48}"/>
              </a:ext>
            </a:extLst>
          </p:cNvPr>
          <p:cNvSpPr>
            <a:spLocks noGrp="1"/>
          </p:cNvSpPr>
          <p:nvPr>
            <p:ph idx="1"/>
          </p:nvPr>
        </p:nvSpPr>
        <p:spPr>
          <a:xfrm>
            <a:off x="9779330" y="2666999"/>
            <a:ext cx="1723693" cy="842159"/>
          </a:xfrm>
        </p:spPr>
        <p:txBody>
          <a:bodyPr/>
          <a:lstStyle/>
          <a:p>
            <a:endParaRPr lang="fa-IR" dirty="0"/>
          </a:p>
        </p:txBody>
      </p:sp>
    </p:spTree>
    <p:extLst>
      <p:ext uri="{BB962C8B-B14F-4D97-AF65-F5344CB8AC3E}">
        <p14:creationId xmlns:p14="http://schemas.microsoft.com/office/powerpoint/2010/main" val="226868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46AD-9A6A-32CA-0963-E97152FD7FF7}"/>
              </a:ext>
            </a:extLst>
          </p:cNvPr>
          <p:cNvSpPr>
            <a:spLocks noGrp="1"/>
          </p:cNvSpPr>
          <p:nvPr>
            <p:ph type="title"/>
          </p:nvPr>
        </p:nvSpPr>
        <p:spPr>
          <a:xfrm>
            <a:off x="1401184" y="0"/>
            <a:ext cx="10018713" cy="1752599"/>
          </a:xfrm>
        </p:spPr>
        <p:txBody>
          <a:bodyPr/>
          <a:lstStyle/>
          <a:p>
            <a:pPr marL="571500" indent="-571500">
              <a:buFont typeface="Arial" panose="020B0604020202020204" pitchFamily="34" charset="0"/>
              <a:buChar char="•"/>
            </a:pPr>
            <a:r>
              <a:rPr lang="fa-IR" b="1" dirty="0">
                <a:cs typeface="B Nazanin" panose="00000400000000000000" pitchFamily="2" charset="-78"/>
              </a:rPr>
              <a:t>قفل هوشمند رمزی</a:t>
            </a:r>
          </a:p>
        </p:txBody>
      </p:sp>
      <p:sp>
        <p:nvSpPr>
          <p:cNvPr id="3" name="Content Placeholder 2">
            <a:extLst>
              <a:ext uri="{FF2B5EF4-FFF2-40B4-BE49-F238E27FC236}">
                <a16:creationId xmlns:a16="http://schemas.microsoft.com/office/drawing/2014/main" id="{1A6B1271-9F2B-4684-D268-74E1999FC02C}"/>
              </a:ext>
            </a:extLst>
          </p:cNvPr>
          <p:cNvSpPr>
            <a:spLocks noGrp="1"/>
          </p:cNvSpPr>
          <p:nvPr>
            <p:ph idx="1"/>
          </p:nvPr>
        </p:nvSpPr>
        <p:spPr>
          <a:xfrm>
            <a:off x="261257" y="5415148"/>
            <a:ext cx="1211283" cy="1219200"/>
          </a:xfrm>
        </p:spPr>
        <p:txBody>
          <a:bodyPr/>
          <a:lstStyle/>
          <a:p>
            <a:endParaRPr lang="fa-IR" dirty="0"/>
          </a:p>
        </p:txBody>
      </p:sp>
      <p:sp>
        <p:nvSpPr>
          <p:cNvPr id="5" name="TextBox 4">
            <a:extLst>
              <a:ext uri="{FF2B5EF4-FFF2-40B4-BE49-F238E27FC236}">
                <a16:creationId xmlns:a16="http://schemas.microsoft.com/office/drawing/2014/main" id="{AFE742FF-35E7-1B25-BA5A-185DAA53F578}"/>
              </a:ext>
            </a:extLst>
          </p:cNvPr>
          <p:cNvSpPr txBox="1"/>
          <p:nvPr/>
        </p:nvSpPr>
        <p:spPr>
          <a:xfrm>
            <a:off x="0" y="1137017"/>
            <a:ext cx="12192000" cy="2523768"/>
          </a:xfrm>
          <a:prstGeom prst="rect">
            <a:avLst/>
          </a:prstGeom>
          <a:noFill/>
        </p:spPr>
        <p:txBody>
          <a:bodyPr wrap="square">
            <a:spAutoFit/>
          </a:bodyPr>
          <a:lstStyle/>
          <a:p>
            <a:endParaRPr lang="fa-IR" dirty="0"/>
          </a:p>
          <a:p>
            <a:pPr algn="r"/>
            <a:r>
              <a:rPr lang="fa-IR" sz="2800" b="1" dirty="0">
                <a:cs typeface="B Nazanin" panose="00000400000000000000" pitchFamily="2" charset="-78"/>
              </a:rPr>
              <a:t>قفل هوشمند رمزی یک نوع قفل الکترونیکی است که از سیستم رمز دیجیتال برای کنترل ورود و خروج استفاده می‌کند. این قفل‌ها امکان دسترسی برای چند کاربر بدون نیاز به کلید را فراهم می‌کنند و می‌توانند با وارد کردن رمز از طریق صفحه لمسی ورود کنند. انرژی مورد نیاز قفل‌های رمزی معمولاً توسط باتری‌های قلمی تأمین می‌شود که باعث می‌شود نصب آنها بسیار آسان شود و عمر باتری‌ها در این نوع قفل‌ها معمولاً بسیار بالا است</a:t>
            </a:r>
          </a:p>
          <a:p>
            <a:pPr algn="r"/>
            <a:r>
              <a:rPr lang="fa-IR" sz="2800" b="1" dirty="0">
                <a:cs typeface="B Nazanin" panose="00000400000000000000" pitchFamily="2" charset="-78"/>
              </a:rPr>
              <a:t>متاسفانه، اطلاعات دقیق در مورد قفل هوشمند رمزی خاصی از منابع جستجو برای ایران موجود نیست.</a:t>
            </a:r>
          </a:p>
        </p:txBody>
      </p:sp>
      <p:pic>
        <p:nvPicPr>
          <p:cNvPr id="6" name="Picture 5">
            <a:extLst>
              <a:ext uri="{FF2B5EF4-FFF2-40B4-BE49-F238E27FC236}">
                <a16:creationId xmlns:a16="http://schemas.microsoft.com/office/drawing/2014/main" id="{AC571D42-EA24-6915-AB49-F303CC495218}"/>
              </a:ext>
            </a:extLst>
          </p:cNvPr>
          <p:cNvPicPr>
            <a:picLocks noChangeAspect="1"/>
          </p:cNvPicPr>
          <p:nvPr/>
        </p:nvPicPr>
        <p:blipFill>
          <a:blip r:embed="rId2"/>
          <a:stretch>
            <a:fillRect/>
          </a:stretch>
        </p:blipFill>
        <p:spPr>
          <a:xfrm>
            <a:off x="2422565" y="2749308"/>
            <a:ext cx="4096987" cy="4096987"/>
          </a:xfrm>
          <a:prstGeom prst="rect">
            <a:avLst/>
          </a:prstGeom>
        </p:spPr>
      </p:pic>
      <p:pic>
        <p:nvPicPr>
          <p:cNvPr id="7" name="Picture 6">
            <a:extLst>
              <a:ext uri="{FF2B5EF4-FFF2-40B4-BE49-F238E27FC236}">
                <a16:creationId xmlns:a16="http://schemas.microsoft.com/office/drawing/2014/main" id="{6C650B10-D7E3-A840-5020-CD9D8FF35516}"/>
              </a:ext>
            </a:extLst>
          </p:cNvPr>
          <p:cNvPicPr>
            <a:picLocks noChangeAspect="1"/>
          </p:cNvPicPr>
          <p:nvPr/>
        </p:nvPicPr>
        <p:blipFill rotWithShape="1">
          <a:blip r:embed="rId3"/>
          <a:srcRect l="9560" t="22684" r="9488" b="15758"/>
          <a:stretch/>
        </p:blipFill>
        <p:spPr>
          <a:xfrm>
            <a:off x="6410540" y="3610099"/>
            <a:ext cx="3416920" cy="3247901"/>
          </a:xfrm>
          <a:prstGeom prst="rect">
            <a:avLst/>
          </a:prstGeom>
        </p:spPr>
      </p:pic>
    </p:spTree>
    <p:extLst>
      <p:ext uri="{BB962C8B-B14F-4D97-AF65-F5344CB8AC3E}">
        <p14:creationId xmlns:p14="http://schemas.microsoft.com/office/powerpoint/2010/main" val="111645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F36E-CBC7-F949-EC88-8CD66E27B370}"/>
              </a:ext>
            </a:extLst>
          </p:cNvPr>
          <p:cNvSpPr>
            <a:spLocks noGrp="1"/>
          </p:cNvSpPr>
          <p:nvPr>
            <p:ph type="title"/>
          </p:nvPr>
        </p:nvSpPr>
        <p:spPr>
          <a:xfrm>
            <a:off x="41564" y="0"/>
            <a:ext cx="12150435" cy="6858000"/>
          </a:xfrm>
        </p:spPr>
        <p:txBody>
          <a:bodyPr>
            <a:normAutofit fontScale="90000"/>
          </a:bodyPr>
          <a:lstStyle/>
          <a:p>
            <a:pPr algn="r"/>
            <a:br>
              <a:rPr lang="fa-IR" dirty="0"/>
            </a:br>
            <a:r>
              <a:rPr lang="fa-IR" sz="5400" b="1" dirty="0">
                <a:cs typeface="B Nazanin" panose="00000400000000000000" pitchFamily="2" charset="-78"/>
              </a:rPr>
              <a:t>قفل هوشمند یک جایگزین عالی برای حفظ امنیت ساختمان‌های عمومی، به خصوص هتل‌ها است. این نوع قفل‌ها از فناوری‌های مدرن مانند وای‌فای و بلوتوث استفاده می‌کنند و امکاناتی مانند شناسایی اثر انگشت، تشخیص چهره، یا استفاده از رمز عبور را برای باز و بسته‌شدن درب‌ها فراهم می‌کنند. این ویژگی‌ها باعث می‌شود قفل هوشمند به عنوان یک وسیله ضروری برای داشتن زندگی آسوده‌تر و امن‌تر در هتل‌ها مورد استفاده قرار گیرد.</a:t>
            </a:r>
            <a:endParaRPr lang="fa-IR" b="1" dirty="0">
              <a:cs typeface="B Nazanin" panose="00000400000000000000" pitchFamily="2" charset="-78"/>
            </a:endParaRPr>
          </a:p>
        </p:txBody>
      </p:sp>
      <p:sp>
        <p:nvSpPr>
          <p:cNvPr id="3" name="Content Placeholder 2">
            <a:extLst>
              <a:ext uri="{FF2B5EF4-FFF2-40B4-BE49-F238E27FC236}">
                <a16:creationId xmlns:a16="http://schemas.microsoft.com/office/drawing/2014/main" id="{F82B0B8E-0C8E-6109-4563-1F965655EE66}"/>
              </a:ext>
            </a:extLst>
          </p:cNvPr>
          <p:cNvSpPr>
            <a:spLocks noGrp="1"/>
          </p:cNvSpPr>
          <p:nvPr>
            <p:ph idx="1"/>
          </p:nvPr>
        </p:nvSpPr>
        <p:spPr/>
        <p:txBody>
          <a:bodyPr/>
          <a:lstStyle/>
          <a:p>
            <a:endParaRPr lang="fa-IR" dirty="0"/>
          </a:p>
        </p:txBody>
      </p:sp>
    </p:spTree>
    <p:extLst>
      <p:ext uri="{BB962C8B-B14F-4D97-AF65-F5344CB8AC3E}">
        <p14:creationId xmlns:p14="http://schemas.microsoft.com/office/powerpoint/2010/main" val="177825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CAC1-345F-29D2-B477-BFD746420176}"/>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9295B75B-9CCC-760C-0F06-03BC3E6EA107}"/>
              </a:ext>
            </a:extLst>
          </p:cNvPr>
          <p:cNvSpPr>
            <a:spLocks noGrp="1"/>
          </p:cNvSpPr>
          <p:nvPr>
            <p:ph idx="1"/>
          </p:nvPr>
        </p:nvSpPr>
        <p:spPr>
          <a:xfrm>
            <a:off x="1484310" y="3936670"/>
            <a:ext cx="1563195" cy="1854530"/>
          </a:xfrm>
        </p:spPr>
        <p:txBody>
          <a:bodyPr/>
          <a:lstStyle/>
          <a:p>
            <a:endParaRPr lang="fa-IR" dirty="0"/>
          </a:p>
        </p:txBody>
      </p:sp>
      <p:sp>
        <p:nvSpPr>
          <p:cNvPr id="5" name="TextBox 4">
            <a:extLst>
              <a:ext uri="{FF2B5EF4-FFF2-40B4-BE49-F238E27FC236}">
                <a16:creationId xmlns:a16="http://schemas.microsoft.com/office/drawing/2014/main" id="{058C9D6A-3345-E13B-19FE-AE40317023D0}"/>
              </a:ext>
            </a:extLst>
          </p:cNvPr>
          <p:cNvSpPr txBox="1"/>
          <p:nvPr/>
        </p:nvSpPr>
        <p:spPr>
          <a:xfrm>
            <a:off x="1" y="127061"/>
            <a:ext cx="12191999" cy="4031873"/>
          </a:xfrm>
          <a:prstGeom prst="rect">
            <a:avLst/>
          </a:prstGeom>
          <a:noFill/>
        </p:spPr>
        <p:txBody>
          <a:bodyPr wrap="square">
            <a:spAutoFit/>
          </a:bodyPr>
          <a:lstStyle/>
          <a:p>
            <a:pPr algn="r"/>
            <a:r>
              <a:rPr lang="fa-IR" sz="3200" b="1" dirty="0">
                <a:cs typeface="B Nazanin" panose="00000400000000000000" pitchFamily="2" charset="-78"/>
              </a:rPr>
              <a:t>قفل هوشمند بیومتریک</a:t>
            </a:r>
            <a:br>
              <a:rPr lang="fa-IR" sz="3200" b="1" dirty="0">
                <a:cs typeface="B Nazanin" panose="00000400000000000000" pitchFamily="2" charset="-78"/>
              </a:rPr>
            </a:br>
            <a:br>
              <a:rPr lang="fa-IR" sz="3200" b="1" dirty="0">
                <a:cs typeface="B Nazanin" panose="00000400000000000000" pitchFamily="2" charset="-78"/>
              </a:rPr>
            </a:br>
            <a:r>
              <a:rPr lang="fa-IR" sz="3200" b="1" dirty="0">
                <a:cs typeface="B Nazanin" panose="00000400000000000000" pitchFamily="2" charset="-78"/>
              </a:rPr>
              <a:t>قفل هوشمند بیومتریک یک نوع قفل الکترونیکی است که از سیستم بیومتریک برای کنترل ورود و خروج استفاده می‌کند. این قفل‌ها از طریق اسکنر چهره، اثر انگشت و یا سایر ویژگی‌های بدنی شناسایی کاربر را انجام می‌دهند و بدون استفاده از کلید فیزیکی باز و بسته می‌شوند. برخی از مدل‌های قفل هوشمند بیومتریک شامل قفل هوشمند تشخیص چهره فیلیپس </a:t>
            </a:r>
            <a:r>
              <a:rPr lang="en-US" sz="3200" b="1" dirty="0">
                <a:cs typeface="B Nazanin" panose="00000400000000000000" pitchFamily="2" charset="-78"/>
              </a:rPr>
              <a:t>DDL702 3D </a:t>
            </a:r>
            <a:r>
              <a:rPr lang="fa-IR" sz="3200" b="1" dirty="0">
                <a:cs typeface="B Nazanin" panose="00000400000000000000" pitchFamily="2" charset="-78"/>
              </a:rPr>
              <a:t>و قفل دیجیتال تشخیص چهره می‌باشد. قیمت این قفل‌ها متفاوت است و بسته به مدل و شرکت سازنده می‌تواند متفاوت باشد</a:t>
            </a:r>
            <a:r>
              <a:rPr lang="fa-IR" b="1" dirty="0">
                <a:cs typeface="B Nazanin" panose="00000400000000000000" pitchFamily="2" charset="-78"/>
              </a:rPr>
              <a:t>.</a:t>
            </a:r>
          </a:p>
        </p:txBody>
      </p:sp>
      <p:pic>
        <p:nvPicPr>
          <p:cNvPr id="6" name="Picture 5">
            <a:extLst>
              <a:ext uri="{FF2B5EF4-FFF2-40B4-BE49-F238E27FC236}">
                <a16:creationId xmlns:a16="http://schemas.microsoft.com/office/drawing/2014/main" id="{80D371D7-9386-5ED8-FBB3-0492698ECF5C}"/>
              </a:ext>
            </a:extLst>
          </p:cNvPr>
          <p:cNvPicPr>
            <a:picLocks noChangeAspect="1"/>
          </p:cNvPicPr>
          <p:nvPr/>
        </p:nvPicPr>
        <p:blipFill>
          <a:blip r:embed="rId2"/>
          <a:stretch>
            <a:fillRect/>
          </a:stretch>
        </p:blipFill>
        <p:spPr>
          <a:xfrm>
            <a:off x="2506930" y="3631684"/>
            <a:ext cx="4904470" cy="3012746"/>
          </a:xfrm>
          <a:prstGeom prst="rect">
            <a:avLst/>
          </a:prstGeom>
        </p:spPr>
      </p:pic>
    </p:spTree>
    <p:extLst>
      <p:ext uri="{BB962C8B-B14F-4D97-AF65-F5344CB8AC3E}">
        <p14:creationId xmlns:p14="http://schemas.microsoft.com/office/powerpoint/2010/main" val="1482585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EE06-063F-13CB-AE9C-26E7DE693835}"/>
              </a:ext>
            </a:extLst>
          </p:cNvPr>
          <p:cNvSpPr>
            <a:spLocks noGrp="1"/>
          </p:cNvSpPr>
          <p:nvPr>
            <p:ph type="title"/>
          </p:nvPr>
        </p:nvSpPr>
        <p:spPr>
          <a:xfrm>
            <a:off x="-47501" y="0"/>
            <a:ext cx="12239501" cy="6858000"/>
          </a:xfrm>
        </p:spPr>
        <p:txBody>
          <a:bodyPr>
            <a:normAutofit/>
          </a:bodyPr>
          <a:lstStyle/>
          <a:p>
            <a:r>
              <a:rPr lang="fa-IR" sz="4800" b="1" dirty="0">
                <a:cs typeface="B Nazanin" panose="00000400000000000000" pitchFamily="2" charset="-78"/>
              </a:rPr>
              <a:t>حسگر قفل هوشمند ساختمان ها</a:t>
            </a:r>
            <a:br>
              <a:rPr lang="fa-IR" sz="4800" b="1" dirty="0">
                <a:cs typeface="B Nazanin" panose="00000400000000000000" pitchFamily="2" charset="-78"/>
              </a:rPr>
            </a:br>
            <a:br>
              <a:rPr lang="fa-IR" sz="4800" b="1" dirty="0">
                <a:cs typeface="B Nazanin" panose="00000400000000000000" pitchFamily="2" charset="-78"/>
              </a:rPr>
            </a:br>
            <a:r>
              <a:rPr lang="fa-IR" sz="4800" b="1" dirty="0">
                <a:cs typeface="B Nazanin" panose="00000400000000000000" pitchFamily="2" charset="-78"/>
              </a:rPr>
              <a:t>با توجه به نتایج جستجو، قفل هوشمند در ساختمان‌ها از انواع مختلف حسگرها برای شناسایی استفاده می‌کند. این حسگرها شامل اثر انگشت، تشخیص چهره، و یا استفاده از کارت‌های الکترونیکی برای باز و بسته‌شدن درب‌ها می‌شود. از این روش‌ها برای افزایش امنیت و کنترل دسترسی در ساختمان‌ها استفاده می‌شود.</a:t>
            </a:r>
          </a:p>
        </p:txBody>
      </p:sp>
      <p:sp>
        <p:nvSpPr>
          <p:cNvPr id="3" name="Content Placeholder 2">
            <a:extLst>
              <a:ext uri="{FF2B5EF4-FFF2-40B4-BE49-F238E27FC236}">
                <a16:creationId xmlns:a16="http://schemas.microsoft.com/office/drawing/2014/main" id="{91DACB6F-B243-0F4F-6537-3E9A2E30D57E}"/>
              </a:ext>
            </a:extLst>
          </p:cNvPr>
          <p:cNvSpPr>
            <a:spLocks noGrp="1"/>
          </p:cNvSpPr>
          <p:nvPr>
            <p:ph idx="1"/>
          </p:nvPr>
        </p:nvSpPr>
        <p:spPr/>
        <p:txBody>
          <a:bodyPr/>
          <a:lstStyle/>
          <a:p>
            <a:endParaRPr lang="fa-IR" dirty="0"/>
          </a:p>
        </p:txBody>
      </p:sp>
    </p:spTree>
    <p:extLst>
      <p:ext uri="{BB962C8B-B14F-4D97-AF65-F5344CB8AC3E}">
        <p14:creationId xmlns:p14="http://schemas.microsoft.com/office/powerpoint/2010/main" val="63600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D0B7-378F-473F-89DD-E55893051FB5}"/>
              </a:ext>
            </a:extLst>
          </p:cNvPr>
          <p:cNvSpPr>
            <a:spLocks noGrp="1"/>
          </p:cNvSpPr>
          <p:nvPr>
            <p:ph type="title"/>
          </p:nvPr>
        </p:nvSpPr>
        <p:spPr>
          <a:xfrm>
            <a:off x="998542" y="359227"/>
            <a:ext cx="10194916" cy="2033650"/>
          </a:xfrm>
        </p:spPr>
        <p:txBody>
          <a:bodyPr>
            <a:normAutofit/>
          </a:bodyPr>
          <a:lstStyle/>
          <a:p>
            <a:r>
              <a:rPr lang="fa-IR" sz="7200" dirty="0">
                <a:ln w="0"/>
                <a:solidFill>
                  <a:schemeClr val="accent1"/>
                </a:solidFill>
                <a:effectLst>
                  <a:outerShdw blurRad="38100" dist="25400" dir="5400000" algn="ctr" rotWithShape="0">
                    <a:srgbClr val="6E747A">
                      <a:alpha val="43000"/>
                    </a:srgbClr>
                  </a:outerShdw>
                </a:effectLst>
                <a:cs typeface="B Nazanin" panose="00000400000000000000" pitchFamily="2" charset="-78"/>
              </a:rPr>
              <a:t>جدول حالات قفل هوشمند</a:t>
            </a:r>
          </a:p>
        </p:txBody>
      </p:sp>
      <p:sp>
        <p:nvSpPr>
          <p:cNvPr id="3" name="Content Placeholder 2">
            <a:extLst>
              <a:ext uri="{FF2B5EF4-FFF2-40B4-BE49-F238E27FC236}">
                <a16:creationId xmlns:a16="http://schemas.microsoft.com/office/drawing/2014/main" id="{FF5BFAA5-E691-A3C1-CA55-BAA1FFB0DFE1}"/>
              </a:ext>
            </a:extLst>
          </p:cNvPr>
          <p:cNvSpPr>
            <a:spLocks noGrp="1"/>
          </p:cNvSpPr>
          <p:nvPr>
            <p:ph idx="1"/>
          </p:nvPr>
        </p:nvSpPr>
        <p:spPr/>
        <p:txBody>
          <a:bodyPr/>
          <a:lstStyle/>
          <a:p>
            <a:endParaRPr lang="fa-IR"/>
          </a:p>
        </p:txBody>
      </p:sp>
      <p:pic>
        <p:nvPicPr>
          <p:cNvPr id="4" name="Picture 3">
            <a:extLst>
              <a:ext uri="{FF2B5EF4-FFF2-40B4-BE49-F238E27FC236}">
                <a16:creationId xmlns:a16="http://schemas.microsoft.com/office/drawing/2014/main" id="{9AAB6FD6-F6F1-5C0B-475E-0D186BAA5CC6}"/>
              </a:ext>
            </a:extLst>
          </p:cNvPr>
          <p:cNvPicPr>
            <a:picLocks noChangeAspect="1"/>
          </p:cNvPicPr>
          <p:nvPr/>
        </p:nvPicPr>
        <p:blipFill>
          <a:blip r:embed="rId2"/>
          <a:stretch>
            <a:fillRect/>
          </a:stretch>
        </p:blipFill>
        <p:spPr>
          <a:xfrm>
            <a:off x="110587" y="2749138"/>
            <a:ext cx="11970825" cy="3423062"/>
          </a:xfrm>
          <a:prstGeom prst="rect">
            <a:avLst/>
          </a:prstGeom>
          <a:ln w="38100">
            <a:solidFill>
              <a:schemeClr val="accent1">
                <a:lumMod val="75000"/>
              </a:schemeClr>
            </a:solidFill>
          </a:ln>
        </p:spPr>
      </p:pic>
    </p:spTree>
    <p:extLst>
      <p:ext uri="{BB962C8B-B14F-4D97-AF65-F5344CB8AC3E}">
        <p14:creationId xmlns:p14="http://schemas.microsoft.com/office/powerpoint/2010/main" val="231486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4A1F-0E6E-ABA5-4772-48CEF73DB8E8}"/>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F107321C-64CB-9B10-FA2D-0846D8372ACA}"/>
              </a:ext>
            </a:extLst>
          </p:cNvPr>
          <p:cNvSpPr>
            <a:spLocks noGrp="1"/>
          </p:cNvSpPr>
          <p:nvPr>
            <p:ph idx="1"/>
          </p:nvPr>
        </p:nvSpPr>
        <p:spPr>
          <a:xfrm>
            <a:off x="1086643" y="0"/>
            <a:ext cx="10018713" cy="1383475"/>
          </a:xfrm>
        </p:spPr>
        <p:txBody>
          <a:bodyPr>
            <a:normAutofit/>
          </a:bodyPr>
          <a:lstStyle/>
          <a:p>
            <a:pPr algn="ctr"/>
            <a:r>
              <a:rPr lang="fa-IR" sz="4000" b="1" dirty="0">
                <a:cs typeface="B Nazanin" panose="00000400000000000000" pitchFamily="2" charset="-78"/>
              </a:rPr>
              <a:t>ایده نو برای قفل هوشمند</a:t>
            </a:r>
          </a:p>
        </p:txBody>
      </p:sp>
      <p:sp>
        <p:nvSpPr>
          <p:cNvPr id="5" name="TextBox 4">
            <a:extLst>
              <a:ext uri="{FF2B5EF4-FFF2-40B4-BE49-F238E27FC236}">
                <a16:creationId xmlns:a16="http://schemas.microsoft.com/office/drawing/2014/main" id="{408DC0F9-3D18-079D-643A-0A94677BA96F}"/>
              </a:ext>
            </a:extLst>
          </p:cNvPr>
          <p:cNvSpPr txBox="1"/>
          <p:nvPr/>
        </p:nvSpPr>
        <p:spPr>
          <a:xfrm>
            <a:off x="0" y="1081669"/>
            <a:ext cx="12192000" cy="6124754"/>
          </a:xfrm>
          <a:prstGeom prst="rect">
            <a:avLst/>
          </a:prstGeom>
          <a:noFill/>
        </p:spPr>
        <p:txBody>
          <a:bodyPr wrap="square">
            <a:spAutoFit/>
          </a:bodyPr>
          <a:lstStyle/>
          <a:p>
            <a:pPr algn="ctr"/>
            <a:r>
              <a:rPr lang="fa-IR" sz="2400" b="1" dirty="0">
                <a:cs typeface="B Nazanin" panose="00000400000000000000" pitchFamily="2" charset="-78"/>
              </a:rPr>
              <a:t>ایده نو برای قفل هوشمند برای این قسمات اصلی از قفل هوشمند اثر انگشتی و قفل دیجیتال در ایران با 5 سال گارانتی بدون قید و شرط از جمله قفل‌های اثر انگشتی، قفل کارتی هتلی، دستگیره چشمی و قفل دیجیتال در ایران با 5 سال گارانتی بدون</a:t>
            </a:r>
          </a:p>
          <a:p>
            <a:pPr algn="ctr"/>
            <a:r>
              <a:rPr lang="fa-IR" sz="2400" b="1" dirty="0">
                <a:cs typeface="B Nazanin" panose="00000400000000000000" pitchFamily="2" charset="-78"/>
              </a:rPr>
              <a:t>این قفل دار این شرکت به طور دیگیتال انجام و استفاده از تکنولوژی بیومتریک ارائه می‌دهد.</a:t>
            </a:r>
          </a:p>
          <a:p>
            <a:pPr algn="ctr"/>
            <a:r>
              <a:rPr lang="fa-IR" sz="2400" b="1" dirty="0">
                <a:cs typeface="B Nazanin" panose="00000400000000000000" pitchFamily="2" charset="-78"/>
              </a:rPr>
              <a:t>برخی از مدل‌های قفل هوشمند اثر انگشتی شما از ماند قید و شرط از جمله قفل‌های اثر انگشتی، قفل کارتی هتلی، دستگیره چشمی و قفل دیجیتال در ایران با 5 سال گارانتی</a:t>
            </a:r>
            <a:br>
              <a:rPr lang="fa-IR" sz="2400" b="1" dirty="0">
                <a:cs typeface="B Nazanin" panose="00000400000000000000" pitchFamily="2" charset="-78"/>
              </a:rPr>
            </a:br>
            <a:r>
              <a:rPr lang="fa-IR" sz="2400" b="1" dirty="0">
                <a:cs typeface="B Nazanin" panose="00000400000000000000" pitchFamily="2" charset="-78"/>
              </a:rPr>
              <a:t>1. ترکیب بلوتوث و وایفای: قفلی که هم از بلوتوث برای ارتباط مستقیم با گوشی هوشمند کاربر استفاده میکند و هم از امکانات شبکه وایفای برای اتصال به اینترنت و مدیریت از راه دور. این امکان به کاربران </a:t>
            </a:r>
          </a:p>
          <a:p>
            <a:pPr algn="ctr"/>
            <a:endParaRPr lang="fa-IR" sz="2400" b="1" dirty="0">
              <a:cs typeface="B Nazanin" panose="00000400000000000000" pitchFamily="2" charset="-78"/>
            </a:endParaRPr>
          </a:p>
          <a:p>
            <a:pPr algn="ctr"/>
            <a:r>
              <a:rPr lang="fa-IR" sz="2400" b="1" dirty="0">
                <a:cs typeface="B Nazanin" panose="00000400000000000000" pitchFamily="2" charset="-78"/>
              </a:rPr>
              <a:t>اجازه میدهد تا به صورت محلی یا از راه دور قفل را کنترل کنند.</a:t>
            </a:r>
          </a:p>
          <a:p>
            <a:pPr algn="ctr"/>
            <a:endParaRPr lang="fa-IR" sz="2400" b="1" dirty="0">
              <a:cs typeface="B Nazanin" panose="00000400000000000000" pitchFamily="2" charset="-78"/>
            </a:endParaRPr>
          </a:p>
          <a:p>
            <a:pPr algn="ctr"/>
            <a:r>
              <a:rPr lang="fa-IR" sz="2400" b="1" dirty="0">
                <a:cs typeface="B Nazanin" panose="00000400000000000000" pitchFamily="2" charset="-78"/>
              </a:rPr>
              <a:t>2. استفاده از تکنولوژی تشخیص چهره: قفلی که از سیستم تشخیص چهره برای شناسایی کاربران استفاده میکند. این امکان به کاربران اجازه میدهد تا با یک نگاه به دوربین، قفل را باز و بسته کنند.</a:t>
            </a:r>
          </a:p>
          <a:p>
            <a:pPr algn="ctr"/>
            <a:endParaRPr lang="fa-IR" sz="2400" b="1" dirty="0">
              <a:cs typeface="B Nazanin" panose="00000400000000000000" pitchFamily="2" charset="-78"/>
            </a:endParaRPr>
          </a:p>
          <a:p>
            <a:pPr algn="ctr"/>
            <a:r>
              <a:rPr lang="fa-IR" sz="2400" b="1" dirty="0">
                <a:cs typeface="B Nazanin" panose="00000400000000000000" pitchFamily="2" charset="-78"/>
              </a:rPr>
              <a:t>3. امکان استفاده از تکنولوژی شناسایی اثر انگشت: قفلی که از سیستم شناسایی اثر انگشت برای احراز هویت کاربران استفاده میکند. این امکان به کاربران اجازه میدهد تا با قرار دادن انگشت خود روی سطح قفل، آن را باز و بسته کنند.</a:t>
            </a:r>
          </a:p>
          <a:p>
            <a:pPr algn="r"/>
            <a:endParaRPr lang="fa-IR" sz="3200" b="1" dirty="0">
              <a:cs typeface="B Nazanin" panose="00000400000000000000" pitchFamily="2" charset="-78"/>
            </a:endParaRPr>
          </a:p>
        </p:txBody>
      </p:sp>
    </p:spTree>
    <p:extLst>
      <p:ext uri="{BB962C8B-B14F-4D97-AF65-F5344CB8AC3E}">
        <p14:creationId xmlns:p14="http://schemas.microsoft.com/office/powerpoint/2010/main" val="364930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DFEC-61EC-8528-3454-51D0EFB94B81}"/>
              </a:ext>
            </a:extLst>
          </p:cNvPr>
          <p:cNvSpPr>
            <a:spLocks noGrp="1"/>
          </p:cNvSpPr>
          <p:nvPr>
            <p:ph type="title"/>
          </p:nvPr>
        </p:nvSpPr>
        <p:spPr>
          <a:xfrm>
            <a:off x="1086643" y="62345"/>
            <a:ext cx="10018713" cy="1752599"/>
          </a:xfrm>
        </p:spPr>
        <p:txBody>
          <a:bodyPr/>
          <a:lstStyle/>
          <a:p>
            <a:pPr marL="571500" indent="-571500">
              <a:buFont typeface="Arial" panose="020B0604020202020204" pitchFamily="34" charset="0"/>
              <a:buChar char="•"/>
            </a:pPr>
            <a:r>
              <a:rPr lang="fa-IR" b="1" dirty="0">
                <a:solidFill>
                  <a:srgbClr val="7030A0"/>
                </a:solidFill>
                <a:cs typeface="B Nazanin" panose="00000400000000000000" pitchFamily="2" charset="-78"/>
              </a:rPr>
              <a:t>قفل هوشمند مدنظر</a:t>
            </a:r>
          </a:p>
        </p:txBody>
      </p:sp>
      <p:sp>
        <p:nvSpPr>
          <p:cNvPr id="3" name="Content Placeholder 2">
            <a:extLst>
              <a:ext uri="{FF2B5EF4-FFF2-40B4-BE49-F238E27FC236}">
                <a16:creationId xmlns:a16="http://schemas.microsoft.com/office/drawing/2014/main" id="{1883024A-13B4-6269-DB12-B8C70EEB65EF}"/>
              </a:ext>
            </a:extLst>
          </p:cNvPr>
          <p:cNvSpPr>
            <a:spLocks noGrp="1"/>
          </p:cNvSpPr>
          <p:nvPr>
            <p:ph idx="1"/>
          </p:nvPr>
        </p:nvSpPr>
        <p:spPr/>
        <p:txBody>
          <a:bodyPr/>
          <a:lstStyle/>
          <a:p>
            <a:endParaRPr lang="fa-IR"/>
          </a:p>
        </p:txBody>
      </p:sp>
      <p:pic>
        <p:nvPicPr>
          <p:cNvPr id="4" name="Picture 3">
            <a:extLst>
              <a:ext uri="{FF2B5EF4-FFF2-40B4-BE49-F238E27FC236}">
                <a16:creationId xmlns:a16="http://schemas.microsoft.com/office/drawing/2014/main" id="{DD2B5A5A-8653-B482-4D6D-546081D191A8}"/>
              </a:ext>
            </a:extLst>
          </p:cNvPr>
          <p:cNvPicPr>
            <a:picLocks noChangeAspect="1"/>
          </p:cNvPicPr>
          <p:nvPr/>
        </p:nvPicPr>
        <p:blipFill>
          <a:blip r:embed="rId2"/>
          <a:stretch>
            <a:fillRect/>
          </a:stretch>
        </p:blipFill>
        <p:spPr>
          <a:xfrm>
            <a:off x="393612" y="2369472"/>
            <a:ext cx="11404773" cy="3719254"/>
          </a:xfrm>
          <a:prstGeom prst="rect">
            <a:avLst/>
          </a:prstGeom>
        </p:spPr>
      </p:pic>
    </p:spTree>
    <p:extLst>
      <p:ext uri="{BB962C8B-B14F-4D97-AF65-F5344CB8AC3E}">
        <p14:creationId xmlns:p14="http://schemas.microsoft.com/office/powerpoint/2010/main" val="3588760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F051-FAFA-AC57-8CBE-553A00F5D8E1}"/>
              </a:ext>
            </a:extLst>
          </p:cNvPr>
          <p:cNvSpPr>
            <a:spLocks noGrp="1"/>
          </p:cNvSpPr>
          <p:nvPr>
            <p:ph type="title"/>
          </p:nvPr>
        </p:nvSpPr>
        <p:spPr/>
        <p:txBody>
          <a:bodyPr/>
          <a:lstStyle/>
          <a:p>
            <a:endParaRPr lang="fa-IR" dirty="0"/>
          </a:p>
        </p:txBody>
      </p:sp>
      <p:sp>
        <p:nvSpPr>
          <p:cNvPr id="3" name="Content Placeholder 2">
            <a:extLst>
              <a:ext uri="{FF2B5EF4-FFF2-40B4-BE49-F238E27FC236}">
                <a16:creationId xmlns:a16="http://schemas.microsoft.com/office/drawing/2014/main" id="{539CBCAA-FDDD-977C-D153-164FC17B7CF4}"/>
              </a:ext>
            </a:extLst>
          </p:cNvPr>
          <p:cNvSpPr>
            <a:spLocks noGrp="1"/>
          </p:cNvSpPr>
          <p:nvPr>
            <p:ph idx="1"/>
          </p:nvPr>
        </p:nvSpPr>
        <p:spPr>
          <a:xfrm>
            <a:off x="1" y="1"/>
            <a:ext cx="12192000" cy="920338"/>
          </a:xfrm>
        </p:spPr>
        <p:txBody>
          <a:bodyPr>
            <a:normAutofit/>
          </a:bodyPr>
          <a:lstStyle/>
          <a:p>
            <a:pPr algn="ctr"/>
            <a:r>
              <a:rPr lang="fa-IR" sz="3600" dirty="0"/>
              <a:t>قفل هوشمند مدنظر </a:t>
            </a:r>
          </a:p>
        </p:txBody>
      </p:sp>
      <p:sp>
        <p:nvSpPr>
          <p:cNvPr id="5" name="TextBox 4">
            <a:extLst>
              <a:ext uri="{FF2B5EF4-FFF2-40B4-BE49-F238E27FC236}">
                <a16:creationId xmlns:a16="http://schemas.microsoft.com/office/drawing/2014/main" id="{F39F7020-8736-72D7-1430-50ED3851FDC1}"/>
              </a:ext>
            </a:extLst>
          </p:cNvPr>
          <p:cNvSpPr txBox="1"/>
          <p:nvPr/>
        </p:nvSpPr>
        <p:spPr>
          <a:xfrm>
            <a:off x="0" y="1104406"/>
            <a:ext cx="12192000" cy="4893647"/>
          </a:xfrm>
          <a:prstGeom prst="rect">
            <a:avLst/>
          </a:prstGeom>
          <a:noFill/>
        </p:spPr>
        <p:txBody>
          <a:bodyPr wrap="square">
            <a:spAutoFit/>
          </a:bodyPr>
          <a:lstStyle/>
          <a:p>
            <a:pPr algn="r"/>
            <a:r>
              <a:rPr lang="fa-IR" sz="2400" dirty="0">
                <a:cs typeface="B Nazanin" panose="00000400000000000000" pitchFamily="2" charset="-78"/>
              </a:rPr>
              <a:t>قفل هوشمند تشخیص چهره فیلیپس </a:t>
            </a:r>
            <a:r>
              <a:rPr lang="en-US" sz="2400" dirty="0">
                <a:cs typeface="B Nazanin" panose="00000400000000000000" pitchFamily="2" charset="-78"/>
              </a:rPr>
              <a:t>DDL709 FVP </a:t>
            </a:r>
            <a:r>
              <a:rPr lang="fa-IR" sz="2400" dirty="0">
                <a:cs typeface="B Nazanin" panose="00000400000000000000" pitchFamily="2" charset="-78"/>
              </a:rPr>
              <a:t>یکی از عنوان مظاهر پیشرفت‌ فنی و تکنولوژی قرن بیست و یکم است. اینقفل هوشمند پرچم دار برخلاف قفل های سنتی، امنیت بسیار بالایی دارد و با استفاده از تشخیص چهره، اثر انگشت ، کارت ، رمز و کلید مکانیکی باز می شود. قفل هوشمند تشخیص چهره فیلیپس به افزایش امنیت فضاهای مختلف کمک می‌ کند. از جمله این فضاها می توان به مراکز تجاری، کارخانجات، ساختمان ‌های مسکونی، مراکز پر رفت و آمد و… اشاره کرد. .</a:t>
            </a:r>
          </a:p>
          <a:p>
            <a:pPr algn="r"/>
            <a:r>
              <a:rPr lang="fa-IR" sz="2400" dirty="0">
                <a:cs typeface="B Nazanin" panose="00000400000000000000" pitchFamily="2" charset="-78"/>
              </a:rPr>
              <a:t>قفل هوشمند تشخیص چهره </a:t>
            </a:r>
            <a:r>
              <a:rPr lang="en-US" sz="2400" dirty="0">
                <a:cs typeface="B Nazanin" panose="00000400000000000000" pitchFamily="2" charset="-78"/>
              </a:rPr>
              <a:t>DDL709 FVP </a:t>
            </a:r>
            <a:r>
              <a:rPr lang="fa-IR" sz="2400" dirty="0">
                <a:cs typeface="B Nazanin" panose="00000400000000000000" pitchFamily="2" charset="-78"/>
              </a:rPr>
              <a:t>امکان کنترل دسترسی به فضاهای مختلف را فراهم می کند و از دسترسی غیرمجاز به اماکن مختلف جلوگیری می کند. بنابراین اگر نیاز به کنترل رفت و آمد و افزایش امنیت محیط های مختلف را دارید، می توانید این قفل هوشمند کارتی از برند فیلیپس را خریداری نمایید.</a:t>
            </a:r>
          </a:p>
          <a:p>
            <a:pPr algn="r"/>
            <a:r>
              <a:rPr lang="fa-IR" sz="2400" dirty="0">
                <a:cs typeface="B Nazanin" panose="00000400000000000000" pitchFamily="2" charset="-78"/>
              </a:rPr>
              <a:t>فیلیپس یک برند معروف و معتبر است که خرید از آن می تواند تا حد زیادی خیال شما را از بابت کیفیت محصول راحت کند. قفل های فیلیپسی که شرکت آسا دی دی ال وارد می کند، نمونه اصل و با کیفیت این دست از قفل ها می باشند و شما با اطمینان کامل می توانید این مدل از قفل هوشمند فیلیپس را خریداری نمایید.</a:t>
            </a:r>
          </a:p>
          <a:p>
            <a:pPr algn="r"/>
            <a:r>
              <a:rPr lang="fa-IR" sz="2400" dirty="0">
                <a:cs typeface="B Nazanin" panose="00000400000000000000" pitchFamily="2" charset="-78"/>
              </a:rPr>
              <a:t>شما می توانید قفل هوشمند تشخیص چهره فیلیپس را بر روی درب های ضد سرقت و درب های چوبی و معمولی نیز نصب کنید. تعداد کاربرهایی که می توانید برای این قفل دیجیتال رمزی  تعریف کنید ۱۰۰ اثر انگشت، ۵۰ چهره مختلف، ۱۰۰ عدد کارت و ۲۰ عدد رمز مختلف است و شما می توانید یکی از این چند روش را برای باز کردن درب برای افراد مختلف انتخاب کنید.</a:t>
            </a:r>
          </a:p>
        </p:txBody>
      </p:sp>
    </p:spTree>
    <p:extLst>
      <p:ext uri="{BB962C8B-B14F-4D97-AF65-F5344CB8AC3E}">
        <p14:creationId xmlns:p14="http://schemas.microsoft.com/office/powerpoint/2010/main" val="373612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5BC5-0AEA-635F-07D1-6A84A45BDF85}"/>
              </a:ext>
            </a:extLst>
          </p:cNvPr>
          <p:cNvSpPr>
            <a:spLocks noGrp="1"/>
          </p:cNvSpPr>
          <p:nvPr>
            <p:ph type="title"/>
          </p:nvPr>
        </p:nvSpPr>
        <p:spPr>
          <a:xfrm>
            <a:off x="0" y="0"/>
            <a:ext cx="12191999" cy="1752599"/>
          </a:xfrm>
        </p:spPr>
        <p:txBody>
          <a:bodyPr>
            <a:normAutofit/>
          </a:bodyPr>
          <a:lstStyle/>
          <a:p>
            <a:r>
              <a:rPr lang="fa-IR" sz="5400" b="1" dirty="0">
                <a:cs typeface="B Nazanin" panose="00000400000000000000" pitchFamily="2" charset="-78"/>
              </a:rPr>
              <a:t>فهرست مطالب</a:t>
            </a:r>
          </a:p>
        </p:txBody>
      </p:sp>
      <p:sp>
        <p:nvSpPr>
          <p:cNvPr id="3" name="Content Placeholder 2">
            <a:extLst>
              <a:ext uri="{FF2B5EF4-FFF2-40B4-BE49-F238E27FC236}">
                <a16:creationId xmlns:a16="http://schemas.microsoft.com/office/drawing/2014/main" id="{1A3EC4B8-96EC-4F6A-C247-FBEE5A8A687C}"/>
              </a:ext>
            </a:extLst>
          </p:cNvPr>
          <p:cNvSpPr>
            <a:spLocks noGrp="1"/>
          </p:cNvSpPr>
          <p:nvPr>
            <p:ph idx="1"/>
          </p:nvPr>
        </p:nvSpPr>
        <p:spPr>
          <a:xfrm>
            <a:off x="1" y="1270660"/>
            <a:ext cx="12192000" cy="5587339"/>
          </a:xfrm>
        </p:spPr>
        <p:txBody>
          <a:bodyPr>
            <a:normAutofit/>
          </a:bodyPr>
          <a:lstStyle/>
          <a:p>
            <a:r>
              <a:rPr lang="fa-IR" sz="2800" b="1" dirty="0">
                <a:latin typeface="Arial Black" panose="020B0A04020102020204" pitchFamily="34" charset="0"/>
                <a:cs typeface="B Nazanin" panose="00000400000000000000" pitchFamily="2" charset="-78"/>
              </a:rPr>
              <a:t>1.معرفی و انواع قفل هوشمند</a:t>
            </a:r>
          </a:p>
          <a:p>
            <a:r>
              <a:rPr lang="fa-IR" sz="2800" b="1" dirty="0">
                <a:latin typeface="Arial Black" panose="020B0A04020102020204" pitchFamily="34" charset="0"/>
                <a:cs typeface="B Nazanin" panose="00000400000000000000" pitchFamily="2" charset="-78"/>
              </a:rPr>
              <a:t>2.تمام حالات قفل های هوشمند</a:t>
            </a:r>
          </a:p>
          <a:p>
            <a:r>
              <a:rPr lang="fa-IR" sz="2800" b="1" dirty="0">
                <a:latin typeface="Arial Black" panose="020B0A04020102020204" pitchFamily="34" charset="0"/>
                <a:cs typeface="B Nazanin" panose="00000400000000000000" pitchFamily="2" charset="-78"/>
              </a:rPr>
              <a:t>3.ایده نو برای قفل های هوشمند</a:t>
            </a:r>
          </a:p>
          <a:p>
            <a:r>
              <a:rPr lang="en-US" sz="2800" b="1" dirty="0">
                <a:latin typeface="Arial Black" panose="020B0A04020102020204" pitchFamily="34" charset="0"/>
                <a:cs typeface="B Nazanin" panose="00000400000000000000" pitchFamily="2" charset="-78"/>
              </a:rPr>
              <a:t>percept-action.4</a:t>
            </a:r>
          </a:p>
          <a:p>
            <a:r>
              <a:rPr lang="fa-IR" sz="2800" b="1" dirty="0">
                <a:latin typeface="Arial Black" panose="020B0A04020102020204" pitchFamily="34" charset="0"/>
                <a:cs typeface="B Nazanin" panose="00000400000000000000" pitchFamily="2" charset="-78"/>
              </a:rPr>
              <a:t>5.برترین قفل هوشمند بازار</a:t>
            </a:r>
          </a:p>
          <a:p>
            <a:r>
              <a:rPr lang="en-US" sz="2800" b="1" dirty="0">
                <a:latin typeface="Arial Black" panose="020B0A04020102020204" pitchFamily="34" charset="0"/>
                <a:cs typeface="B Nazanin" panose="00000400000000000000" pitchFamily="2" charset="-78"/>
              </a:rPr>
              <a:t>PEAS.6</a:t>
            </a:r>
          </a:p>
          <a:p>
            <a:endParaRPr lang="fa-IR" sz="2800" dirty="0"/>
          </a:p>
        </p:txBody>
      </p:sp>
    </p:spTree>
    <p:extLst>
      <p:ext uri="{BB962C8B-B14F-4D97-AF65-F5344CB8AC3E}">
        <p14:creationId xmlns:p14="http://schemas.microsoft.com/office/powerpoint/2010/main" val="2427573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075C-2876-6EBA-D043-00EBCD29FE67}"/>
              </a:ext>
            </a:extLst>
          </p:cNvPr>
          <p:cNvSpPr>
            <a:spLocks noGrp="1"/>
          </p:cNvSpPr>
          <p:nvPr>
            <p:ph type="title"/>
          </p:nvPr>
        </p:nvSpPr>
        <p:spPr>
          <a:xfrm>
            <a:off x="1300243" y="50471"/>
            <a:ext cx="10018713" cy="727364"/>
          </a:xfrm>
        </p:spPr>
        <p:txBody>
          <a:bodyPr/>
          <a:lstStyle/>
          <a:p>
            <a:r>
              <a:rPr lang="fa-IR" b="1" dirty="0">
                <a:cs typeface="B Nazanin" panose="00000400000000000000" pitchFamily="2" charset="-78"/>
              </a:rPr>
              <a:t>امکانات و ویژگی های قفل تشخیص چهره </a:t>
            </a:r>
            <a:r>
              <a:rPr lang="en-US" b="1" dirty="0">
                <a:cs typeface="B Nazanin" panose="00000400000000000000" pitchFamily="2" charset="-78"/>
              </a:rPr>
              <a:t>DDL709 FVP</a:t>
            </a:r>
            <a:endParaRPr lang="fa-IR" b="1" dirty="0">
              <a:cs typeface="B Nazanin" panose="00000400000000000000" pitchFamily="2" charset="-78"/>
            </a:endParaRPr>
          </a:p>
        </p:txBody>
      </p:sp>
      <p:sp>
        <p:nvSpPr>
          <p:cNvPr id="3" name="Content Placeholder 2">
            <a:extLst>
              <a:ext uri="{FF2B5EF4-FFF2-40B4-BE49-F238E27FC236}">
                <a16:creationId xmlns:a16="http://schemas.microsoft.com/office/drawing/2014/main" id="{4244F1B5-F56B-86C7-F9C8-9CD110A4B5BC}"/>
              </a:ext>
            </a:extLst>
          </p:cNvPr>
          <p:cNvSpPr>
            <a:spLocks noGrp="1"/>
          </p:cNvSpPr>
          <p:nvPr>
            <p:ph idx="1"/>
          </p:nvPr>
        </p:nvSpPr>
        <p:spPr/>
        <p:txBody>
          <a:bodyPr/>
          <a:lstStyle/>
          <a:p>
            <a:endParaRPr lang="fa-IR" dirty="0"/>
          </a:p>
        </p:txBody>
      </p:sp>
      <p:sp>
        <p:nvSpPr>
          <p:cNvPr id="5" name="TextBox 4">
            <a:extLst>
              <a:ext uri="{FF2B5EF4-FFF2-40B4-BE49-F238E27FC236}">
                <a16:creationId xmlns:a16="http://schemas.microsoft.com/office/drawing/2014/main" id="{5CFDE290-3DC9-23CB-7C92-A0F6769859A1}"/>
              </a:ext>
            </a:extLst>
          </p:cNvPr>
          <p:cNvSpPr txBox="1"/>
          <p:nvPr/>
        </p:nvSpPr>
        <p:spPr>
          <a:xfrm>
            <a:off x="1" y="1166842"/>
            <a:ext cx="12191999" cy="5016758"/>
          </a:xfrm>
          <a:prstGeom prst="rect">
            <a:avLst/>
          </a:prstGeom>
          <a:noFill/>
        </p:spPr>
        <p:txBody>
          <a:bodyPr wrap="square">
            <a:spAutoFit/>
          </a:bodyPr>
          <a:lstStyle/>
          <a:p>
            <a:pPr algn="r"/>
            <a:r>
              <a:rPr lang="fa-IR" sz="2000" b="1" dirty="0">
                <a:cs typeface="B Nazanin" panose="00000400000000000000" pitchFamily="2" charset="-78"/>
              </a:rPr>
              <a:t>چشمی دیجیتال در قفل فیلیپس</a:t>
            </a:r>
          </a:p>
          <a:p>
            <a:pPr algn="r"/>
            <a:r>
              <a:rPr lang="fa-IR" sz="2000" b="1" dirty="0">
                <a:cs typeface="B Nazanin" panose="00000400000000000000" pitchFamily="2" charset="-78"/>
              </a:rPr>
              <a:t>این قفل فیلیپس دارای چشمی دیجیتال می باشد. در چشمی های سنتی شما برای دیدن پشت درب، باید به مقابل چشمی بروید و پشت درب را مشاهده کند. اما چشمی دیجیتال دارای دوربین با کیفیتی است که خود تصاویر و ویدیوهایی را از پشت درب تهیه کرده و برای شما ارسال می کند.  همچنین این دستگیره می تواند تصاویر دریافت شده را به طور زنده به گوشی صاحب خانه ارسال کنند تا از دور بتوانند پشت درب را مشاهده کنند و در صورت لزوم عملیاتی برای مدیریت دسترسی را انجام دهند.</a:t>
            </a:r>
          </a:p>
          <a:p>
            <a:pPr algn="r"/>
            <a:r>
              <a:rPr lang="fa-IR" sz="2000" b="1" dirty="0">
                <a:cs typeface="B Nazanin" panose="00000400000000000000" pitchFamily="2" charset="-78"/>
              </a:rPr>
              <a:t>رمز یکبار مصرف در قفل هوشمند فیلیپس</a:t>
            </a:r>
          </a:p>
          <a:p>
            <a:pPr algn="r"/>
            <a:r>
              <a:rPr lang="fa-IR" sz="2000" b="1" dirty="0">
                <a:cs typeface="B Nazanin" panose="00000400000000000000" pitchFamily="2" charset="-78"/>
              </a:rPr>
              <a:t>رمز یکبار مصرف در قفل هوشمند فیلیپس </a:t>
            </a:r>
            <a:r>
              <a:rPr lang="en-US" sz="2000" b="1" dirty="0">
                <a:cs typeface="B Nazanin" panose="00000400000000000000" pitchFamily="2" charset="-78"/>
              </a:rPr>
              <a:t>DDL709 FVP </a:t>
            </a:r>
            <a:r>
              <a:rPr lang="fa-IR" sz="2000" b="1" dirty="0">
                <a:cs typeface="B Nazanin" panose="00000400000000000000" pitchFamily="2" charset="-78"/>
              </a:rPr>
              <a:t>به منظور افزایش امنیت طراحی می شود. در واقع، شما می توانید برای هر کاربر یک رمز عبور تعریف کنید که فقط یک بار مورد استفاده قرار بگیرد و پس از استفاده منقضی شود. به‌ طور کلی، استفاده از رمز یکبار مصرف در سیستم قفل هوشمند فیلیپس، نشان از امنیت بالای آن برای حفاظت از اموال و اطلاعات حساس دارد. شما می توانید این رمز را برای افرادی که به آنها اعتماد زیادی ندارید و یا خدمه، دوستان، تعمیرکار و…. صادر کنید.</a:t>
            </a:r>
          </a:p>
          <a:p>
            <a:pPr algn="r"/>
            <a:r>
              <a:rPr lang="fa-IR" sz="2000" b="1" dirty="0">
                <a:cs typeface="B Nazanin" panose="00000400000000000000" pitchFamily="2" charset="-78"/>
              </a:rPr>
              <a:t>قابلیت تشخیص چهره، مهمترین ویژگی این قفل دیجیتال</a:t>
            </a:r>
          </a:p>
          <a:p>
            <a:pPr algn="r"/>
            <a:r>
              <a:rPr lang="fa-IR" sz="2000" b="1" dirty="0">
                <a:cs typeface="B Nazanin" panose="00000400000000000000" pitchFamily="2" charset="-78"/>
              </a:rPr>
              <a:t>قابلیت تشخیص چهره به عنوان یکی از قابلیت ‌های دیگر قفل هوشمند تشخیص چهره فیلیپس </a:t>
            </a:r>
            <a:r>
              <a:rPr lang="en-US" sz="2000" b="1" dirty="0">
                <a:cs typeface="B Nazanin" panose="00000400000000000000" pitchFamily="2" charset="-78"/>
              </a:rPr>
              <a:t>DDL709 FVP </a:t>
            </a:r>
            <a:r>
              <a:rPr lang="fa-IR" sz="2000" b="1" dirty="0">
                <a:cs typeface="B Nazanin" panose="00000400000000000000" pitchFamily="2" charset="-78"/>
              </a:rPr>
              <a:t>می باشد. با استفاده از تکنولوژی تشخیص چهره و شناسایی افراد، قفل هوشمند می تواند به افرادی اجازه دسترسی به محیط را بدهد. البته شما باید از قفل چهره فرد را به حافظه این قفل شناسانده باشد تا در صورت مشاهده فرد آشنا، درب را برای او باز کند.</a:t>
            </a:r>
          </a:p>
          <a:p>
            <a:pPr algn="r"/>
            <a:r>
              <a:rPr lang="fa-IR" sz="2000" b="1" dirty="0">
                <a:cs typeface="B Nazanin" panose="00000400000000000000" pitchFamily="2" charset="-78"/>
              </a:rPr>
              <a:t>قابلیت تشخیص چهره باعث دسترسی سریع را به افراد مختلف می دهد. این قفل با آنالیز دقیق چهره افراد، می تواند آنها را شناسایی کرده و حتی در هوای تاریک و کم نور نیز آنها را تشخیص داده و درب را برایشان باز کند</a:t>
            </a:r>
          </a:p>
        </p:txBody>
      </p:sp>
    </p:spTree>
    <p:extLst>
      <p:ext uri="{BB962C8B-B14F-4D97-AF65-F5344CB8AC3E}">
        <p14:creationId xmlns:p14="http://schemas.microsoft.com/office/powerpoint/2010/main" val="709352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199A-EB8B-60D6-CDFD-E1E0294E4FFF}"/>
              </a:ext>
            </a:extLst>
          </p:cNvPr>
          <p:cNvSpPr>
            <a:spLocks noGrp="1"/>
          </p:cNvSpPr>
          <p:nvPr>
            <p:ph type="title"/>
          </p:nvPr>
        </p:nvSpPr>
        <p:spPr/>
        <p:txBody>
          <a:bodyPr/>
          <a:lstStyle/>
          <a:p>
            <a:endParaRPr lang="fa-IR" dirty="0"/>
          </a:p>
        </p:txBody>
      </p:sp>
      <p:sp>
        <p:nvSpPr>
          <p:cNvPr id="3" name="Content Placeholder 2">
            <a:extLst>
              <a:ext uri="{FF2B5EF4-FFF2-40B4-BE49-F238E27FC236}">
                <a16:creationId xmlns:a16="http://schemas.microsoft.com/office/drawing/2014/main" id="{439222D3-0607-50C7-4A61-628D7F22A899}"/>
              </a:ext>
            </a:extLst>
          </p:cNvPr>
          <p:cNvSpPr>
            <a:spLocks noGrp="1"/>
          </p:cNvSpPr>
          <p:nvPr>
            <p:ph idx="1"/>
          </p:nvPr>
        </p:nvSpPr>
        <p:spPr/>
        <p:txBody>
          <a:bodyPr/>
          <a:lstStyle/>
          <a:p>
            <a:endParaRPr lang="fa-IR"/>
          </a:p>
        </p:txBody>
      </p:sp>
      <p:pic>
        <p:nvPicPr>
          <p:cNvPr id="4" name="Picture 3">
            <a:extLst>
              <a:ext uri="{FF2B5EF4-FFF2-40B4-BE49-F238E27FC236}">
                <a16:creationId xmlns:a16="http://schemas.microsoft.com/office/drawing/2014/main" id="{188296D5-086D-2532-DAB2-926A934FE8B0}"/>
              </a:ext>
            </a:extLst>
          </p:cNvPr>
          <p:cNvPicPr>
            <a:picLocks noChangeAspect="1"/>
          </p:cNvPicPr>
          <p:nvPr/>
        </p:nvPicPr>
        <p:blipFill>
          <a:blip r:embed="rId2"/>
          <a:stretch>
            <a:fillRect/>
          </a:stretch>
        </p:blipFill>
        <p:spPr>
          <a:xfrm>
            <a:off x="1625339" y="54175"/>
            <a:ext cx="8941321" cy="6749650"/>
          </a:xfrm>
          <a:prstGeom prst="rect">
            <a:avLst/>
          </a:prstGeom>
          <a:ln>
            <a:solidFill>
              <a:srgbClr val="FF0000"/>
            </a:solidFill>
          </a:ln>
        </p:spPr>
      </p:pic>
    </p:spTree>
    <p:extLst>
      <p:ext uri="{BB962C8B-B14F-4D97-AF65-F5344CB8AC3E}">
        <p14:creationId xmlns:p14="http://schemas.microsoft.com/office/powerpoint/2010/main" val="209448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ADEB-7272-2C78-0350-10A1E6C321D4}"/>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4CB313C6-21B2-4855-83F0-7532D359B96C}"/>
              </a:ext>
            </a:extLst>
          </p:cNvPr>
          <p:cNvSpPr>
            <a:spLocks noGrp="1"/>
          </p:cNvSpPr>
          <p:nvPr>
            <p:ph idx="1"/>
          </p:nvPr>
        </p:nvSpPr>
        <p:spPr/>
        <p:txBody>
          <a:bodyPr/>
          <a:lstStyle/>
          <a:p>
            <a:endParaRPr lang="fa-IR"/>
          </a:p>
        </p:txBody>
      </p:sp>
      <p:pic>
        <p:nvPicPr>
          <p:cNvPr id="4" name="Picture 3">
            <a:extLst>
              <a:ext uri="{FF2B5EF4-FFF2-40B4-BE49-F238E27FC236}">
                <a16:creationId xmlns:a16="http://schemas.microsoft.com/office/drawing/2014/main" id="{46648172-E562-BE19-AC8D-8AFE15109471}"/>
              </a:ext>
            </a:extLst>
          </p:cNvPr>
          <p:cNvPicPr>
            <a:picLocks noChangeAspect="1"/>
          </p:cNvPicPr>
          <p:nvPr/>
        </p:nvPicPr>
        <p:blipFill>
          <a:blip r:embed="rId2"/>
          <a:stretch>
            <a:fillRect/>
          </a:stretch>
        </p:blipFill>
        <p:spPr>
          <a:xfrm>
            <a:off x="270767" y="29888"/>
            <a:ext cx="11650466" cy="6828112"/>
          </a:xfrm>
          <a:prstGeom prst="rect">
            <a:avLst/>
          </a:prstGeom>
          <a:ln>
            <a:solidFill>
              <a:srgbClr val="FF0000"/>
            </a:solidFill>
          </a:ln>
        </p:spPr>
      </p:pic>
    </p:spTree>
    <p:extLst>
      <p:ext uri="{BB962C8B-B14F-4D97-AF65-F5344CB8AC3E}">
        <p14:creationId xmlns:p14="http://schemas.microsoft.com/office/powerpoint/2010/main" val="2052770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B6FD-8D46-8296-B033-4EA0ABA92310}"/>
              </a:ext>
            </a:extLst>
          </p:cNvPr>
          <p:cNvSpPr>
            <a:spLocks noGrp="1"/>
          </p:cNvSpPr>
          <p:nvPr>
            <p:ph type="title"/>
          </p:nvPr>
        </p:nvSpPr>
        <p:spPr>
          <a:xfrm>
            <a:off x="1258680" y="0"/>
            <a:ext cx="10018713" cy="1752599"/>
          </a:xfrm>
        </p:spPr>
        <p:txBody>
          <a:bodyPr/>
          <a:lstStyle/>
          <a:p>
            <a:r>
              <a:rPr lang="en-US" b="1" dirty="0">
                <a:solidFill>
                  <a:srgbClr val="FFC000"/>
                </a:solidFill>
                <a:latin typeface="Arial Black" panose="020B0A04020102020204" pitchFamily="34" charset="0"/>
              </a:rPr>
              <a:t>Peas</a:t>
            </a:r>
            <a:endParaRPr lang="fa-IR" b="1" dirty="0">
              <a:solidFill>
                <a:srgbClr val="FFC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6549BF9D-8EA6-C72C-6AEE-348C3786013E}"/>
              </a:ext>
            </a:extLst>
          </p:cNvPr>
          <p:cNvSpPr>
            <a:spLocks noGrp="1"/>
          </p:cNvSpPr>
          <p:nvPr>
            <p:ph idx="1"/>
          </p:nvPr>
        </p:nvSpPr>
        <p:spPr>
          <a:xfrm>
            <a:off x="0" y="6158344"/>
            <a:ext cx="2256417" cy="699656"/>
          </a:xfrm>
        </p:spPr>
        <p:txBody>
          <a:bodyPr/>
          <a:lstStyle/>
          <a:p>
            <a:endParaRPr lang="fa-IR" dirty="0"/>
          </a:p>
        </p:txBody>
      </p:sp>
      <p:sp>
        <p:nvSpPr>
          <p:cNvPr id="5" name="TextBox 4">
            <a:extLst>
              <a:ext uri="{FF2B5EF4-FFF2-40B4-BE49-F238E27FC236}">
                <a16:creationId xmlns:a16="http://schemas.microsoft.com/office/drawing/2014/main" id="{064075DD-028E-769B-386F-4F08B084E1DB}"/>
              </a:ext>
            </a:extLst>
          </p:cNvPr>
          <p:cNvSpPr txBox="1"/>
          <p:nvPr/>
        </p:nvSpPr>
        <p:spPr>
          <a:xfrm>
            <a:off x="0" y="2256079"/>
            <a:ext cx="12191999" cy="4524315"/>
          </a:xfrm>
          <a:prstGeom prst="rect">
            <a:avLst/>
          </a:prstGeom>
          <a:noFill/>
        </p:spPr>
        <p:txBody>
          <a:bodyPr wrap="square">
            <a:spAutoFit/>
          </a:bodyPr>
          <a:lstStyle/>
          <a:p>
            <a:pPr marL="285750" indent="-285750" algn="ctr">
              <a:buFont typeface="Arial" panose="020B0604020202020204" pitchFamily="34" charset="0"/>
              <a:buChar char="•"/>
            </a:pPr>
            <a:r>
              <a:rPr lang="en-US" sz="2400" b="1" dirty="0">
                <a:cs typeface="B Nazanin" panose="00000400000000000000" pitchFamily="2" charset="-78"/>
              </a:rPr>
              <a:t>Performance measure: </a:t>
            </a:r>
            <a:br>
              <a:rPr lang="en-US" sz="2400" b="1" dirty="0">
                <a:cs typeface="B Nazanin" panose="00000400000000000000" pitchFamily="2" charset="-78"/>
              </a:rPr>
            </a:br>
            <a:r>
              <a:rPr lang="fa-IR" sz="2400" b="1" dirty="0">
                <a:cs typeface="B Nazanin" panose="00000400000000000000" pitchFamily="2" charset="-78"/>
              </a:rPr>
              <a:t>کیفیت و امنیت باز و بسته شدن قفل، سرعت و دقت در شناسایی کاربران مجاز و ارسال پیامهای هشدار.</a:t>
            </a:r>
          </a:p>
          <a:p>
            <a:pPr marL="285750" indent="-285750" algn="ctr">
              <a:buFont typeface="Arial" panose="020B0604020202020204" pitchFamily="34" charset="0"/>
              <a:buChar char="•"/>
            </a:pPr>
            <a:endParaRPr lang="fa-IR" sz="2400" b="1" dirty="0">
              <a:cs typeface="B Nazanin" panose="00000400000000000000" pitchFamily="2" charset="-78"/>
            </a:endParaRPr>
          </a:p>
          <a:p>
            <a:pPr marL="285750" indent="-285750" algn="ctr">
              <a:buFont typeface="Arial" panose="020B0604020202020204" pitchFamily="34" charset="0"/>
              <a:buChar char="•"/>
            </a:pPr>
            <a:r>
              <a:rPr lang="en-US" sz="2400" b="1" dirty="0">
                <a:cs typeface="B Nazanin" panose="00000400000000000000" pitchFamily="2" charset="-78"/>
              </a:rPr>
              <a:t>Environment: </a:t>
            </a:r>
            <a:r>
              <a:rPr lang="fa-IR" sz="2400" b="1" dirty="0">
                <a:cs typeface="B Nazanin" panose="00000400000000000000" pitchFamily="2" charset="-78"/>
              </a:rPr>
              <a:t>محیط شامل محل نصب قفل، کاربران مجاز و غیرمجاز، و تکنولوژیهای شناسایی مانند تشخیص چهره و اثر انگشت.</a:t>
            </a:r>
          </a:p>
          <a:p>
            <a:pPr marL="285750" indent="-285750" algn="ctr">
              <a:buFont typeface="Arial" panose="020B0604020202020204" pitchFamily="34" charset="0"/>
              <a:buChar char="•"/>
            </a:pPr>
            <a:endParaRPr lang="fa-IR" sz="2400" b="1" dirty="0">
              <a:cs typeface="B Nazanin" panose="00000400000000000000" pitchFamily="2" charset="-78"/>
            </a:endParaRPr>
          </a:p>
          <a:p>
            <a:pPr marL="285750" indent="-285750" algn="ctr">
              <a:buFont typeface="Arial" panose="020B0604020202020204" pitchFamily="34" charset="0"/>
              <a:buChar char="•"/>
            </a:pPr>
            <a:r>
              <a:rPr lang="en-US" sz="2400" b="1" dirty="0">
                <a:cs typeface="B Nazanin" panose="00000400000000000000" pitchFamily="2" charset="-78"/>
              </a:rPr>
              <a:t>Actuators: </a:t>
            </a:r>
            <a:r>
              <a:rPr lang="fa-IR" sz="2400" b="1" dirty="0">
                <a:cs typeface="B Nazanin" panose="00000400000000000000" pitchFamily="2" charset="-78"/>
              </a:rPr>
              <a:t>سیستمهای مکانیکی یا الکترونیکی که </a:t>
            </a:r>
          </a:p>
          <a:p>
            <a:pPr marL="285750" indent="-285750" algn="ctr">
              <a:buFont typeface="Arial" panose="020B0604020202020204" pitchFamily="34" charset="0"/>
              <a:buChar char="•"/>
            </a:pPr>
            <a:endParaRPr lang="fa-IR" sz="2400" b="1" dirty="0">
              <a:cs typeface="B Nazanin" panose="00000400000000000000" pitchFamily="2" charset="-78"/>
            </a:endParaRPr>
          </a:p>
          <a:p>
            <a:pPr marL="285750" indent="-285750" algn="ctr">
              <a:buFont typeface="Arial" panose="020B0604020202020204" pitchFamily="34" charset="0"/>
              <a:buChar char="•"/>
            </a:pPr>
            <a:r>
              <a:rPr lang="fa-IR" sz="2400" b="1" dirty="0">
                <a:cs typeface="B Nazanin" panose="00000400000000000000" pitchFamily="2" charset="-78"/>
              </a:rPr>
              <a:t>قفل را باز و بسته میکنند، و همچنین سیستمهای ارسال پیام و هشدار.</a:t>
            </a:r>
          </a:p>
          <a:p>
            <a:pPr marL="285750" indent="-285750" algn="ctr">
              <a:buFont typeface="Arial" panose="020B0604020202020204" pitchFamily="34" charset="0"/>
              <a:buChar char="•"/>
            </a:pPr>
            <a:endParaRPr lang="fa-IR" sz="2400" b="1" dirty="0">
              <a:cs typeface="B Nazanin" panose="00000400000000000000" pitchFamily="2" charset="-78"/>
            </a:endParaRPr>
          </a:p>
          <a:p>
            <a:pPr marL="285750" indent="-285750" algn="ctr">
              <a:buFont typeface="Arial" panose="020B0604020202020204" pitchFamily="34" charset="0"/>
              <a:buChar char="•"/>
            </a:pPr>
            <a:r>
              <a:rPr lang="en-US" sz="2400" b="1" dirty="0">
                <a:cs typeface="B Nazanin" panose="00000400000000000000" pitchFamily="2" charset="-78"/>
              </a:rPr>
              <a:t>Sensors: </a:t>
            </a:r>
            <a:r>
              <a:rPr lang="fa-IR" sz="2400" b="1" dirty="0">
                <a:cs typeface="B Nazanin" panose="00000400000000000000" pitchFamily="2" charset="-78"/>
              </a:rPr>
              <a:t>سنسورها برای شناسایی کاربران مجاز، شناسایی درخواستهای از راه دور، و تشخیص تلاش برای نفوذ یا ورود غیرمجاز</a:t>
            </a:r>
          </a:p>
        </p:txBody>
      </p:sp>
      <p:sp>
        <p:nvSpPr>
          <p:cNvPr id="7" name="TextBox 6">
            <a:extLst>
              <a:ext uri="{FF2B5EF4-FFF2-40B4-BE49-F238E27FC236}">
                <a16:creationId xmlns:a16="http://schemas.microsoft.com/office/drawing/2014/main" id="{8A6A2906-BADC-01AD-EAB0-D78D94A31D64}"/>
              </a:ext>
            </a:extLst>
          </p:cNvPr>
          <p:cNvSpPr txBox="1"/>
          <p:nvPr/>
        </p:nvSpPr>
        <p:spPr>
          <a:xfrm>
            <a:off x="1" y="1290934"/>
            <a:ext cx="12191998" cy="830997"/>
          </a:xfrm>
          <a:prstGeom prst="rect">
            <a:avLst/>
          </a:prstGeom>
          <a:noFill/>
        </p:spPr>
        <p:txBody>
          <a:bodyPr wrap="square">
            <a:spAutoFit/>
          </a:bodyPr>
          <a:lstStyle/>
          <a:p>
            <a:pPr algn="ctr"/>
            <a:r>
              <a:rPr lang="en-US" sz="2400" b="1" dirty="0">
                <a:cs typeface="B Nazanin" panose="00000400000000000000" pitchFamily="2" charset="-78"/>
              </a:rPr>
              <a:t>PEAS </a:t>
            </a:r>
            <a:r>
              <a:rPr lang="fa-IR" sz="2400" b="1" dirty="0">
                <a:cs typeface="B Nazanin" panose="00000400000000000000" pitchFamily="2" charset="-78"/>
              </a:rPr>
              <a:t>مخفف از </a:t>
            </a:r>
            <a:r>
              <a:rPr lang="en-US" sz="2400" b="1" dirty="0">
                <a:cs typeface="B Nazanin" panose="00000400000000000000" pitchFamily="2" charset="-78"/>
              </a:rPr>
              <a:t>Performance measure, Environment, Actuators, Sensors </a:t>
            </a:r>
            <a:r>
              <a:rPr lang="fa-IR" sz="2400" b="1" dirty="0">
                <a:cs typeface="B Nazanin" panose="00000400000000000000" pitchFamily="2" charset="-78"/>
              </a:rPr>
              <a:t>برای قفل هوشمند، میتوان را به صورت زیر تعریف کرد:</a:t>
            </a:r>
          </a:p>
        </p:txBody>
      </p:sp>
    </p:spTree>
    <p:extLst>
      <p:ext uri="{BB962C8B-B14F-4D97-AF65-F5344CB8AC3E}">
        <p14:creationId xmlns:p14="http://schemas.microsoft.com/office/powerpoint/2010/main" val="70481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5797-C06A-4F8B-03C1-02F1E6680783}"/>
              </a:ext>
            </a:extLst>
          </p:cNvPr>
          <p:cNvSpPr>
            <a:spLocks noGrp="1"/>
          </p:cNvSpPr>
          <p:nvPr>
            <p:ph type="title"/>
          </p:nvPr>
        </p:nvSpPr>
        <p:spPr>
          <a:xfrm>
            <a:off x="0" y="0"/>
            <a:ext cx="12192000" cy="6858000"/>
          </a:xfrm>
        </p:spPr>
        <p:txBody>
          <a:bodyPr>
            <a:normAutofit/>
          </a:bodyPr>
          <a:lstStyle/>
          <a:p>
            <a:pPr algn="r"/>
            <a:r>
              <a:rPr lang="fa-IR" sz="4400" b="1" dirty="0">
                <a:cs typeface="B Nazanin" panose="00000400000000000000" pitchFamily="2" charset="-78"/>
              </a:rPr>
              <a:t>قفل هوشمند چیست ؟</a:t>
            </a:r>
            <a:br>
              <a:rPr lang="fa-IR" sz="4400" b="1" dirty="0">
                <a:cs typeface="B Nazanin" panose="00000400000000000000" pitchFamily="2" charset="-78"/>
              </a:rPr>
            </a:br>
            <a:br>
              <a:rPr lang="fa-IR" sz="4400" b="1" dirty="0">
                <a:cs typeface="B Nazanin" panose="00000400000000000000" pitchFamily="2" charset="-78"/>
              </a:rPr>
            </a:br>
            <a:r>
              <a:rPr lang="fa-IR" sz="4400" b="1" dirty="0">
                <a:cs typeface="B Nazanin" panose="00000400000000000000" pitchFamily="2" charset="-78"/>
              </a:rPr>
              <a:t>قفل هوشمند یک دستگاه الکترونیکی است که از فناوری‌های مدرن مانند وای‌فای و بلوتوث استفاده می‌کند. این نوع قفل امکاناتی مانند شناسایی اثر انگشت، تشخیص چهره، یا استفاده از رمز عبور را برای باز و بسته‌شدن درب‌ها فراهم می‌کند. قفل هوشمند به شبکه </a:t>
            </a:r>
            <a:r>
              <a:rPr lang="en-US" sz="4400" b="1" dirty="0" err="1">
                <a:cs typeface="B Nazanin" panose="00000400000000000000" pitchFamily="2" charset="-78"/>
              </a:rPr>
              <a:t>WiFi</a:t>
            </a:r>
            <a:r>
              <a:rPr lang="en-US" sz="4400" b="1" dirty="0">
                <a:cs typeface="B Nazanin" panose="00000400000000000000" pitchFamily="2" charset="-78"/>
              </a:rPr>
              <a:t> </a:t>
            </a:r>
            <a:r>
              <a:rPr lang="fa-IR" sz="4400" b="1" dirty="0">
                <a:cs typeface="B Nazanin" panose="00000400000000000000" pitchFamily="2" charset="-78"/>
              </a:rPr>
              <a:t>خانه شما متصل می‌شود و از راه دور قابل کنترل است. این قفل‌ها به دلیل قابلیت‌های فراوان و ضریب ایمنی بالایشان، جایگزین مناسبی برای قفل‌های سنتی محسوب می‌شوند.</a:t>
            </a:r>
            <a:br>
              <a:rPr lang="fa-IR" sz="4400" b="1" dirty="0">
                <a:cs typeface="B Nazanin" panose="00000400000000000000" pitchFamily="2" charset="-78"/>
              </a:rPr>
            </a:br>
            <a:endParaRPr lang="fa-IR" sz="4400" b="1" dirty="0">
              <a:cs typeface="B Nazanin" panose="00000400000000000000" pitchFamily="2" charset="-78"/>
            </a:endParaRPr>
          </a:p>
        </p:txBody>
      </p:sp>
      <p:sp>
        <p:nvSpPr>
          <p:cNvPr id="3" name="Content Placeholder 2">
            <a:extLst>
              <a:ext uri="{FF2B5EF4-FFF2-40B4-BE49-F238E27FC236}">
                <a16:creationId xmlns:a16="http://schemas.microsoft.com/office/drawing/2014/main" id="{E14B8641-3B2C-B40C-A797-D556C6E97A25}"/>
              </a:ext>
            </a:extLst>
          </p:cNvPr>
          <p:cNvSpPr>
            <a:spLocks noGrp="1"/>
          </p:cNvSpPr>
          <p:nvPr>
            <p:ph idx="1"/>
          </p:nvPr>
        </p:nvSpPr>
        <p:spPr>
          <a:xfrm>
            <a:off x="1484311" y="4251366"/>
            <a:ext cx="2096100" cy="1539834"/>
          </a:xfrm>
        </p:spPr>
        <p:txBody>
          <a:bodyPr/>
          <a:lstStyle/>
          <a:p>
            <a:endParaRPr lang="fa-IR" dirty="0"/>
          </a:p>
        </p:txBody>
      </p:sp>
    </p:spTree>
    <p:extLst>
      <p:ext uri="{BB962C8B-B14F-4D97-AF65-F5344CB8AC3E}">
        <p14:creationId xmlns:p14="http://schemas.microsoft.com/office/powerpoint/2010/main" val="98503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127C-9C5C-F3EC-1125-56F3CB129F05}"/>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D814B81-2158-5162-3E50-7D6AAD0B3758}"/>
              </a:ext>
            </a:extLst>
          </p:cNvPr>
          <p:cNvSpPr>
            <a:spLocks noGrp="1"/>
          </p:cNvSpPr>
          <p:nvPr>
            <p:ph idx="1"/>
          </p:nvPr>
        </p:nvSpPr>
        <p:spPr>
          <a:xfrm>
            <a:off x="0" y="8906"/>
            <a:ext cx="12192000" cy="6172200"/>
          </a:xfrm>
        </p:spPr>
        <p:txBody>
          <a:bodyPr>
            <a:normAutofit fontScale="92500" lnSpcReduction="10000"/>
          </a:bodyPr>
          <a:lstStyle/>
          <a:p>
            <a:r>
              <a:rPr lang="fa-IR" sz="2000" b="1" dirty="0">
                <a:cs typeface="B Nazanin" panose="00000400000000000000" pitchFamily="2" charset="-78"/>
              </a:rPr>
              <a:t>انواع قفل‌های هوشمند شامل:</a:t>
            </a:r>
          </a:p>
          <a:p>
            <a:r>
              <a:rPr lang="fa-IR" sz="2000" b="1" dirty="0">
                <a:cs typeface="B Nazanin" panose="00000400000000000000" pitchFamily="2" charset="-78"/>
              </a:rPr>
              <a:t> </a:t>
            </a:r>
          </a:p>
          <a:p>
            <a:r>
              <a:rPr lang="fa-IR" sz="2000" b="1" dirty="0">
                <a:cs typeface="B Nazanin" panose="00000400000000000000" pitchFamily="2" charset="-78"/>
              </a:rPr>
              <a:t>1. قفل‌های هوشمند بلوتوث: این نوع قفل‌ها از طریق بلوتوث به گوشی هوشمند شما متصل می‌شوند و به شما اجازه می‌دهند تا با استفاده از یک اپلیکیشن مخصوص، قفل را باز و بسته کنید.</a:t>
            </a:r>
          </a:p>
          <a:p>
            <a:r>
              <a:rPr lang="fa-IR" sz="2000" b="1" dirty="0">
                <a:cs typeface="B Nazanin" panose="00000400000000000000" pitchFamily="2" charset="-78"/>
              </a:rPr>
              <a:t> </a:t>
            </a:r>
          </a:p>
          <a:p>
            <a:r>
              <a:rPr lang="fa-IR" sz="2000" b="1" dirty="0">
                <a:cs typeface="B Nazanin" panose="00000400000000000000" pitchFamily="2" charset="-78"/>
              </a:rPr>
              <a:t>2. قفل‌های هوشمند وای‌فای: این نوع قفل‌ها از طریق اتصال به شبکه وای‌فای خود، به شما اجازه می‌دهند تا از راه دور قفل را کنترل کنید و دسترسی به آن را مدیریت کنید.</a:t>
            </a:r>
          </a:p>
          <a:p>
            <a:r>
              <a:rPr lang="fa-IR" sz="2000" b="1" dirty="0">
                <a:cs typeface="B Nazanin" panose="00000400000000000000" pitchFamily="2" charset="-78"/>
              </a:rPr>
              <a:t> </a:t>
            </a:r>
          </a:p>
          <a:p>
            <a:r>
              <a:rPr lang="fa-IR" sz="2000" b="1" dirty="0">
                <a:cs typeface="B Nazanin" panose="00000400000000000000" pitchFamily="2" charset="-78"/>
              </a:rPr>
              <a:t>3. قفل‌های هوشمند با استفاده از کارت </a:t>
            </a:r>
            <a:r>
              <a:rPr lang="en-US" sz="2000" b="1" dirty="0">
                <a:cs typeface="B Nazanin" panose="00000400000000000000" pitchFamily="2" charset="-78"/>
              </a:rPr>
              <a:t>RFID: </a:t>
            </a:r>
            <a:r>
              <a:rPr lang="fa-IR" sz="2000" b="1" dirty="0">
                <a:cs typeface="B Nazanin" panose="00000400000000000000" pitchFamily="2" charset="-78"/>
              </a:rPr>
              <a:t>این نوع قفل‌ها از طریق تکنولوژی </a:t>
            </a:r>
            <a:r>
              <a:rPr lang="en-US" sz="2000" b="1" dirty="0">
                <a:cs typeface="B Nazanin" panose="00000400000000000000" pitchFamily="2" charset="-78"/>
              </a:rPr>
              <a:t>RFID، </a:t>
            </a:r>
            <a:r>
              <a:rPr lang="fa-IR" sz="2000" b="1" dirty="0">
                <a:cs typeface="B Nazanin" panose="00000400000000000000" pitchFamily="2" charset="-78"/>
              </a:rPr>
              <a:t>با استفاده از کارت‌های خاص، به شما اجازه می‌دهند تا قفل را باز و </a:t>
            </a:r>
          </a:p>
          <a:p>
            <a:r>
              <a:rPr lang="fa-IR" sz="2000" b="1" dirty="0">
                <a:cs typeface="B Nazanin" panose="00000400000000000000" pitchFamily="2" charset="-78"/>
              </a:rPr>
              <a:t> </a:t>
            </a:r>
          </a:p>
          <a:p>
            <a:r>
              <a:rPr lang="fa-IR" sz="2000" b="1" dirty="0">
                <a:cs typeface="B Nazanin" panose="00000400000000000000" pitchFamily="2" charset="-78"/>
              </a:rPr>
              <a:t>بسته کنید.</a:t>
            </a:r>
          </a:p>
          <a:p>
            <a:r>
              <a:rPr lang="fa-IR" sz="2000" b="1" dirty="0">
                <a:cs typeface="B Nazanin" panose="00000400000000000000" pitchFamily="2" charset="-78"/>
              </a:rPr>
              <a:t> </a:t>
            </a:r>
          </a:p>
          <a:p>
            <a:r>
              <a:rPr lang="fa-IR" sz="2000" b="1" dirty="0">
                <a:cs typeface="B Nazanin" panose="00000400000000000000" pitchFamily="2" charset="-78"/>
              </a:rPr>
              <a:t>4. قفل‌های هوشمند با استفاده از کدهای دسترسی: این نوع قفل‌ها به شما اجازه می‌دهند تا با وارد کردن یک کد دسترسی، قفل را باز و بسته کنید.</a:t>
            </a:r>
          </a:p>
          <a:p>
            <a:r>
              <a:rPr lang="fa-IR" sz="2000" b="1" dirty="0">
                <a:cs typeface="B Nazanin" panose="00000400000000000000" pitchFamily="2" charset="-78"/>
              </a:rPr>
              <a:t> </a:t>
            </a:r>
          </a:p>
          <a:p>
            <a:r>
              <a:rPr lang="fa-IR" sz="2000" b="1" dirty="0">
                <a:cs typeface="B Nazanin" panose="00000400000000000000" pitchFamily="2" charset="-78"/>
              </a:rPr>
              <a:t>قفل‌های هوشمند به عنوان یک راه حل مدرن و امن برای محافظت از منازل، محل کار و خودروها شناخته شده‌اند و در حال حاضر در بازار به عنوان یک گزینه جایگزین برای قفل‌های سنتی مورد استفاده قرار می‌گیرند.</a:t>
            </a:r>
          </a:p>
        </p:txBody>
      </p:sp>
    </p:spTree>
    <p:extLst>
      <p:ext uri="{BB962C8B-B14F-4D97-AF65-F5344CB8AC3E}">
        <p14:creationId xmlns:p14="http://schemas.microsoft.com/office/powerpoint/2010/main" val="228392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D85D-A916-A0FE-F362-1A0ED21CEA4D}"/>
              </a:ext>
            </a:extLst>
          </p:cNvPr>
          <p:cNvSpPr>
            <a:spLocks noGrp="1"/>
          </p:cNvSpPr>
          <p:nvPr>
            <p:ph type="title"/>
          </p:nvPr>
        </p:nvSpPr>
        <p:spPr>
          <a:xfrm>
            <a:off x="0" y="0"/>
            <a:ext cx="12192000" cy="6858000"/>
          </a:xfrm>
        </p:spPr>
        <p:txBody>
          <a:bodyPr>
            <a:normAutofit/>
          </a:bodyPr>
          <a:lstStyle/>
          <a:p>
            <a:pPr algn="r"/>
            <a:r>
              <a:rPr lang="fa-IR" sz="4800" b="1" dirty="0">
                <a:cs typeface="B Nazanin" panose="00000400000000000000" pitchFamily="2" charset="-78"/>
              </a:rPr>
              <a:t>قفل هوشمند چه کاربردی دارد ؟</a:t>
            </a:r>
            <a:br>
              <a:rPr lang="fa-IR" sz="4800" b="1" dirty="0">
                <a:cs typeface="B Nazanin" panose="00000400000000000000" pitchFamily="2" charset="-78"/>
              </a:rPr>
            </a:br>
            <a:br>
              <a:rPr lang="fa-IR" sz="4800" b="1" dirty="0">
                <a:cs typeface="B Nazanin" panose="00000400000000000000" pitchFamily="2" charset="-78"/>
              </a:rPr>
            </a:br>
            <a:r>
              <a:rPr lang="fa-IR" sz="4800" b="1" dirty="0">
                <a:cs typeface="B Nazanin" panose="00000400000000000000" pitchFamily="2" charset="-78"/>
              </a:rPr>
              <a:t>قفل هوشمند از فناوری‌های مدرن مانند وای‌فای و بلوتوث استفاده می‌کند و امکانات متنوعی از جمله شناسایی اثر انگشت، تشخیص چهره، و یا استفاده از رمز عبور را برای باز و بسته‌شدن درب‌ها فراهم می‌کند. این قفل‌ها به دلیل قابلیت‌های فراوان و ضریب ایمنی بالایشان، جایگزین مناسبی برای قفل‌های سنتی محسوب می‌شوند.</a:t>
            </a:r>
          </a:p>
        </p:txBody>
      </p:sp>
      <p:sp>
        <p:nvSpPr>
          <p:cNvPr id="3" name="Content Placeholder 2">
            <a:extLst>
              <a:ext uri="{FF2B5EF4-FFF2-40B4-BE49-F238E27FC236}">
                <a16:creationId xmlns:a16="http://schemas.microsoft.com/office/drawing/2014/main" id="{AD3E9026-33D6-6FE3-60EB-76A094229AB2}"/>
              </a:ext>
            </a:extLst>
          </p:cNvPr>
          <p:cNvSpPr>
            <a:spLocks noGrp="1"/>
          </p:cNvSpPr>
          <p:nvPr>
            <p:ph idx="1"/>
          </p:nvPr>
        </p:nvSpPr>
        <p:spPr>
          <a:xfrm>
            <a:off x="166149" y="5279571"/>
            <a:ext cx="3075815" cy="892629"/>
          </a:xfrm>
        </p:spPr>
        <p:txBody>
          <a:bodyPr/>
          <a:lstStyle/>
          <a:p>
            <a:endParaRPr lang="fa-IR" dirty="0"/>
          </a:p>
        </p:txBody>
      </p:sp>
    </p:spTree>
    <p:extLst>
      <p:ext uri="{BB962C8B-B14F-4D97-AF65-F5344CB8AC3E}">
        <p14:creationId xmlns:p14="http://schemas.microsoft.com/office/powerpoint/2010/main" val="222187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8EFD-230F-701B-3FF5-D7B9359A7A20}"/>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CEB82294-D6E3-DD54-A847-F759406EB8FD}"/>
              </a:ext>
            </a:extLst>
          </p:cNvPr>
          <p:cNvSpPr>
            <a:spLocks noGrp="1"/>
          </p:cNvSpPr>
          <p:nvPr>
            <p:ph idx="1"/>
          </p:nvPr>
        </p:nvSpPr>
        <p:spPr/>
        <p:txBody>
          <a:bodyPr/>
          <a:lstStyle/>
          <a:p>
            <a:endParaRPr lang="fa-IR"/>
          </a:p>
        </p:txBody>
      </p:sp>
      <p:sp>
        <p:nvSpPr>
          <p:cNvPr id="5" name="TextBox 4">
            <a:extLst>
              <a:ext uri="{FF2B5EF4-FFF2-40B4-BE49-F238E27FC236}">
                <a16:creationId xmlns:a16="http://schemas.microsoft.com/office/drawing/2014/main" id="{8C421F62-2A44-E6D1-9D86-1C887CE8BCB8}"/>
              </a:ext>
            </a:extLst>
          </p:cNvPr>
          <p:cNvSpPr txBox="1"/>
          <p:nvPr/>
        </p:nvSpPr>
        <p:spPr>
          <a:xfrm>
            <a:off x="0" y="0"/>
            <a:ext cx="12192000" cy="6986528"/>
          </a:xfrm>
          <a:prstGeom prst="rect">
            <a:avLst/>
          </a:prstGeom>
          <a:noFill/>
        </p:spPr>
        <p:txBody>
          <a:bodyPr wrap="square">
            <a:spAutoFit/>
          </a:bodyPr>
          <a:lstStyle/>
          <a:p>
            <a:pPr algn="r"/>
            <a:r>
              <a:rPr lang="fa-IR" sz="2800" b="1" dirty="0">
                <a:cs typeface="B Nazanin" panose="00000400000000000000" pitchFamily="2" charset="-78"/>
              </a:rPr>
              <a:t>چه ویژگی‌هایی در قفل هوشمند وجود دارد ؟</a:t>
            </a:r>
            <a:br>
              <a:rPr lang="fa-IR" sz="2800" b="1" dirty="0">
                <a:cs typeface="B Nazanin" panose="00000400000000000000" pitchFamily="2" charset="-78"/>
              </a:rPr>
            </a:br>
            <a:br>
              <a:rPr lang="fa-IR" sz="2800" b="1" dirty="0">
                <a:cs typeface="B Nazanin" panose="00000400000000000000" pitchFamily="2" charset="-78"/>
              </a:rPr>
            </a:br>
            <a:r>
              <a:rPr lang="fa-IR" sz="2800" b="1" dirty="0">
                <a:cs typeface="B Nazanin" panose="00000400000000000000" pitchFamily="2" charset="-78"/>
              </a:rPr>
              <a:t>قفل هوشمند در این قسمت از فناوری‌های مدرن مانند وای‌فای و بلوتوث استفاده می‌کند و امکاناتی مانند شناسایی اثر انگشت، تشخیص چهره، یا استفاده از رمز عبور را برای باز و بسته‌شدن درب‌ها فراهم می‌کند. این قفل به دلیل قابلیت‌های فراوان و ضریب ایمنی بالایشان، جایگزین مناسبی برای قفل‌های سنتی محسوب می‌شوند.</a:t>
            </a:r>
          </a:p>
          <a:p>
            <a:pPr algn="r"/>
            <a:endParaRPr lang="fa-IR" sz="2800" b="1" dirty="0">
              <a:cs typeface="B Nazanin" panose="00000400000000000000" pitchFamily="2" charset="-78"/>
            </a:endParaRPr>
          </a:p>
          <a:p>
            <a:pPr algn="r"/>
            <a:r>
              <a:rPr lang="fa-IR" sz="2800" b="1" dirty="0">
                <a:cs typeface="B Nazanin" panose="00000400000000000000" pitchFamily="2" charset="-78"/>
              </a:rPr>
              <a:t>برخی از ویژگیهای قفل هوشمند عبارت‌اندیز شروع می‌شود:</a:t>
            </a:r>
          </a:p>
          <a:p>
            <a:pPr algn="r"/>
            <a:r>
              <a:rPr lang="fa-IR" sz="2800" b="1" dirty="0">
                <a:cs typeface="B Nazanin" panose="00000400000000000000" pitchFamily="2" charset="-78"/>
              </a:rPr>
              <a:t>امتیاز انتخاب قفل هوشمند برای امنیت خانه و جلوگیری از ورود سارقین یک راهکار مؤثر و کاربردی است</a:t>
            </a:r>
          </a:p>
          <a:p>
            <a:pPr algn="r"/>
            <a:r>
              <a:rPr lang="fa-IR" sz="2800" b="1" dirty="0">
                <a:cs typeface="B Nazanin" panose="00000400000000000000" pitchFamily="2" charset="-78"/>
              </a:rPr>
              <a:t>استفاده از کلیدها تمام شده است و هوشمندسازی کمک زیادی به حذف کلیدهای فلزی کرده است</a:t>
            </a:r>
          </a:p>
          <a:p>
            <a:pPr algn="r"/>
            <a:r>
              <a:rPr lang="fa-IR" sz="2800" b="1" dirty="0">
                <a:cs typeface="B Nazanin" panose="00000400000000000000" pitchFamily="2" charset="-78"/>
              </a:rPr>
              <a:t>روشنی از قفل هوشمند برای امنیت بالای قرار دارد.</a:t>
            </a:r>
          </a:p>
          <a:p>
            <a:pPr algn="r"/>
            <a:endParaRPr lang="fa-IR" sz="2800" b="1" dirty="0">
              <a:cs typeface="B Nazanin" panose="00000400000000000000" pitchFamily="2" charset="-78"/>
            </a:endParaRPr>
          </a:p>
          <a:p>
            <a:pPr algn="r"/>
            <a:r>
              <a:rPr lang="fa-IR" sz="2800" b="1" dirty="0">
                <a:cs typeface="B Nazanin" panose="00000400000000000000" pitchFamily="2" charset="-78"/>
              </a:rPr>
              <a:t>قفل هوشمند با رمز عبور یکی از اولین مدلهای قفل هوشمند است که علیرغم سادگی و عدم استفاده از ویژگیهای بیومتریک، مورد توجه افراد قرار گرفته است.</a:t>
            </a:r>
          </a:p>
          <a:p>
            <a:pPr algn="r"/>
            <a:r>
              <a:rPr lang="fa-IR" sz="2800" b="1" dirty="0">
                <a:cs typeface="B Nazanin" panose="00000400000000000000" pitchFamily="2" charset="-78"/>
              </a:rPr>
              <a:t>استفاده از کلیدهای تمام شده است و هوشمندسازی کمک زیادی به حذف کلیدهای فلزی کرده است. این قفل ها به دلیل قابلیت‌های فراوان و ضریب ایمنی بالایشان، جایگزین مناسبی برای قفل‌های سنتی محسوب می‌شوند.</a:t>
            </a:r>
          </a:p>
        </p:txBody>
      </p:sp>
    </p:spTree>
    <p:extLst>
      <p:ext uri="{BB962C8B-B14F-4D97-AF65-F5344CB8AC3E}">
        <p14:creationId xmlns:p14="http://schemas.microsoft.com/office/powerpoint/2010/main" val="40267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AAAA-0A84-D6C5-1C53-A3C84FFEF772}"/>
              </a:ext>
            </a:extLst>
          </p:cNvPr>
          <p:cNvSpPr>
            <a:spLocks noGrp="1"/>
          </p:cNvSpPr>
          <p:nvPr>
            <p:ph type="title"/>
          </p:nvPr>
        </p:nvSpPr>
        <p:spPr>
          <a:xfrm>
            <a:off x="2173287" y="0"/>
            <a:ext cx="10018713" cy="1574469"/>
          </a:xfrm>
        </p:spPr>
        <p:txBody>
          <a:bodyPr/>
          <a:lstStyle/>
          <a:p>
            <a:pPr marL="571500" indent="-571500" algn="r">
              <a:buFont typeface="Arial" panose="020B0604020202020204" pitchFamily="34" charset="0"/>
              <a:buChar char="•"/>
            </a:pPr>
            <a:r>
              <a:rPr lang="fa-IR" dirty="0"/>
              <a:t>قفل هوشمند اثر انگشتی</a:t>
            </a:r>
          </a:p>
        </p:txBody>
      </p:sp>
      <p:sp>
        <p:nvSpPr>
          <p:cNvPr id="3" name="Content Placeholder 2">
            <a:extLst>
              <a:ext uri="{FF2B5EF4-FFF2-40B4-BE49-F238E27FC236}">
                <a16:creationId xmlns:a16="http://schemas.microsoft.com/office/drawing/2014/main" id="{B63D83D2-4954-8F2F-63A3-80FD5D3B408F}"/>
              </a:ext>
            </a:extLst>
          </p:cNvPr>
          <p:cNvSpPr>
            <a:spLocks noGrp="1"/>
          </p:cNvSpPr>
          <p:nvPr>
            <p:ph idx="1"/>
          </p:nvPr>
        </p:nvSpPr>
        <p:spPr>
          <a:xfrm>
            <a:off x="1484311" y="4963886"/>
            <a:ext cx="3259882" cy="827314"/>
          </a:xfrm>
        </p:spPr>
        <p:txBody>
          <a:bodyPr/>
          <a:lstStyle/>
          <a:p>
            <a:endParaRPr lang="fa-IR" dirty="0"/>
          </a:p>
        </p:txBody>
      </p:sp>
      <p:sp>
        <p:nvSpPr>
          <p:cNvPr id="5" name="TextBox 4">
            <a:extLst>
              <a:ext uri="{FF2B5EF4-FFF2-40B4-BE49-F238E27FC236}">
                <a16:creationId xmlns:a16="http://schemas.microsoft.com/office/drawing/2014/main" id="{29CEE6EE-F2BA-CB03-A92B-77BAFEA90E39}"/>
              </a:ext>
            </a:extLst>
          </p:cNvPr>
          <p:cNvSpPr txBox="1"/>
          <p:nvPr/>
        </p:nvSpPr>
        <p:spPr>
          <a:xfrm>
            <a:off x="1" y="1373084"/>
            <a:ext cx="12191999" cy="4401205"/>
          </a:xfrm>
          <a:prstGeom prst="rect">
            <a:avLst/>
          </a:prstGeom>
          <a:noFill/>
        </p:spPr>
        <p:txBody>
          <a:bodyPr wrap="square">
            <a:spAutoFit/>
          </a:bodyPr>
          <a:lstStyle/>
          <a:p>
            <a:pPr algn="r"/>
            <a:r>
              <a:rPr lang="fa-IR" sz="2800" b="1" dirty="0">
                <a:cs typeface="B Nazanin" panose="00000400000000000000" pitchFamily="2" charset="-78"/>
              </a:rPr>
              <a:t>قفل هوشمند اثر انگشتی یک نوع قفل الکترونیکی است که از سیستم بیومتریک و یا اسکنر اثر انگشت برای کنترل ورود و خروج استفاده می‌کند. این قفل‌ها بدون استفاده از کلید فیزیکی باز و بسته می‌شوند و امنیت درب ورودی را افزایش می‌دهند. آن‌ها می‌توانند با استفاده از تکنولوژی بیومتریک، اثر انگشت یا اسکنر چهره را تشخیص دهند. این قفل‌ها از طریق شرکت‌های مختلفی مانند کاداس، </a:t>
            </a:r>
            <a:r>
              <a:rPr lang="en-US" sz="2800" b="1" dirty="0">
                <a:cs typeface="B Nazanin" panose="00000400000000000000" pitchFamily="2" charset="-78"/>
              </a:rPr>
              <a:t>ALOCK </a:t>
            </a:r>
            <a:r>
              <a:rPr lang="fa-IR" sz="2800" b="1" dirty="0">
                <a:cs typeface="B Nazanin" panose="00000400000000000000" pitchFamily="2" charset="-78"/>
              </a:rPr>
              <a:t>و </a:t>
            </a:r>
            <a:r>
              <a:rPr lang="en-US" sz="2800" b="1" dirty="0">
                <a:cs typeface="B Nazanin" panose="00000400000000000000" pitchFamily="2" charset="-78"/>
              </a:rPr>
              <a:t>Adak Lock </a:t>
            </a:r>
            <a:r>
              <a:rPr lang="fa-IR" sz="2800" b="1" dirty="0">
                <a:cs typeface="B Nazanin" panose="00000400000000000000" pitchFamily="2" charset="-78"/>
              </a:rPr>
              <a:t>قابل تهیه هستند.</a:t>
            </a:r>
            <a:br>
              <a:rPr lang="fa-IR" sz="2800" b="1" dirty="0">
                <a:cs typeface="B Nazanin" panose="00000400000000000000" pitchFamily="2" charset="-78"/>
              </a:rPr>
            </a:br>
            <a:r>
              <a:rPr lang="fa-IR" sz="2800" b="1" dirty="0">
                <a:cs typeface="B Nazanin" panose="00000400000000000000" pitchFamily="2" charset="-78"/>
              </a:rPr>
              <a:t>با توجه به اینکه قفل هوشمند اثر انگشتی از تکنولوژی بیومتریک برای تشخیص اثر</a:t>
            </a:r>
          </a:p>
          <a:p>
            <a:pPr algn="r"/>
            <a:r>
              <a:rPr lang="fa-IR" sz="2800" b="1" dirty="0">
                <a:cs typeface="B Nazanin" panose="00000400000000000000" pitchFamily="2" charset="-78"/>
              </a:rPr>
              <a:t>انگشت استفاده می‌کند، این امکان را فراهم می‌کند که در هنگام تهدید، قفل هشدار</a:t>
            </a:r>
          </a:p>
          <a:p>
            <a:pPr algn="r"/>
            <a:r>
              <a:rPr lang="fa-IR" sz="2800" b="1" dirty="0">
                <a:cs typeface="B Nazanin" panose="00000400000000000000" pitchFamily="2" charset="-78"/>
              </a:rPr>
              <a:t>های بسیار قوی برای کلیه کاربران ارائه دهد. این قفل‌ها از طریق انتخاب مدل‌های</a:t>
            </a:r>
          </a:p>
          <a:p>
            <a:pPr algn="r"/>
            <a:r>
              <a:rPr lang="fa-IR" sz="2800" b="1" dirty="0">
                <a:cs typeface="B Nazanin" panose="00000400000000000000" pitchFamily="2" charset="-78"/>
              </a:rPr>
              <a:t> مختلف از جمله قفل اثر انگشتی، دیجیتال رمزی و دستگیره‌های هوشمند،</a:t>
            </a:r>
          </a:p>
          <a:p>
            <a:pPr algn="r"/>
            <a:r>
              <a:rPr lang="fa-IR" sz="2800" b="1" dirty="0">
                <a:cs typeface="B Nazanin" panose="00000400000000000000" pitchFamily="2" charset="-78"/>
              </a:rPr>
              <a:t> امکانات فوق العاده ای را ارائه می‌دهند.</a:t>
            </a:r>
          </a:p>
        </p:txBody>
      </p:sp>
      <p:pic>
        <p:nvPicPr>
          <p:cNvPr id="6" name="Picture 5">
            <a:extLst>
              <a:ext uri="{FF2B5EF4-FFF2-40B4-BE49-F238E27FC236}">
                <a16:creationId xmlns:a16="http://schemas.microsoft.com/office/drawing/2014/main" id="{EFB9DBC2-C63F-B596-ED22-640431735E35}"/>
              </a:ext>
            </a:extLst>
          </p:cNvPr>
          <p:cNvPicPr>
            <a:picLocks noChangeAspect="1"/>
          </p:cNvPicPr>
          <p:nvPr/>
        </p:nvPicPr>
        <p:blipFill rotWithShape="1">
          <a:blip r:embed="rId2"/>
          <a:srcRect l="9519" t="21054" r="10481" b="15332"/>
          <a:stretch/>
        </p:blipFill>
        <p:spPr>
          <a:xfrm>
            <a:off x="121618" y="3267198"/>
            <a:ext cx="3031281" cy="3213901"/>
          </a:xfrm>
          <a:prstGeom prst="rect">
            <a:avLst/>
          </a:prstGeom>
        </p:spPr>
      </p:pic>
    </p:spTree>
    <p:extLst>
      <p:ext uri="{BB962C8B-B14F-4D97-AF65-F5344CB8AC3E}">
        <p14:creationId xmlns:p14="http://schemas.microsoft.com/office/powerpoint/2010/main" val="91487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122D-1D94-65D0-C71C-7BFD4E1833C9}"/>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34EAC4F6-993F-7905-2BA8-E7E389283CFE}"/>
              </a:ext>
            </a:extLst>
          </p:cNvPr>
          <p:cNvSpPr>
            <a:spLocks noGrp="1"/>
          </p:cNvSpPr>
          <p:nvPr>
            <p:ph idx="1"/>
          </p:nvPr>
        </p:nvSpPr>
        <p:spPr>
          <a:xfrm>
            <a:off x="7855527" y="2666999"/>
            <a:ext cx="3647496" cy="990601"/>
          </a:xfrm>
        </p:spPr>
        <p:txBody>
          <a:bodyPr/>
          <a:lstStyle/>
          <a:p>
            <a:endParaRPr lang="fa-IR" dirty="0"/>
          </a:p>
        </p:txBody>
      </p:sp>
      <p:sp>
        <p:nvSpPr>
          <p:cNvPr id="5" name="TextBox 4">
            <a:extLst>
              <a:ext uri="{FF2B5EF4-FFF2-40B4-BE49-F238E27FC236}">
                <a16:creationId xmlns:a16="http://schemas.microsoft.com/office/drawing/2014/main" id="{A0BCD0AC-F203-C435-99EC-90696A8ECFEB}"/>
              </a:ext>
            </a:extLst>
          </p:cNvPr>
          <p:cNvSpPr txBox="1"/>
          <p:nvPr/>
        </p:nvSpPr>
        <p:spPr>
          <a:xfrm>
            <a:off x="0" y="0"/>
            <a:ext cx="12192000" cy="6740307"/>
          </a:xfrm>
          <a:prstGeom prst="rect">
            <a:avLst/>
          </a:prstGeom>
          <a:noFill/>
        </p:spPr>
        <p:txBody>
          <a:bodyPr wrap="square">
            <a:spAutoFit/>
          </a:bodyPr>
          <a:lstStyle/>
          <a:p>
            <a:pPr algn="ctr"/>
            <a:r>
              <a:rPr lang="fa-IR" sz="5400" b="1" dirty="0">
                <a:cs typeface="B Nazanin" panose="00000400000000000000" pitchFamily="2" charset="-78"/>
              </a:rPr>
              <a:t>چه فناوری‌هایی از قفل هوشمند استفاده می‌کنند :</a:t>
            </a:r>
            <a:br>
              <a:rPr lang="fa-IR" sz="5400" b="1" dirty="0">
                <a:cs typeface="B Nazanin" panose="00000400000000000000" pitchFamily="2" charset="-78"/>
              </a:rPr>
            </a:br>
            <a:br>
              <a:rPr lang="fa-IR" sz="5400" b="1" dirty="0">
                <a:cs typeface="B Nazanin" panose="00000400000000000000" pitchFamily="2" charset="-78"/>
              </a:rPr>
            </a:br>
            <a:r>
              <a:rPr lang="fa-IR" sz="5400" b="1" dirty="0">
                <a:cs typeface="B Nazanin" panose="00000400000000000000" pitchFamily="2" charset="-78"/>
              </a:rPr>
              <a:t>قفل هوشمند از فناوری‌های مدرن مانند وای‌فای و بلوتوث استفاده می‌کند و امکاناتی مانند شناسایی اثر انگشت، تشخیص چهره، یا استفاده از رمز عبور را برای باز و بسته‌شدن درب‌ها فراهم می‌کند. همچنین، برخی از قفل‌های هوشمند از کارت‌های الکترونیکی برای باز و بسته‌شدن درب‌ها استفاده می‌کنند.</a:t>
            </a:r>
          </a:p>
        </p:txBody>
      </p:sp>
    </p:spTree>
    <p:extLst>
      <p:ext uri="{BB962C8B-B14F-4D97-AF65-F5344CB8AC3E}">
        <p14:creationId xmlns:p14="http://schemas.microsoft.com/office/powerpoint/2010/main" val="38987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A30-3B36-74E4-184E-FC1F1379FC25}"/>
              </a:ext>
            </a:extLst>
          </p:cNvPr>
          <p:cNvSpPr>
            <a:spLocks noGrp="1"/>
          </p:cNvSpPr>
          <p:nvPr>
            <p:ph type="title"/>
          </p:nvPr>
        </p:nvSpPr>
        <p:spPr>
          <a:xfrm>
            <a:off x="1" y="0"/>
            <a:ext cx="12191999" cy="1752599"/>
          </a:xfrm>
        </p:spPr>
        <p:txBody>
          <a:bodyPr/>
          <a:lstStyle/>
          <a:p>
            <a:r>
              <a:rPr lang="fa-IR" dirty="0"/>
              <a:t>قفل هوشمند کارتی</a:t>
            </a:r>
          </a:p>
        </p:txBody>
      </p:sp>
      <p:sp>
        <p:nvSpPr>
          <p:cNvPr id="3" name="Content Placeholder 2">
            <a:extLst>
              <a:ext uri="{FF2B5EF4-FFF2-40B4-BE49-F238E27FC236}">
                <a16:creationId xmlns:a16="http://schemas.microsoft.com/office/drawing/2014/main" id="{AEB8E7BB-C166-E6C5-F61A-2A1920143681}"/>
              </a:ext>
            </a:extLst>
          </p:cNvPr>
          <p:cNvSpPr>
            <a:spLocks noGrp="1"/>
          </p:cNvSpPr>
          <p:nvPr>
            <p:ph idx="1"/>
          </p:nvPr>
        </p:nvSpPr>
        <p:spPr>
          <a:xfrm>
            <a:off x="0" y="5686301"/>
            <a:ext cx="1935784" cy="1171699"/>
          </a:xfrm>
        </p:spPr>
        <p:txBody>
          <a:bodyPr/>
          <a:lstStyle/>
          <a:p>
            <a:endParaRPr lang="fa-IR" dirty="0"/>
          </a:p>
        </p:txBody>
      </p:sp>
      <p:sp>
        <p:nvSpPr>
          <p:cNvPr id="5" name="TextBox 4">
            <a:extLst>
              <a:ext uri="{FF2B5EF4-FFF2-40B4-BE49-F238E27FC236}">
                <a16:creationId xmlns:a16="http://schemas.microsoft.com/office/drawing/2014/main" id="{98162AB4-F2B4-2A93-4BFD-BCAA1984A567}"/>
              </a:ext>
            </a:extLst>
          </p:cNvPr>
          <p:cNvSpPr txBox="1"/>
          <p:nvPr/>
        </p:nvSpPr>
        <p:spPr>
          <a:xfrm>
            <a:off x="2" y="1198464"/>
            <a:ext cx="12191998" cy="3970318"/>
          </a:xfrm>
          <a:prstGeom prst="rect">
            <a:avLst/>
          </a:prstGeom>
          <a:noFill/>
        </p:spPr>
        <p:txBody>
          <a:bodyPr wrap="square">
            <a:spAutoFit/>
          </a:bodyPr>
          <a:lstStyle/>
          <a:p>
            <a:pPr algn="r"/>
            <a:r>
              <a:rPr lang="fa-IR" dirty="0"/>
              <a:t>قفل کارتی هوشمند یک نوع قفل بیومتریکی است که به بازار عرضه شد و به همین علت و با گذشتن زمان و ورود انواع به روزتری از کارت می‌کند.</a:t>
            </a:r>
          </a:p>
          <a:p>
            <a:pPr algn="r"/>
            <a:r>
              <a:rPr lang="fa-IR" dirty="0"/>
              <a:t>این قفل‌ها از طریق انتخاب مدل‌های مختلف از جمله قفل اثر انگشتی، قفل کارتی هتلی و دستگیره دیجیتال هوشمند ارائه می‌دهند.</a:t>
            </a:r>
          </a:p>
          <a:p>
            <a:pPr algn="r"/>
            <a:r>
              <a:rPr lang="fa-IR" dirty="0"/>
              <a:t>برخی از مدل‌های قفل کارتی هوشمند شما از ماند قید و شرط از جمله قفل‌های اثر انگشتی،</a:t>
            </a:r>
          </a:p>
          <a:p>
            <a:pPr algn="r"/>
            <a:r>
              <a:rPr lang="fa-IR" dirty="0"/>
              <a:t>قفل کارتی هتلی، دستگیره چشمی و قفل دیجیتال در ایران با 5 سال گارانتی</a:t>
            </a:r>
          </a:p>
          <a:p>
            <a:pPr algn="r"/>
            <a:r>
              <a:rPr lang="fa-IR" dirty="0"/>
              <a:t>برخی از قفل کارتی هوشمند که در سال 1402 به نام قفل هوشمند اثر انگشتی وید </a:t>
            </a:r>
          </a:p>
          <a:p>
            <a:pPr algn="r"/>
            <a:r>
              <a:rPr lang="fa-IR" dirty="0"/>
              <a:t>بودن از شرکت </a:t>
            </a:r>
            <a:r>
              <a:rPr lang="en-US" dirty="0"/>
              <a:t>K19-W </a:t>
            </a:r>
            <a:r>
              <a:rPr lang="fa-IR" dirty="0"/>
              <a:t>کاداس</a:t>
            </a:r>
          </a:p>
          <a:p>
            <a:pPr algn="r"/>
            <a:r>
              <a:rPr lang="fa-IR" dirty="0"/>
              <a:t>قیمت این قفل کارتی هوشمند </a:t>
            </a:r>
          </a:p>
          <a:p>
            <a:pPr algn="r"/>
            <a:r>
              <a:rPr lang="fa-IR" dirty="0"/>
              <a:t>اثر انگشتی برای کارتی از 37.500.000 تومان</a:t>
            </a:r>
          </a:p>
          <a:p>
            <a:pPr algn="r"/>
            <a:r>
              <a:rPr lang="fa-IR" dirty="0"/>
              <a:t>در ایران با 5 سال گارانتی بدون</a:t>
            </a:r>
          </a:p>
          <a:p>
            <a:pPr algn="r"/>
            <a:r>
              <a:rPr lang="fa-IR" dirty="0"/>
              <a:t>این قفل دار این شرکت به طور دیگیتال انجام</a:t>
            </a:r>
          </a:p>
          <a:p>
            <a:pPr algn="r"/>
            <a:r>
              <a:rPr lang="fa-IR" dirty="0"/>
              <a:t>و استفاده از تکنولوژی بیومتریک ارائه می‌دهد.</a:t>
            </a:r>
          </a:p>
          <a:p>
            <a:pPr algn="r"/>
            <a:endParaRPr lang="fa-IR" dirty="0"/>
          </a:p>
        </p:txBody>
      </p:sp>
      <p:pic>
        <p:nvPicPr>
          <p:cNvPr id="6" name="Picture 5">
            <a:extLst>
              <a:ext uri="{FF2B5EF4-FFF2-40B4-BE49-F238E27FC236}">
                <a16:creationId xmlns:a16="http://schemas.microsoft.com/office/drawing/2014/main" id="{70C97328-0547-3F77-A1F4-EA26F9B903ED}"/>
              </a:ext>
            </a:extLst>
          </p:cNvPr>
          <p:cNvPicPr>
            <a:picLocks noChangeAspect="1"/>
          </p:cNvPicPr>
          <p:nvPr/>
        </p:nvPicPr>
        <p:blipFill>
          <a:blip r:embed="rId2"/>
          <a:stretch>
            <a:fillRect/>
          </a:stretch>
        </p:blipFill>
        <p:spPr>
          <a:xfrm>
            <a:off x="113668" y="2041133"/>
            <a:ext cx="3751750" cy="4816867"/>
          </a:xfrm>
          <a:prstGeom prst="rect">
            <a:avLst/>
          </a:prstGeom>
        </p:spPr>
      </p:pic>
      <p:pic>
        <p:nvPicPr>
          <p:cNvPr id="7" name="Picture 6">
            <a:extLst>
              <a:ext uri="{FF2B5EF4-FFF2-40B4-BE49-F238E27FC236}">
                <a16:creationId xmlns:a16="http://schemas.microsoft.com/office/drawing/2014/main" id="{7996515A-B8F1-2BBD-F123-366EB7E5D5E7}"/>
              </a:ext>
            </a:extLst>
          </p:cNvPr>
          <p:cNvPicPr>
            <a:picLocks noChangeAspect="1"/>
          </p:cNvPicPr>
          <p:nvPr/>
        </p:nvPicPr>
        <p:blipFill>
          <a:blip r:embed="rId3"/>
          <a:stretch>
            <a:fillRect/>
          </a:stretch>
        </p:blipFill>
        <p:spPr>
          <a:xfrm>
            <a:off x="3375193" y="4345906"/>
            <a:ext cx="4438772" cy="2367345"/>
          </a:xfrm>
          <a:prstGeom prst="rect">
            <a:avLst/>
          </a:prstGeom>
        </p:spPr>
      </p:pic>
    </p:spTree>
    <p:extLst>
      <p:ext uri="{BB962C8B-B14F-4D97-AF65-F5344CB8AC3E}">
        <p14:creationId xmlns:p14="http://schemas.microsoft.com/office/powerpoint/2010/main" val="2327251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86</TotalTime>
  <Words>2640</Words>
  <Application>Microsoft Office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Aldhabi</vt:lpstr>
      <vt:lpstr>Arial</vt:lpstr>
      <vt:lpstr>Arial Black</vt:lpstr>
      <vt:lpstr>Corbel</vt:lpstr>
      <vt:lpstr>Parallax</vt:lpstr>
      <vt:lpstr>بسم الله الرحمن الرحیم  موضوع : قفل هوشمند نام دانشجو : پگاه گورکانی، زهرا دبیری نام درس : هوش مصنوعی نام استاد : استاد عصایی معمم</vt:lpstr>
      <vt:lpstr>فهرست مطالب</vt:lpstr>
      <vt:lpstr>قفل هوشمند چیست ؟  قفل هوشمند یک دستگاه الکترونیکی است که از فناوری‌های مدرن مانند وای‌فای و بلوتوث استفاده می‌کند. این نوع قفل امکاناتی مانند شناسایی اثر انگشت، تشخیص چهره، یا استفاده از رمز عبور را برای باز و بسته‌شدن درب‌ها فراهم می‌کند. قفل هوشمند به شبکه WiFi خانه شما متصل می‌شود و از راه دور قابل کنترل است. این قفل‌ها به دلیل قابلیت‌های فراوان و ضریب ایمنی بالایشان، جایگزین مناسبی برای قفل‌های سنتی محسوب می‌شوند. </vt:lpstr>
      <vt:lpstr>PowerPoint Presentation</vt:lpstr>
      <vt:lpstr>قفل هوشمند چه کاربردی دارد ؟  قفل هوشمند از فناوری‌های مدرن مانند وای‌فای و بلوتوث استفاده می‌کند و امکانات متنوعی از جمله شناسایی اثر انگشت، تشخیص چهره، و یا استفاده از رمز عبور را برای باز و بسته‌شدن درب‌ها فراهم می‌کند. این قفل‌ها به دلیل قابلیت‌های فراوان و ضریب ایمنی بالایشان، جایگزین مناسبی برای قفل‌های سنتی محسوب می‌شوند.</vt:lpstr>
      <vt:lpstr>PowerPoint Presentation</vt:lpstr>
      <vt:lpstr>قفل هوشمند اثر انگشتی</vt:lpstr>
      <vt:lpstr>PowerPoint Presentation</vt:lpstr>
      <vt:lpstr>قفل هوشمند کارتی</vt:lpstr>
      <vt:lpstr>PowerPoint Presentation</vt:lpstr>
      <vt:lpstr>قفل هوشمند هتل ها :  قفل هوشمند یک دستگاه الکترونیکی است که از فناوری‐های مدرن مانند وای‐فای و بلوتوث استفاده می‌کند. این قفل امکاناتی مانند شناسایی اثر انگشت، تشخیص چهره، یا استفاده از رمز عبور را برای باز و بسته‐شدن درب‌ها فراهم می‐کند. قفل هوشمند به شبکه WiFi خانه شما متصل می‌شود و از راه دور قابل کنتر است.  این قفل به دلیل قابلیت‐های فراوان و ضریب ایمنی بالایشان، جایگزین مناسبی برای قفل‐های سنتی محسوب می شوند. برخی از ویژگیهای قفل هوشمند عبارت‌اندیز شروع می‌شود:  امتیاز انتخاب قفل هوشمند برای امنیت خانه و جلوگیری از ورود سارقین یک راهکار مؤثر و کاربردی است. استفاده از کلیدهای تمام شده است و هوشمندسازی کمک زیادی به حذف کلیدهای فلزی کرده است. روشنی از قفل هوشمند برای امنیت بالای قرار دارد.  قفل هوشمند با رمز عبور یکی از اولین مدلهای قفل هوشمند است که علیرغم سادگی و عدم استفاده از ویژگیهای بیومتریک، مورد توجه افراد قرار گرفته است.  استفاده از کلیدهای تمام شده است و هوشمندسازی کمک زیادی به حذف کلیدهای فلزی کرده است. این قفل ها به دلیل قابلیت‐های فراوان و ضریب ایمنی بالایشان، جایگزین مناسبی برای قفل‐های سنتی محسوب می شوند.  </vt:lpstr>
      <vt:lpstr>قفل هوشمند رمزی</vt:lpstr>
      <vt:lpstr> قفل هوشمند یک جایگزین عالی برای حفظ امنیت ساختمان‌های عمومی، به خصوص هتل‌ها است. این نوع قفل‌ها از فناوری‌های مدرن مانند وای‌فای و بلوتوث استفاده می‌کنند و امکاناتی مانند شناسایی اثر انگشت، تشخیص چهره، یا استفاده از رمز عبور را برای باز و بسته‌شدن درب‌ها فراهم می‌کنند. این ویژگی‌ها باعث می‌شود قفل هوشمند به عنوان یک وسیله ضروری برای داشتن زندگی آسوده‌تر و امن‌تر در هتل‌ها مورد استفاده قرار گیرد.</vt:lpstr>
      <vt:lpstr>PowerPoint Presentation</vt:lpstr>
      <vt:lpstr>حسگر قفل هوشمند ساختمان ها  با توجه به نتایج جستجو، قفل هوشمند در ساختمان‌ها از انواع مختلف حسگرها برای شناسایی استفاده می‌کند. این حسگرها شامل اثر انگشت، تشخیص چهره، و یا استفاده از کارت‌های الکترونیکی برای باز و بسته‌شدن درب‌ها می‌شود. از این روش‌ها برای افزایش امنیت و کنترل دسترسی در ساختمان‌ها استفاده می‌شود.</vt:lpstr>
      <vt:lpstr>جدول حالات قفل هوشمند</vt:lpstr>
      <vt:lpstr>PowerPoint Presentation</vt:lpstr>
      <vt:lpstr>قفل هوشمند مدنظر</vt:lpstr>
      <vt:lpstr>PowerPoint Presentation</vt:lpstr>
      <vt:lpstr>امکانات و ویژگی های قفل تشخیص چهره DDL709 FVP</vt:lpstr>
      <vt:lpstr>PowerPoint Presentation</vt:lpstr>
      <vt:lpstr>PowerPoint Presentation</vt:lpstr>
      <vt:lpstr>Peas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 موضوع : قفل هوشمند نام دانشجو : پگاه گورکانی، زهرا دبیری نام درس : هوش مصنوعی نام استاد : استاد عصایی معمم</dc:title>
  <dc:creator>7 Elsa</dc:creator>
  <cp:lastModifiedBy>7 Elsa</cp:lastModifiedBy>
  <cp:revision>1</cp:revision>
  <dcterms:created xsi:type="dcterms:W3CDTF">2023-12-28T21:37:38Z</dcterms:created>
  <dcterms:modified xsi:type="dcterms:W3CDTF">2023-12-29T13:30:00Z</dcterms:modified>
</cp:coreProperties>
</file>