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Shape 10"/>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Shape 1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Shape 16"/>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Shape 17"/>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Counting Sort</a:t>
            </a:r>
            <a:endParaRPr/>
          </a:p>
        </p:txBody>
      </p:sp>
      <p:sp>
        <p:nvSpPr>
          <p:cNvPr id="28" name="Shape 28"/>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CMPUT 175 - Lab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Counting Sort</a:t>
            </a:r>
            <a:endParaRPr/>
          </a:p>
        </p:txBody>
      </p:sp>
      <p:sp>
        <p:nvSpPr>
          <p:cNvPr id="34" name="Shape 3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800"/>
              <a:t>Counting sort is a sorting algorithm that works only if the range of values in the list is known. The algorithm uses a list that maintains counts of each value in the list to be sorted, and then constructs the sorted list from the counts.</a:t>
            </a:r>
            <a:endParaRPr sz="1800"/>
          </a:p>
          <a:p>
            <a:pPr indent="0" lvl="0" marL="0">
              <a:spcBef>
                <a:spcPts val="6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Counting Sort</a:t>
            </a:r>
            <a:endParaRPr/>
          </a:p>
        </p:txBody>
      </p:sp>
      <p:sp>
        <p:nvSpPr>
          <p:cNvPr id="40" name="Shape 4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Counting sort contains two phases:</a:t>
            </a:r>
            <a:endParaRPr sz="1800"/>
          </a:p>
          <a:p>
            <a:pPr indent="0" lvl="0" marL="0" rtl="0">
              <a:spcBef>
                <a:spcPts val="600"/>
              </a:spcBef>
              <a:spcAft>
                <a:spcPts val="0"/>
              </a:spcAft>
              <a:buNone/>
            </a:pPr>
            <a:r>
              <a:t/>
            </a:r>
            <a:endParaRPr sz="1000"/>
          </a:p>
          <a:p>
            <a:pPr indent="-342900" lvl="0" marL="457200" rtl="0">
              <a:lnSpc>
                <a:spcPct val="150000"/>
              </a:lnSpc>
              <a:spcBef>
                <a:spcPts val="600"/>
              </a:spcBef>
              <a:spcAft>
                <a:spcPts val="0"/>
              </a:spcAft>
              <a:buSzPts val="1800"/>
              <a:buChar char="●"/>
            </a:pPr>
            <a:r>
              <a:rPr lang="en" sz="1800"/>
              <a:t>Counting</a:t>
            </a:r>
            <a:endParaRPr sz="1800"/>
          </a:p>
          <a:p>
            <a:pPr indent="-342900" lvl="1" marL="914400" rtl="0">
              <a:lnSpc>
                <a:spcPct val="150000"/>
              </a:lnSpc>
              <a:spcBef>
                <a:spcPts val="0"/>
              </a:spcBef>
              <a:spcAft>
                <a:spcPts val="0"/>
              </a:spcAft>
              <a:buSzPts val="1800"/>
              <a:buChar char="○"/>
            </a:pPr>
            <a:r>
              <a:rPr lang="en" sz="1800"/>
              <a:t>Scan the list and determine the count for each number.</a:t>
            </a:r>
            <a:endParaRPr sz="1800"/>
          </a:p>
          <a:p>
            <a:pPr indent="-342900" lvl="0" marL="457200" rtl="0">
              <a:lnSpc>
                <a:spcPct val="150000"/>
              </a:lnSpc>
              <a:spcBef>
                <a:spcPts val="0"/>
              </a:spcBef>
              <a:spcAft>
                <a:spcPts val="0"/>
              </a:spcAft>
              <a:buSzPts val="1800"/>
              <a:buChar char="●"/>
            </a:pPr>
            <a:r>
              <a:rPr lang="en" sz="1800"/>
              <a:t>Ordering</a:t>
            </a:r>
            <a:endParaRPr sz="1800"/>
          </a:p>
          <a:p>
            <a:pPr indent="-342900" lvl="1" marL="914400">
              <a:lnSpc>
                <a:spcPct val="150000"/>
              </a:lnSpc>
              <a:spcBef>
                <a:spcPts val="0"/>
              </a:spcBef>
              <a:spcAft>
                <a:spcPts val="0"/>
              </a:spcAft>
              <a:buSzPts val="1800"/>
              <a:buChar char="○"/>
            </a:pPr>
            <a:r>
              <a:rPr lang="en" sz="1800"/>
              <a:t>Iterate through each key and output the sorted listed.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46" name="Shape 4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None/>
            </a:pPr>
            <a:r>
              <a:rPr lang="en" sz="1800"/>
              <a:t>Our input will be an array and a range of possible values.</a:t>
            </a:r>
            <a:endParaRPr sz="1800"/>
          </a:p>
          <a:p>
            <a:pPr indent="-342900" lvl="0" marL="457200" rtl="0">
              <a:lnSpc>
                <a:spcPct val="150000"/>
              </a:lnSpc>
              <a:spcBef>
                <a:spcPts val="600"/>
              </a:spcBef>
              <a:spcAft>
                <a:spcPts val="0"/>
              </a:spcAft>
              <a:buSzPts val="1800"/>
              <a:buChar char="●"/>
            </a:pPr>
            <a:r>
              <a:rPr b="1" lang="en" sz="1800"/>
              <a:t>[3, 1, 5, 4, 1, 5] </a:t>
            </a:r>
            <a:endParaRPr sz="1800"/>
          </a:p>
          <a:p>
            <a:pPr indent="-342900" lvl="0" marL="457200" rtl="0">
              <a:lnSpc>
                <a:spcPct val="150000"/>
              </a:lnSpc>
              <a:spcBef>
                <a:spcPts val="0"/>
              </a:spcBef>
              <a:spcAft>
                <a:spcPts val="0"/>
              </a:spcAft>
              <a:buSzPts val="1800"/>
              <a:buChar char="●"/>
            </a:pPr>
            <a:r>
              <a:rPr b="1" lang="en" sz="1800"/>
              <a:t>1..5</a:t>
            </a:r>
            <a:endParaRPr b="1" sz="1800"/>
          </a:p>
          <a:p>
            <a:pPr indent="0" lvl="0" marL="0" rtl="0">
              <a:spcBef>
                <a:spcPts val="600"/>
              </a:spcBef>
              <a:spcAft>
                <a:spcPts val="0"/>
              </a:spcAft>
              <a:buNone/>
            </a:pPr>
            <a:r>
              <a:t/>
            </a:r>
            <a:endParaRPr sz="1800"/>
          </a:p>
          <a:p>
            <a:pPr indent="0" lvl="0" marL="0" rtl="0">
              <a:spcBef>
                <a:spcPts val="600"/>
              </a:spcBef>
              <a:spcAft>
                <a:spcPts val="0"/>
              </a:spcAft>
              <a:buClr>
                <a:schemeClr val="dk1"/>
              </a:buClr>
              <a:buSzPts val="1100"/>
              <a:buFont typeface="Arial"/>
              <a:buNone/>
            </a:pPr>
            <a:r>
              <a:rPr lang="en" sz="1800"/>
              <a:t>The counting sort algorithm constructs a count list of length 5, initialized to all 0's. It then scans the list to sort, counting each value. At the end of the scan, the count list will be [2, 0, 1, 1, 2], corresponding to two 1's, zero 2's, one 3, one 4, and two 5's. The sorted list can be constructed by looking at the count list only, to get </a:t>
            </a:r>
            <a:r>
              <a:rPr b="1" lang="en" sz="1800"/>
              <a:t>[1, 1, 3, 4, 5, 5]</a:t>
            </a:r>
            <a:r>
              <a:rPr lang="en" sz="1800"/>
              <a:t>.</a:t>
            </a:r>
            <a:endParaRPr sz="1800"/>
          </a:p>
          <a:p>
            <a:pPr indent="0" lvl="0" marL="0">
              <a:spcBef>
                <a:spcPts val="6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Runtime</a:t>
            </a:r>
            <a:endParaRPr/>
          </a:p>
        </p:txBody>
      </p:sp>
      <p:sp>
        <p:nvSpPr>
          <p:cNvPr id="52" name="Shape 5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Counting sort runs in linear time.   The counting phase requires iterating through the entire list which is linear.  In the ordering phase each key must be checked and the correct number of numbers must be added to the output.  This is also linear time.  The entire algorithm is </a:t>
            </a:r>
            <a:r>
              <a:rPr lang="en" sz="1800">
                <a:latin typeface="Courier New"/>
                <a:ea typeface="Courier New"/>
                <a:cs typeface="Courier New"/>
                <a:sym typeface="Courier New"/>
              </a:rPr>
              <a:t>O(2n)</a:t>
            </a:r>
            <a:r>
              <a:rPr lang="en" sz="1800"/>
              <a:t> or </a:t>
            </a:r>
            <a:r>
              <a:rPr lang="en" sz="1800">
                <a:latin typeface="Courier New"/>
                <a:ea typeface="Courier New"/>
                <a:cs typeface="Courier New"/>
                <a:sym typeface="Courier New"/>
              </a:rPr>
              <a:t>O(n)</a:t>
            </a:r>
            <a:r>
              <a:rPr lang="en" sz="1800"/>
              <a:t>.</a:t>
            </a:r>
            <a:endParaRPr sz="1800"/>
          </a:p>
          <a:p>
            <a:pPr indent="0" lvl="0" marL="0" rtl="0">
              <a:spcBef>
                <a:spcPts val="600"/>
              </a:spcBef>
              <a:spcAft>
                <a:spcPts val="0"/>
              </a:spcAft>
              <a:buNone/>
            </a:pPr>
            <a:r>
              <a:t/>
            </a:r>
            <a:endParaRPr sz="1800"/>
          </a:p>
          <a:p>
            <a:pPr indent="0" lvl="0" marL="0">
              <a:spcBef>
                <a:spcPts val="6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