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Garcia" initials="CG" lastIdx="1" clrIdx="0">
    <p:extLst>
      <p:ext uri="{19B8F6BF-5375-455C-9EA6-DF929625EA0E}">
        <p15:presenceInfo xmlns:p15="http://schemas.microsoft.com/office/powerpoint/2012/main" userId="fc882283e3c1ea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98C61"/>
    <a:srgbClr val="94C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SV" sz="5400" b="1" dirty="0" smtClean="0"/>
              <a:t>REFUERZO</a:t>
            </a:r>
            <a:endParaRPr lang="es-SV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23866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423" y="296451"/>
            <a:ext cx="10131425" cy="505216"/>
          </a:xfrm>
        </p:spPr>
        <p:txBody>
          <a:bodyPr>
            <a:normAutofit fontScale="90000"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Identificación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002082"/>
            <a:ext cx="4995334" cy="47891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8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Relaciones:</a:t>
            </a:r>
          </a:p>
          <a:p>
            <a:pPr marL="0" indent="0" algn="just">
              <a:buNone/>
            </a:pP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Conexiones entre las entidades.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1002082"/>
            <a:ext cx="4995332" cy="5485357"/>
          </a:xfrm>
          <a:solidFill>
            <a:schemeClr val="tx1">
              <a:lumMod val="95000"/>
            </a:schemeClr>
          </a:solidFill>
        </p:spPr>
        <p:txBody>
          <a:bodyPr anchor="t"/>
          <a:lstStyle/>
          <a:p>
            <a:pPr marL="0" indent="0" algn="ctr">
              <a:buNone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TIPOS DE RELACIONES</a:t>
            </a:r>
          </a:p>
          <a:p>
            <a:pPr marL="0" indent="0">
              <a:buNone/>
            </a:pPr>
            <a:r>
              <a:rPr lang="es-SV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Relaciones uno a uno(1:1)</a:t>
            </a:r>
          </a:p>
          <a:p>
            <a:pPr marL="0" indent="0">
              <a:buNone/>
            </a:pPr>
            <a:endParaRPr lang="es-SV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475203" y="2783480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Persona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85802" y="2620027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Persona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23380" y="548535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Cédula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12" name="Conector recto 11"/>
          <p:cNvCxnSpPr>
            <a:stCxn id="9" idx="2"/>
            <a:endCxn id="10" idx="0"/>
          </p:cNvCxnSpPr>
          <p:nvPr/>
        </p:nvCxnSpPr>
        <p:spPr>
          <a:xfrm>
            <a:off x="1606465" y="3622109"/>
            <a:ext cx="37578" cy="18632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261894" y="360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314863" y="506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734367" y="435846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685802" y="2620027"/>
            <a:ext cx="1878904" cy="38674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741049" y="2609420"/>
            <a:ext cx="1786078" cy="3878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430122" y="2620027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Profesor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467700" y="548535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Departamento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25" name="Conector recto 24"/>
          <p:cNvCxnSpPr>
            <a:stCxn id="23" idx="2"/>
            <a:endCxn id="24" idx="0"/>
          </p:cNvCxnSpPr>
          <p:nvPr/>
        </p:nvCxnSpPr>
        <p:spPr>
          <a:xfrm>
            <a:off x="4350785" y="3622109"/>
            <a:ext cx="37578" cy="18632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06214" y="3600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4059183" y="506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478687" y="435846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29" name="Conector recto 28"/>
          <p:cNvCxnSpPr/>
          <p:nvPr/>
        </p:nvCxnSpPr>
        <p:spPr>
          <a:xfrm>
            <a:off x="3430122" y="2620027"/>
            <a:ext cx="1878904" cy="38674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3485369" y="2609420"/>
            <a:ext cx="1786078" cy="3878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6133179" y="220683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Trabajador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70757" y="5072169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Departamento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33" name="Conector recto 32"/>
          <p:cNvCxnSpPr>
            <a:stCxn id="31" idx="2"/>
            <a:endCxn id="32" idx="0"/>
          </p:cNvCxnSpPr>
          <p:nvPr/>
        </p:nvCxnSpPr>
        <p:spPr>
          <a:xfrm>
            <a:off x="7053842" y="3208920"/>
            <a:ext cx="37578" cy="18632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6709271" y="318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762240" y="4650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181744" y="3945272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Dirige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40" name="Conector angular 39"/>
          <p:cNvCxnSpPr>
            <a:stCxn id="6" idx="2"/>
          </p:cNvCxnSpPr>
          <p:nvPr/>
        </p:nvCxnSpPr>
        <p:spPr>
          <a:xfrm rot="5400000" flipH="1" flipV="1">
            <a:off x="9661737" y="3130769"/>
            <a:ext cx="388921" cy="920665"/>
          </a:xfrm>
          <a:prstGeom prst="bentConnector4">
            <a:avLst>
              <a:gd name="adj1" fmla="val -187606"/>
              <a:gd name="adj2" fmla="val 13537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9071011" y="3801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10265192" y="3000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8968636" y="2054268"/>
            <a:ext cx="144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*Relación </a:t>
            </a:r>
          </a:p>
          <a:p>
            <a:r>
              <a:rPr lang="es-SV" b="1" dirty="0" smtClean="0">
                <a:solidFill>
                  <a:schemeClr val="bg1"/>
                </a:solidFill>
              </a:rPr>
              <a:t>involutiva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9649644" y="409592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Casada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423" y="296451"/>
            <a:ext cx="10131425" cy="505216"/>
          </a:xfrm>
        </p:spPr>
        <p:txBody>
          <a:bodyPr>
            <a:normAutofit fontScale="90000"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Identificación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002082"/>
            <a:ext cx="4995334" cy="47891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8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Relaciones:</a:t>
            </a:r>
          </a:p>
          <a:p>
            <a:pPr marL="0" indent="0" algn="just">
              <a:buNone/>
            </a:pP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Conexiones entre las entidades.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1002082"/>
            <a:ext cx="4995332" cy="5485357"/>
          </a:xfrm>
          <a:solidFill>
            <a:schemeClr val="tx1">
              <a:lumMod val="95000"/>
            </a:schemeClr>
          </a:solidFill>
        </p:spPr>
        <p:txBody>
          <a:bodyPr anchor="t"/>
          <a:lstStyle/>
          <a:p>
            <a:pPr marL="0" indent="0" algn="ctr">
              <a:buNone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TIPOS DE RELACIONES</a:t>
            </a:r>
          </a:p>
          <a:p>
            <a:pPr marL="0" indent="0">
              <a:buNone/>
            </a:pPr>
            <a:r>
              <a:rPr lang="es-SV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Relaciones uno a muchos(1:m)</a:t>
            </a:r>
          </a:p>
          <a:p>
            <a:pPr marL="0" indent="0">
              <a:buNone/>
            </a:pPr>
            <a:endParaRPr lang="es-SV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85802" y="2620027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Profesor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23380" y="548535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Asignatura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12" name="Conector recto 11"/>
          <p:cNvCxnSpPr>
            <a:stCxn id="9" idx="2"/>
            <a:endCxn id="10" idx="0"/>
          </p:cNvCxnSpPr>
          <p:nvPr/>
        </p:nvCxnSpPr>
        <p:spPr>
          <a:xfrm>
            <a:off x="1606465" y="3622109"/>
            <a:ext cx="37578" cy="18632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261894" y="3600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314863" y="506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734367" y="435846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Enseñar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20" name="Conector recto 19"/>
          <p:cNvCxnSpPr/>
          <p:nvPr/>
        </p:nvCxnSpPr>
        <p:spPr>
          <a:xfrm>
            <a:off x="685802" y="2620027"/>
            <a:ext cx="1878904" cy="38674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741049" y="2609420"/>
            <a:ext cx="1786078" cy="3878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430122" y="2620027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Profesor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467700" y="548535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Departamento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25" name="Conector recto 24"/>
          <p:cNvCxnSpPr>
            <a:stCxn id="23" idx="2"/>
            <a:endCxn id="24" idx="0"/>
          </p:cNvCxnSpPr>
          <p:nvPr/>
        </p:nvCxnSpPr>
        <p:spPr>
          <a:xfrm>
            <a:off x="4350785" y="3622109"/>
            <a:ext cx="37578" cy="18632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06214" y="3600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059183" y="506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478687" y="4358461"/>
            <a:ext cx="114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Pertenece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133179" y="220683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Cliente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70757" y="5072169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Factura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33" name="Conector recto 32"/>
          <p:cNvCxnSpPr>
            <a:stCxn id="31" idx="2"/>
            <a:endCxn id="32" idx="0"/>
          </p:cNvCxnSpPr>
          <p:nvPr/>
        </p:nvCxnSpPr>
        <p:spPr>
          <a:xfrm>
            <a:off x="7053842" y="3208920"/>
            <a:ext cx="37578" cy="18632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6709271" y="3187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6762240" y="4650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*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181744" y="394527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8588175" y="220683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Estudiante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8625753" y="5072169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Grupo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39" name="Conector recto 38"/>
          <p:cNvCxnSpPr>
            <a:stCxn id="37" idx="2"/>
            <a:endCxn id="38" idx="0"/>
          </p:cNvCxnSpPr>
          <p:nvPr/>
        </p:nvCxnSpPr>
        <p:spPr>
          <a:xfrm>
            <a:off x="9508838" y="3208920"/>
            <a:ext cx="37578" cy="18632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9164267" y="31877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217236" y="4650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9590905" y="3941451"/>
            <a:ext cx="114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Pertenece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1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423" y="296451"/>
            <a:ext cx="10131425" cy="505216"/>
          </a:xfrm>
        </p:spPr>
        <p:txBody>
          <a:bodyPr>
            <a:normAutofit fontScale="90000"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Identificación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002082"/>
            <a:ext cx="4995334" cy="47891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8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Relaciones:</a:t>
            </a:r>
          </a:p>
          <a:p>
            <a:pPr marL="0" indent="0" algn="just">
              <a:buNone/>
            </a:pP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Conexiones entre las entidades.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1002082"/>
            <a:ext cx="4995332" cy="5485357"/>
          </a:xfrm>
          <a:solidFill>
            <a:schemeClr val="tx1">
              <a:lumMod val="95000"/>
            </a:schemeClr>
          </a:solidFill>
        </p:spPr>
        <p:txBody>
          <a:bodyPr anchor="t"/>
          <a:lstStyle/>
          <a:p>
            <a:pPr marL="0" indent="0" algn="ctr">
              <a:buNone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TIPOS DE RELACIONES</a:t>
            </a:r>
          </a:p>
          <a:p>
            <a:pPr marL="0" indent="0">
              <a:buNone/>
            </a:pPr>
            <a:r>
              <a:rPr lang="es-SV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Relaciones muchos a muchos(</a:t>
            </a:r>
            <a:r>
              <a:rPr lang="es-SV" u="sng" dirty="0" err="1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n:m</a:t>
            </a:r>
            <a:r>
              <a:rPr lang="es-SV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</a:p>
          <a:p>
            <a:pPr marL="0" indent="0">
              <a:buNone/>
            </a:pPr>
            <a:endParaRPr lang="es-SV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430122" y="2620027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Profesor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467700" y="548535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Grupos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25" name="Conector recto 24"/>
          <p:cNvCxnSpPr>
            <a:stCxn id="23" idx="2"/>
            <a:endCxn id="24" idx="0"/>
          </p:cNvCxnSpPr>
          <p:nvPr/>
        </p:nvCxnSpPr>
        <p:spPr>
          <a:xfrm>
            <a:off x="4350785" y="3622109"/>
            <a:ext cx="37578" cy="18632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06214" y="3600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059183" y="50641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478687" y="435846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Enseña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133179" y="220683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Cliente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170757" y="5072169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Factura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33" name="Conector recto 32"/>
          <p:cNvCxnSpPr>
            <a:stCxn id="31" idx="2"/>
            <a:endCxn id="32" idx="0"/>
          </p:cNvCxnSpPr>
          <p:nvPr/>
        </p:nvCxnSpPr>
        <p:spPr>
          <a:xfrm>
            <a:off x="7053842" y="3208920"/>
            <a:ext cx="37578" cy="18632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6709271" y="31877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6762240" y="4650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*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7142206" y="3664452"/>
            <a:ext cx="8290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Es </a:t>
            </a:r>
          </a:p>
          <a:p>
            <a:r>
              <a:rPr lang="es-SV" b="1" dirty="0" smtClean="0">
                <a:solidFill>
                  <a:schemeClr val="bg1"/>
                </a:solidFill>
              </a:rPr>
              <a:t>titular </a:t>
            </a:r>
          </a:p>
          <a:p>
            <a:r>
              <a:rPr lang="es-SV" b="1" dirty="0" smtClean="0">
                <a:solidFill>
                  <a:schemeClr val="bg1"/>
                </a:solidFill>
              </a:rPr>
              <a:t>de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550597" y="2968146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Empleado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44" name="Conector angular 43"/>
          <p:cNvCxnSpPr>
            <a:stCxn id="40" idx="2"/>
          </p:cNvCxnSpPr>
          <p:nvPr/>
        </p:nvCxnSpPr>
        <p:spPr>
          <a:xfrm rot="5400000" flipH="1" flipV="1">
            <a:off x="9737131" y="3315435"/>
            <a:ext cx="388921" cy="920665"/>
          </a:xfrm>
          <a:prstGeom prst="bentConnector4">
            <a:avLst>
              <a:gd name="adj1" fmla="val -187606"/>
              <a:gd name="adj2" fmla="val 135374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9146405" y="3985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10340586" y="318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*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9044030" y="2238934"/>
            <a:ext cx="1440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*Relación </a:t>
            </a:r>
          </a:p>
          <a:p>
            <a:r>
              <a:rPr lang="es-SV" b="1" dirty="0" smtClean="0">
                <a:solidFill>
                  <a:schemeClr val="bg1"/>
                </a:solidFill>
              </a:rPr>
              <a:t>involutiva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9725038" y="4280594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Dirige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03685" y="4797135"/>
            <a:ext cx="2395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SV" b="1" dirty="0" smtClean="0">
                <a:solidFill>
                  <a:srgbClr val="FF0000"/>
                </a:solidFill>
              </a:rPr>
              <a:t>Este tipo de relaciones</a:t>
            </a:r>
          </a:p>
          <a:p>
            <a:pPr algn="ctr"/>
            <a:r>
              <a:rPr lang="es-SV" b="1" dirty="0" smtClean="0">
                <a:solidFill>
                  <a:srgbClr val="FF0000"/>
                </a:solidFill>
              </a:rPr>
              <a:t>Pueden causar redundancia en la BD.</a:t>
            </a:r>
          </a:p>
          <a:p>
            <a:pPr algn="ctr"/>
            <a:r>
              <a:rPr lang="es-SV" b="1" dirty="0" smtClean="0">
                <a:solidFill>
                  <a:srgbClr val="FF0000"/>
                </a:solidFill>
              </a:rPr>
              <a:t>Estas relaciones se deben normalizar.</a:t>
            </a:r>
            <a:endParaRPr lang="es-SV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70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8768"/>
            <a:ext cx="10131425" cy="580373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Identificacion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538692" y="1304794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Cliente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688971" y="1304794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Animales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688971" y="4160729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Servicios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538692" y="4160729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Facturas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9" name="Conector angular 8"/>
          <p:cNvCxnSpPr>
            <a:stCxn id="4" idx="3"/>
            <a:endCxn id="5" idx="1"/>
          </p:cNvCxnSpPr>
          <p:nvPr/>
        </p:nvCxnSpPr>
        <p:spPr>
          <a:xfrm>
            <a:off x="3380018" y="1805835"/>
            <a:ext cx="4308953" cy="1270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380018" y="1436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388889" y="14553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615985" y="2381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623018" y="3797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cxnSp>
        <p:nvCxnSpPr>
          <p:cNvPr id="17" name="Conector angular 16"/>
          <p:cNvCxnSpPr>
            <a:stCxn id="5" idx="2"/>
            <a:endCxn id="6" idx="0"/>
          </p:cNvCxnSpPr>
          <p:nvPr/>
        </p:nvCxnSpPr>
        <p:spPr>
          <a:xfrm rot="5400000">
            <a:off x="7682708" y="3233802"/>
            <a:ext cx="1853853" cy="1270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7" idx="0"/>
          </p:cNvCxnSpPr>
          <p:nvPr/>
        </p:nvCxnSpPr>
        <p:spPr>
          <a:xfrm rot="5400000">
            <a:off x="1532429" y="3233802"/>
            <a:ext cx="1853853" cy="127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472739" y="3785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472739" y="2381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438872" y="540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cxnSp>
        <p:nvCxnSpPr>
          <p:cNvPr id="26" name="Conector angular 25"/>
          <p:cNvCxnSpPr>
            <a:stCxn id="7" idx="2"/>
            <a:endCxn id="6" idx="1"/>
          </p:cNvCxnSpPr>
          <p:nvPr/>
        </p:nvCxnSpPr>
        <p:spPr>
          <a:xfrm rot="5400000" flipH="1" flipV="1">
            <a:off x="4823642" y="2297483"/>
            <a:ext cx="501041" cy="5229616"/>
          </a:xfrm>
          <a:prstGeom prst="bentConnector4">
            <a:avLst>
              <a:gd name="adj1" fmla="val -45625"/>
              <a:gd name="adj2" fmla="val 5880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7388889" y="43068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150639" y="4889327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Registra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472739" y="30427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7887403" y="30554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908104" y="1307927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Registra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1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21294"/>
            <a:ext cx="10131425" cy="530268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Identificación de los atributos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415557"/>
            <a:ext cx="10131425" cy="17657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Tipos de atributos:</a:t>
            </a:r>
          </a:p>
          <a:p>
            <a:pPr marL="0" indent="0">
              <a:buNone/>
            </a:pPr>
            <a:r>
              <a:rPr lang="es-SV" sz="2000" dirty="0" smtClean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Clave primaria</a:t>
            </a:r>
          </a:p>
          <a:p>
            <a:pPr marL="0" indent="0">
              <a:buNone/>
            </a:pPr>
            <a:r>
              <a:rPr lang="es-SV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 aquel atributo el cual consideramos clave para la identificación de los demás atributos que describen a la entidad. </a:t>
            </a:r>
          </a:p>
          <a:p>
            <a:pPr marL="0" indent="0">
              <a:buNone/>
            </a:pPr>
            <a:endParaRPr lang="es-SV" dirty="0">
              <a:solidFill>
                <a:srgbClr val="FFFF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80478" y="3181350"/>
            <a:ext cx="2591722" cy="28003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2400" b="1" u="sng" dirty="0" smtClean="0">
                <a:solidFill>
                  <a:schemeClr val="bg1"/>
                </a:solidFill>
              </a:rPr>
              <a:t>Alumno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Id_Alumno(</a:t>
            </a:r>
            <a:r>
              <a:rPr lang="es-SV" sz="2400" b="1" dirty="0" smtClean="0">
                <a:solidFill>
                  <a:srgbClr val="FFC000"/>
                </a:solidFill>
              </a:rPr>
              <a:t>PK</a:t>
            </a:r>
            <a:r>
              <a:rPr lang="es-SV" sz="2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Semestre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Especialidad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Dirección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Teléfono</a:t>
            </a:r>
          </a:p>
          <a:p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3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221294"/>
            <a:ext cx="10131425" cy="530268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Identificación de los atributos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415557"/>
            <a:ext cx="10131425" cy="17657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000" b="1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Tipos de atributos:</a:t>
            </a:r>
          </a:p>
          <a:p>
            <a:pPr marL="0" indent="0">
              <a:buNone/>
            </a:pPr>
            <a:r>
              <a:rPr lang="es-SV" sz="2000" dirty="0" smtClean="0">
                <a:solidFill>
                  <a:srgbClr val="FFFF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Clave alternativa o foránea</a:t>
            </a:r>
          </a:p>
          <a:p>
            <a:pPr marL="0" indent="0">
              <a:buNone/>
            </a:pPr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 una clave que no es elegida por el diseñador de la base de datos</a:t>
            </a:r>
            <a:endParaRPr lang="es-SV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80478" y="3181350"/>
            <a:ext cx="4572922" cy="22098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2400" b="1" u="sng" dirty="0" smtClean="0">
                <a:solidFill>
                  <a:schemeClr val="bg1"/>
                </a:solidFill>
              </a:rPr>
              <a:t>Cliente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Id_Cliente(</a:t>
            </a:r>
            <a:r>
              <a:rPr lang="es-SV" sz="2400" b="1" dirty="0" smtClean="0">
                <a:solidFill>
                  <a:srgbClr val="FFC000"/>
                </a:solidFill>
              </a:rPr>
              <a:t>PK</a:t>
            </a:r>
            <a:r>
              <a:rPr lang="es-SV" sz="2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Documento de identificación(</a:t>
            </a:r>
            <a:r>
              <a:rPr lang="es-SV" sz="2400" b="1" dirty="0" smtClean="0">
                <a:solidFill>
                  <a:srgbClr val="FFC000"/>
                </a:solidFill>
              </a:rPr>
              <a:t>FK</a:t>
            </a:r>
            <a:r>
              <a:rPr lang="es-SV" sz="24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sz="2400" b="1" dirty="0" smtClean="0">
                <a:solidFill>
                  <a:schemeClr val="bg1"/>
                </a:solidFill>
              </a:rPr>
              <a:t>Apellido</a:t>
            </a:r>
          </a:p>
        </p:txBody>
      </p:sp>
    </p:spTree>
    <p:extLst>
      <p:ext uri="{BB962C8B-B14F-4D97-AF65-F5344CB8AC3E}">
        <p14:creationId xmlns:p14="http://schemas.microsoft.com/office/powerpoint/2010/main" val="2668357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8768"/>
            <a:ext cx="10131425" cy="580373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Identificacion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55800" y="1112636"/>
            <a:ext cx="1841326" cy="22952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1400" b="1" u="sng" dirty="0" smtClean="0">
                <a:solidFill>
                  <a:schemeClr val="bg1"/>
                </a:solidFill>
              </a:rPr>
              <a:t>Cliente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idCliente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tipo_documento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Num_documento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Nombres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Apellidos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Dirección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Telefono_casa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Celular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Correo </a:t>
            </a:r>
          </a:p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116483" y="1376045"/>
            <a:ext cx="1841326" cy="18601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Animales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idAnimal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Especie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Raza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Color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Tamaño</a:t>
            </a:r>
          </a:p>
          <a:p>
            <a:r>
              <a:rPr lang="es-SV" sz="1400" dirty="0" err="1" smtClean="0">
                <a:solidFill>
                  <a:schemeClr val="bg1"/>
                </a:solidFill>
              </a:rPr>
              <a:t>Fecha_nacimiento</a:t>
            </a:r>
            <a:endParaRPr lang="es-SV" sz="14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116483" y="537505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Servicios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idServicio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Tipo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Tarifa </a:t>
            </a:r>
            <a:endParaRPr lang="es-SV" sz="14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99132" y="4879444"/>
            <a:ext cx="1432560" cy="11908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1600" b="1" u="sng" dirty="0" smtClean="0">
                <a:solidFill>
                  <a:schemeClr val="bg1"/>
                </a:solidFill>
              </a:rPr>
              <a:t>Facturas</a:t>
            </a:r>
            <a:endParaRPr lang="es-SV" sz="2000" b="1" u="sng" dirty="0">
              <a:solidFill>
                <a:schemeClr val="bg1"/>
              </a:solidFill>
            </a:endParaRPr>
          </a:p>
          <a:p>
            <a:r>
              <a:rPr lang="es-SV" sz="1600" dirty="0" smtClean="0">
                <a:solidFill>
                  <a:schemeClr val="bg1"/>
                </a:solidFill>
              </a:rPr>
              <a:t>idFactura</a:t>
            </a:r>
          </a:p>
          <a:p>
            <a:r>
              <a:rPr lang="es-SV" sz="1600" dirty="0" smtClean="0">
                <a:solidFill>
                  <a:schemeClr val="bg1"/>
                </a:solidFill>
              </a:rPr>
              <a:t>Fecha </a:t>
            </a:r>
          </a:p>
        </p:txBody>
      </p:sp>
      <p:cxnSp>
        <p:nvCxnSpPr>
          <p:cNvPr id="9" name="Conector angular 8"/>
          <p:cNvCxnSpPr>
            <a:stCxn id="4" idx="3"/>
            <a:endCxn id="5" idx="1"/>
          </p:cNvCxnSpPr>
          <p:nvPr/>
        </p:nvCxnSpPr>
        <p:spPr>
          <a:xfrm>
            <a:off x="3297126" y="2260283"/>
            <a:ext cx="4819357" cy="4585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295522" y="185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80062" y="19431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682621" y="32758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698849" y="5030972"/>
            <a:ext cx="2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cxnSp>
        <p:nvCxnSpPr>
          <p:cNvPr id="17" name="Conector angular 16"/>
          <p:cNvCxnSpPr>
            <a:stCxn id="5" idx="2"/>
            <a:endCxn id="6" idx="0"/>
          </p:cNvCxnSpPr>
          <p:nvPr/>
        </p:nvCxnSpPr>
        <p:spPr>
          <a:xfrm rot="5400000">
            <a:off x="7967727" y="4305639"/>
            <a:ext cx="2138838" cy="1270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7" idx="0"/>
          </p:cNvCxnSpPr>
          <p:nvPr/>
        </p:nvCxnSpPr>
        <p:spPr>
          <a:xfrm rot="5400000">
            <a:off x="1560181" y="4063162"/>
            <a:ext cx="1471514" cy="16105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295938" y="4544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064569" y="3348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157536" y="63438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cxnSp>
        <p:nvCxnSpPr>
          <p:cNvPr id="26" name="Conector angular 25"/>
          <p:cNvCxnSpPr>
            <a:stCxn id="7" idx="2"/>
            <a:endCxn id="6" idx="1"/>
          </p:cNvCxnSpPr>
          <p:nvPr/>
        </p:nvCxnSpPr>
        <p:spPr>
          <a:xfrm rot="5400000" flipH="1" flipV="1">
            <a:off x="5068855" y="3022655"/>
            <a:ext cx="194184" cy="5901071"/>
          </a:xfrm>
          <a:prstGeom prst="bentConnector4">
            <a:avLst>
              <a:gd name="adj1" fmla="val -117723"/>
              <a:gd name="adj2" fmla="val 5606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7780062" y="5568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451843" y="5788524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Registra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457618" y="402839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0794" y="421305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213088" y="1662498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Registra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1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1427" y="193965"/>
            <a:ext cx="10131425" cy="51855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DICCIONARIO DE DATOS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721897"/>
              </p:ext>
            </p:extLst>
          </p:nvPr>
        </p:nvGraphicFramePr>
        <p:xfrm>
          <a:off x="2032000" y="719666"/>
          <a:ext cx="8128000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873"/>
                <a:gridCol w="1607127"/>
                <a:gridCol w="4064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s-SV" dirty="0" smtClean="0"/>
                        <a:t>Entidad CLIENTE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Alias: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Cliente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s-SV" dirty="0" smtClean="0"/>
                        <a:t>Persona que registra alguna</a:t>
                      </a:r>
                      <a:r>
                        <a:rPr lang="es-SV" baseline="0" dirty="0" smtClean="0"/>
                        <a:t> mascota en la veterinaria o adquiere algún servicio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b="1" dirty="0" smtClean="0"/>
                        <a:t>Atributo</a:t>
                      </a:r>
                      <a:endParaRPr lang="es-SV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b="1" dirty="0" smtClean="0"/>
                        <a:t>Descripción</a:t>
                      </a:r>
                      <a:endParaRPr lang="es-SV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idCliente</a:t>
                      </a:r>
                      <a:endParaRPr lang="es-SV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Código asignado por la BD a cada</a:t>
                      </a:r>
                      <a:r>
                        <a:rPr lang="es-SV" baseline="0" dirty="0" smtClean="0"/>
                        <a:t> cliente.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Tipo_documento</a:t>
                      </a:r>
                      <a:endParaRPr lang="es-SV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Tipo</a:t>
                      </a:r>
                      <a:r>
                        <a:rPr lang="es-SV" baseline="0" dirty="0" smtClean="0"/>
                        <a:t> de documento del cliente(cédula, extranjería).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Num_documento</a:t>
                      </a:r>
                      <a:endParaRPr lang="es-SV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Numero de documento</a:t>
                      </a:r>
                      <a:r>
                        <a:rPr lang="es-SV" baseline="0" dirty="0" smtClean="0"/>
                        <a:t> de identidad del cliente.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Nombres</a:t>
                      </a:r>
                      <a:endParaRPr lang="es-SV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Primer(y segundo nombre si aplica)</a:t>
                      </a:r>
                      <a:r>
                        <a:rPr lang="es-SV" baseline="0" dirty="0" smtClean="0"/>
                        <a:t> del cliente.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Apellidos</a:t>
                      </a:r>
                      <a:endParaRPr lang="es-SV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Apellidos</a:t>
                      </a:r>
                      <a:r>
                        <a:rPr lang="es-SV" baseline="0" dirty="0" smtClean="0"/>
                        <a:t> completos del cliente.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Dirección</a:t>
                      </a:r>
                      <a:endParaRPr lang="es-SV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Dirección de residencia actual</a:t>
                      </a:r>
                      <a:r>
                        <a:rPr lang="es-SV" baseline="0" dirty="0" smtClean="0"/>
                        <a:t> del cliente.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Telefono_casa</a:t>
                      </a:r>
                      <a:endParaRPr lang="es-SV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Teléfono de residencia actual del cliente.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Celular</a:t>
                      </a:r>
                      <a:endParaRPr lang="es-SV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Número</a:t>
                      </a:r>
                      <a:r>
                        <a:rPr lang="es-SV" baseline="0" dirty="0" smtClean="0"/>
                        <a:t> celular del cliente.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correo</a:t>
                      </a:r>
                      <a:endParaRPr lang="es-SV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Correo electrónico</a:t>
                      </a:r>
                      <a:r>
                        <a:rPr lang="es-SV" baseline="0" dirty="0" smtClean="0"/>
                        <a:t> del cliente.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b="1" dirty="0" smtClean="0"/>
                        <a:t>Claves Candidatas</a:t>
                      </a:r>
                      <a:endParaRPr lang="es-SV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idCliente</a:t>
                      </a:r>
                    </a:p>
                    <a:p>
                      <a:r>
                        <a:rPr lang="es-SV" dirty="0" smtClean="0"/>
                        <a:t>(Num_documento)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b="1" dirty="0" smtClean="0"/>
                        <a:t>Restricciones</a:t>
                      </a:r>
                      <a:endParaRPr lang="es-SV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SV" b="1" dirty="0" smtClean="0"/>
                        <a:t>Num_documento</a:t>
                      </a:r>
                      <a:r>
                        <a:rPr lang="es-SV" dirty="0" smtClean="0"/>
                        <a:t> debe ser único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911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64820"/>
          </a:xfrm>
        </p:spPr>
        <p:txBody>
          <a:bodyPr>
            <a:normAutofit/>
          </a:bodyPr>
          <a:lstStyle/>
          <a:p>
            <a:r>
              <a:rPr lang="es-SV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Preparacion</a:t>
            </a: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del modelo relacional</a:t>
            </a:r>
            <a:b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s-SV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mer</a:t>
            </a: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normalizado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s-SV" dirty="0" smtClean="0"/>
          </a:p>
          <a:p>
            <a:pPr marL="0" indent="0">
              <a:buNone/>
            </a:pPr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Del MER al Modelo Relacional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Revisión de las relaciones</a:t>
            </a:r>
            <a:b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Muchos a muchos</a:t>
            </a:r>
            <a:b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Uno a uno</a:t>
            </a:r>
            <a:b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Uno a muchos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Revisión de las relaciones(Atributos)</a:t>
            </a:r>
          </a:p>
          <a:p>
            <a:pPr marL="342900" indent="-342900">
              <a:buFont typeface="+mj-lt"/>
              <a:buAutoNum type="arabicPeriod"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19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5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Revisión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9436" y="1366899"/>
            <a:ext cx="3738459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SV" b="1" dirty="0" smtClean="0"/>
              <a:t>Relación muchos a muchos:</a:t>
            </a:r>
          </a:p>
          <a:p>
            <a:r>
              <a:rPr lang="es-SV" dirty="0" smtClean="0"/>
              <a:t>Da origen a una nueva tabla y se</a:t>
            </a:r>
            <a:br>
              <a:rPr lang="es-SV" dirty="0" smtClean="0"/>
            </a:br>
            <a:r>
              <a:rPr lang="es-SV" dirty="0" smtClean="0"/>
              <a:t>generan 2 relaciones tipo 1 a muchos.</a:t>
            </a:r>
            <a:endParaRPr lang="es-SV" dirty="0"/>
          </a:p>
        </p:txBody>
      </p:sp>
      <p:sp>
        <p:nvSpPr>
          <p:cNvPr id="5" name="Rectángulo 4"/>
          <p:cNvSpPr/>
          <p:nvPr/>
        </p:nvSpPr>
        <p:spPr>
          <a:xfrm>
            <a:off x="1150059" y="2672869"/>
            <a:ext cx="1841326" cy="1229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Profesor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idProfesor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err="1" smtClean="0">
                <a:solidFill>
                  <a:schemeClr val="bg1"/>
                </a:solidFill>
              </a:rPr>
              <a:t>primerNombre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88328" y="5538201"/>
            <a:ext cx="2184955" cy="10051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Grupos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idGrupo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767859" y="3939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*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779120" y="51170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067941" y="46270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Enseña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16" name="Conector angular 15"/>
          <p:cNvCxnSpPr>
            <a:stCxn id="5" idx="2"/>
            <a:endCxn id="6" idx="0"/>
          </p:cNvCxnSpPr>
          <p:nvPr/>
        </p:nvCxnSpPr>
        <p:spPr>
          <a:xfrm rot="16200000" flipH="1">
            <a:off x="1257882" y="4715277"/>
            <a:ext cx="1635764" cy="10084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ángulo 42"/>
          <p:cNvSpPr/>
          <p:nvPr/>
        </p:nvSpPr>
        <p:spPr>
          <a:xfrm>
            <a:off x="6765108" y="1443301"/>
            <a:ext cx="1841326" cy="1229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Profesor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idProfesor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err="1" smtClean="0">
                <a:solidFill>
                  <a:schemeClr val="bg1"/>
                </a:solidFill>
              </a:rPr>
              <a:t>primerNombre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6592116" y="4001007"/>
            <a:ext cx="2184955" cy="100510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Grupos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idGrupo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8626228" y="210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8777071" y="4535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9150068" y="2709732"/>
            <a:ext cx="2143365" cy="9241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err="1" smtClean="0">
                <a:solidFill>
                  <a:schemeClr val="bg1"/>
                </a:solidFill>
              </a:rPr>
              <a:t>ProfesoresGrupos</a:t>
            </a:r>
            <a:endParaRPr lang="es-SV" b="1" u="sng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(FK)</a:t>
            </a:r>
            <a:r>
              <a:rPr lang="es-SV" dirty="0" err="1" smtClean="0">
                <a:solidFill>
                  <a:schemeClr val="bg1"/>
                </a:solidFill>
              </a:rPr>
              <a:t>idProfesor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(FK)</a:t>
            </a:r>
            <a:r>
              <a:rPr lang="es-SV" dirty="0" err="1" smtClean="0">
                <a:solidFill>
                  <a:schemeClr val="bg1"/>
                </a:solidFill>
              </a:rPr>
              <a:t>idGrupo</a:t>
            </a:r>
            <a:endParaRPr lang="es-SV" dirty="0" smtClean="0">
              <a:solidFill>
                <a:schemeClr val="bg1"/>
              </a:solidFill>
            </a:endParaRPr>
          </a:p>
        </p:txBody>
      </p:sp>
      <p:cxnSp>
        <p:nvCxnSpPr>
          <p:cNvPr id="51" name="Conector angular 50"/>
          <p:cNvCxnSpPr>
            <a:stCxn id="43" idx="3"/>
            <a:endCxn id="49" idx="0"/>
          </p:cNvCxnSpPr>
          <p:nvPr/>
        </p:nvCxnSpPr>
        <p:spPr>
          <a:xfrm>
            <a:off x="8606434" y="2058085"/>
            <a:ext cx="1615317" cy="651647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endCxn id="49" idx="2"/>
          </p:cNvCxnSpPr>
          <p:nvPr/>
        </p:nvCxnSpPr>
        <p:spPr>
          <a:xfrm flipV="1">
            <a:off x="8777071" y="3633849"/>
            <a:ext cx="1444680" cy="852008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9910273" y="234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*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9910273" y="372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*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737308" y="5283653"/>
            <a:ext cx="5639253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SV" b="1" dirty="0" smtClean="0"/>
              <a:t>Los atributos de la nueva tabla están compuestos por  las </a:t>
            </a:r>
            <a:r>
              <a:rPr lang="es-SV" b="1" dirty="0" smtClean="0">
                <a:solidFill>
                  <a:schemeClr val="bg1"/>
                </a:solidFill>
              </a:rPr>
              <a:t>claves primarias(PK) </a:t>
            </a:r>
            <a:r>
              <a:rPr lang="es-SV" b="1" dirty="0" smtClean="0"/>
              <a:t>de cada una de las tablas de la relación, mas los atributos propios de la relación.</a:t>
            </a:r>
            <a:br>
              <a:rPr lang="es-SV" b="1" dirty="0" smtClean="0"/>
            </a:br>
            <a:r>
              <a:rPr lang="es-SV" b="1" dirty="0" smtClean="0"/>
              <a:t>Las claves primarias de las tablas, pasan a convertirse</a:t>
            </a:r>
            <a:br>
              <a:rPr lang="es-SV" b="1" dirty="0" smtClean="0"/>
            </a:br>
            <a:r>
              <a:rPr lang="es-SV" b="1" dirty="0" smtClean="0"/>
              <a:t>en </a:t>
            </a:r>
            <a:r>
              <a:rPr lang="es-SV" b="1" dirty="0" smtClean="0">
                <a:solidFill>
                  <a:schemeClr val="bg1"/>
                </a:solidFill>
              </a:rPr>
              <a:t>claves foráneas(FK)</a:t>
            </a:r>
            <a:r>
              <a:rPr lang="es-SV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4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TIPOS DE DATOS</a:t>
            </a:r>
            <a:endParaRPr lang="es-SV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128352"/>
              </p:ext>
            </p:extLst>
          </p:nvPr>
        </p:nvGraphicFramePr>
        <p:xfrm>
          <a:off x="685801" y="2155106"/>
          <a:ext cx="11026036" cy="3566160"/>
        </p:xfrm>
        <a:graphic>
          <a:graphicData uri="http://schemas.openxmlformats.org/drawingml/2006/table">
            <a:tbl>
              <a:tblPr/>
              <a:tblGrid>
                <a:gridCol w="2756509"/>
                <a:gridCol w="2756509"/>
                <a:gridCol w="2756509"/>
                <a:gridCol w="275650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SV" b="1" dirty="0">
                          <a:solidFill>
                            <a:schemeClr val="tx1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Tipos de </a:t>
                      </a:r>
                      <a:r>
                        <a:rPr lang="es-SV" b="1" dirty="0" smtClean="0">
                          <a:solidFill>
                            <a:schemeClr val="tx1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datos Numérico</a:t>
                      </a:r>
                      <a:endParaRPr lang="es-SV" dirty="0">
                        <a:solidFill>
                          <a:schemeClr val="tx1"/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b="1" dirty="0">
                          <a:solidFill>
                            <a:schemeClr val="tx1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Bytes</a:t>
                      </a:r>
                      <a:endParaRPr lang="es-SV" dirty="0">
                        <a:solidFill>
                          <a:schemeClr val="tx1"/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b="1">
                          <a:solidFill>
                            <a:schemeClr val="tx1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Valor mínimo</a:t>
                      </a:r>
                      <a:endParaRPr lang="es-SV">
                        <a:solidFill>
                          <a:schemeClr val="tx1"/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SV" b="1" dirty="0">
                          <a:solidFill>
                            <a:schemeClr val="tx1"/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Valor máximo</a:t>
                      </a:r>
                      <a:endParaRPr lang="es-SV" dirty="0">
                        <a:solidFill>
                          <a:schemeClr val="tx1"/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TINYINT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-128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SMALLINT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-32768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32767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MEDIUMINT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-8388608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8388607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SV" b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INT o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-2147483648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2147483647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BIGINT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-9223372036854775808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9223372036854775807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FLOAT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4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1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24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DOUBLE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8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25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DECIMAL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17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1</a:t>
                      </a:r>
                      <a:endParaRPr lang="es-SV" b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b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7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5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Revisión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79436" y="1366899"/>
            <a:ext cx="3016660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SV" b="1" dirty="0" smtClean="0"/>
              <a:t>Relación uno a uno:</a:t>
            </a:r>
          </a:p>
          <a:p>
            <a:r>
              <a:rPr lang="es-SV" dirty="0" smtClean="0"/>
              <a:t>Una entidad hereda la clave </a:t>
            </a:r>
            <a:br>
              <a:rPr lang="es-SV" dirty="0" smtClean="0"/>
            </a:br>
            <a:r>
              <a:rPr lang="es-SV" dirty="0" smtClean="0"/>
              <a:t>primaria de las entidades que </a:t>
            </a:r>
            <a:br>
              <a:rPr lang="es-SV" dirty="0" smtClean="0"/>
            </a:br>
            <a:r>
              <a:rPr lang="es-SV" dirty="0" smtClean="0"/>
              <a:t>intervienen en la relación.</a:t>
            </a:r>
            <a:endParaRPr lang="es-SV" dirty="0"/>
          </a:p>
        </p:txBody>
      </p:sp>
      <p:sp>
        <p:nvSpPr>
          <p:cNvPr id="5" name="Rectángulo 4"/>
          <p:cNvSpPr/>
          <p:nvPr/>
        </p:nvSpPr>
        <p:spPr>
          <a:xfrm>
            <a:off x="1150059" y="2672869"/>
            <a:ext cx="1841326" cy="1229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Trabajador</a:t>
            </a:r>
            <a:endParaRPr lang="es-SV" b="1" u="sng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idTrabajador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88328" y="5538200"/>
            <a:ext cx="2184955" cy="116272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Departamento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idDepartamento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767859" y="3939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779120" y="5117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067941" y="4627015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Dirige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16" name="Conector angular 15"/>
          <p:cNvCxnSpPr>
            <a:stCxn id="5" idx="2"/>
            <a:endCxn id="6" idx="0"/>
          </p:cNvCxnSpPr>
          <p:nvPr/>
        </p:nvCxnSpPr>
        <p:spPr>
          <a:xfrm rot="16200000" flipH="1">
            <a:off x="1257883" y="4715276"/>
            <a:ext cx="1635763" cy="10084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4977828" y="2138417"/>
            <a:ext cx="2123615" cy="17640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Trabajador</a:t>
            </a:r>
            <a:endParaRPr lang="es-SV" b="1" u="sng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idTrabajador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dirty="0" smtClean="0">
                <a:solidFill>
                  <a:srgbClr val="FF0000"/>
                </a:solidFill>
              </a:rPr>
              <a:t>(FK)</a:t>
            </a:r>
            <a:r>
              <a:rPr lang="es-SV" dirty="0" err="1" smtClean="0">
                <a:solidFill>
                  <a:srgbClr val="FF0000"/>
                </a:solidFill>
              </a:rPr>
              <a:t>idDepartamento</a:t>
            </a:r>
            <a:endParaRPr lang="es-SV" dirty="0" smtClean="0">
              <a:solidFill>
                <a:srgbClr val="FF0000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4977828" y="5538200"/>
            <a:ext cx="2184955" cy="116272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Grupos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idDepartamento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595629" y="39392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5606890" y="5117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974106" y="4627015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Dirige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23" name="Conector angular 22"/>
          <p:cNvCxnSpPr>
            <a:stCxn id="18" idx="2"/>
            <a:endCxn id="19" idx="0"/>
          </p:cNvCxnSpPr>
          <p:nvPr/>
        </p:nvCxnSpPr>
        <p:spPr>
          <a:xfrm rot="16200000" flipH="1">
            <a:off x="5237089" y="4704983"/>
            <a:ext cx="1635764" cy="30670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977828" y="2138417"/>
            <a:ext cx="2184955" cy="45625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5008499" y="2138417"/>
            <a:ext cx="2092944" cy="45625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9249617" y="2255254"/>
            <a:ext cx="1841326" cy="1229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Trabajador</a:t>
            </a:r>
            <a:endParaRPr lang="es-SV" b="1" u="sng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idTrabajador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9087886" y="5120585"/>
            <a:ext cx="2184955" cy="15803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Departamento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idDepartamento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dirty="0" smtClean="0">
                <a:solidFill>
                  <a:srgbClr val="FF0000"/>
                </a:solidFill>
              </a:rPr>
              <a:t>(FK)</a:t>
            </a:r>
            <a:r>
              <a:rPr lang="es-SV" dirty="0" err="1" smtClean="0">
                <a:solidFill>
                  <a:srgbClr val="FF0000"/>
                </a:solidFill>
              </a:rPr>
              <a:t>idProfesor</a:t>
            </a:r>
            <a:endParaRPr lang="es-SV" dirty="0" smtClean="0">
              <a:solidFill>
                <a:srgbClr val="FF0000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9867417" y="3521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9878678" y="469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0167499" y="4209400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Dirige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37" name="Conector angular 36"/>
          <p:cNvCxnSpPr>
            <a:stCxn id="32" idx="2"/>
            <a:endCxn id="33" idx="0"/>
          </p:cNvCxnSpPr>
          <p:nvPr/>
        </p:nvCxnSpPr>
        <p:spPr>
          <a:xfrm rot="16200000" flipH="1">
            <a:off x="9357441" y="4297661"/>
            <a:ext cx="1635763" cy="10084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595629" y="1575488"/>
            <a:ext cx="10230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SV" b="1" dirty="0" smtClean="0"/>
              <a:t>Opción 1</a:t>
            </a:r>
            <a:endParaRPr lang="es-SV" b="1" dirty="0"/>
          </a:p>
        </p:txBody>
      </p:sp>
      <p:sp>
        <p:nvSpPr>
          <p:cNvPr id="40" name="CuadroTexto 39"/>
          <p:cNvSpPr txBox="1"/>
          <p:nvPr/>
        </p:nvSpPr>
        <p:spPr>
          <a:xfrm>
            <a:off x="9663803" y="1607979"/>
            <a:ext cx="103265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s-SV" b="1" dirty="0" smtClean="0"/>
              <a:t>Opción 2</a:t>
            </a:r>
            <a:endParaRPr lang="es-SV" b="1" dirty="0"/>
          </a:p>
        </p:txBody>
      </p:sp>
      <p:sp>
        <p:nvSpPr>
          <p:cNvPr id="41" name="CuadroTexto 40"/>
          <p:cNvSpPr txBox="1"/>
          <p:nvPr/>
        </p:nvSpPr>
        <p:spPr>
          <a:xfrm>
            <a:off x="9307937" y="108137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/>
              <a:t>✔ Mejor Opción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337927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84810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REVISION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669301"/>
              </p:ext>
            </p:extLst>
          </p:nvPr>
        </p:nvGraphicFramePr>
        <p:xfrm>
          <a:off x="820717" y="1444061"/>
          <a:ext cx="75395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3171"/>
                <a:gridCol w="2513171"/>
                <a:gridCol w="2513171"/>
              </a:tblGrid>
              <a:tr h="343363">
                <a:tc gridSpan="3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Trabajador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(PK)Trabajador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Nombre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(FK)</a:t>
                      </a:r>
                      <a:r>
                        <a:rPr lang="es-SV" dirty="0" err="1" smtClean="0"/>
                        <a:t>idDepartamento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Robinson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Mayra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Null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Fernando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Null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4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Constain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5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Libia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Null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302571"/>
              </p:ext>
            </p:extLst>
          </p:nvPr>
        </p:nvGraphicFramePr>
        <p:xfrm>
          <a:off x="685799" y="5196663"/>
          <a:ext cx="50856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804"/>
                <a:gridCol w="254280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Departamento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(PK) </a:t>
                      </a:r>
                      <a:r>
                        <a:rPr lang="es-SV" dirty="0" err="1" smtClean="0"/>
                        <a:t>idDepartamento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Nombre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Sistemas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Ventas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angular 6"/>
          <p:cNvCxnSpPr>
            <a:endCxn id="5" idx="0"/>
          </p:cNvCxnSpPr>
          <p:nvPr/>
        </p:nvCxnSpPr>
        <p:spPr>
          <a:xfrm rot="5400000">
            <a:off x="3065467" y="4165120"/>
            <a:ext cx="1194679" cy="86840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915043" y="4827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795302" y="4026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93822" y="4599323"/>
            <a:ext cx="2637710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Los valores nulos(</a:t>
            </a:r>
            <a:r>
              <a:rPr lang="es-SV" b="1" dirty="0" err="1" smtClean="0">
                <a:solidFill>
                  <a:schemeClr val="bg1"/>
                </a:solidFill>
              </a:rPr>
              <a:t>Null</a:t>
            </a:r>
            <a:r>
              <a:rPr lang="es-SV" b="1" dirty="0" smtClean="0">
                <a:solidFill>
                  <a:schemeClr val="bg1"/>
                </a:solidFill>
              </a:rPr>
              <a:t>) no</a:t>
            </a:r>
            <a:br>
              <a:rPr lang="es-SV" b="1" dirty="0" smtClean="0">
                <a:solidFill>
                  <a:schemeClr val="bg1"/>
                </a:solidFill>
              </a:rPr>
            </a:br>
            <a:r>
              <a:rPr lang="es-SV" b="1" dirty="0" smtClean="0">
                <a:solidFill>
                  <a:schemeClr val="bg1"/>
                </a:solidFill>
              </a:rPr>
              <a:t>son convenientes en este</a:t>
            </a:r>
            <a:br>
              <a:rPr lang="es-SV" b="1" dirty="0" smtClean="0">
                <a:solidFill>
                  <a:schemeClr val="bg1"/>
                </a:solidFill>
              </a:rPr>
            </a:br>
            <a:r>
              <a:rPr lang="es-SV" b="1" dirty="0" smtClean="0">
                <a:solidFill>
                  <a:schemeClr val="bg1"/>
                </a:solidFill>
              </a:rPr>
              <a:t>diseño.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872497" y="1294411"/>
            <a:ext cx="112402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OPCION 1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9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84810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REVISION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99609"/>
              </p:ext>
            </p:extLst>
          </p:nvPr>
        </p:nvGraphicFramePr>
        <p:xfrm>
          <a:off x="820717" y="1444061"/>
          <a:ext cx="4614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32"/>
                <a:gridCol w="2307332"/>
              </a:tblGrid>
              <a:tr h="343363">
                <a:tc gridSpan="2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Trabajador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(PK)</a:t>
                      </a:r>
                      <a:r>
                        <a:rPr lang="es-SV" dirty="0" err="1" smtClean="0"/>
                        <a:t>idTrabajador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Nombre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Robinson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Mayra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Fernando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4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Constain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5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Libia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4195"/>
              </p:ext>
            </p:extLst>
          </p:nvPr>
        </p:nvGraphicFramePr>
        <p:xfrm>
          <a:off x="427512" y="5196663"/>
          <a:ext cx="69470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641"/>
                <a:gridCol w="2233641"/>
                <a:gridCol w="2479783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SV" dirty="0" smtClean="0"/>
                        <a:t>Departamento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(PK) </a:t>
                      </a:r>
                      <a:r>
                        <a:rPr lang="es-SV" dirty="0" err="1" smtClean="0"/>
                        <a:t>idDepartamento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Nombre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>
                          <a:solidFill>
                            <a:srgbClr val="FF0000"/>
                          </a:solidFill>
                        </a:rPr>
                        <a:t>(FK)</a:t>
                      </a:r>
                      <a:r>
                        <a:rPr lang="es-SV" dirty="0" err="1" smtClean="0">
                          <a:solidFill>
                            <a:srgbClr val="FF0000"/>
                          </a:solidFill>
                        </a:rPr>
                        <a:t>idTrabajador</a:t>
                      </a:r>
                      <a:endParaRPr lang="es-S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Sistemas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Ventas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onector angular 14"/>
          <p:cNvCxnSpPr>
            <a:stCxn id="13" idx="2"/>
            <a:endCxn id="14" idx="0"/>
          </p:cNvCxnSpPr>
          <p:nvPr/>
        </p:nvCxnSpPr>
        <p:spPr>
          <a:xfrm rot="16200000" flipH="1">
            <a:off x="2918405" y="4214024"/>
            <a:ext cx="1192282" cy="772995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589920" y="4849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128048" y="4004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986300" y="3518668"/>
            <a:ext cx="149752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Mejor Opción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359800" y="1638796"/>
            <a:ext cx="112402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OPCION 2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23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5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Revisión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50059" y="1322298"/>
            <a:ext cx="961835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SV" b="1" dirty="0" smtClean="0"/>
              <a:t>Relación uno a muchos:</a:t>
            </a:r>
          </a:p>
          <a:p>
            <a:r>
              <a:rPr lang="es-SV" dirty="0" smtClean="0"/>
              <a:t>La entidad con </a:t>
            </a:r>
            <a:r>
              <a:rPr lang="es-SV" dirty="0" err="1" smtClean="0"/>
              <a:t>cardinalidad</a:t>
            </a:r>
            <a:r>
              <a:rPr lang="es-SV" dirty="0" smtClean="0"/>
              <a:t>(Muchos) hereda la clave primaria de la entidad con </a:t>
            </a:r>
            <a:r>
              <a:rPr lang="es-SV" dirty="0" err="1" smtClean="0"/>
              <a:t>cardinalidad</a:t>
            </a:r>
            <a:r>
              <a:rPr lang="es-SV" dirty="0" smtClean="0"/>
              <a:t>(uno).</a:t>
            </a:r>
            <a:endParaRPr lang="es-SV" dirty="0"/>
          </a:p>
        </p:txBody>
      </p:sp>
      <p:sp>
        <p:nvSpPr>
          <p:cNvPr id="5" name="Rectángulo 4"/>
          <p:cNvSpPr/>
          <p:nvPr/>
        </p:nvSpPr>
        <p:spPr>
          <a:xfrm>
            <a:off x="1150059" y="2672869"/>
            <a:ext cx="1841326" cy="1229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Cliente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(PK)idCliente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88328" y="5538201"/>
            <a:ext cx="2184955" cy="11951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Pedido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idPedido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Fecha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767859" y="3939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779120" y="51170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067941" y="46270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Hace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16" name="Conector angular 15"/>
          <p:cNvCxnSpPr>
            <a:stCxn id="5" idx="2"/>
            <a:endCxn id="6" idx="0"/>
          </p:cNvCxnSpPr>
          <p:nvPr/>
        </p:nvCxnSpPr>
        <p:spPr>
          <a:xfrm rot="16200000" flipH="1">
            <a:off x="1257882" y="4715277"/>
            <a:ext cx="1635764" cy="10084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6408849" y="2672869"/>
            <a:ext cx="1841326" cy="1229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Cliente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(PK)idCliente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247118" y="5314730"/>
            <a:ext cx="2184955" cy="14185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Pedido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(PK)</a:t>
            </a:r>
            <a:r>
              <a:rPr lang="es-SV" dirty="0" err="1" smtClean="0">
                <a:solidFill>
                  <a:schemeClr val="bg1"/>
                </a:solidFill>
              </a:rPr>
              <a:t>idPedido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Fecha</a:t>
            </a:r>
          </a:p>
          <a:p>
            <a:r>
              <a:rPr lang="es-SV" dirty="0" smtClean="0">
                <a:solidFill>
                  <a:srgbClr val="FF0000"/>
                </a:solidFill>
              </a:rPr>
              <a:t>(FK)IdCliente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7026649" y="3939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7034472" y="5033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7326731" y="46270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Hace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26" name="Conector angular 25"/>
          <p:cNvCxnSpPr>
            <a:stCxn id="21" idx="2"/>
            <a:endCxn id="22" idx="0"/>
          </p:cNvCxnSpPr>
          <p:nvPr/>
        </p:nvCxnSpPr>
        <p:spPr>
          <a:xfrm rot="16200000" flipH="1">
            <a:off x="6628408" y="4603541"/>
            <a:ext cx="1412293" cy="10084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echa derecha 10"/>
          <p:cNvSpPr/>
          <p:nvPr/>
        </p:nvSpPr>
        <p:spPr>
          <a:xfrm>
            <a:off x="3942608" y="4308632"/>
            <a:ext cx="1246909" cy="808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8794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684810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REVISION DE LAS RELACIONES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64572"/>
              </p:ext>
            </p:extLst>
          </p:nvPr>
        </p:nvGraphicFramePr>
        <p:xfrm>
          <a:off x="333828" y="2120954"/>
          <a:ext cx="461466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332"/>
                <a:gridCol w="2307332"/>
              </a:tblGrid>
              <a:tr h="343363">
                <a:tc gridSpan="2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Cliente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(PK)idCliente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Nombre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Robinson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Mayra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Fernando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4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Constain</a:t>
                      </a:r>
                      <a:endParaRPr lang="es-SV" dirty="0"/>
                    </a:p>
                  </a:txBody>
                  <a:tcPr/>
                </a:tc>
              </a:tr>
              <a:tr h="343363">
                <a:tc>
                  <a:txBody>
                    <a:bodyPr/>
                    <a:lstStyle/>
                    <a:p>
                      <a:r>
                        <a:rPr lang="es-SV" dirty="0" smtClean="0"/>
                        <a:t>5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Libia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03298"/>
              </p:ext>
            </p:extLst>
          </p:nvPr>
        </p:nvGraphicFramePr>
        <p:xfrm>
          <a:off x="6951903" y="2250399"/>
          <a:ext cx="494717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8"/>
                <a:gridCol w="1603169"/>
                <a:gridCol w="1686296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Pedido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(PK) </a:t>
                      </a:r>
                      <a:r>
                        <a:rPr lang="es-SV" dirty="0" err="1" smtClean="0"/>
                        <a:t>idPedido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Fecha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>
                          <a:solidFill>
                            <a:srgbClr val="FF0000"/>
                          </a:solidFill>
                        </a:rPr>
                        <a:t>(FK)idCliente</a:t>
                      </a:r>
                      <a:endParaRPr lang="es-SV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19/1/12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12/5/12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16/6/12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10/9/12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1/10/12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4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24/12/12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4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25/12/12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5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onector angular 14"/>
          <p:cNvCxnSpPr>
            <a:stCxn id="13" idx="3"/>
            <a:endCxn id="14" idx="1"/>
          </p:cNvCxnSpPr>
          <p:nvPr/>
        </p:nvCxnSpPr>
        <p:spPr>
          <a:xfrm>
            <a:off x="4948492" y="3401114"/>
            <a:ext cx="2003411" cy="518065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948492" y="3475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524391" y="32164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79562" y="5029168"/>
            <a:ext cx="158716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Entidad Fuerte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615988" y="5777313"/>
            <a:ext cx="14649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Entidad Débil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58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8768"/>
            <a:ext cx="10131425" cy="580373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DISEÑO </a:t>
            </a:r>
            <a:r>
              <a:rPr lang="es-SV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LÓGIco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55800" y="1112636"/>
            <a:ext cx="1841326" cy="22952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1400" b="1" u="sng" dirty="0" smtClean="0">
                <a:solidFill>
                  <a:schemeClr val="bg1"/>
                </a:solidFill>
              </a:rPr>
              <a:t>Cliente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idCliente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tipo_documento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Num_documento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Nombres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Apellidos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Dirección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Telefono_casa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Celular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Correo </a:t>
            </a:r>
          </a:p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116483" y="1376045"/>
            <a:ext cx="1841326" cy="18601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Animales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idAnimal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Especie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Raza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Color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Tamaño</a:t>
            </a:r>
          </a:p>
          <a:p>
            <a:r>
              <a:rPr lang="es-SV" sz="1400" dirty="0" err="1" smtClean="0">
                <a:solidFill>
                  <a:schemeClr val="bg1"/>
                </a:solidFill>
              </a:rPr>
              <a:t>Fecha_nacimiento</a:t>
            </a:r>
            <a:endParaRPr lang="es-SV" sz="14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116483" y="537505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Servicios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idServicio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Tipo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Tarifa </a:t>
            </a:r>
            <a:endParaRPr lang="es-SV" sz="14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99132" y="4879444"/>
            <a:ext cx="1432560" cy="11908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1600" b="1" u="sng" dirty="0" smtClean="0">
                <a:solidFill>
                  <a:schemeClr val="bg1"/>
                </a:solidFill>
              </a:rPr>
              <a:t>Facturas</a:t>
            </a:r>
            <a:endParaRPr lang="es-SV" sz="2000" b="1" u="sng" dirty="0">
              <a:solidFill>
                <a:schemeClr val="bg1"/>
              </a:solidFill>
            </a:endParaRPr>
          </a:p>
          <a:p>
            <a:r>
              <a:rPr lang="es-SV" sz="1600" dirty="0" smtClean="0">
                <a:solidFill>
                  <a:schemeClr val="bg1"/>
                </a:solidFill>
              </a:rPr>
              <a:t>idFactura</a:t>
            </a:r>
          </a:p>
          <a:p>
            <a:r>
              <a:rPr lang="es-SV" sz="1600" dirty="0" smtClean="0">
                <a:solidFill>
                  <a:schemeClr val="bg1"/>
                </a:solidFill>
              </a:rPr>
              <a:t>Fecha </a:t>
            </a:r>
          </a:p>
        </p:txBody>
      </p:sp>
      <p:cxnSp>
        <p:nvCxnSpPr>
          <p:cNvPr id="9" name="Conector angular 8"/>
          <p:cNvCxnSpPr>
            <a:stCxn id="4" idx="3"/>
            <a:endCxn id="5" idx="1"/>
          </p:cNvCxnSpPr>
          <p:nvPr/>
        </p:nvCxnSpPr>
        <p:spPr>
          <a:xfrm>
            <a:off x="3297126" y="2260283"/>
            <a:ext cx="4819357" cy="4585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295522" y="185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780062" y="19431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682621" y="32758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8698849" y="5030972"/>
            <a:ext cx="2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cxnSp>
        <p:nvCxnSpPr>
          <p:cNvPr id="17" name="Conector angular 16"/>
          <p:cNvCxnSpPr>
            <a:stCxn id="5" idx="2"/>
            <a:endCxn id="6" idx="0"/>
          </p:cNvCxnSpPr>
          <p:nvPr/>
        </p:nvCxnSpPr>
        <p:spPr>
          <a:xfrm rot="5400000">
            <a:off x="7967727" y="4305639"/>
            <a:ext cx="2138838" cy="12700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7" idx="0"/>
          </p:cNvCxnSpPr>
          <p:nvPr/>
        </p:nvCxnSpPr>
        <p:spPr>
          <a:xfrm rot="5400000">
            <a:off x="1560181" y="4063162"/>
            <a:ext cx="1471514" cy="16105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295938" y="4544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064569" y="3348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157536" y="63438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cxnSp>
        <p:nvCxnSpPr>
          <p:cNvPr id="26" name="Conector angular 25"/>
          <p:cNvCxnSpPr>
            <a:stCxn id="7" idx="2"/>
            <a:endCxn id="6" idx="1"/>
          </p:cNvCxnSpPr>
          <p:nvPr/>
        </p:nvCxnSpPr>
        <p:spPr>
          <a:xfrm rot="5400000" flipH="1" flipV="1">
            <a:off x="5068855" y="3022655"/>
            <a:ext cx="194184" cy="5901071"/>
          </a:xfrm>
          <a:prstGeom prst="bentConnector4">
            <a:avLst>
              <a:gd name="adj1" fmla="val -117723"/>
              <a:gd name="adj2" fmla="val 5606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7780062" y="5568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451843" y="5788524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Registra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457618" y="402839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240794" y="421305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213088" y="1662498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Registra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8768"/>
            <a:ext cx="10131425" cy="580373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DISEÑO Lógico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55800" y="1112636"/>
            <a:ext cx="1841326" cy="22952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1400" b="1" u="sng" dirty="0" smtClean="0">
                <a:solidFill>
                  <a:schemeClr val="bg1"/>
                </a:solidFill>
              </a:rPr>
              <a:t>Cliente</a:t>
            </a:r>
          </a:p>
          <a:p>
            <a:r>
              <a:rPr lang="es-SV" sz="1400" i="1" dirty="0" smtClean="0">
                <a:solidFill>
                  <a:schemeClr val="bg1"/>
                </a:solidFill>
              </a:rPr>
              <a:t>(PK)idCliente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tipo_documento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Num_documento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Nombres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Apellidos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Dirección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Telefono_casa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Celular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Correo </a:t>
            </a:r>
          </a:p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971320" y="789142"/>
            <a:ext cx="1841326" cy="21727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Animales</a:t>
            </a:r>
          </a:p>
          <a:p>
            <a:r>
              <a:rPr lang="es-SV" sz="1400" i="1" dirty="0" smtClean="0">
                <a:solidFill>
                  <a:schemeClr val="bg1"/>
                </a:solidFill>
              </a:rPr>
              <a:t>(PK)idAnimal</a:t>
            </a:r>
          </a:p>
          <a:p>
            <a:r>
              <a:rPr lang="es-SV" sz="1400" i="1" dirty="0" smtClean="0">
                <a:solidFill>
                  <a:srgbClr val="FF0000"/>
                </a:solidFill>
              </a:rPr>
              <a:t>(FK)idCliente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Especie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Raza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Color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Tamaño</a:t>
            </a:r>
          </a:p>
          <a:p>
            <a:r>
              <a:rPr lang="es-SV" sz="1400" dirty="0" err="1" smtClean="0">
                <a:solidFill>
                  <a:schemeClr val="bg1"/>
                </a:solidFill>
              </a:rPr>
              <a:t>Fecha_nacimiento</a:t>
            </a:r>
            <a:endParaRPr lang="es-SV" sz="14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116483" y="537505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Servicios</a:t>
            </a:r>
          </a:p>
          <a:p>
            <a:r>
              <a:rPr lang="es-SV" sz="1400" i="1" dirty="0" smtClean="0">
                <a:solidFill>
                  <a:schemeClr val="bg1"/>
                </a:solidFill>
              </a:rPr>
              <a:t>(PK)idServicio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Tipo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Tarifa </a:t>
            </a:r>
            <a:endParaRPr lang="es-SV" sz="14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99132" y="4879444"/>
            <a:ext cx="1432560" cy="11908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1600" b="1" u="sng" dirty="0" smtClean="0">
                <a:solidFill>
                  <a:schemeClr val="bg1"/>
                </a:solidFill>
              </a:rPr>
              <a:t>Facturas</a:t>
            </a:r>
            <a:endParaRPr lang="es-SV" sz="2000" b="1" u="sng" dirty="0">
              <a:solidFill>
                <a:schemeClr val="bg1"/>
              </a:solidFill>
            </a:endParaRPr>
          </a:p>
          <a:p>
            <a:r>
              <a:rPr lang="es-SV" sz="1600" dirty="0" smtClean="0">
                <a:solidFill>
                  <a:schemeClr val="bg1"/>
                </a:solidFill>
              </a:rPr>
              <a:t>(</a:t>
            </a:r>
            <a:r>
              <a:rPr lang="es-SV" sz="1600" i="1" dirty="0" smtClean="0">
                <a:solidFill>
                  <a:schemeClr val="bg1"/>
                </a:solidFill>
              </a:rPr>
              <a:t>PK)idFactura</a:t>
            </a:r>
          </a:p>
          <a:p>
            <a:r>
              <a:rPr lang="es-SV" sz="1600" i="1" dirty="0" smtClean="0">
                <a:solidFill>
                  <a:srgbClr val="FF0000"/>
                </a:solidFill>
              </a:rPr>
              <a:t>(FK)idCliente</a:t>
            </a:r>
          </a:p>
          <a:p>
            <a:r>
              <a:rPr lang="es-SV" sz="1600" dirty="0" smtClean="0">
                <a:solidFill>
                  <a:schemeClr val="bg1"/>
                </a:solidFill>
              </a:rPr>
              <a:t>Fecha </a:t>
            </a:r>
          </a:p>
        </p:txBody>
      </p:sp>
      <p:cxnSp>
        <p:nvCxnSpPr>
          <p:cNvPr id="9" name="Conector angular 8"/>
          <p:cNvCxnSpPr>
            <a:stCxn id="4" idx="3"/>
            <a:endCxn id="5" idx="1"/>
          </p:cNvCxnSpPr>
          <p:nvPr/>
        </p:nvCxnSpPr>
        <p:spPr>
          <a:xfrm flipV="1">
            <a:off x="3297126" y="1875530"/>
            <a:ext cx="4674194" cy="38475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295522" y="185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30021" y="14403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495334" y="3029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698849" y="5030972"/>
            <a:ext cx="2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7" name="Conector angular 16"/>
          <p:cNvCxnSpPr>
            <a:stCxn id="27" idx="2"/>
            <a:endCxn id="6" idx="0"/>
          </p:cNvCxnSpPr>
          <p:nvPr/>
        </p:nvCxnSpPr>
        <p:spPr>
          <a:xfrm rot="5400000">
            <a:off x="9578236" y="4219984"/>
            <a:ext cx="613985" cy="169616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7" idx="0"/>
          </p:cNvCxnSpPr>
          <p:nvPr/>
        </p:nvCxnSpPr>
        <p:spPr>
          <a:xfrm rot="5400000">
            <a:off x="1560181" y="4063162"/>
            <a:ext cx="1471514" cy="16105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295938" y="45441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064569" y="3348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157536" y="63438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cxnSp>
        <p:nvCxnSpPr>
          <p:cNvPr id="26" name="Conector angular 25"/>
          <p:cNvCxnSpPr>
            <a:stCxn id="7" idx="2"/>
            <a:endCxn id="6" idx="1"/>
          </p:cNvCxnSpPr>
          <p:nvPr/>
        </p:nvCxnSpPr>
        <p:spPr>
          <a:xfrm rot="5400000" flipH="1" flipV="1">
            <a:off x="5068855" y="3022655"/>
            <a:ext cx="194184" cy="5901071"/>
          </a:xfrm>
          <a:prstGeom prst="bentConnector4">
            <a:avLst>
              <a:gd name="adj1" fmla="val -117723"/>
              <a:gd name="adj2" fmla="val 5606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7780062" y="5568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4451843" y="5788524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Registra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457618" y="402839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275965" y="1462411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Registra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812646" y="3575900"/>
            <a:ext cx="1841326" cy="11851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Historial</a:t>
            </a:r>
          </a:p>
          <a:p>
            <a:r>
              <a:rPr lang="es-SV" i="1" dirty="0" smtClean="0">
                <a:solidFill>
                  <a:srgbClr val="FF0000"/>
                </a:solidFill>
              </a:rPr>
              <a:t>(FK)idServicio</a:t>
            </a:r>
          </a:p>
          <a:p>
            <a:r>
              <a:rPr lang="es-SV" i="1" dirty="0" smtClean="0">
                <a:solidFill>
                  <a:srgbClr val="FF0000"/>
                </a:solidFill>
              </a:rPr>
              <a:t>(FK)idAnimal</a:t>
            </a:r>
          </a:p>
          <a:p>
            <a:r>
              <a:rPr lang="es-SV" dirty="0" smtClean="0">
                <a:solidFill>
                  <a:srgbClr val="FF0000"/>
                </a:solidFill>
              </a:rPr>
              <a:t>fecha</a:t>
            </a:r>
          </a:p>
        </p:txBody>
      </p:sp>
      <p:cxnSp>
        <p:nvCxnSpPr>
          <p:cNvPr id="28" name="Conector angular 27"/>
          <p:cNvCxnSpPr>
            <a:stCxn id="27" idx="0"/>
            <a:endCxn id="5" idx="2"/>
          </p:cNvCxnSpPr>
          <p:nvPr/>
        </p:nvCxnSpPr>
        <p:spPr>
          <a:xfrm rot="16200000" flipV="1">
            <a:off x="9505655" y="2348246"/>
            <a:ext cx="613982" cy="184132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0778825" y="3231084"/>
            <a:ext cx="2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0817225" y="4761073"/>
            <a:ext cx="2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0545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8768"/>
            <a:ext cx="10131425" cy="580373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DISEÑO Lógico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455800" y="1112636"/>
            <a:ext cx="1841326" cy="229529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1400" b="1" u="sng" dirty="0" smtClean="0">
                <a:solidFill>
                  <a:schemeClr val="bg1"/>
                </a:solidFill>
              </a:rPr>
              <a:t>Cliente</a:t>
            </a:r>
          </a:p>
          <a:p>
            <a:r>
              <a:rPr lang="es-SV" sz="1400" i="1" dirty="0" smtClean="0">
                <a:solidFill>
                  <a:schemeClr val="bg1"/>
                </a:solidFill>
              </a:rPr>
              <a:t>(PK)idCliente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tipo_documento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Num_documento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Nombres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Apellidos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Dirección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Telefono_casa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Celular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Correo </a:t>
            </a:r>
          </a:p>
          <a:p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971320" y="789142"/>
            <a:ext cx="1841326" cy="21727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Animales</a:t>
            </a:r>
          </a:p>
          <a:p>
            <a:r>
              <a:rPr lang="es-SV" sz="1400" i="1" dirty="0" smtClean="0">
                <a:solidFill>
                  <a:schemeClr val="bg1"/>
                </a:solidFill>
              </a:rPr>
              <a:t>(PK)idAnimal</a:t>
            </a:r>
          </a:p>
          <a:p>
            <a:r>
              <a:rPr lang="es-SV" sz="1400" i="1" dirty="0" smtClean="0">
                <a:solidFill>
                  <a:srgbClr val="FF0000"/>
                </a:solidFill>
              </a:rPr>
              <a:t>(FK)idCliente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Nombre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Especie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Raza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Color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Tamaño</a:t>
            </a:r>
          </a:p>
          <a:p>
            <a:r>
              <a:rPr lang="es-SV" sz="1400" dirty="0" err="1" smtClean="0">
                <a:solidFill>
                  <a:schemeClr val="bg1"/>
                </a:solidFill>
              </a:rPr>
              <a:t>Fecha_nacimiento</a:t>
            </a:r>
            <a:endParaRPr lang="es-SV" sz="14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116483" y="5375058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Servicios</a:t>
            </a:r>
          </a:p>
          <a:p>
            <a:r>
              <a:rPr lang="es-SV" sz="1400" i="1" dirty="0" smtClean="0">
                <a:solidFill>
                  <a:schemeClr val="bg1"/>
                </a:solidFill>
              </a:rPr>
              <a:t>(PK)idServicio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Tipo</a:t>
            </a:r>
          </a:p>
          <a:p>
            <a:r>
              <a:rPr lang="es-SV" sz="1400" dirty="0" smtClean="0">
                <a:solidFill>
                  <a:schemeClr val="bg1"/>
                </a:solidFill>
              </a:rPr>
              <a:t>Tarifa </a:t>
            </a:r>
            <a:endParaRPr lang="es-SV" sz="14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26698" y="5059897"/>
            <a:ext cx="1432560" cy="11908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sz="1600" b="1" u="sng" dirty="0" smtClean="0">
                <a:solidFill>
                  <a:schemeClr val="bg1"/>
                </a:solidFill>
              </a:rPr>
              <a:t>Facturas</a:t>
            </a:r>
            <a:endParaRPr lang="es-SV" sz="2000" b="1" u="sng" dirty="0">
              <a:solidFill>
                <a:schemeClr val="bg1"/>
              </a:solidFill>
            </a:endParaRPr>
          </a:p>
          <a:p>
            <a:r>
              <a:rPr lang="es-SV" sz="1600" dirty="0" smtClean="0">
                <a:solidFill>
                  <a:schemeClr val="bg1"/>
                </a:solidFill>
              </a:rPr>
              <a:t>(</a:t>
            </a:r>
            <a:r>
              <a:rPr lang="es-SV" sz="1600" i="1" dirty="0" smtClean="0">
                <a:solidFill>
                  <a:schemeClr val="bg1"/>
                </a:solidFill>
              </a:rPr>
              <a:t>PK)idFactura</a:t>
            </a:r>
          </a:p>
          <a:p>
            <a:r>
              <a:rPr lang="es-SV" sz="1600" i="1" dirty="0" smtClean="0">
                <a:solidFill>
                  <a:srgbClr val="FF0000"/>
                </a:solidFill>
              </a:rPr>
              <a:t>(FK)idCliente</a:t>
            </a:r>
          </a:p>
          <a:p>
            <a:r>
              <a:rPr lang="es-SV" sz="1600" dirty="0" smtClean="0">
                <a:solidFill>
                  <a:schemeClr val="bg1"/>
                </a:solidFill>
              </a:rPr>
              <a:t>Fecha </a:t>
            </a:r>
          </a:p>
        </p:txBody>
      </p:sp>
      <p:cxnSp>
        <p:nvCxnSpPr>
          <p:cNvPr id="9" name="Conector angular 8"/>
          <p:cNvCxnSpPr>
            <a:stCxn id="4" idx="3"/>
            <a:endCxn id="5" idx="1"/>
          </p:cNvCxnSpPr>
          <p:nvPr/>
        </p:nvCxnSpPr>
        <p:spPr>
          <a:xfrm flipV="1">
            <a:off x="3297126" y="1875530"/>
            <a:ext cx="4674194" cy="38475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295522" y="185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30021" y="14403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495334" y="3029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698849" y="5030972"/>
            <a:ext cx="2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7" name="Conector angular 16"/>
          <p:cNvCxnSpPr>
            <a:stCxn id="27" idx="2"/>
            <a:endCxn id="6" idx="0"/>
          </p:cNvCxnSpPr>
          <p:nvPr/>
        </p:nvCxnSpPr>
        <p:spPr>
          <a:xfrm rot="5400000">
            <a:off x="9578236" y="4219984"/>
            <a:ext cx="613985" cy="169616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4" idx="2"/>
            <a:endCxn id="7" idx="0"/>
          </p:cNvCxnSpPr>
          <p:nvPr/>
        </p:nvCxnSpPr>
        <p:spPr>
          <a:xfrm rot="5400000">
            <a:off x="1433738" y="4117171"/>
            <a:ext cx="1651967" cy="23348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154792" y="47455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064569" y="3348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1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819600" y="5630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6" name="Conector angular 25"/>
          <p:cNvCxnSpPr>
            <a:stCxn id="29" idx="3"/>
            <a:endCxn id="6" idx="1"/>
          </p:cNvCxnSpPr>
          <p:nvPr/>
        </p:nvCxnSpPr>
        <p:spPr>
          <a:xfrm>
            <a:off x="6207714" y="5474863"/>
            <a:ext cx="1908769" cy="40123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7780062" y="5568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2304833" y="420436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Tiene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275965" y="1462411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Registra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9812646" y="3575900"/>
            <a:ext cx="1841326" cy="11851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Historial</a:t>
            </a:r>
          </a:p>
          <a:p>
            <a:r>
              <a:rPr lang="es-SV" i="1" dirty="0" smtClean="0">
                <a:solidFill>
                  <a:srgbClr val="FF0000"/>
                </a:solidFill>
              </a:rPr>
              <a:t>(FK)idServicio</a:t>
            </a:r>
          </a:p>
          <a:p>
            <a:r>
              <a:rPr lang="es-SV" i="1" dirty="0" smtClean="0">
                <a:solidFill>
                  <a:srgbClr val="FF0000"/>
                </a:solidFill>
              </a:rPr>
              <a:t>(FK)idAnimal</a:t>
            </a:r>
          </a:p>
          <a:p>
            <a:r>
              <a:rPr lang="es-SV" dirty="0" smtClean="0">
                <a:solidFill>
                  <a:srgbClr val="FF0000"/>
                </a:solidFill>
              </a:rPr>
              <a:t>fecha</a:t>
            </a:r>
          </a:p>
        </p:txBody>
      </p:sp>
      <p:cxnSp>
        <p:nvCxnSpPr>
          <p:cNvPr id="28" name="Conector angular 27"/>
          <p:cNvCxnSpPr>
            <a:stCxn id="27" idx="0"/>
            <a:endCxn id="5" idx="2"/>
          </p:cNvCxnSpPr>
          <p:nvPr/>
        </p:nvCxnSpPr>
        <p:spPr>
          <a:xfrm rot="16200000" flipV="1">
            <a:off x="9505655" y="2348246"/>
            <a:ext cx="613982" cy="184132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10778825" y="3231084"/>
            <a:ext cx="2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0817225" y="4761073"/>
            <a:ext cx="29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4366388" y="4973822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Detalle</a:t>
            </a:r>
          </a:p>
          <a:p>
            <a:r>
              <a:rPr lang="es-SV" sz="1400" i="1" dirty="0" smtClean="0">
                <a:solidFill>
                  <a:srgbClr val="FF0000"/>
                </a:solidFill>
              </a:rPr>
              <a:t>(FK)idFactura</a:t>
            </a:r>
          </a:p>
          <a:p>
            <a:r>
              <a:rPr lang="es-SV" sz="1400" dirty="0" smtClean="0">
                <a:solidFill>
                  <a:srgbClr val="FF0000"/>
                </a:solidFill>
              </a:rPr>
              <a:t>(FK)idServicio</a:t>
            </a:r>
          </a:p>
          <a:p>
            <a:r>
              <a:rPr lang="es-SV" sz="1400" dirty="0" smtClean="0">
                <a:solidFill>
                  <a:srgbClr val="FF0000"/>
                </a:solidFill>
              </a:rPr>
              <a:t>Cantidad</a:t>
            </a:r>
            <a:endParaRPr lang="es-SV" sz="1400" dirty="0">
              <a:solidFill>
                <a:srgbClr val="FF0000"/>
              </a:solidFill>
            </a:endParaRPr>
          </a:p>
        </p:txBody>
      </p:sp>
      <p:cxnSp>
        <p:nvCxnSpPr>
          <p:cNvPr id="30" name="Conector angular 29"/>
          <p:cNvCxnSpPr>
            <a:stCxn id="29" idx="1"/>
            <a:endCxn id="7" idx="3"/>
          </p:cNvCxnSpPr>
          <p:nvPr/>
        </p:nvCxnSpPr>
        <p:spPr>
          <a:xfrm rot="10800000" flipV="1">
            <a:off x="2859258" y="5474863"/>
            <a:ext cx="1507130" cy="180454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959216" y="50661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291629" y="50309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85150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Preparación del modelo entidad/relación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1. Identificación de las entidades.</a:t>
            </a:r>
          </a:p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 Identificación de las relaciones.</a:t>
            </a:r>
          </a:p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 Identificacion de los atributos.</a:t>
            </a:r>
          </a:p>
          <a:p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4. Revisión (Diseño Lógico – Normalización).</a:t>
            </a:r>
            <a:endParaRPr lang="es-SV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02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5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Revisión de las relaciones(</a:t>
            </a:r>
            <a:r>
              <a:rPr lang="es-SV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ATRIbutos</a:t>
            </a: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76990" y="2058085"/>
            <a:ext cx="1841326" cy="1229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Aula</a:t>
            </a:r>
          </a:p>
          <a:p>
            <a:r>
              <a:rPr lang="es-SV" dirty="0" err="1" smtClean="0">
                <a:solidFill>
                  <a:schemeClr val="bg1"/>
                </a:solidFill>
              </a:rPr>
              <a:t>idAula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Capacidad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15259" y="4923417"/>
            <a:ext cx="2184955" cy="11951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Grupo</a:t>
            </a:r>
          </a:p>
          <a:p>
            <a:r>
              <a:rPr lang="es-SV" dirty="0" err="1" smtClean="0">
                <a:solidFill>
                  <a:schemeClr val="bg1"/>
                </a:solidFill>
              </a:rPr>
              <a:t>idGrupo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Tipo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794790" y="33245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*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806051" y="4502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094872" y="401223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b="1" dirty="0" smtClean="0">
                <a:solidFill>
                  <a:schemeClr val="bg1"/>
                </a:solidFill>
              </a:rPr>
              <a:t>Asignada</a:t>
            </a:r>
            <a:endParaRPr lang="es-SV" b="1" dirty="0">
              <a:solidFill>
                <a:schemeClr val="bg1"/>
              </a:solidFill>
            </a:endParaRPr>
          </a:p>
        </p:txBody>
      </p:sp>
      <p:cxnSp>
        <p:nvCxnSpPr>
          <p:cNvPr id="16" name="Conector angular 15"/>
          <p:cNvCxnSpPr>
            <a:stCxn id="5" idx="2"/>
            <a:endCxn id="6" idx="0"/>
          </p:cNvCxnSpPr>
          <p:nvPr/>
        </p:nvCxnSpPr>
        <p:spPr>
          <a:xfrm rot="16200000" flipH="1">
            <a:off x="1284813" y="4100493"/>
            <a:ext cx="1635764" cy="10084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6543035" y="2058085"/>
            <a:ext cx="1841326" cy="1229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Aula</a:t>
            </a:r>
          </a:p>
          <a:p>
            <a:r>
              <a:rPr lang="es-SV" dirty="0" err="1" smtClean="0">
                <a:solidFill>
                  <a:schemeClr val="bg1"/>
                </a:solidFill>
              </a:rPr>
              <a:t>idAula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Capacidad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381304" y="4699946"/>
            <a:ext cx="2184955" cy="1083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smtClean="0">
                <a:solidFill>
                  <a:schemeClr val="bg1"/>
                </a:solidFill>
              </a:rPr>
              <a:t>Grupo</a:t>
            </a:r>
          </a:p>
          <a:p>
            <a:r>
              <a:rPr lang="es-SV" dirty="0" err="1" smtClean="0">
                <a:solidFill>
                  <a:schemeClr val="bg1"/>
                </a:solidFill>
              </a:rPr>
              <a:t>idGrupo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smtClean="0">
                <a:solidFill>
                  <a:schemeClr val="bg1"/>
                </a:solidFill>
              </a:rPr>
              <a:t>Tipo </a:t>
            </a:r>
          </a:p>
        </p:txBody>
      </p:sp>
      <p:cxnSp>
        <p:nvCxnSpPr>
          <p:cNvPr id="26" name="Conector angular 25"/>
          <p:cNvCxnSpPr>
            <a:stCxn id="17" idx="2"/>
            <a:endCxn id="22" idx="3"/>
          </p:cNvCxnSpPr>
          <p:nvPr/>
        </p:nvCxnSpPr>
        <p:spPr>
          <a:xfrm rot="5400000">
            <a:off x="9068276" y="4179883"/>
            <a:ext cx="559715" cy="1563748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echa derecha 10"/>
          <p:cNvSpPr/>
          <p:nvPr/>
        </p:nvSpPr>
        <p:spPr>
          <a:xfrm>
            <a:off x="3997966" y="3509182"/>
            <a:ext cx="1246909" cy="8083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17" name="Rectángulo 16"/>
          <p:cNvSpPr/>
          <p:nvPr/>
        </p:nvSpPr>
        <p:spPr>
          <a:xfrm>
            <a:off x="9037529" y="3263321"/>
            <a:ext cx="2184955" cy="141857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SV" b="1" u="sng" dirty="0" err="1" smtClean="0">
                <a:solidFill>
                  <a:schemeClr val="bg1"/>
                </a:solidFill>
              </a:rPr>
              <a:t>Asignacion_Aulas</a:t>
            </a:r>
            <a:endParaRPr lang="es-SV" b="1" u="sng" dirty="0" smtClean="0">
              <a:solidFill>
                <a:schemeClr val="bg1"/>
              </a:solidFill>
            </a:endParaRPr>
          </a:p>
          <a:p>
            <a:r>
              <a:rPr lang="es-SV" dirty="0" err="1" smtClean="0">
                <a:solidFill>
                  <a:schemeClr val="bg1"/>
                </a:solidFill>
              </a:rPr>
              <a:t>idAula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err="1" smtClean="0">
                <a:solidFill>
                  <a:schemeClr val="bg1"/>
                </a:solidFill>
              </a:rPr>
              <a:t>idGrupo</a:t>
            </a:r>
            <a:endParaRPr lang="es-SV" dirty="0" smtClean="0">
              <a:solidFill>
                <a:schemeClr val="bg1"/>
              </a:solidFill>
            </a:endParaRPr>
          </a:p>
          <a:p>
            <a:r>
              <a:rPr lang="es-SV" dirty="0" err="1" smtClean="0">
                <a:solidFill>
                  <a:schemeClr val="bg1"/>
                </a:solidFill>
              </a:rPr>
              <a:t>Dia</a:t>
            </a:r>
            <a:r>
              <a:rPr lang="es-SV" dirty="0" smtClean="0">
                <a:solidFill>
                  <a:schemeClr val="bg1"/>
                </a:solidFill>
              </a:rPr>
              <a:t> </a:t>
            </a:r>
          </a:p>
          <a:p>
            <a:r>
              <a:rPr lang="es-SV" dirty="0" smtClean="0">
                <a:solidFill>
                  <a:schemeClr val="bg1"/>
                </a:solidFill>
              </a:rPr>
              <a:t>Hora</a:t>
            </a:r>
          </a:p>
        </p:txBody>
      </p:sp>
      <p:cxnSp>
        <p:nvCxnSpPr>
          <p:cNvPr id="27" name="Conector angular 26"/>
          <p:cNvCxnSpPr>
            <a:stCxn id="17" idx="0"/>
            <a:endCxn id="21" idx="3"/>
          </p:cNvCxnSpPr>
          <p:nvPr/>
        </p:nvCxnSpPr>
        <p:spPr>
          <a:xfrm rot="16200000" flipV="1">
            <a:off x="8961958" y="2095272"/>
            <a:ext cx="590452" cy="1745646"/>
          </a:xfrm>
          <a:prstGeom prst="bentConnector2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8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3795383" y="563672"/>
            <a:ext cx="1903957" cy="9394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Análisis</a:t>
            </a:r>
            <a:endParaRPr lang="es-SV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340257" y="1943622"/>
            <a:ext cx="1903957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Diseño conceptual</a:t>
            </a:r>
            <a:endParaRPr lang="es-SV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16694" y="1943622"/>
            <a:ext cx="1903957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Instalación y mantenimiento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340258" y="3784949"/>
            <a:ext cx="1903957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Elección SGBD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795383" y="5275546"/>
            <a:ext cx="1903957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Diseño Lógico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016694" y="3784949"/>
            <a:ext cx="1903957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Diseño Físico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131474" y="0"/>
            <a:ext cx="3060526" cy="6858000"/>
          </a:xfrm>
          <a:prstGeom prst="rect">
            <a:avLst/>
          </a:prstGeom>
          <a:solidFill>
            <a:srgbClr val="F98C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ANÁLISIS</a:t>
            </a:r>
          </a:p>
          <a:p>
            <a:pPr marL="285750" indent="-285750">
              <a:buFontTx/>
              <a:buChar char="-"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Lista de Requerimientos </a:t>
            </a:r>
          </a:p>
          <a:p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(Organizados de forma jer</a:t>
            </a:r>
            <a:r>
              <a:rPr lang="es-SV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á</a:t>
            </a: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rquica).</a:t>
            </a:r>
          </a:p>
          <a:p>
            <a:endParaRPr lang="es-SV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s-SV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   Diagramas de flujos de datos.</a:t>
            </a:r>
          </a:p>
          <a:p>
            <a:endParaRPr lang="es-SV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075123" y="1139868"/>
            <a:ext cx="939452" cy="51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292235" y="2945703"/>
            <a:ext cx="0" cy="736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5799551" y="4826698"/>
            <a:ext cx="1492684" cy="918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2066796" y="4826699"/>
            <a:ext cx="1515648" cy="918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1954059" y="2945703"/>
            <a:ext cx="14613" cy="776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1954059" y="1033398"/>
            <a:ext cx="1628385" cy="807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5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Revisión de las relaciones(</a:t>
            </a:r>
            <a:r>
              <a:rPr lang="es-SV" sz="2800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ATRIbutos</a:t>
            </a: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958"/>
              </p:ext>
            </p:extLst>
          </p:nvPr>
        </p:nvGraphicFramePr>
        <p:xfrm>
          <a:off x="685801" y="1679674"/>
          <a:ext cx="2635004" cy="222858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17502"/>
                <a:gridCol w="1317502"/>
              </a:tblGrid>
              <a:tr h="352603">
                <a:tc gridSpan="2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Aula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465707"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idAula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Capacidad</a:t>
                      </a:r>
                      <a:endParaRPr lang="es-SV" dirty="0"/>
                    </a:p>
                  </a:txBody>
                  <a:tcPr/>
                </a:tc>
              </a:tr>
              <a:tr h="465707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20</a:t>
                      </a:r>
                      <a:endParaRPr lang="es-SV" dirty="0"/>
                    </a:p>
                  </a:txBody>
                  <a:tcPr/>
                </a:tc>
              </a:tr>
              <a:tr h="465707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25</a:t>
                      </a:r>
                      <a:endParaRPr lang="es-SV" dirty="0"/>
                    </a:p>
                  </a:txBody>
                  <a:tcPr/>
                </a:tc>
              </a:tr>
              <a:tr h="465707"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50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9628"/>
              </p:ext>
            </p:extLst>
          </p:nvPr>
        </p:nvGraphicFramePr>
        <p:xfrm>
          <a:off x="685801" y="4246636"/>
          <a:ext cx="2627416" cy="202353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13708"/>
                <a:gridCol w="1313708"/>
              </a:tblGrid>
              <a:tr h="404707">
                <a:tc gridSpan="2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Grupo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idGrupo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Tipo</a:t>
                      </a:r>
                      <a:endParaRPr lang="es-SV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10-1</a:t>
                      </a:r>
                      <a:endParaRPr lang="es-SV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10-2</a:t>
                      </a:r>
                      <a:endParaRPr lang="es-SV" dirty="0"/>
                    </a:p>
                  </a:txBody>
                  <a:tcPr/>
                </a:tc>
              </a:tr>
              <a:tr h="404707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8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94458"/>
              </p:ext>
            </p:extLst>
          </p:nvPr>
        </p:nvGraphicFramePr>
        <p:xfrm>
          <a:off x="5343894" y="2726596"/>
          <a:ext cx="6561776" cy="2595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40444"/>
                <a:gridCol w="1640444"/>
                <a:gridCol w="1640444"/>
                <a:gridCol w="1640444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Asignación</a:t>
                      </a:r>
                      <a:r>
                        <a:rPr lang="es-SV" baseline="0" dirty="0" smtClean="0"/>
                        <a:t> de aulas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idAula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idGrupo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Día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Hora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Lunes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9:00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Martes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12:00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Martes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15:30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Miércoles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9:00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Viernes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13:00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onector angular 12"/>
          <p:cNvCxnSpPr>
            <a:endCxn id="7" idx="1"/>
          </p:cNvCxnSpPr>
          <p:nvPr/>
        </p:nvCxnSpPr>
        <p:spPr>
          <a:xfrm flipV="1">
            <a:off x="3313216" y="4024536"/>
            <a:ext cx="2030678" cy="1449989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3" idx="3"/>
          </p:cNvCxnSpPr>
          <p:nvPr/>
        </p:nvCxnSpPr>
        <p:spPr>
          <a:xfrm>
            <a:off x="3320805" y="2793968"/>
            <a:ext cx="2023089" cy="685502"/>
          </a:xfrm>
          <a:prstGeom prst="bentConnector3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86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Preparación del modelo entidad/relación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1. Identificación de las entidades.</a:t>
            </a:r>
          </a:p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 Identificación de las relaciones.</a:t>
            </a:r>
          </a:p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 Identificacion de los atributos.</a:t>
            </a:r>
          </a:p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4. Revisión (Diseño Lógico – Normalización).</a:t>
            </a:r>
            <a:endParaRPr lang="es-SV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770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1FN – Primera Forma Normal</a:t>
            </a:r>
          </a:p>
          <a:p>
            <a:pPr marL="0" indent="0">
              <a:buNone/>
            </a:pPr>
            <a:endParaRPr lang="es-SV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 dice que una tabla se encuentra en primera forma normal(1FN) si y solo si cada uno de los campos contiene un único valor para un registro determinado. </a:t>
            </a: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(Valores atómicos)</a:t>
            </a:r>
            <a:endParaRPr lang="es-SV" sz="24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36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330037"/>
            <a:ext cx="10131425" cy="6367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1FN – Primera Forma Normal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44781"/>
              </p:ext>
            </p:extLst>
          </p:nvPr>
        </p:nvGraphicFramePr>
        <p:xfrm>
          <a:off x="1806369" y="1966795"/>
          <a:ext cx="8127999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09333"/>
                <a:gridCol w="2709333"/>
                <a:gridCol w="2709333"/>
              </a:tblGrid>
              <a:tr h="315823">
                <a:tc>
                  <a:txBody>
                    <a:bodyPr/>
                    <a:lstStyle/>
                    <a:p>
                      <a:r>
                        <a:rPr lang="es-SV" dirty="0" err="1" smtClean="0">
                          <a:solidFill>
                            <a:schemeClr val="bg1"/>
                          </a:solidFill>
                        </a:rPr>
                        <a:t>C_Alumno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SV" dirty="0" err="1" smtClean="0">
                          <a:solidFill>
                            <a:schemeClr val="bg1"/>
                          </a:solidFill>
                        </a:rPr>
                        <a:t>N_Alumno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SV" dirty="0" err="1" smtClean="0">
                          <a:solidFill>
                            <a:schemeClr val="bg1"/>
                          </a:solidFill>
                        </a:rPr>
                        <a:t>N_Asignaturas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5823">
                <a:tc>
                  <a:txBody>
                    <a:bodyPr/>
                    <a:lstStyle/>
                    <a:p>
                      <a:r>
                        <a:rPr lang="es-SV" dirty="0" smtClean="0"/>
                        <a:t>01</a:t>
                      </a:r>
                      <a:endParaRPr lang="es-SV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Manuel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ADIG</a:t>
                      </a:r>
                      <a:endParaRPr lang="es-SV" dirty="0"/>
                    </a:p>
                  </a:txBody>
                  <a:tcPr/>
                </a:tc>
              </a:tr>
              <a:tr h="315823">
                <a:tc>
                  <a:txBody>
                    <a:bodyPr/>
                    <a:lstStyle/>
                    <a:p>
                      <a:r>
                        <a:rPr lang="es-SV" dirty="0" smtClean="0"/>
                        <a:t>02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Juan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PLE, ADIG</a:t>
                      </a:r>
                      <a:endParaRPr lang="es-SV" dirty="0"/>
                    </a:p>
                  </a:txBody>
                  <a:tcPr/>
                </a:tc>
              </a:tr>
              <a:tr h="315823">
                <a:tc>
                  <a:txBody>
                    <a:bodyPr/>
                    <a:lstStyle/>
                    <a:p>
                      <a:r>
                        <a:rPr lang="es-SV" dirty="0" smtClean="0"/>
                        <a:t>03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María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ADIG, SIMM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57918"/>
              </p:ext>
            </p:extLst>
          </p:nvPr>
        </p:nvGraphicFramePr>
        <p:xfrm>
          <a:off x="1521360" y="4009131"/>
          <a:ext cx="2409372" cy="207103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04686"/>
                <a:gridCol w="1204686"/>
              </a:tblGrid>
              <a:tr h="414207">
                <a:tc gridSpan="2">
                  <a:txBody>
                    <a:bodyPr/>
                    <a:lstStyle/>
                    <a:p>
                      <a:pPr algn="ctr"/>
                      <a:r>
                        <a:rPr lang="es-SV" dirty="0" smtClean="0">
                          <a:solidFill>
                            <a:schemeClr val="bg1"/>
                          </a:solidFill>
                        </a:rPr>
                        <a:t>Alumnos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414207">
                <a:tc>
                  <a:txBody>
                    <a:bodyPr/>
                    <a:lstStyle/>
                    <a:p>
                      <a:pPr algn="ctr"/>
                      <a:r>
                        <a:rPr lang="es-SV" dirty="0" err="1" smtClean="0"/>
                        <a:t>C_Alumno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err="1" smtClean="0"/>
                        <a:t>N_Alumno</a:t>
                      </a:r>
                      <a:endParaRPr lang="es-SV" dirty="0"/>
                    </a:p>
                  </a:txBody>
                  <a:tcPr/>
                </a:tc>
              </a:tr>
              <a:tr h="414207">
                <a:tc>
                  <a:txBody>
                    <a:bodyPr/>
                    <a:lstStyle/>
                    <a:p>
                      <a:r>
                        <a:rPr lang="es-SV" dirty="0" smtClean="0"/>
                        <a:t>01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Manuel</a:t>
                      </a:r>
                      <a:endParaRPr lang="es-SV" dirty="0"/>
                    </a:p>
                  </a:txBody>
                  <a:tcPr/>
                </a:tc>
              </a:tr>
              <a:tr h="414207">
                <a:tc>
                  <a:txBody>
                    <a:bodyPr/>
                    <a:lstStyle/>
                    <a:p>
                      <a:r>
                        <a:rPr lang="es-SV" dirty="0" smtClean="0"/>
                        <a:t>02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Juan</a:t>
                      </a:r>
                      <a:endParaRPr lang="es-SV" dirty="0"/>
                    </a:p>
                  </a:txBody>
                  <a:tcPr/>
                </a:tc>
              </a:tr>
              <a:tr h="414207">
                <a:tc>
                  <a:txBody>
                    <a:bodyPr/>
                    <a:lstStyle/>
                    <a:p>
                      <a:r>
                        <a:rPr lang="es-SV" dirty="0" smtClean="0"/>
                        <a:t>03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María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49990"/>
              </p:ext>
            </p:extLst>
          </p:nvPr>
        </p:nvGraphicFramePr>
        <p:xfrm>
          <a:off x="6059055" y="3926004"/>
          <a:ext cx="4498110" cy="2560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49055"/>
                <a:gridCol w="2249055"/>
              </a:tblGrid>
              <a:tr h="333185">
                <a:tc gridSpan="2">
                  <a:txBody>
                    <a:bodyPr/>
                    <a:lstStyle/>
                    <a:p>
                      <a:pPr algn="ctr"/>
                      <a:r>
                        <a:rPr lang="es-SV" dirty="0" err="1" smtClean="0">
                          <a:solidFill>
                            <a:schemeClr val="bg1"/>
                          </a:solidFill>
                        </a:rPr>
                        <a:t>AlumnosAsignatura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33185">
                <a:tc>
                  <a:txBody>
                    <a:bodyPr/>
                    <a:lstStyle/>
                    <a:p>
                      <a:pPr algn="ctr"/>
                      <a:r>
                        <a:rPr lang="es-SV" dirty="0" err="1" smtClean="0"/>
                        <a:t>C_Alumno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err="1" smtClean="0"/>
                        <a:t>N_Asignatura</a:t>
                      </a:r>
                      <a:endParaRPr lang="es-SV" dirty="0"/>
                    </a:p>
                  </a:txBody>
                  <a:tcPr/>
                </a:tc>
              </a:tr>
              <a:tr h="333185">
                <a:tc>
                  <a:txBody>
                    <a:bodyPr/>
                    <a:lstStyle/>
                    <a:p>
                      <a:r>
                        <a:rPr lang="es-SV" dirty="0" smtClean="0"/>
                        <a:t>01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ADIG</a:t>
                      </a:r>
                      <a:endParaRPr lang="es-SV" dirty="0"/>
                    </a:p>
                  </a:txBody>
                  <a:tcPr/>
                </a:tc>
              </a:tr>
              <a:tr h="333185">
                <a:tc>
                  <a:txBody>
                    <a:bodyPr/>
                    <a:lstStyle/>
                    <a:p>
                      <a:r>
                        <a:rPr lang="es-SV" dirty="0" smtClean="0"/>
                        <a:t>02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PLE</a:t>
                      </a:r>
                      <a:endParaRPr lang="es-SV" dirty="0"/>
                    </a:p>
                  </a:txBody>
                  <a:tcPr/>
                </a:tc>
              </a:tr>
              <a:tr h="333185">
                <a:tc>
                  <a:txBody>
                    <a:bodyPr/>
                    <a:lstStyle/>
                    <a:p>
                      <a:r>
                        <a:rPr lang="es-SV" dirty="0" smtClean="0"/>
                        <a:t>02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ADIG</a:t>
                      </a:r>
                      <a:endParaRPr lang="es-SV" dirty="0"/>
                    </a:p>
                  </a:txBody>
                  <a:tcPr/>
                </a:tc>
              </a:tr>
              <a:tr h="333185">
                <a:tc>
                  <a:txBody>
                    <a:bodyPr/>
                    <a:lstStyle/>
                    <a:p>
                      <a:r>
                        <a:rPr lang="es-SV" dirty="0" smtClean="0"/>
                        <a:t>03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ADIG</a:t>
                      </a:r>
                      <a:endParaRPr lang="es-SV" dirty="0"/>
                    </a:p>
                  </a:txBody>
                  <a:tcPr/>
                </a:tc>
              </a:tr>
              <a:tr h="333185">
                <a:tc>
                  <a:txBody>
                    <a:bodyPr/>
                    <a:lstStyle/>
                    <a:p>
                      <a:r>
                        <a:rPr lang="es-SV" dirty="0" smtClean="0"/>
                        <a:t>03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SIMM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8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s-SV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FN – Segunda Forma Normal</a:t>
            </a:r>
          </a:p>
          <a:p>
            <a:pPr marL="0" indent="0">
              <a:buNone/>
            </a:pPr>
            <a:r>
              <a:rPr lang="es-SV" sz="2400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Conceptos previos:</a:t>
            </a: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 define </a:t>
            </a: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Dependencia Funcional</a:t>
            </a: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A →B, si para cualquier valor de A le corresponde un único valor de B.</a:t>
            </a: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Ejemplo: Si A es el DUI y B: Nombre, está claro que a cualquier DUI le corresponde un único nombre de titular.</a:t>
            </a:r>
          </a:p>
          <a:p>
            <a:pPr marL="0" indent="0">
              <a:buNone/>
            </a:pPr>
            <a:endParaRPr lang="es-SV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>
              <a:buNone/>
            </a:pP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Dependencia Funcional Completa</a:t>
            </a: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si B depende de A en su totalidad.</a:t>
            </a:r>
          </a:p>
        </p:txBody>
      </p:sp>
    </p:spTree>
    <p:extLst>
      <p:ext uri="{BB962C8B-B14F-4D97-AF65-F5344CB8AC3E}">
        <p14:creationId xmlns:p14="http://schemas.microsoft.com/office/powerpoint/2010/main" val="34159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FN – Segunda Forma Normal</a:t>
            </a: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Los atributos que conforman parte de la clave primaria o candidata se denominan </a:t>
            </a: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atributos primos</a:t>
            </a: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los atributos que no forman parte de ninguna de estas claves se denominan </a:t>
            </a: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atributos no primos</a:t>
            </a: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7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FN – Segunda Forma Normal</a:t>
            </a: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 dice que una tabla se encuentra en segunda forma normal(2FN) si y solo si:</a:t>
            </a:r>
          </a:p>
          <a:p>
            <a:pPr>
              <a:buFontTx/>
              <a:buChar char="-"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Está en 1FN</a:t>
            </a:r>
          </a:p>
          <a:p>
            <a:pPr>
              <a:buFontTx/>
              <a:buChar char="-"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Todos sus atributos no primos dependen funcionalmente de forma completa de la clave primaria.(Existe dependencia funcional)</a:t>
            </a:r>
          </a:p>
        </p:txBody>
      </p:sp>
    </p:spTree>
    <p:extLst>
      <p:ext uri="{BB962C8B-B14F-4D97-AF65-F5344CB8AC3E}">
        <p14:creationId xmlns:p14="http://schemas.microsoft.com/office/powerpoint/2010/main" val="40383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330037"/>
            <a:ext cx="10131425" cy="6130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FN – Segunda Forma Normal - Ejemplo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08148"/>
              </p:ext>
            </p:extLst>
          </p:nvPr>
        </p:nvGraphicFramePr>
        <p:xfrm>
          <a:off x="1009400" y="1847822"/>
          <a:ext cx="9807825" cy="21945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61565"/>
                <a:gridCol w="1961565"/>
                <a:gridCol w="1961565"/>
                <a:gridCol w="1961565"/>
                <a:gridCol w="1961565"/>
              </a:tblGrid>
              <a:tr h="299651">
                <a:tc>
                  <a:txBody>
                    <a:bodyPr/>
                    <a:lstStyle/>
                    <a:p>
                      <a:pPr algn="ctr"/>
                      <a:r>
                        <a:rPr lang="es-SV" dirty="0" err="1" smtClean="0">
                          <a:solidFill>
                            <a:schemeClr val="bg1"/>
                          </a:solidFill>
                        </a:rPr>
                        <a:t>Código_Empleado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err="1" smtClean="0">
                          <a:solidFill>
                            <a:schemeClr val="bg1"/>
                          </a:solidFill>
                        </a:rPr>
                        <a:t>Código_Dpto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>
                          <a:solidFill>
                            <a:schemeClr val="bg1"/>
                          </a:solidFill>
                        </a:rPr>
                        <a:t>Departamento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>
                          <a:solidFill>
                            <a:schemeClr val="bg1"/>
                          </a:solidFill>
                        </a:rPr>
                        <a:t>Años</a:t>
                      </a:r>
                      <a:endParaRPr lang="es-SV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9651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Juan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Contabilidad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</a:tr>
              <a:tr h="299651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Pedro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Sistemas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</a:tr>
              <a:tr h="299651"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Sonia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Ventas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</a:tr>
              <a:tr h="299651">
                <a:tc>
                  <a:txBody>
                    <a:bodyPr/>
                    <a:lstStyle/>
                    <a:p>
                      <a:r>
                        <a:rPr lang="es-SV" dirty="0" smtClean="0"/>
                        <a:t>4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Verónica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Sistemas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10</a:t>
                      </a:r>
                      <a:endParaRPr lang="es-SV" dirty="0"/>
                    </a:p>
                  </a:txBody>
                  <a:tcPr/>
                </a:tc>
              </a:tr>
              <a:tr h="299651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Pedro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Contabilidad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5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365662" y="4667003"/>
            <a:ext cx="6785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Las dependencias funcionales de la relación son las siguientes:</a:t>
            </a:r>
          </a:p>
          <a:p>
            <a:r>
              <a:rPr lang="es-SV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Código_Empleado</a:t>
            </a:r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→Nombre;</a:t>
            </a:r>
          </a:p>
          <a:p>
            <a:r>
              <a:rPr lang="es-SV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Código_Dpto</a:t>
            </a:r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→Departamento;</a:t>
            </a:r>
          </a:p>
          <a:p>
            <a:r>
              <a:rPr lang="es-SV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Código_Empleado</a:t>
            </a:r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 </a:t>
            </a:r>
            <a:r>
              <a:rPr lang="es-SV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Código_Dpto</a:t>
            </a:r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→Años</a:t>
            </a:r>
            <a:endParaRPr lang="es-SV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04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223159"/>
            <a:ext cx="10131425" cy="6130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FN – Segunda Forma Normal - Ejemplo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55831"/>
              </p:ext>
            </p:extLst>
          </p:nvPr>
        </p:nvGraphicFramePr>
        <p:xfrm>
          <a:off x="685801" y="1685747"/>
          <a:ext cx="3874326" cy="228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649"/>
                <a:gridCol w="1935677"/>
              </a:tblGrid>
              <a:tr h="380102">
                <a:tc gridSpan="2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TABLA R1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SV" dirty="0"/>
                    </a:p>
                  </a:txBody>
                  <a:tcPr/>
                </a:tc>
              </a:tr>
              <a:tr h="380102">
                <a:tc>
                  <a:txBody>
                    <a:bodyPr/>
                    <a:lstStyle/>
                    <a:p>
                      <a:pPr algn="ctr"/>
                      <a:r>
                        <a:rPr lang="es-SV" b="1" dirty="0" err="1" smtClean="0"/>
                        <a:t>Código_Empleado</a:t>
                      </a:r>
                      <a:endParaRPr lang="es-SV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b="1" dirty="0" smtClean="0"/>
                        <a:t>Nombre</a:t>
                      </a:r>
                      <a:endParaRPr lang="es-SV" b="1" dirty="0"/>
                    </a:p>
                  </a:txBody>
                  <a:tcPr/>
                </a:tc>
              </a:tr>
              <a:tr h="380102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Juan</a:t>
                      </a:r>
                      <a:endParaRPr lang="es-SV" dirty="0"/>
                    </a:p>
                  </a:txBody>
                  <a:tcPr/>
                </a:tc>
              </a:tr>
              <a:tr h="380102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Pedro</a:t>
                      </a:r>
                      <a:endParaRPr lang="es-SV" dirty="0"/>
                    </a:p>
                  </a:txBody>
                  <a:tcPr/>
                </a:tc>
              </a:tr>
              <a:tr h="380102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Sonia</a:t>
                      </a:r>
                      <a:endParaRPr lang="es-SV" dirty="0"/>
                    </a:p>
                  </a:txBody>
                  <a:tcPr/>
                </a:tc>
              </a:tr>
              <a:tr h="380102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4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Verónica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97116"/>
              </p:ext>
            </p:extLst>
          </p:nvPr>
        </p:nvGraphicFramePr>
        <p:xfrm>
          <a:off x="6935191" y="1641653"/>
          <a:ext cx="4653932" cy="233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582"/>
                <a:gridCol w="1661350"/>
              </a:tblGrid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TABLA R2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s-SV" b="1" dirty="0" err="1" smtClean="0"/>
                        <a:t>Código_Departamento</a:t>
                      </a:r>
                      <a:endParaRPr lang="es-SV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b="1" dirty="0" err="1" smtClean="0"/>
                        <a:t>Dpto</a:t>
                      </a:r>
                      <a:endParaRPr lang="es-SV" b="1" dirty="0"/>
                    </a:p>
                  </a:txBody>
                  <a:tcPr/>
                </a:tc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Ventas</a:t>
                      </a:r>
                      <a:endParaRPr lang="es-SV" dirty="0"/>
                    </a:p>
                  </a:txBody>
                  <a:tcPr/>
                </a:tc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Sistemas</a:t>
                      </a:r>
                      <a:endParaRPr lang="es-SV" dirty="0"/>
                    </a:p>
                  </a:txBody>
                  <a:tcPr/>
                </a:tc>
              </a:tr>
              <a:tr h="466458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Contabilidad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038158"/>
              </p:ext>
            </p:extLst>
          </p:nvPr>
        </p:nvGraphicFramePr>
        <p:xfrm>
          <a:off x="1818244" y="4143367"/>
          <a:ext cx="8127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37759">
                <a:tc gridSpan="3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TABLA R3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</a:tr>
              <a:tr h="337759">
                <a:tc>
                  <a:txBody>
                    <a:bodyPr/>
                    <a:lstStyle/>
                    <a:p>
                      <a:pPr algn="ctr"/>
                      <a:r>
                        <a:rPr lang="es-SV" b="1" dirty="0" err="1" smtClean="0"/>
                        <a:t>Código_Empleado</a:t>
                      </a:r>
                      <a:endParaRPr lang="es-SV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b="1" dirty="0" err="1" smtClean="0"/>
                        <a:t>Código_Departamento</a:t>
                      </a:r>
                      <a:endParaRPr lang="es-SV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b="1" dirty="0" smtClean="0"/>
                        <a:t>Años</a:t>
                      </a:r>
                      <a:endParaRPr lang="es-SV" b="1" dirty="0"/>
                    </a:p>
                  </a:txBody>
                  <a:tcPr/>
                </a:tc>
              </a:tr>
              <a:tr h="337759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</a:tr>
              <a:tr h="337759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</a:tr>
              <a:tr h="337759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</a:tr>
              <a:tr h="337759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4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10</a:t>
                      </a:r>
                      <a:endParaRPr lang="es-SV" dirty="0"/>
                    </a:p>
                  </a:txBody>
                  <a:tcPr/>
                </a:tc>
              </a:tr>
              <a:tr h="337759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6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5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2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3FN – Tercera Forma Normal</a:t>
            </a: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 define Dependencia Transitiva, en la que existen las siguientes dependencias funcionales:</a:t>
            </a: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</a:t>
            </a:r>
            <a:r>
              <a:rPr lang="es-SV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→y</a:t>
            </a: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</a:t>
            </a:r>
            <a:r>
              <a:rPr lang="es-SV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→z</a:t>
            </a: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 dice que Z tiene una dependencia transitiva respecto a X a través de Y.</a:t>
            </a:r>
          </a:p>
        </p:txBody>
      </p:sp>
    </p:spTree>
    <p:extLst>
      <p:ext uri="{BB962C8B-B14F-4D97-AF65-F5344CB8AC3E}">
        <p14:creationId xmlns:p14="http://schemas.microsoft.com/office/powerpoint/2010/main" val="31544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3795383" y="563672"/>
            <a:ext cx="1903957" cy="939452"/>
          </a:xfrm>
          <a:prstGeom prst="roundRect">
            <a:avLst/>
          </a:prstGeom>
          <a:solidFill>
            <a:srgbClr val="94CE67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Análisis</a:t>
            </a:r>
            <a:endParaRPr lang="es-SV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6340257" y="1943622"/>
            <a:ext cx="1903957" cy="939452"/>
          </a:xfrm>
          <a:prstGeom prst="roundRect">
            <a:avLst/>
          </a:prstGeom>
          <a:solidFill>
            <a:srgbClr val="F98C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Diseño conceptual</a:t>
            </a:r>
            <a:endParaRPr lang="es-SV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1016694" y="1943622"/>
            <a:ext cx="1903957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Instalación y mantenimiento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6340258" y="3784949"/>
            <a:ext cx="1903957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Elección SGBD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3795383" y="5275546"/>
            <a:ext cx="1903957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Diseño Lógico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1016694" y="3784949"/>
            <a:ext cx="1903957" cy="939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Diseño Físico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9131474" y="0"/>
            <a:ext cx="3060526" cy="6858000"/>
          </a:xfrm>
          <a:prstGeom prst="rect">
            <a:avLst/>
          </a:prstGeom>
          <a:solidFill>
            <a:srgbClr val="F98C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ANÁLISIS</a:t>
            </a:r>
          </a:p>
          <a:p>
            <a:pPr marL="285750" indent="-285750">
              <a:buFontTx/>
              <a:buChar char="-"/>
            </a:pPr>
            <a:r>
              <a:rPr lang="es-SV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Diagrama E/R, diagrama CASE/</a:t>
            </a:r>
            <a:r>
              <a:rPr lang="es-SV" dirty="0" err="1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Method</a:t>
            </a:r>
            <a:r>
              <a:rPr lang="es-SV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o Diagrama de clases UML.</a:t>
            </a:r>
          </a:p>
          <a:p>
            <a:pPr marL="285750" indent="-285750">
              <a:buFontTx/>
              <a:buChar char="-"/>
            </a:pPr>
            <a:endParaRPr lang="es-SV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es-SV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Diccionario de metadatos</a:t>
            </a:r>
          </a:p>
          <a:p>
            <a:pPr marL="285750" indent="-285750">
              <a:buFontTx/>
              <a:buChar char="-"/>
            </a:pPr>
            <a:endParaRPr lang="es-SV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buFontTx/>
              <a:buChar char="-"/>
            </a:pPr>
            <a:endParaRPr lang="es-SV" dirty="0" smtClean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buFontTx/>
              <a:buChar char="-"/>
            </a:pPr>
            <a:endParaRPr lang="es-SV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algn="ctr"/>
            <a:r>
              <a:rPr lang="es-SV" b="1" dirty="0" smtClean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ABSTRACCIÓN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075123" y="1139868"/>
            <a:ext cx="939452" cy="51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7292235" y="2945703"/>
            <a:ext cx="0" cy="736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H="1">
            <a:off x="5799551" y="4826698"/>
            <a:ext cx="1492684" cy="918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 flipV="1">
            <a:off x="2066796" y="4826699"/>
            <a:ext cx="1515648" cy="918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1954059" y="2945703"/>
            <a:ext cx="14613" cy="776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1954059" y="1033398"/>
            <a:ext cx="1628385" cy="807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3823569" y="2830880"/>
            <a:ext cx="1903957" cy="939452"/>
          </a:xfrm>
          <a:prstGeom prst="roundRect">
            <a:avLst/>
          </a:prstGeom>
          <a:solidFill>
            <a:srgbClr val="94CE67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Esquemas</a:t>
            </a:r>
            <a:endParaRPr lang="es-SV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2384118" y="3334011"/>
            <a:ext cx="1332980" cy="34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H="1" flipV="1">
            <a:off x="4721269" y="3920648"/>
            <a:ext cx="26091" cy="120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5833997" y="2945703"/>
            <a:ext cx="1180578" cy="368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3FN – Tercera Forma Normal</a:t>
            </a:r>
          </a:p>
          <a:p>
            <a:pPr marL="0" indent="0">
              <a:buNone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 dice que una tabla se encuentra en tercera forma normal(3FN) si y solo si:</a:t>
            </a:r>
          </a:p>
          <a:p>
            <a:pPr>
              <a:buFontTx/>
              <a:buChar char="-"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Está en 2FN.</a:t>
            </a:r>
          </a:p>
          <a:p>
            <a:pPr>
              <a:buFontTx/>
              <a:buChar char="-"/>
            </a:pPr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Ningún atributo no primos depende transitivamente de la clave primaria.(No existe dependencia transitiva)</a:t>
            </a:r>
          </a:p>
        </p:txBody>
      </p:sp>
    </p:spTree>
    <p:extLst>
      <p:ext uri="{BB962C8B-B14F-4D97-AF65-F5344CB8AC3E}">
        <p14:creationId xmlns:p14="http://schemas.microsoft.com/office/powerpoint/2010/main" val="14893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330037"/>
            <a:ext cx="10131425" cy="6367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3FN – Tercera Forma Normal - Ejemplo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17459"/>
              </p:ext>
            </p:extLst>
          </p:nvPr>
        </p:nvGraphicFramePr>
        <p:xfrm>
          <a:off x="1984499" y="196679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s-SV" dirty="0" err="1" smtClean="0"/>
                        <a:t>Código_Alumno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Nombre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Curso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Aula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Marcos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Informática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Aula A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Lucas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Ingles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Aula B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Marta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Contabilidad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SV" dirty="0" smtClean="0"/>
                        <a:t>Aula C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365662" y="4667003"/>
            <a:ext cx="3825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Dependencias:</a:t>
            </a:r>
          </a:p>
          <a:p>
            <a:r>
              <a:rPr lang="es-SV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Código_Alumno</a:t>
            </a:r>
            <a:r>
              <a:rPr lang="es-SV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→ nombre, curso;</a:t>
            </a:r>
          </a:p>
          <a:p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Curso</a:t>
            </a:r>
            <a:r>
              <a:rPr lang="es-SV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</a:t>
            </a:r>
            <a:r>
              <a:rPr lang="es-SV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→Aula;</a:t>
            </a:r>
            <a:endParaRPr lang="es-SV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07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20436"/>
          </a:xfrm>
        </p:spPr>
        <p:txBody>
          <a:bodyPr>
            <a:normAutofit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normalización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330037"/>
            <a:ext cx="10131425" cy="6367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3FN – Tercera Forma Normal - Ejemplo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4737"/>
              </p:ext>
            </p:extLst>
          </p:nvPr>
        </p:nvGraphicFramePr>
        <p:xfrm>
          <a:off x="3314536" y="1883449"/>
          <a:ext cx="57582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106"/>
                <a:gridCol w="287910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TABLA R1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b="1" dirty="0" smtClean="0">
                          <a:solidFill>
                            <a:schemeClr val="bg1"/>
                          </a:solidFill>
                        </a:rPr>
                        <a:t>Curso</a:t>
                      </a:r>
                      <a:endParaRPr lang="es-SV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b="1" dirty="0" smtClean="0">
                          <a:solidFill>
                            <a:schemeClr val="bg1"/>
                          </a:solidFill>
                        </a:rPr>
                        <a:t>Aula</a:t>
                      </a:r>
                      <a:endParaRPr lang="es-SV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Informática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Aula A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Ingles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Aula B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Contabilidad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Aula C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67536"/>
              </p:ext>
            </p:extLst>
          </p:nvPr>
        </p:nvGraphicFramePr>
        <p:xfrm>
          <a:off x="2067626" y="440101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TABLA R2</a:t>
                      </a:r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b="1" dirty="0" err="1" smtClean="0"/>
                        <a:t>Codigo</a:t>
                      </a:r>
                      <a:endParaRPr lang="es-SV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b="1" dirty="0" smtClean="0"/>
                        <a:t>Nombre</a:t>
                      </a:r>
                      <a:endParaRPr lang="es-SV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b="1" dirty="0" smtClean="0"/>
                        <a:t>Curso</a:t>
                      </a:r>
                      <a:endParaRPr lang="es-SV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1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Marcos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Informática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2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Lucas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Ingles</a:t>
                      </a:r>
                      <a:endParaRPr lang="es-SV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3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Marta</a:t>
                      </a:r>
                      <a:endParaRPr lang="es-S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 smtClean="0"/>
                        <a:t>Contabilidad</a:t>
                      </a:r>
                      <a:endParaRPr lang="es-SV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0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Preparación del modelo entidad/relación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1. Identificación de las entidades.</a:t>
            </a:r>
          </a:p>
          <a:p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 Identificación de las relaciones.</a:t>
            </a:r>
          </a:p>
          <a:p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 Identificacion de los atributos.</a:t>
            </a:r>
          </a:p>
          <a:p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4. Revisión (Diseño Lógico – Normalización).</a:t>
            </a:r>
            <a:endParaRPr lang="es-SV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87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423" y="296451"/>
            <a:ext cx="10131425" cy="505216"/>
          </a:xfrm>
        </p:spPr>
        <p:txBody>
          <a:bodyPr>
            <a:normAutofit fontScale="90000"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Identificación de las entidades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002082"/>
            <a:ext cx="4995334" cy="47891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8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Requerimiento:</a:t>
            </a:r>
          </a:p>
          <a:p>
            <a:pPr marL="0" indent="0">
              <a:buNone/>
            </a:pPr>
            <a:endParaRPr lang="es-SV" sz="2800" u="sng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buNone/>
            </a:pP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Los </a:t>
            </a:r>
            <a:r>
              <a:rPr lang="es-SV" sz="28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clientes</a:t>
            </a: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de nuestra clínica veterinaria podrán registrar sus </a:t>
            </a:r>
            <a:r>
              <a:rPr lang="es-SV" sz="28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animales</a:t>
            </a: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en el sistema informatizado de la clínica.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1002083"/>
            <a:ext cx="4995332" cy="4789118"/>
          </a:xfrm>
          <a:solidFill>
            <a:schemeClr val="tx1">
              <a:lumMod val="95000"/>
            </a:schemeClr>
          </a:solidFill>
        </p:spPr>
        <p:txBody>
          <a:bodyPr anchor="t"/>
          <a:lstStyle/>
          <a:p>
            <a:pPr marL="0" indent="0" algn="ctr">
              <a:buNone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ENTIDADES</a:t>
            </a:r>
          </a:p>
          <a:p>
            <a:pPr marL="0" indent="0">
              <a:buNone/>
            </a:pPr>
            <a:endParaRPr lang="es-SV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37545" y="1753644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Clientes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15277" y="1753644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Animales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423" y="296451"/>
            <a:ext cx="10131425" cy="505216"/>
          </a:xfrm>
        </p:spPr>
        <p:txBody>
          <a:bodyPr>
            <a:normAutofit fontScale="90000"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Identificación de las entidades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002082"/>
            <a:ext cx="4995334" cy="47891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8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Requerimiento:</a:t>
            </a:r>
          </a:p>
          <a:p>
            <a:pPr marL="0" indent="0">
              <a:buNone/>
            </a:pPr>
            <a:endParaRPr lang="es-SV" sz="2800" u="sng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buNone/>
            </a:pP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 sistema permitirá mantener el historial clínico de cada animal.</a:t>
            </a:r>
          </a:p>
          <a:p>
            <a:pPr marL="0" indent="0" algn="just">
              <a:buNone/>
            </a:pP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Para ello, se registrarán todos y cada uno de los </a:t>
            </a:r>
            <a:r>
              <a:rPr lang="es-SV" sz="28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servicios</a:t>
            </a: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prestados al animal.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1002083"/>
            <a:ext cx="4995332" cy="4789118"/>
          </a:xfrm>
          <a:solidFill>
            <a:schemeClr val="tx1">
              <a:lumMod val="95000"/>
            </a:schemeClr>
          </a:solidFill>
        </p:spPr>
        <p:txBody>
          <a:bodyPr anchor="t"/>
          <a:lstStyle/>
          <a:p>
            <a:pPr marL="0" indent="0" algn="ctr">
              <a:buNone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ENTIDADES</a:t>
            </a:r>
          </a:p>
          <a:p>
            <a:pPr marL="0" indent="0">
              <a:buNone/>
            </a:pPr>
            <a:endParaRPr lang="es-SV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37545" y="1753644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Clientes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15277" y="1753644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Animales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15277" y="3772422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Servicios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423" y="296451"/>
            <a:ext cx="10131425" cy="505216"/>
          </a:xfrm>
        </p:spPr>
        <p:txBody>
          <a:bodyPr>
            <a:normAutofit fontScale="90000"/>
          </a:bodyPr>
          <a:lstStyle/>
          <a:p>
            <a:pPr algn="ctr"/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Identificación de las entidades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2" y="1002082"/>
            <a:ext cx="4995334" cy="47891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SV" sz="2800" u="sng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Requerimiento:</a:t>
            </a:r>
          </a:p>
          <a:p>
            <a:pPr marL="0" indent="0">
              <a:buNone/>
            </a:pPr>
            <a:endParaRPr lang="es-SV" sz="2800" u="sng" dirty="0" smtClean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marL="0" indent="0" algn="just">
              <a:buNone/>
            </a:pP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El sistema también se encargará de emitir las </a:t>
            </a:r>
            <a:r>
              <a:rPr lang="es-SV" sz="28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facturas</a:t>
            </a:r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correspondientes  a los distintos servicios que ofrece la clínica.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821895" y="1002083"/>
            <a:ext cx="4995332" cy="4789118"/>
          </a:xfrm>
          <a:solidFill>
            <a:schemeClr val="tx1">
              <a:lumMod val="95000"/>
            </a:schemeClr>
          </a:solidFill>
        </p:spPr>
        <p:txBody>
          <a:bodyPr anchor="t"/>
          <a:lstStyle/>
          <a:p>
            <a:pPr marL="0" indent="0" algn="ctr">
              <a:buNone/>
            </a:pPr>
            <a:r>
              <a:rPr lang="es-SV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ENTIDADES</a:t>
            </a:r>
          </a:p>
          <a:p>
            <a:pPr marL="0" indent="0">
              <a:buNone/>
            </a:pPr>
            <a:endParaRPr lang="es-SV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037545" y="1753644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Clientes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615277" y="1753644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Animales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615277" y="3772422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Servicios</a:t>
            </a:r>
            <a:endParaRPr lang="es-SV" b="1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037545" y="3772422"/>
            <a:ext cx="1841326" cy="100208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b="1" dirty="0" smtClean="0">
                <a:solidFill>
                  <a:schemeClr val="bg1"/>
                </a:solidFill>
              </a:rPr>
              <a:t>Facturas</a:t>
            </a:r>
            <a:endParaRPr lang="es-SV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28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Preparación del modelo entidad/relación</a:t>
            </a:r>
            <a:endParaRPr lang="es-SV" sz="28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1. Identificación de las entidades.</a:t>
            </a:r>
          </a:p>
          <a:p>
            <a:r>
              <a:rPr lang="es-SV" sz="24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2. Identificación de las relaciones.</a:t>
            </a:r>
          </a:p>
          <a:p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3. Identificacion de los atributos.</a:t>
            </a:r>
          </a:p>
          <a:p>
            <a:r>
              <a:rPr lang="es-SV" sz="24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4. Revisión (Diseño Lógico – Normalización).</a:t>
            </a:r>
            <a:endParaRPr lang="es-SV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52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381</TotalTime>
  <Words>1795</Words>
  <Application>Microsoft Office PowerPoint</Application>
  <PresentationFormat>Panorámica</PresentationFormat>
  <Paragraphs>881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8" baseType="lpstr">
      <vt:lpstr>Adobe Gothic Std B</vt:lpstr>
      <vt:lpstr>Adobe Heiti Std R</vt:lpstr>
      <vt:lpstr>Arial</vt:lpstr>
      <vt:lpstr>Calibri</vt:lpstr>
      <vt:lpstr>Calibri Light</vt:lpstr>
      <vt:lpstr>Celestial</vt:lpstr>
      <vt:lpstr>REFUERZO</vt:lpstr>
      <vt:lpstr>TIPOS DE DATOS</vt:lpstr>
      <vt:lpstr>Presentación de PowerPoint</vt:lpstr>
      <vt:lpstr>Presentación de PowerPoint</vt:lpstr>
      <vt:lpstr>Preparación del modelo entidad/relación</vt:lpstr>
      <vt:lpstr>Identificación de las entidades</vt:lpstr>
      <vt:lpstr>Identificación de las entidades</vt:lpstr>
      <vt:lpstr>Identificación de las entidades</vt:lpstr>
      <vt:lpstr>Preparación del modelo entidad/relación</vt:lpstr>
      <vt:lpstr>Identificación de las relaciones</vt:lpstr>
      <vt:lpstr>Identificación de las relaciones</vt:lpstr>
      <vt:lpstr>Identificación de las relaciones</vt:lpstr>
      <vt:lpstr>Identificacion de las relaciones</vt:lpstr>
      <vt:lpstr>Identificación de los atributos</vt:lpstr>
      <vt:lpstr>Identificación de los atributos</vt:lpstr>
      <vt:lpstr>Identificacion de las relaciones</vt:lpstr>
      <vt:lpstr>DICCIONARIO DE DATOS</vt:lpstr>
      <vt:lpstr>Preparacion del modelo relacional mer normalizado</vt:lpstr>
      <vt:lpstr>Revisión de las relaciones</vt:lpstr>
      <vt:lpstr>Revisión de las relaciones</vt:lpstr>
      <vt:lpstr>REVISION DE LAS RELACIONES</vt:lpstr>
      <vt:lpstr>REVISION DE LAS RELACIONES</vt:lpstr>
      <vt:lpstr>Revisión de las relaciones</vt:lpstr>
      <vt:lpstr>REVISION DE LAS RELACIONES</vt:lpstr>
      <vt:lpstr>DISEÑO LÓGIco</vt:lpstr>
      <vt:lpstr>DISEÑO Lógico</vt:lpstr>
      <vt:lpstr>DISEÑO Lógico</vt:lpstr>
      <vt:lpstr>Preparación del modelo entidad/relación</vt:lpstr>
      <vt:lpstr>Revisión de las relaciones(ATRIbutos)</vt:lpstr>
      <vt:lpstr>Revisión de las relaciones(ATRIbutos)</vt:lpstr>
      <vt:lpstr>Preparación del modelo entidad/relación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  <vt:lpstr>normalización</vt:lpstr>
    </vt:vector>
  </TitlesOfParts>
  <Company>Houze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REFUERZO</dc:title>
  <dc:creator>Carlos Garcia</dc:creator>
  <cp:lastModifiedBy>Carlos Garcia</cp:lastModifiedBy>
  <cp:revision>45</cp:revision>
  <dcterms:created xsi:type="dcterms:W3CDTF">2018-08-07T01:43:46Z</dcterms:created>
  <dcterms:modified xsi:type="dcterms:W3CDTF">2018-08-07T08:13:42Z</dcterms:modified>
</cp:coreProperties>
</file>