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7" r:id="rId2"/>
    <p:sldId id="261" r:id="rId3"/>
    <p:sldId id="267" r:id="rId4"/>
    <p:sldId id="268" r:id="rId5"/>
    <p:sldId id="276" r:id="rId6"/>
    <p:sldId id="265" r:id="rId7"/>
    <p:sldId id="262" r:id="rId8"/>
    <p:sldId id="274" r:id="rId9"/>
    <p:sldId id="256" r:id="rId10"/>
    <p:sldId id="271" r:id="rId11"/>
    <p:sldId id="269" r:id="rId12"/>
    <p:sldId id="275" r:id="rId13"/>
    <p:sldId id="258" r:id="rId14"/>
    <p:sldId id="25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 autoAdjust="0"/>
    <p:restoredTop sz="86209" autoAdjust="0"/>
  </p:normalViewPr>
  <p:slideViewPr>
    <p:cSldViewPr snapToGrid="0">
      <p:cViewPr>
        <p:scale>
          <a:sx n="47" d="100"/>
          <a:sy n="47" d="100"/>
        </p:scale>
        <p:origin x="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eb7da1d9249f4" providerId="LiveId" clId="{ABA55F34-B489-41D4-BCDE-EDE67F6953EA}"/>
    <pc:docChg chg="undo redo custSel modSld">
      <pc:chgData name="" userId="237eb7da1d9249f4" providerId="LiveId" clId="{ABA55F34-B489-41D4-BCDE-EDE67F6953EA}" dt="2024-01-11T22:57:01.956" v="476" actId="20577"/>
      <pc:docMkLst>
        <pc:docMk/>
      </pc:docMkLst>
      <pc:sldChg chg="addSp delSp modSp">
        <pc:chgData name="" userId="237eb7da1d9249f4" providerId="LiveId" clId="{ABA55F34-B489-41D4-BCDE-EDE67F6953EA}" dt="2024-01-11T22:18:56.032" v="442" actId="207"/>
        <pc:sldMkLst>
          <pc:docMk/>
          <pc:sldMk cId="2955077751" sldId="257"/>
        </pc:sldMkLst>
        <pc:spChg chg="del">
          <ac:chgData name="" userId="237eb7da1d9249f4" providerId="LiveId" clId="{ABA55F34-B489-41D4-BCDE-EDE67F6953EA}" dt="2024-01-11T21:54:03.248" v="280" actId="478"/>
          <ac:spMkLst>
            <pc:docMk/>
            <pc:sldMk cId="2955077751" sldId="257"/>
            <ac:spMk id="9" creationId="{95A38949-1BD5-48F7-BDD9-8D1ABDCBF89C}"/>
          </ac:spMkLst>
        </pc:spChg>
        <pc:spChg chg="add mod">
          <ac:chgData name="" userId="237eb7da1d9249f4" providerId="LiveId" clId="{ABA55F34-B489-41D4-BCDE-EDE67F6953EA}" dt="2024-01-11T22:18:39.318" v="438" actId="1076"/>
          <ac:spMkLst>
            <pc:docMk/>
            <pc:sldMk cId="2955077751" sldId="257"/>
            <ac:spMk id="18" creationId="{A0302D0B-2212-43A7-89CB-8FDED69F87DB}"/>
          </ac:spMkLst>
        </pc:spChg>
        <pc:spChg chg="mod">
          <ac:chgData name="" userId="237eb7da1d9249f4" providerId="LiveId" clId="{ABA55F34-B489-41D4-BCDE-EDE67F6953EA}" dt="2024-01-11T22:18:56.032" v="442" actId="207"/>
          <ac:spMkLst>
            <pc:docMk/>
            <pc:sldMk cId="2955077751" sldId="257"/>
            <ac:spMk id="29" creationId="{718977EA-E2C1-4DFF-9DD2-1789900F443F}"/>
          </ac:spMkLst>
        </pc:spChg>
        <pc:spChg chg="mod">
          <ac:chgData name="" userId="237eb7da1d9249f4" providerId="LiveId" clId="{ABA55F34-B489-41D4-BCDE-EDE67F6953EA}" dt="2024-01-11T22:18:17.742" v="431" actId="113"/>
          <ac:spMkLst>
            <pc:docMk/>
            <pc:sldMk cId="2955077751" sldId="257"/>
            <ac:spMk id="34" creationId="{6EA01365-B8F9-432C-B8D1-9C5ADC9A4E14}"/>
          </ac:spMkLst>
        </pc:spChg>
        <pc:spChg chg="mod">
          <ac:chgData name="" userId="237eb7da1d9249f4" providerId="LiveId" clId="{ABA55F34-B489-41D4-BCDE-EDE67F6953EA}" dt="2024-01-11T22:18:49.279" v="440" actId="207"/>
          <ac:spMkLst>
            <pc:docMk/>
            <pc:sldMk cId="2955077751" sldId="257"/>
            <ac:spMk id="40" creationId="{1781D037-9DFA-4AFF-857F-AB4F5BF5C065}"/>
          </ac:spMkLst>
        </pc:spChg>
        <pc:spChg chg="mod">
          <ac:chgData name="" userId="237eb7da1d9249f4" providerId="LiveId" clId="{ABA55F34-B489-41D4-BCDE-EDE67F6953EA}" dt="2024-01-11T22:18:36.169" v="437" actId="207"/>
          <ac:spMkLst>
            <pc:docMk/>
            <pc:sldMk cId="2955077751" sldId="257"/>
            <ac:spMk id="41" creationId="{20EE4E52-ABCF-476C-B9A1-0240E004E91F}"/>
          </ac:spMkLst>
        </pc:spChg>
        <pc:spChg chg="mod">
          <ac:chgData name="" userId="237eb7da1d9249f4" providerId="LiveId" clId="{ABA55F34-B489-41D4-BCDE-EDE67F6953EA}" dt="2024-01-11T22:18:31.435" v="435" actId="207"/>
          <ac:spMkLst>
            <pc:docMk/>
            <pc:sldMk cId="2955077751" sldId="257"/>
            <ac:spMk id="44" creationId="{67BD8975-5FB5-439F-8197-6457EF3D44DC}"/>
          </ac:spMkLst>
        </pc:spChg>
        <pc:spChg chg="mod">
          <ac:chgData name="" userId="237eb7da1d9249f4" providerId="LiveId" clId="{ABA55F34-B489-41D4-BCDE-EDE67F6953EA}" dt="2024-01-11T22:18:22.795" v="433" actId="207"/>
          <ac:spMkLst>
            <pc:docMk/>
            <pc:sldMk cId="2955077751" sldId="257"/>
            <ac:spMk id="45" creationId="{A89D589F-E60A-46ED-8478-90EA6B433ABD}"/>
          </ac:spMkLst>
        </pc:spChg>
        <pc:grpChg chg="add mod">
          <ac:chgData name="" userId="237eb7da1d9249f4" providerId="LiveId" clId="{ABA55F34-B489-41D4-BCDE-EDE67F6953EA}" dt="2024-01-11T18:41:24.516" v="242" actId="1076"/>
          <ac:grpSpMkLst>
            <pc:docMk/>
            <pc:sldMk cId="2955077751" sldId="257"/>
            <ac:grpSpMk id="28" creationId="{F9F1D9E5-CBE3-4C0E-B326-73EA999802FB}"/>
          </ac:grpSpMkLst>
        </pc:grpChg>
      </pc:sldChg>
      <pc:sldChg chg="addSp delSp modSp">
        <pc:chgData name="" userId="237eb7da1d9249f4" providerId="LiveId" clId="{ABA55F34-B489-41D4-BCDE-EDE67F6953EA}" dt="2024-01-11T18:24:33.305" v="238" actId="207"/>
        <pc:sldMkLst>
          <pc:docMk/>
          <pc:sldMk cId="3689530663" sldId="262"/>
        </pc:sldMkLst>
        <pc:spChg chg="add del mod">
          <ac:chgData name="" userId="237eb7da1d9249f4" providerId="LiveId" clId="{ABA55F34-B489-41D4-BCDE-EDE67F6953EA}" dt="2024-01-11T18:05:50.433" v="38" actId="478"/>
          <ac:spMkLst>
            <pc:docMk/>
            <pc:sldMk cId="3689530663" sldId="262"/>
            <ac:spMk id="3" creationId="{DB7DE6B2-874B-4902-B44C-A5131229E504}"/>
          </ac:spMkLst>
        </pc:spChg>
        <pc:spChg chg="add mod">
          <ac:chgData name="" userId="237eb7da1d9249f4" providerId="LiveId" clId="{ABA55F34-B489-41D4-BCDE-EDE67F6953EA}" dt="2024-01-11T18:05:57.079" v="41" actId="1076"/>
          <ac:spMkLst>
            <pc:docMk/>
            <pc:sldMk cId="3689530663" sldId="262"/>
            <ac:spMk id="5" creationId="{FE830FBD-8765-477E-BF54-C655F63E6634}"/>
          </ac:spMkLst>
        </pc:spChg>
        <pc:spChg chg="add mod">
          <ac:chgData name="" userId="237eb7da1d9249f4" providerId="LiveId" clId="{ABA55F34-B489-41D4-BCDE-EDE67F6953EA}" dt="2024-01-11T18:08:09.889" v="43" actId="1076"/>
          <ac:spMkLst>
            <pc:docMk/>
            <pc:sldMk cId="3689530663" sldId="262"/>
            <ac:spMk id="6" creationId="{70D9D733-1C21-4A2E-8FAE-743BDF58E4F7}"/>
          </ac:spMkLst>
        </pc:spChg>
        <pc:spChg chg="mod">
          <ac:chgData name="" userId="237eb7da1d9249f4" providerId="LiveId" clId="{ABA55F34-B489-41D4-BCDE-EDE67F6953EA}" dt="2024-01-11T10:06:23.729" v="15" actId="20577"/>
          <ac:spMkLst>
            <pc:docMk/>
            <pc:sldMk cId="3689530663" sldId="262"/>
            <ac:spMk id="27" creationId="{F83610B1-4DF3-4AE6-884B-A57AECDC36D9}"/>
          </ac:spMkLst>
        </pc:spChg>
        <pc:spChg chg="mod">
          <ac:chgData name="" userId="237eb7da1d9249f4" providerId="LiveId" clId="{ABA55F34-B489-41D4-BCDE-EDE67F6953EA}" dt="2024-01-11T18:24:33.305" v="238" actId="207"/>
          <ac:spMkLst>
            <pc:docMk/>
            <pc:sldMk cId="3689530663" sldId="262"/>
            <ac:spMk id="30" creationId="{C6CD1D9D-13E4-47F1-B5BC-8AA7284E7B30}"/>
          </ac:spMkLst>
        </pc:spChg>
        <pc:spChg chg="mod">
          <ac:chgData name="" userId="237eb7da1d9249f4" providerId="LiveId" clId="{ABA55F34-B489-41D4-BCDE-EDE67F6953EA}" dt="2024-01-11T10:08:22.821" v="23" actId="20577"/>
          <ac:spMkLst>
            <pc:docMk/>
            <pc:sldMk cId="3689530663" sldId="262"/>
            <ac:spMk id="31" creationId="{B9A512B3-2B71-4235-A61E-3C837F132492}"/>
          </ac:spMkLst>
        </pc:spChg>
        <pc:spChg chg="del">
          <ac:chgData name="" userId="237eb7da1d9249f4" providerId="LiveId" clId="{ABA55F34-B489-41D4-BCDE-EDE67F6953EA}" dt="2024-01-11T10:09:09.703" v="36" actId="478"/>
          <ac:spMkLst>
            <pc:docMk/>
            <pc:sldMk cId="3689530663" sldId="262"/>
            <ac:spMk id="51" creationId="{9CEFCE68-8479-4627-B206-2F401A7662F8}"/>
          </ac:spMkLst>
        </pc:spChg>
      </pc:sldChg>
      <pc:sldChg chg="addSp modSp">
        <pc:chgData name="" userId="237eb7da1d9249f4" providerId="LiveId" clId="{ABA55F34-B489-41D4-BCDE-EDE67F6953EA}" dt="2024-01-11T22:17:49.167" v="429" actId="20577"/>
        <pc:sldMkLst>
          <pc:docMk/>
          <pc:sldMk cId="1260736965" sldId="272"/>
        </pc:sldMkLst>
        <pc:spChg chg="mod">
          <ac:chgData name="" userId="237eb7da1d9249f4" providerId="LiveId" clId="{ABA55F34-B489-41D4-BCDE-EDE67F6953EA}" dt="2024-01-11T22:01:15.835" v="310"/>
          <ac:spMkLst>
            <pc:docMk/>
            <pc:sldMk cId="1260736965" sldId="272"/>
            <ac:spMk id="2" creationId="{42ABA98C-4852-47FB-A03F-86994F0F9C1E}"/>
          </ac:spMkLst>
        </pc:spChg>
        <pc:spChg chg="add">
          <ac:chgData name="" userId="237eb7da1d9249f4" providerId="LiveId" clId="{ABA55F34-B489-41D4-BCDE-EDE67F6953EA}" dt="2024-01-11T22:05:06.618" v="334"/>
          <ac:spMkLst>
            <pc:docMk/>
            <pc:sldMk cId="1260736965" sldId="272"/>
            <ac:spMk id="3" creationId="{EF4E8A28-F587-436C-BB00-F58964C82093}"/>
          </ac:spMkLst>
        </pc:spChg>
        <pc:spChg chg="add mod">
          <ac:chgData name="" userId="237eb7da1d9249f4" providerId="LiveId" clId="{ABA55F34-B489-41D4-BCDE-EDE67F6953EA}" dt="2024-01-11T22:08:47.654" v="343" actId="1076"/>
          <ac:spMkLst>
            <pc:docMk/>
            <pc:sldMk cId="1260736965" sldId="272"/>
            <ac:spMk id="5" creationId="{092A8AA5-EA59-4157-ADF0-7DC449777EAB}"/>
          </ac:spMkLst>
        </pc:spChg>
        <pc:spChg chg="add">
          <ac:chgData name="" userId="237eb7da1d9249f4" providerId="LiveId" clId="{ABA55F34-B489-41D4-BCDE-EDE67F6953EA}" dt="2024-01-11T22:13:00.282" v="371"/>
          <ac:spMkLst>
            <pc:docMk/>
            <pc:sldMk cId="1260736965" sldId="272"/>
            <ac:spMk id="7" creationId="{F0ABAE46-3971-4998-A33A-EAB61A99FA1E}"/>
          </ac:spMkLst>
        </pc:spChg>
        <pc:graphicFrameChg chg="add mod modGraphic">
          <ac:chgData name="" userId="237eb7da1d9249f4" providerId="LiveId" clId="{ABA55F34-B489-41D4-BCDE-EDE67F6953EA}" dt="2024-01-11T22:17:49.167" v="429" actId="20577"/>
          <ac:graphicFrameMkLst>
            <pc:docMk/>
            <pc:sldMk cId="1260736965" sldId="272"/>
            <ac:graphicFrameMk id="6" creationId="{8DF2F6B5-08B6-4CBE-ACD4-72DA77BE2B99}"/>
          </ac:graphicFrameMkLst>
        </pc:graphicFrameChg>
      </pc:sldChg>
      <pc:sldChg chg="addSp modSp">
        <pc:chgData name="" userId="237eb7da1d9249f4" providerId="LiveId" clId="{ABA55F34-B489-41D4-BCDE-EDE67F6953EA}" dt="2024-01-11T22:57:01.956" v="476" actId="20577"/>
        <pc:sldMkLst>
          <pc:docMk/>
          <pc:sldMk cId="1183539464" sldId="274"/>
        </pc:sldMkLst>
        <pc:spChg chg="add">
          <ac:chgData name="" userId="237eb7da1d9249f4" providerId="LiveId" clId="{ABA55F34-B489-41D4-BCDE-EDE67F6953EA}" dt="2024-01-11T11:13:31.828" v="37"/>
          <ac:spMkLst>
            <pc:docMk/>
            <pc:sldMk cId="1183539464" sldId="274"/>
            <ac:spMk id="2" creationId="{83667B13-6C30-4CF7-AED2-045F68E5F529}"/>
          </ac:spMkLst>
        </pc:spChg>
        <pc:spChg chg="add mod">
          <ac:chgData name="" userId="237eb7da1d9249f4" providerId="LiveId" clId="{ABA55F34-B489-41D4-BCDE-EDE67F6953EA}" dt="2024-01-11T18:10:58.850" v="75" actId="1076"/>
          <ac:spMkLst>
            <pc:docMk/>
            <pc:sldMk cId="1183539464" sldId="274"/>
            <ac:spMk id="3" creationId="{D218627C-9594-4926-BB86-030786A203EB}"/>
          </ac:spMkLst>
        </pc:spChg>
        <pc:spChg chg="add mod">
          <ac:chgData name="" userId="237eb7da1d9249f4" providerId="LiveId" clId="{ABA55F34-B489-41D4-BCDE-EDE67F6953EA}" dt="2024-01-11T18:17:10.950" v="134" actId="1076"/>
          <ac:spMkLst>
            <pc:docMk/>
            <pc:sldMk cId="1183539464" sldId="274"/>
            <ac:spMk id="4" creationId="{7A503B94-FA63-4518-A41F-246A76074FD7}"/>
          </ac:spMkLst>
        </pc:spChg>
        <pc:spChg chg="add mod">
          <ac:chgData name="" userId="237eb7da1d9249f4" providerId="LiveId" clId="{ABA55F34-B489-41D4-BCDE-EDE67F6953EA}" dt="2024-01-11T18:24:04.480" v="237" actId="1076"/>
          <ac:spMkLst>
            <pc:docMk/>
            <pc:sldMk cId="1183539464" sldId="274"/>
            <ac:spMk id="5" creationId="{DE913630-0BE0-4D27-A2B8-7E7F9B8A42EA}"/>
          </ac:spMkLst>
        </pc:spChg>
        <pc:graphicFrameChg chg="mod modGraphic">
          <ac:chgData name="" userId="237eb7da1d9249f4" providerId="LiveId" clId="{ABA55F34-B489-41D4-BCDE-EDE67F6953EA}" dt="2024-01-11T22:57:01.956" v="476" actId="20577"/>
          <ac:graphicFrameMkLst>
            <pc:docMk/>
            <pc:sldMk cId="1183539464" sldId="274"/>
            <ac:graphicFrameMk id="33" creationId="{F888625A-98CD-43A5-9D0F-CF177C8D5A9E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09:49:50.203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1 150,'0'0,"4"0,5-1,8 0,7-1,6-3,4-1,2-2,-7 0,-6 2,-9 1,-6 3</inkml:trace>
  <inkml:trace contextRef="#ctx0" brushRef="#br0" timeOffset="311.275">76 105,'0'7,"9"196,-1-116,-6 42,-2-128,0 0,0 0,0 0,0 0,0 0,-1 0,1 0,0 0,-1 0,1 0,-1 0,1 0,-1 0,0 0,1 0,-1-1,0 1,1 0,-1 0,0-1,0 1,0 0,0-1,0 1,0-1,0 1,0-1,0 0,0 1,0-1,-2-1</inkml:trace>
  <inkml:trace contextRef="#ctx0" brushRef="#br0" timeOffset="559.252">88 234,'0'0,"0"0,0 0,1 3,-2 3,0 2,-1 2,-2 3,-2 1,-1 3,-2 1,-3 0,1-3,2-3,3-5,2-3</inkml:trace>
  <inkml:trace contextRef="#ctx0" brushRef="#br0" timeOffset="736.353">27 289,'0'0,"0"0,5 0,6-1,6 0,7 1,4-1,4 0,1 1,-5 0,-8 0,-6 1,-6-1</inkml:trace>
  <inkml:trace contextRef="#ctx0" brushRef="#br0" timeOffset="970.12">308 50,'0'0,"0"0,3 0,6-2,5-1,4-1,6-1,3-1,1-1,0 0,-6 1,-7 2,-5 1,-4 1</inkml:trace>
  <inkml:trace contextRef="#ctx0" brushRef="#br0" timeOffset="1249.562">370 101,'0'0,"0"0,-2 4,-3 9,0 8,0 10,1 9,2 7,1 4,2 1,2-1,0-5,1-9,-2-11,0-11,0-7</inkml:trace>
  <inkml:trace contextRef="#ctx0" brushRef="#br0" timeOffset="1535.591">368 346,'0'0,"0"0,0 0,2-2,3-2,3-2,2-1,2 0,1 0,1 0,-2 0,-2 0,-3 2,-3 1,-2 2</inkml:trace>
  <inkml:trace contextRef="#ctx0" brushRef="#br0" timeOffset="1782.434">451 277,'0'0,"0"0,-1 5,0 7,0 9,2 9,2 9,3 7,1 3,2 2,0-1,0-5,-1-7,-1-9,-3-9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09:49:49.295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445 0,'33'2,"-24"-1,-3-1,0 0,0 0,0 1,0 0,0 0,-1 0,1 1,0 0,-1 0,1 0,-1 1,0-1,3 3,-7-4,0 1,0 0,0-1,0 1,-1-1,1 1,0 0,-1 0,1 0,-1-1,0 1,1 0,-1 0,0 0,0 0,0-1,-1 1,1 0,0 0,-1 0,1-1,-1 1,1 0,-1 0,0-1,0 1,0 0,0 0,1 0,-1 0,0 0,1 0,-1 0,1 0,0 0,0 1,0-1,0 0,0 0,0 0,0 0,1 0,-1 0,1 0,0 0,-1 0,1 0,0 0,1 2,15 11,-16-14,1-1,-1 1,0 0,0-1,0 1,0 0,0 0,0-1,0 1,0 0,0 0,0 0,0 0,0 1,-1-1,1 0,0 0,-1 0,1 0,-1 1,1-1,-1 0,0 1,0-1,1 0,-1 1,0-1,0 0,0 1,0-1,-1 0,1 1,0-1,0 0,-1 1,1-1,-1 0,1 0,-1 0,0 1,0-1,1 0,-2 1,-1 1,0 0,0 0,-1 0,1-1,-1 1,1-1,-1 0,0 0,0 0,0 0,0-1,0 1,-1-1,1 0,0-1,-1 1,1-1,0 1,-1-1,-3-1,5 0,0-1,-1 1,1-1,0 0,0 0,0 0,1 0,-1 0,0-1,1 1,-1-1,1 0,0 0,0 0,0 0,0 0,1 0,-1 0,1-1,0 1,0 0,0-1,0 1,1-1,-1 1,1-1,0 1,0-1,-2-6,1 1,0 0,0-1,1 1,0-1,1 1,0 0,1-1,0 1,1-4,-5 40,-44 50,42-72</inkml:trace>
  <inkml:trace contextRef="#ctx0" brushRef="#br0" timeOffset="504.474">124 16,'-1'25,"2"-23,-1 0,0 0,1 0,-1-1,0 1,-1 0,1 0,0 0,0 0,-1 0,1-1,-1 1,0 0,1 0,-1-1,0 1,0 0,0-1,0 1,0-1,0 1,-1-1,1 1,-1-1,1 0,0 0,-1 0,0 0,1 0,-1 0,0 0,1-1,-1 1,0 0,0-1,0 0,-5 3,1-1,-1 0,0 0,-1 0,1-1,0-1,0 1,-1-1,1 0,0-1,-3 0,41 2,21 9,-1 2,0 2,-2 3,17 9,96 29,-111-41,-38-12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09:49:47.581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5 53,'0'0,"0"0,4-3,6-2,8-2,5 1,6-1,4 1,3 1,1 0,-2 2,-4 0,-7 2,-8 0,-7 1,-5 0,-4 0,-1 0</inkml:trace>
  <inkml:trace contextRef="#ctx0" brushRef="#br0" timeOffset="302.924">1 224,'0'0,"0"0,25-17,169-28,-192 44</inkml:trace>
  <inkml:trace contextRef="#ctx0" brushRef="#br0" timeOffset="604.388">156 53,'0'15,"8"76,-4-64,-1 1,-2 0,-1 0,-1 0,-3 22,3-48,1-1,0 1,0-1,0 1,-1-1,1 1,-1 0,1-1,-1 0,0 1,0-1,1 1,-1-1,0 0,0 0,0 1,-1-1,1 0,0 0,0 0,-1 0,1 0,0-1,-2 2,1-3</inkml:trace>
  <inkml:trace contextRef="#ctx0" brushRef="#br0" timeOffset="999.112">174 190,'0'0,"-3"6,-8 12,0 3,-1-1,-1 0,-1-1,-1-1,0 0,-9 7,24-26,0 1,0 0,0 0,0 0,-1 0,1 0,0-1,0 1,0 0,0 0,0 0,0 0,-1 0,1 0,0 0,0 0,0 0,0-1,0 1,-1 0,1 0,0 0,0 0,0 0,0 0,-1 0,1 0,0 0,0 0,0 0,0 0,-1 0,1 0,11-16,-2 7,-1 1,1 0,1 1,-1 0,1 1,0 0,1 0,-1 1,1 0,0 1,1 1,-1-1,1 2,-1 0,1 0,0 1,0 0,-1 1,1 0,0 1,0 1,0 0,-1 0,4 2,-8-2,-4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09:50:07.293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3 12,'0'0,"0"5,0 7,-1 11,0 12,1 9,0 8,2 3,1 2,1-2,2-4,1-7,2-9,-1-10,-2-9,-2-8,-2-5</inkml:trace>
  <inkml:trace contextRef="#ctx0" brushRef="#br0" timeOffset="397.814">6 37,'0'0,"21"-18,-19 16,0 0,1 1,-1-1,1 0,0 1,-1-1,1 1,0 0,0 0,0 0,0 1,0-1,0 1,0-1,0 1,0 0,0 0,0 0,0 1,0-1,0 1,0-1,0 1,0 0,0 0,0 1,0-1,-1 0,1 1,-1 0,1 0,-1 0,1 0,-1 0,0 0,0 0,0 1,0-1,-1 1,1-1,-1 1,2 1,4 19,0-1,-2 1,0 0,-1 0,-2 0,0 0,-2 24,1-33,-6 164,4-168</inkml:trace>
  <inkml:trace contextRef="#ctx0" brushRef="#br0" timeOffset="652.305">26 212,'0'0,"0"0,0 0,4-2,3-2,5-2,2 0,3 0,0 2,-3 0</inkml:trace>
  <inkml:trace contextRef="#ctx0" brushRef="#br0" timeOffset="929.534">16 346,'0'0,"0"0,0 0,0 0,2-3,5-4,5-2,7-6,-1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8T09:50:12.154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1131 0,'0'0,"0"0,-2 3,-2 5,-2 5,0 5,-1 5,1-1</inkml:trace>
  <inkml:trace contextRef="#ctx0" brushRef="#br0" timeOffset="-3568.486">14 38,'-1'1,"0"1,1-1,-1 1,1 0,0-1,-1 1,1-1,0 1,0 0,0-1,0 1,0 0,0-1,1 1,-1 0,1-1,-1 1,1-1,-1 1,1-1,0 1,0-1,0 1,0-1,0 0,0 0,0 1,0-1,0 0,1 0,-1 0,0 0,1 0,-1 0,1-1,-1 1,1 0,-1-1,1 1,-1-1,1 0,0 1,-1-1,1 0,0 0,-1 0,1 0,0 0,-1-1,1 1,-1 0,1-1,0 1,0-1,72-41,-87 61,0 1,1 0,1 1,1 1,1-1,0 1,2 1,1-1,0 1,2 1,1-1,1 0,0 1,2 0,1-1,1 1,1 1,10 17,-10-39</inkml:trace>
  <inkml:trace contextRef="#ctx0" brushRef="#br0" timeOffset="-3272.394">43 221,'11'-16,"-10"14,1 1,-1 0,0 0,1 0,-1 0,0 0,1 0,-1 0,1 1,0-1,-1 0,1 1,0-1,-1 1,1 0,0 0,-1-1,1 1,0 0,-1 0,1 1,0-1,0 0,-1 1,1-1,0 0,-1 1,1 0,-1-1,1 1,-1 0,1 0,-1 0,1 0,-1 0,0 0,0 1,1-1,-1 1,34 60,-33-55,-1-1,0 1,0 0,0 0,-1-1,0 1,0 0,-1 0,0-1,0 1,-1 0,1-1,-2 1,1-1,-1 0,1 0,-3 2,2-4</inkml:trace>
  <inkml:trace contextRef="#ctx0" brushRef="#br0" timeOffset="-2986.043">0 339,'0'0,"0"0,3-2,3-1,5-3,3-2,3-2,2-1,-1-2,-4 2,-3 2,-4 3,-4 3</inkml:trace>
  <inkml:trace contextRef="#ctx0" brushRef="#br0" timeOffset="-2577.007">34 447,'25'-16,"84"-70,-108 86,-1 0,1 0,-1 0,1 0,-1 0,1 0,-1 0,1 1,-1-1,1 0,-1 0,1 0,-1 1,0-1,1 0,-1 1,1-1,-1 0,0 1,1-1,-1 1,0-1,1 0,-1 1,0-1,0 1,1-1,-1 1,0-1,0 1,0-1,0 1,0-1,0 1,0-1,0 1,0-1,0 1,0-1,0 1,0-1,0 1,0-1,0 1,0-1,-1 1,1-1,0 1,0-1,-1 0,1 1,0-1,-1 1,1-1,0 0,-1 1,1-1,-1 0,1 1,0-1,-1 0,1 0,-1 1,1-1,-1 0,1 1,-88 192,87-191,1-2,-1 1,0 0,1-1,-1 1,0-1,1 1,-1 0,1-1,-1 1,1 0,-1 0,1 0,0-1,-1 1,1 0,0 0,0 0,-1 0,1 0,0-1,0 1,0 0,0 0,0 0,0 0,0 0,1 0,-1-1,0 1,0 0,1 0,-1 0,1 0,-1-1,0 1,1 0,-1 0,1-1,0 1,-1 0,1-1,0 1,-1-1,1 1,0-1,0 1,-1-1,1 1,0-1,0 0,106-46,-46 30,-60 17,0 0,0 0,0-1,0 1,0 0,0 0,-1 0,1 0,0 0,0 1,-1-1,1 0,-1 0,1 0,-1 0,0 1,1-1,-1 0,0 0,0 1,0-1,0 0,0 1,0-1,0 0,0 0,-1 1,1-1,0 0,-1 0,1 1,-1-1,0 0,1 0,-1 0,0 0,1 0,-1 0,0 0,0 0,0 0,0 0,0-1,-1 2,1-1,-31 50,-2-1,-3-2,-17 17,48-59</inkml:trace>
  <inkml:trace contextRef="#ctx0" brushRef="#br0" timeOffset="-2332.121">157 608,'0'0,"0"0,5 2,6 4,6 5,6 3,3 4,2 1,0-1,0 0,-6-4,-6-4,-6-4,-5-3</inkml:trace>
  <inkml:trace contextRef="#ctx0" brushRef="#br0" timeOffset="6655.698">456 306,'0'0,"-1"3,0 8,0 8,1 10,1 9,2 9,2 6,2 4,2 1,0-4,1-5,0-9,-1-10,-3-9,-3-9</inkml:trace>
  <inkml:trace contextRef="#ctx0" brushRef="#br0" timeOffset="7034.657">510 267,'2'-1,"1"0,-1 0,0 0,1 0,-1 1,1-1,-1 1,1 0,0-1,-1 1,1 0,-1 0,1 1,-1-1,1 0,-1 1,1 0,-1 0,1-1,-1 1,1 1,-1-1,0 0,0 0,0 1,0 0,0-1,0 1,0 0,0 0,-1 0,1 0,-1 0,1 0,-1 0,0 1,0-1,0 1,11 29,-1 1,-2 1,-1 0,-2 0,2 29,-5-39,-2-11,3 12,-1 0,-1 0,-1 0,-2 0,-1 5,1-22,-1-4</inkml:trace>
  <inkml:trace contextRef="#ctx0" brushRef="#br0" timeOffset="7298.857">464 505,'0'0,"0"0,0 0,3-3,2-1,5-2,3-1,3 0,1-1,-3 2,-3 1,-3 2,-4 1</inkml:trace>
  <inkml:trace contextRef="#ctx0" brushRef="#br0" timeOffset="7474.227">511 606,'0'0,"0"0,0 0,3-1,3-1,5-3,3-2,5-5,4-4,-1 1,-6 3,-4 3,-5 3</inkml:trace>
  <inkml:trace contextRef="#ctx0" brushRef="#br0" timeOffset="7721.672">660 145,'0'0,"0"0,5-3,5-4,5-2,7-3,4-1,5-1,1 0,2 0,-5 2,-8 3,-7 3,-6 2</inkml:trace>
  <inkml:trace contextRef="#ctx0" brushRef="#br0" timeOffset="7960.659">742 29,'0'0,"0"0,0 3,2 6,3 6,4 7,4 5,3 5,2 0,-2-4,-4-8,-4-6,-3-7</inkml:trace>
  <inkml:trace contextRef="#ctx0" brushRef="#br0" timeOffset="8368.949">982 87,'0'0,"0"0,0 0,4-3,4-3,5-1,6 0,6 0,3 1,3 1,2 0,0 0,-5 1</inkml:trace>
  <inkml:trace contextRef="#ctx0" brushRef="#br0" timeOffset="9114.349">954 201,'-7'20,"2"-2,2 0,0 0,2 0,0 0,0 0,2 1,0-1,1 0,1 0,4 11,-14-103,5 65,2-1,-1 1,1-1,0 1,1-1,0 1,1-1,0 1,0 0,1-1,0 1,0 1,1-1,1 0,0 1,-5 7,0 0,1 0,-1 0,1 0,0 0,-1 1,1-1,0 0,-1 0,1 1,0-1,0 0,0 1,-1-1,1 1,0-1,0 1,0 0,0-1,0 1,0 0,0 0,0 0,0-1,0 1,0 0,0 0,0 0,0 1,0-1,0 0,0 0,0 0,0 1,0-1,0 1,0-1,0 0,-1 1,1 0,0-1,0 1,0-1,-1 1,1 0,0 0,-1-1,1 1,0 0,-1 0,1 0,-1 0,21 53,-17 49,-4-99,-1 0,1-1,-1 1,0 0,0 0,-1-1,1 1,-1-1,1 1,-1-1,0 1,-1-1,1 0,0 0,-1 0,0-1,1 1,-1 0,0-1,-1 0,1 0,0 0,-1 0,1 0,-2 0,0-1</inkml:trace>
  <inkml:trace contextRef="#ctx0" brushRef="#br0" timeOffset="9375.009">927 321,'0'0,"0"0,0 0,2-1,2 0,4-1,1 0,1 0,0-1,0 1,-1 1,-2 0,-2 0,-2 0,-1 1</inkml:trace>
  <inkml:trace contextRef="#ctx0" brushRef="#br0" timeOffset="9656.117">912 424,'0'0,"0"0,2-1,4-1,4-2,3-2,3-2,2-2,1 0,-2 2,-5 2,-3 2,-4 2</inkml:trace>
  <inkml:trace contextRef="#ctx0" brushRef="#br0" timeOffset="9923.603">846 593,'0'0,"0"0,3 0,7-2,7-2,9-2,5-4,4-3,3-2,-1-3,-1-1,-6 1,-7 3,-8 4,-6 4,-5 3</inkml:trace>
  <inkml:trace contextRef="#ctx0" brushRef="#br0" timeOffset="10190.223">1020 457,'-5'14,"-13"74,14-62,-2-1,0 1,-1-1,-2 0,-4 6,-12 1,23-32</inkml:trace>
  <inkml:trace contextRef="#ctx0" brushRef="#br0" timeOffset="10461.531">1011 534,'0'0,"0"0,4 2,6 3,6 4,6 2,4 5,2 3,3 4,2 2,0 0,-2-1,-4-4,-5-6,-8-4,-6-5,-4-2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0T02:35:03.982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0 1,'12502'0,"-12185"0,-301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0T02:35:09.581"/>
    </inkml:context>
    <inkml:brush xml:id="br0">
      <inkml:brushProperty name="width" value="0.025" units="cm"/>
      <inkml:brushProperty name="height" value="0.025" units="cm"/>
      <inkml:brushProperty name="color" value="#0070C0"/>
      <inkml:brushProperty name="ignorePressure" value="1"/>
    </inkml:brush>
  </inkml:definitions>
  <inkml:trace contextRef="#ctx0" brushRef="#br0">4450 1,'-4450'0,"4485"0,-29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625F-1B31-49A6-A085-48EB14B9D04A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5C1E9-6866-480D-A8A6-2C4DB2AEE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9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ICD</a:t>
            </a:r>
            <a:r>
              <a:rPr lang="zh-TW" altLang="en-US" dirty="0"/>
              <a:t> </a:t>
            </a:r>
            <a:r>
              <a:rPr lang="en-US" altLang="zh-TW" dirty="0"/>
              <a:t>code </a:t>
            </a:r>
            <a:r>
              <a:rPr lang="zh-TW" altLang="en-US" dirty="0"/>
              <a:t>篩選疾病</a:t>
            </a:r>
            <a:endParaRPr lang="en-US" altLang="zh-TW" dirty="0"/>
          </a:p>
          <a:p>
            <a:r>
              <a:rPr lang="en-US" altLang="zh-TW" dirty="0"/>
              <a:t>ICD-10 I26 </a:t>
            </a:r>
            <a:r>
              <a:rPr lang="zh-TW" altLang="en-US" dirty="0"/>
              <a:t>包含子集合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5C1E9-6866-480D-A8A6-2C4DB2AEE5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4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活著的人</a:t>
            </a:r>
            <a:endParaRPr lang="en-US" altLang="zh-TW" dirty="0"/>
          </a:p>
          <a:p>
            <a:r>
              <a:rPr lang="en-US" altLang="zh-TW" dirty="0"/>
              <a:t>Others: Not Black, White, Asian</a:t>
            </a:r>
            <a:r>
              <a:rPr lang="en-US" altLang="zh-TW"/>
              <a:t>, or Hispanic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5C1E9-6866-480D-A8A6-2C4DB2AEE5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51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5C1E9-6866-480D-A8A6-2C4DB2AEE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69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5C1E9-6866-480D-A8A6-2C4DB2AEE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73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2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C7DB-A806-4872-BD18-301A2EE7D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NTHU</a:t>
            </a:r>
            <a:br>
              <a:rPr lang="en-US" sz="6000" dirty="0"/>
            </a:br>
            <a:r>
              <a:rPr lang="en-US" sz="6000" dirty="0"/>
              <a:t>Data Science for Digital Health </a:t>
            </a:r>
            <a:br>
              <a:rPr lang="en-US" sz="6000" dirty="0"/>
            </a:br>
            <a:r>
              <a:rPr lang="en-US" sz="6000" dirty="0"/>
              <a:t>Homework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F3124-B94B-48AA-96B4-EABEFF129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Deadline: Nov. 3 23:59pm</a:t>
            </a:r>
          </a:p>
        </p:txBody>
      </p:sp>
    </p:spTree>
    <p:extLst>
      <p:ext uri="{BB962C8B-B14F-4D97-AF65-F5344CB8AC3E}">
        <p14:creationId xmlns:p14="http://schemas.microsoft.com/office/powerpoint/2010/main" val="88392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0B9-1C31-9C06-53B0-C055D40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D224-B400-CC36-136F-E48A83C9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107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b="1" i="0" dirty="0">
                <a:effectLst/>
              </a:rPr>
              <a:t>Predicting renal recovery after dialysis-requiring acute kidney injury </a:t>
            </a:r>
            <a:r>
              <a:rPr lang="en-US" sz="2600" b="0" i="0" dirty="0">
                <a:effectLst/>
              </a:rPr>
              <a:t>(AKI) </a:t>
            </a:r>
            <a:r>
              <a:rPr lang="en-US" sz="2600" b="1" i="0" dirty="0">
                <a:effectLst/>
              </a:rPr>
              <a:t>upon RRT initiation </a:t>
            </a:r>
            <a:r>
              <a:rPr lang="en-US" sz="2600" b="0" i="0" dirty="0">
                <a:effectLst/>
              </a:rPr>
              <a:t>is of great importance to patients, their families and clinical doctors.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b="1" i="0" dirty="0">
                <a:effectLst/>
              </a:rPr>
              <a:t>AKI treatment </a:t>
            </a:r>
            <a:r>
              <a:rPr lang="en-US" sz="2600" b="0" i="0" dirty="0">
                <a:effectLst/>
              </a:rPr>
              <a:t>-&gt;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b="0" i="0" dirty="0">
                <a:effectLst/>
              </a:rPr>
              <a:t>increasing hospital stay and the use of resources [4]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600" b="0" i="0" dirty="0">
                <a:effectLst/>
              </a:rPr>
              <a:t>plus a more significant morbidity and mortality rate [5]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600" b="1" i="0" dirty="0">
                <a:effectLst/>
              </a:rPr>
              <a:t>8% of patients </a:t>
            </a:r>
            <a:r>
              <a:rPr lang="en-US" sz="2600" b="0" i="0" dirty="0">
                <a:effectLst/>
              </a:rPr>
              <a:t>which suffered from AKI with an RRT requirement, will present </a:t>
            </a:r>
            <a:r>
              <a:rPr lang="en-US" sz="2600" b="1" i="0" dirty="0">
                <a:effectLst/>
              </a:rPr>
              <a:t>chronic RRT dependency</a:t>
            </a:r>
            <a:r>
              <a:rPr lang="en-US" sz="2600" b="0" i="0" dirty="0">
                <a:effectLst/>
              </a:rPr>
              <a:t>. [5]</a:t>
            </a: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070AE-2CA0-6479-C553-EA376F7E6BBE}"/>
              </a:ext>
            </a:extLst>
          </p:cNvPr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</a:rPr>
              <a:t>[4] Zeng et al. Incidence, outcomes, and comparisons across definitions of AKI in hospitalized individuals. (2014)</a:t>
            </a:r>
          </a:p>
          <a:p>
            <a:pPr algn="just"/>
            <a:r>
              <a:rPr lang="en-TW" dirty="0"/>
              <a:t>[</a:t>
            </a:r>
            <a:r>
              <a:rPr lang="en-US" dirty="0"/>
              <a:t>5</a:t>
            </a:r>
            <a:r>
              <a:rPr lang="en-TW" dirty="0"/>
              <a:t>] </a:t>
            </a:r>
            <a:r>
              <a:rPr lang="en-US" b="0" i="0" dirty="0" err="1">
                <a:effectLst/>
              </a:rPr>
              <a:t>Gammelager</a:t>
            </a:r>
            <a:r>
              <a:rPr lang="en-US" b="0" i="0" dirty="0">
                <a:effectLst/>
              </a:rPr>
              <a:t> et al. Five-year risk of end-stage renal disease among intensive care patients surviving dialysis-requiring acute kidney injury: a nationwide cohort study. (2013)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140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0B9-1C31-9C06-53B0-C055D40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D224-B400-CC36-136F-E48A83C9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444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0" i="0" dirty="0">
                <a:effectLst/>
              </a:rPr>
              <a:t>Many patients ask about their chances of recovery even before initiating treatment -&gt; </a:t>
            </a:r>
            <a:r>
              <a:rPr lang="en-US" b="1" i="0" dirty="0">
                <a:effectLst/>
              </a:rPr>
              <a:t>some may decline starting the treatment if the chances of recovery are very low.</a:t>
            </a:r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1F1F1F"/>
                </a:solidFill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</a:rPr>
              <a:t>he ability to predict recovery would help patients and their providers weigh risks and benefits. </a:t>
            </a:r>
          </a:p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i="0" dirty="0">
                <a:effectLst/>
              </a:rPr>
              <a:t>Limited ICU resources </a:t>
            </a:r>
            <a:r>
              <a:rPr lang="en-US" b="0" i="0" dirty="0">
                <a:solidFill>
                  <a:srgbClr val="1F1F1F"/>
                </a:solidFill>
                <a:effectLst/>
              </a:rPr>
              <a:t>-&gt; ability to predict recovery would allow for targeted enrollment of patients who have a reasonable chance of recovery.</a:t>
            </a:r>
            <a:br>
              <a:rPr lang="en-US" dirty="0"/>
            </a:br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299F-6CFF-59E0-FE5D-AAB4B368DA7D}"/>
              </a:ext>
            </a:extLst>
          </p:cNvPr>
          <p:cNvSpPr txBox="1"/>
          <p:nvPr/>
        </p:nvSpPr>
        <p:spPr>
          <a:xfrm>
            <a:off x="838200" y="4918842"/>
            <a:ext cx="107520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b="1" dirty="0">
                <a:solidFill>
                  <a:schemeClr val="accent1">
                    <a:lumMod val="75000"/>
                  </a:schemeClr>
                </a:solidFill>
              </a:rPr>
              <a:t>What are the important predictors to predict chance of renal recovery for ICU patients initiated on dialysis to help patients, their providers and save resources? </a:t>
            </a:r>
          </a:p>
        </p:txBody>
      </p:sp>
    </p:spTree>
    <p:extLst>
      <p:ext uri="{BB962C8B-B14F-4D97-AF65-F5344CB8AC3E}">
        <p14:creationId xmlns:p14="http://schemas.microsoft.com/office/powerpoint/2010/main" val="36620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0B9-1C31-9C06-53B0-C055D40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Selection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904109-B5BB-4FBE-A654-7852AD409247}"/>
              </a:ext>
            </a:extLst>
          </p:cNvPr>
          <p:cNvSpPr txBox="1">
            <a:spLocks/>
          </p:cNvSpPr>
          <p:nvPr/>
        </p:nvSpPr>
        <p:spPr>
          <a:xfrm>
            <a:off x="417786" y="2100649"/>
            <a:ext cx="5181600" cy="6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/>
              <a:t>Inclusion</a:t>
            </a:r>
            <a:endParaRPr lang="en-TW" sz="3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3302756-727D-4C8B-B38C-4503A002B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86" y="3002975"/>
            <a:ext cx="5181600" cy="32282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TW" sz="2000" dirty="0"/>
              <a:t> Age older than 18 in MIMIC-IV dataset.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AKI requiring initiation of inpatient dialysis in the ICU.</a:t>
            </a:r>
          </a:p>
          <a:p>
            <a:pPr algn="just"/>
            <a:endParaRPr lang="en-TW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695173-82F1-41C3-B7A8-F27B37EB1BCA}"/>
              </a:ext>
            </a:extLst>
          </p:cNvPr>
          <p:cNvSpPr txBox="1">
            <a:spLocks/>
          </p:cNvSpPr>
          <p:nvPr/>
        </p:nvSpPr>
        <p:spPr>
          <a:xfrm>
            <a:off x="6592614" y="3002975"/>
            <a:ext cx="5181600" cy="3228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 Patients initiated on peritoneal dialysis during hospitalization.</a:t>
            </a:r>
          </a:p>
          <a:p>
            <a:pPr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 Patients with </a:t>
            </a:r>
            <a:r>
              <a:rPr lang="en-US" sz="2000" dirty="0"/>
              <a:t>chronic kidney disease (</a:t>
            </a:r>
            <a:r>
              <a:rPr lang="en-US" sz="2000" dirty="0">
                <a:sym typeface="Calibri"/>
              </a:rPr>
              <a:t>CKD) stage V or end stage renal disease (ESRD)*.</a:t>
            </a:r>
          </a:p>
          <a:p>
            <a:pPr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sym typeface="Calibri"/>
              </a:rPr>
              <a:t> Died prior to discharge.</a:t>
            </a:r>
          </a:p>
          <a:p>
            <a:pPr algn="just"/>
            <a:endParaRPr lang="en-TW" sz="20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C8DDF87-D2DA-41F5-8138-E7F8C3D3BE58}"/>
              </a:ext>
            </a:extLst>
          </p:cNvPr>
          <p:cNvSpPr txBox="1">
            <a:spLocks/>
          </p:cNvSpPr>
          <p:nvPr/>
        </p:nvSpPr>
        <p:spPr>
          <a:xfrm>
            <a:off x="6564694" y="2100649"/>
            <a:ext cx="5181600" cy="6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W" sz="3600" dirty="0"/>
              <a:t>Exclusion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1CCCA-6510-406B-9FAA-F75E94EB154E}"/>
              </a:ext>
            </a:extLst>
          </p:cNvPr>
          <p:cNvSpPr txBox="1"/>
          <p:nvPr/>
        </p:nvSpPr>
        <p:spPr>
          <a:xfrm>
            <a:off x="7030994" y="6231265"/>
            <a:ext cx="461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*ICD-code: 40301, 40311, 40391, 40402, 40403, 40412, 40413, 40492, 40493, 5856, I120, I1311, I132, N186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301C7BA9-8EC5-4B87-ABE5-DCADBDF18BD0}"/>
                  </a:ext>
                </a:extLst>
              </p14:cNvPr>
              <p14:cNvContentPartPr/>
              <p14:nvPr/>
            </p14:nvContentPartPr>
            <p14:xfrm>
              <a:off x="10202601" y="3398852"/>
              <a:ext cx="184320" cy="25632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301C7BA9-8EC5-4B87-ABE5-DCADBDF18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98281" y="3394532"/>
                <a:ext cx="1929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3285C248-1E07-4475-BFC8-112475C9C0B9}"/>
                  </a:ext>
                </a:extLst>
              </p14:cNvPr>
              <p14:cNvContentPartPr/>
              <p14:nvPr/>
            </p14:nvContentPartPr>
            <p14:xfrm>
              <a:off x="9868161" y="3505052"/>
              <a:ext cx="220320" cy="921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3285C248-1E07-4475-BFC8-112475C9C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3841" y="3500732"/>
                <a:ext cx="2289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D2111269-893A-45F3-838D-C6533394DE30}"/>
                  </a:ext>
                </a:extLst>
              </p14:cNvPr>
              <p14:cNvContentPartPr/>
              <p14:nvPr/>
            </p14:nvContentPartPr>
            <p14:xfrm>
              <a:off x="9970041" y="3344492"/>
              <a:ext cx="125280" cy="1375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D2111269-893A-45F3-838D-C6533394DE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5721" y="3340161"/>
                <a:ext cx="133920" cy="146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筆跡 55">
                <a:extLst>
                  <a:ext uri="{FF2B5EF4-FFF2-40B4-BE49-F238E27FC236}">
                    <a16:creationId xmlns:a16="http://schemas.microsoft.com/office/drawing/2014/main" id="{955999DB-7E79-4EDC-8321-A13159A81ABD}"/>
                  </a:ext>
                </a:extLst>
              </p14:cNvPr>
              <p14:cNvContentPartPr/>
              <p14:nvPr/>
            </p14:nvContentPartPr>
            <p14:xfrm>
              <a:off x="9193161" y="3454652"/>
              <a:ext cx="61920" cy="191880"/>
            </p14:xfrm>
          </p:contentPart>
        </mc:Choice>
        <mc:Fallback xmlns="">
          <p:pic>
            <p:nvPicPr>
              <p:cNvPr id="56" name="筆跡 55">
                <a:extLst>
                  <a:ext uri="{FF2B5EF4-FFF2-40B4-BE49-F238E27FC236}">
                    <a16:creationId xmlns:a16="http://schemas.microsoft.com/office/drawing/2014/main" id="{955999DB-7E79-4EDC-8321-A13159A81A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8841" y="3450324"/>
                <a:ext cx="70560" cy="200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筆跡 70">
                <a:extLst>
                  <a:ext uri="{FF2B5EF4-FFF2-40B4-BE49-F238E27FC236}">
                    <a16:creationId xmlns:a16="http://schemas.microsoft.com/office/drawing/2014/main" id="{C0EFE5C2-6805-4F16-94B9-F82A15BE6001}"/>
                  </a:ext>
                </a:extLst>
              </p14:cNvPr>
              <p14:cNvContentPartPr/>
              <p14:nvPr/>
            </p14:nvContentPartPr>
            <p14:xfrm>
              <a:off x="9302961" y="3386612"/>
              <a:ext cx="475560" cy="297720"/>
            </p14:xfrm>
          </p:contentPart>
        </mc:Choice>
        <mc:Fallback xmlns="">
          <p:pic>
            <p:nvPicPr>
              <p:cNvPr id="71" name="筆跡 70">
                <a:extLst>
                  <a:ext uri="{FF2B5EF4-FFF2-40B4-BE49-F238E27FC236}">
                    <a16:creationId xmlns:a16="http://schemas.microsoft.com/office/drawing/2014/main" id="{C0EFE5C2-6805-4F16-94B9-F82A15BE60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98641" y="3382297"/>
                <a:ext cx="484200" cy="306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64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E715-B070-E981-7D71-9191F30F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30FF-428D-CFD4-3C59-14886972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pPr algn="just"/>
            <a:r>
              <a:rPr lang="en-US" dirty="0"/>
              <a:t>Primary outcome: dialysis independence by ICU discharge</a:t>
            </a:r>
          </a:p>
          <a:p>
            <a:pPr lvl="1" algn="just"/>
            <a:r>
              <a:rPr lang="en-US" dirty="0"/>
              <a:t>Time from last dialysis order to ICU discharge: </a:t>
            </a:r>
            <a:r>
              <a:rPr lang="en-US" dirty="0" err="1"/>
              <a:t>icu_outtime</a:t>
            </a:r>
            <a:r>
              <a:rPr lang="en-US" dirty="0"/>
              <a:t> – last dialysis order time &gt;= 72 hours</a:t>
            </a:r>
          </a:p>
          <a:p>
            <a:pPr algn="just"/>
            <a:r>
              <a:rPr lang="en-US" dirty="0"/>
              <a:t>Outcome variable: &gt; </a:t>
            </a:r>
            <a:r>
              <a:rPr lang="en-US" dirty="0" err="1"/>
              <a:t>poe</a:t>
            </a:r>
            <a:r>
              <a:rPr lang="en-US" dirty="0"/>
              <a:t> &gt;&gt; </a:t>
            </a:r>
            <a:r>
              <a:rPr lang="en-US" dirty="0" err="1"/>
              <a:t>order_type</a:t>
            </a:r>
            <a:r>
              <a:rPr lang="en-US" dirty="0"/>
              <a:t> &gt;&gt; hemodialysis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2FDC204C-E200-4C3E-96E8-D68DB3EABD8D}"/>
                  </a:ext>
                </a:extLst>
              </p14:cNvPr>
              <p14:cNvContentPartPr/>
              <p14:nvPr/>
            </p14:nvContentPartPr>
            <p14:xfrm>
              <a:off x="6809743" y="2792721"/>
              <a:ext cx="462060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2FDC204C-E200-4C3E-96E8-D68DB3EABD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5423" y="2788401"/>
                <a:ext cx="4629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CF2CC02C-B468-467A-BD84-2496E651EA4B}"/>
                  </a:ext>
                </a:extLst>
              </p14:cNvPr>
              <p14:cNvContentPartPr/>
              <p14:nvPr/>
            </p14:nvContentPartPr>
            <p14:xfrm>
              <a:off x="1007623" y="3091881"/>
              <a:ext cx="160200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CF2CC02C-B468-467A-BD84-2496E651EA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303" y="3087561"/>
                <a:ext cx="161064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06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66E9-601D-0482-349B-0AF128B1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0C4C34-93DB-4ED2-92A0-A3C1A31021CF}"/>
              </a:ext>
            </a:extLst>
          </p:cNvPr>
          <p:cNvGrpSpPr/>
          <p:nvPr/>
        </p:nvGrpSpPr>
        <p:grpSpPr>
          <a:xfrm>
            <a:off x="509130" y="1828806"/>
            <a:ext cx="11329997" cy="4837637"/>
            <a:chOff x="509130" y="1828806"/>
            <a:chExt cx="11329997" cy="4837637"/>
          </a:xfrm>
        </p:grpSpPr>
        <p:sp>
          <p:nvSpPr>
            <p:cNvPr id="4" name="Google Shape;138;g2743e8b30e0_0_0">
              <a:extLst>
                <a:ext uri="{FF2B5EF4-FFF2-40B4-BE49-F238E27FC236}">
                  <a16:creationId xmlns:a16="http://schemas.microsoft.com/office/drawing/2014/main" id="{FB674A0C-13EC-F651-2268-C79A60821C90}"/>
                </a:ext>
              </a:extLst>
            </p:cNvPr>
            <p:cNvSpPr/>
            <p:nvPr/>
          </p:nvSpPr>
          <p:spPr>
            <a:xfrm>
              <a:off x="1677534" y="1828806"/>
              <a:ext cx="3946392" cy="671148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Adults (age ≥ 18) in ICU and requiring dialysis (N = ????)</a:t>
              </a:r>
              <a:endParaRPr dirty="0"/>
            </a:p>
          </p:txBody>
        </p:sp>
        <p:sp>
          <p:nvSpPr>
            <p:cNvPr id="5" name="Google Shape;137;g2743e8b30e0_0_0">
              <a:extLst>
                <a:ext uri="{FF2B5EF4-FFF2-40B4-BE49-F238E27FC236}">
                  <a16:creationId xmlns:a16="http://schemas.microsoft.com/office/drawing/2014/main" id="{15101850-5251-2F3F-32EE-1977452BF1DC}"/>
                </a:ext>
              </a:extLst>
            </p:cNvPr>
            <p:cNvSpPr/>
            <p:nvPr/>
          </p:nvSpPr>
          <p:spPr>
            <a:xfrm>
              <a:off x="7330668" y="2393762"/>
              <a:ext cx="4497600" cy="789079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 err="1"/>
                <a:t>dialysis_type</a:t>
              </a:r>
              <a:r>
                <a:rPr lang="en-US" dirty="0"/>
                <a:t> is ‘Peritoneal’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6" name="Google Shape;139;g2743e8b30e0_0_0">
              <a:extLst>
                <a:ext uri="{FF2B5EF4-FFF2-40B4-BE49-F238E27FC236}">
                  <a16:creationId xmlns:a16="http://schemas.microsoft.com/office/drawing/2014/main" id="{F271B45D-10CF-07A1-BE7C-FFD5717DF311}"/>
                </a:ext>
              </a:extLst>
            </p:cNvPr>
            <p:cNvSpPr/>
            <p:nvPr/>
          </p:nvSpPr>
          <p:spPr>
            <a:xfrm>
              <a:off x="7353884" y="4068211"/>
              <a:ext cx="4474384" cy="789079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In hospital death</a:t>
              </a:r>
              <a:endParaRPr dirty="0"/>
            </a:p>
          </p:txBody>
        </p:sp>
        <p:sp>
          <p:nvSpPr>
            <p:cNvPr id="8" name="Google Shape;142;g2743e8b30e0_0_0">
              <a:extLst>
                <a:ext uri="{FF2B5EF4-FFF2-40B4-BE49-F238E27FC236}">
                  <a16:creationId xmlns:a16="http://schemas.microsoft.com/office/drawing/2014/main" id="{E35DBF24-2D59-C482-B1B5-1B82699B48D7}"/>
                </a:ext>
              </a:extLst>
            </p:cNvPr>
            <p:cNvSpPr/>
            <p:nvPr/>
          </p:nvSpPr>
          <p:spPr>
            <a:xfrm>
              <a:off x="1677534" y="4731362"/>
              <a:ext cx="3946392" cy="741884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Included patients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(N = ???)</a:t>
              </a:r>
              <a:endParaRPr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8A669-BF74-83FE-29BD-E593A5D73A6A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3650730" y="2499954"/>
              <a:ext cx="0" cy="223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4FE07A-E777-027C-0789-FD12BC595FF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650730" y="2788302"/>
              <a:ext cx="3679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3F86C-B402-A472-7373-F6019CFABEA7}"/>
                </a:ext>
              </a:extLst>
            </p:cNvPr>
            <p:cNvCxnSpPr/>
            <p:nvPr/>
          </p:nvCxnSpPr>
          <p:spPr>
            <a:xfrm>
              <a:off x="3650730" y="4461242"/>
              <a:ext cx="37031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D45A80-A642-44CA-93B4-683354D0BFDA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30" y="3624442"/>
              <a:ext cx="3679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Google Shape;137;g2743e8b30e0_0_0">
              <a:extLst>
                <a:ext uri="{FF2B5EF4-FFF2-40B4-BE49-F238E27FC236}">
                  <a16:creationId xmlns:a16="http://schemas.microsoft.com/office/drawing/2014/main" id="{6A2CFC21-AF48-45E4-B57D-24B484AE97F7}"/>
                </a:ext>
              </a:extLst>
            </p:cNvPr>
            <p:cNvSpPr/>
            <p:nvPr/>
          </p:nvSpPr>
          <p:spPr>
            <a:xfrm>
              <a:off x="7341527" y="3226649"/>
              <a:ext cx="4497600" cy="789079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Underlying  CKD V or ESRD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D05371-A40A-4276-A80A-64E1F80606FD}"/>
                </a:ext>
              </a:extLst>
            </p:cNvPr>
            <p:cNvSpPr/>
            <p:nvPr/>
          </p:nvSpPr>
          <p:spPr>
            <a:xfrm>
              <a:off x="3661590" y="3021376"/>
              <a:ext cx="1125628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/>
                <a:t>(N = ????)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76B639-7F23-47B6-8C36-BA6C673ED757}"/>
                </a:ext>
              </a:extLst>
            </p:cNvPr>
            <p:cNvSpPr/>
            <p:nvPr/>
          </p:nvSpPr>
          <p:spPr>
            <a:xfrm>
              <a:off x="3661590" y="3825516"/>
              <a:ext cx="1125628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/>
                <a:t>(N = ????)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421B5C-05D4-4606-8C04-521090D9666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068594" y="5473246"/>
              <a:ext cx="582136" cy="33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76F759-3355-4CCB-9CF6-C9E4DE32D56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3650730" y="5473246"/>
              <a:ext cx="637064" cy="33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oogle Shape;142;g2743e8b30e0_0_0">
              <a:extLst>
                <a:ext uri="{FF2B5EF4-FFF2-40B4-BE49-F238E27FC236}">
                  <a16:creationId xmlns:a16="http://schemas.microsoft.com/office/drawing/2014/main" id="{DDD662AF-63F9-43BC-A063-8ACB6370EC3E}"/>
                </a:ext>
              </a:extLst>
            </p:cNvPr>
            <p:cNvSpPr/>
            <p:nvPr/>
          </p:nvSpPr>
          <p:spPr>
            <a:xfrm>
              <a:off x="3922346" y="5924559"/>
              <a:ext cx="3055103" cy="741884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Dialysis independent </a:t>
              </a:r>
            </a:p>
            <a:p>
              <a:pPr algn="ctr"/>
              <a:r>
                <a:rPr lang="en-US" dirty="0"/>
                <a:t>(N = ???)</a:t>
              </a:r>
              <a:endParaRPr dirty="0"/>
            </a:p>
          </p:txBody>
        </p:sp>
        <p:sp>
          <p:nvSpPr>
            <p:cNvPr id="31" name="Google Shape;142;g2743e8b30e0_0_0">
              <a:extLst>
                <a:ext uri="{FF2B5EF4-FFF2-40B4-BE49-F238E27FC236}">
                  <a16:creationId xmlns:a16="http://schemas.microsoft.com/office/drawing/2014/main" id="{AE3FE7E6-1367-4FE8-95A9-DC293BEBC5B6}"/>
                </a:ext>
              </a:extLst>
            </p:cNvPr>
            <p:cNvSpPr/>
            <p:nvPr/>
          </p:nvSpPr>
          <p:spPr>
            <a:xfrm>
              <a:off x="509130" y="5913756"/>
              <a:ext cx="3055103" cy="741884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Dialysis dependent </a:t>
              </a:r>
            </a:p>
            <a:p>
              <a:pPr algn="ctr"/>
              <a:r>
                <a:rPr lang="en-US" dirty="0"/>
                <a:t>(N = ???)</a:t>
              </a:r>
              <a:endParaRPr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15D489-8DCF-4341-B998-B6F5186BDA13}"/>
              </a:ext>
            </a:extLst>
          </p:cNvPr>
          <p:cNvSpPr txBox="1"/>
          <p:nvPr/>
        </p:nvSpPr>
        <p:spPr>
          <a:xfrm>
            <a:off x="209006" y="20813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2BB5ED-A526-49E4-A6B3-8D94D7ECFDC7}"/>
              </a:ext>
            </a:extLst>
          </p:cNvPr>
          <p:cNvSpPr txBox="1"/>
          <p:nvPr/>
        </p:nvSpPr>
        <p:spPr>
          <a:xfrm>
            <a:off x="209005" y="2998869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1562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E2FC6A-2966-4E46-A9F2-90828A8ED2CF}"/>
              </a:ext>
            </a:extLst>
          </p:cNvPr>
          <p:cNvSpPr txBox="1"/>
          <p:nvPr/>
        </p:nvSpPr>
        <p:spPr>
          <a:xfrm>
            <a:off x="209006" y="3825517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1112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4DA92A0-BD4F-4F86-AA24-362DCE4A2783}"/>
              </a:ext>
            </a:extLst>
          </p:cNvPr>
          <p:cNvSpPr txBox="1"/>
          <p:nvPr/>
        </p:nvSpPr>
        <p:spPr>
          <a:xfrm>
            <a:off x="209005" y="4917638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1326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D5A5E44-E976-475B-A6BA-19034F176893}"/>
              </a:ext>
            </a:extLst>
          </p:cNvPr>
          <p:cNvSpPr txBox="1"/>
          <p:nvPr/>
        </p:nvSpPr>
        <p:spPr>
          <a:xfrm>
            <a:off x="7223759" y="6110835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690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A26AA3-946F-4DE0-B08B-7905E739328C}"/>
              </a:ext>
            </a:extLst>
          </p:cNvPr>
          <p:cNvSpPr txBox="1"/>
          <p:nvPr/>
        </p:nvSpPr>
        <p:spPr>
          <a:xfrm>
            <a:off x="-183202" y="6100032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1121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9B74EEB-5606-4BA0-B8D9-517270C2BBCA}"/>
              </a:ext>
            </a:extLst>
          </p:cNvPr>
          <p:cNvSpPr txBox="1"/>
          <p:nvPr/>
        </p:nvSpPr>
        <p:spPr>
          <a:xfrm>
            <a:off x="209005" y="2091081"/>
            <a:ext cx="65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1736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99A55E-5F74-40D9-9CDA-114606F76351}"/>
              </a:ext>
            </a:extLst>
          </p:cNvPr>
          <p:cNvSpPr/>
          <p:nvPr/>
        </p:nvSpPr>
        <p:spPr>
          <a:xfrm>
            <a:off x="1150734" y="8316035"/>
            <a:ext cx="7891670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physionet-data.mimiciv_derived.rrt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stay_id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physionet-data.mimiciv_hosp.poe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first_icu_stay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TRUE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First ICU admission 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anchor_age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order_type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'Hemodialysis'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dialysis_type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'Peritoneal'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'40301'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'40311'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'40391'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'40402'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'40403'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'40412'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'40413'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'40492'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'40493'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'5856'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'I120'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'I1311'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'I132'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'N186'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 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icu.hospital_expire_flag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= 0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 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&gt;= 80 --AND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&lt;= 80 -- patients with ages older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patients.gender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= 'M' -- patient's gender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LIKE 'HISPANIC%'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 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'WHITE%'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'BLACK%'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'ASIAN%'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'HISPANIC%' -- patients races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 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date_diff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icu.icu_outtime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rrt.charttime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, hour) &gt;= 72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F9F1D9E5-CBE3-4C0E-B326-73EA999802FB}"/>
              </a:ext>
            </a:extLst>
          </p:cNvPr>
          <p:cNvGrpSpPr/>
          <p:nvPr/>
        </p:nvGrpSpPr>
        <p:grpSpPr>
          <a:xfrm>
            <a:off x="10403844" y="10039237"/>
            <a:ext cx="11329997" cy="4837637"/>
            <a:chOff x="509130" y="1828806"/>
            <a:chExt cx="11329997" cy="4837637"/>
          </a:xfrm>
        </p:grpSpPr>
        <p:sp>
          <p:nvSpPr>
            <p:cNvPr id="29" name="Google Shape;138;g2743e8b30e0_0_0">
              <a:extLst>
                <a:ext uri="{FF2B5EF4-FFF2-40B4-BE49-F238E27FC236}">
                  <a16:creationId xmlns:a16="http://schemas.microsoft.com/office/drawing/2014/main" id="{718977EA-E2C1-4DFF-9DD2-1789900F443F}"/>
                </a:ext>
              </a:extLst>
            </p:cNvPr>
            <p:cNvSpPr/>
            <p:nvPr/>
          </p:nvSpPr>
          <p:spPr>
            <a:xfrm>
              <a:off x="1677534" y="1828806"/>
              <a:ext cx="3946392" cy="671148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Adults (age ≥ 18) in ICU and requiring dialysis (N = </a:t>
              </a:r>
              <a:r>
                <a:rPr lang="en-US" b="1" dirty="0">
                  <a:solidFill>
                    <a:srgbClr val="FF0000"/>
                  </a:solidFill>
                </a:rPr>
                <a:t>1939</a:t>
              </a:r>
              <a:r>
                <a:rPr lang="en-US" dirty="0"/>
                <a:t>)</a:t>
              </a:r>
              <a:endParaRPr dirty="0"/>
            </a:p>
          </p:txBody>
        </p:sp>
        <p:sp>
          <p:nvSpPr>
            <p:cNvPr id="32" name="Google Shape;137;g2743e8b30e0_0_0">
              <a:extLst>
                <a:ext uri="{FF2B5EF4-FFF2-40B4-BE49-F238E27FC236}">
                  <a16:creationId xmlns:a16="http://schemas.microsoft.com/office/drawing/2014/main" id="{C5760476-A596-444B-A32B-6EC4F3D06821}"/>
                </a:ext>
              </a:extLst>
            </p:cNvPr>
            <p:cNvSpPr/>
            <p:nvPr/>
          </p:nvSpPr>
          <p:spPr>
            <a:xfrm>
              <a:off x="7330668" y="2393762"/>
              <a:ext cx="4497600" cy="789079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 err="1"/>
                <a:t>dialysis_type</a:t>
              </a:r>
              <a:r>
                <a:rPr lang="en-US" dirty="0"/>
                <a:t> is ‘Peritoneal’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33" name="Google Shape;139;g2743e8b30e0_0_0">
              <a:extLst>
                <a:ext uri="{FF2B5EF4-FFF2-40B4-BE49-F238E27FC236}">
                  <a16:creationId xmlns:a16="http://schemas.microsoft.com/office/drawing/2014/main" id="{6C675FEF-2D93-459A-8BDD-D76F73343ECA}"/>
                </a:ext>
              </a:extLst>
            </p:cNvPr>
            <p:cNvSpPr/>
            <p:nvPr/>
          </p:nvSpPr>
          <p:spPr>
            <a:xfrm>
              <a:off x="7353884" y="4068211"/>
              <a:ext cx="4474384" cy="789079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In hospital death</a:t>
              </a:r>
              <a:endParaRPr dirty="0"/>
            </a:p>
          </p:txBody>
        </p:sp>
        <p:sp>
          <p:nvSpPr>
            <p:cNvPr id="34" name="Google Shape;142;g2743e8b30e0_0_0">
              <a:extLst>
                <a:ext uri="{FF2B5EF4-FFF2-40B4-BE49-F238E27FC236}">
                  <a16:creationId xmlns:a16="http://schemas.microsoft.com/office/drawing/2014/main" id="{6EA01365-B8F9-432C-B8D1-9C5ADC9A4E14}"/>
                </a:ext>
              </a:extLst>
            </p:cNvPr>
            <p:cNvSpPr/>
            <p:nvPr/>
          </p:nvSpPr>
          <p:spPr>
            <a:xfrm>
              <a:off x="1677534" y="4731362"/>
              <a:ext cx="3946392" cy="741884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Included patients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(N =</a:t>
              </a:r>
              <a:r>
                <a:rPr lang="en-US" b="1" dirty="0">
                  <a:solidFill>
                    <a:srgbClr val="FF0000"/>
                  </a:solidFill>
                </a:rPr>
                <a:t>603</a:t>
              </a:r>
              <a:r>
                <a:rPr lang="en-US" dirty="0"/>
                <a:t>)</a:t>
              </a:r>
              <a:endParaRPr dirty="0"/>
            </a:p>
          </p:txBody>
        </p:sp>
        <p:cxnSp>
          <p:nvCxnSpPr>
            <p:cNvPr id="35" name="Straight Arrow Connector 9">
              <a:extLst>
                <a:ext uri="{FF2B5EF4-FFF2-40B4-BE49-F238E27FC236}">
                  <a16:creationId xmlns:a16="http://schemas.microsoft.com/office/drawing/2014/main" id="{C98D25A1-9E46-45E8-BDAF-C6BD63B1BD7F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>
              <a:off x="3650730" y="2499954"/>
              <a:ext cx="0" cy="223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11">
              <a:extLst>
                <a:ext uri="{FF2B5EF4-FFF2-40B4-BE49-F238E27FC236}">
                  <a16:creationId xmlns:a16="http://schemas.microsoft.com/office/drawing/2014/main" id="{BA9CEB57-501D-4B8D-8607-B73EDFEE8190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50730" y="2788302"/>
              <a:ext cx="3679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12">
              <a:extLst>
                <a:ext uri="{FF2B5EF4-FFF2-40B4-BE49-F238E27FC236}">
                  <a16:creationId xmlns:a16="http://schemas.microsoft.com/office/drawing/2014/main" id="{D91AD325-0CE4-451A-97C1-BB9845EFA928}"/>
                </a:ext>
              </a:extLst>
            </p:cNvPr>
            <p:cNvCxnSpPr/>
            <p:nvPr/>
          </p:nvCxnSpPr>
          <p:spPr>
            <a:xfrm>
              <a:off x="3650730" y="4461242"/>
              <a:ext cx="37031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13">
              <a:extLst>
                <a:ext uri="{FF2B5EF4-FFF2-40B4-BE49-F238E27FC236}">
                  <a16:creationId xmlns:a16="http://schemas.microsoft.com/office/drawing/2014/main" id="{4C105C87-B706-4B63-AC23-FDCF7568B20F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30" y="3624442"/>
              <a:ext cx="36799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Google Shape;137;g2743e8b30e0_0_0">
              <a:extLst>
                <a:ext uri="{FF2B5EF4-FFF2-40B4-BE49-F238E27FC236}">
                  <a16:creationId xmlns:a16="http://schemas.microsoft.com/office/drawing/2014/main" id="{4C44FA48-50ED-4276-9ACF-09496AE9D9E4}"/>
                </a:ext>
              </a:extLst>
            </p:cNvPr>
            <p:cNvSpPr/>
            <p:nvPr/>
          </p:nvSpPr>
          <p:spPr>
            <a:xfrm>
              <a:off x="7341527" y="3226649"/>
              <a:ext cx="4497600" cy="789079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8888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Underlying  CKD V or ESRD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1781D037-9DFA-4AFF-857F-AB4F5BF5C065}"/>
                </a:ext>
              </a:extLst>
            </p:cNvPr>
            <p:cNvSpPr/>
            <p:nvPr/>
          </p:nvSpPr>
          <p:spPr>
            <a:xfrm>
              <a:off x="3644756" y="3021376"/>
              <a:ext cx="11592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/>
                <a:t>(N = </a:t>
              </a:r>
              <a:r>
                <a:rPr lang="en-US" b="1" dirty="0">
                  <a:solidFill>
                    <a:srgbClr val="FF0000"/>
                  </a:solidFill>
                </a:rPr>
                <a:t>1915</a:t>
              </a:r>
              <a:r>
                <a:rPr lang="en-US" dirty="0"/>
                <a:t>)</a:t>
              </a:r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20EE4E52-ABCF-476C-B9A1-0240E004E91F}"/>
                </a:ext>
              </a:extLst>
            </p:cNvPr>
            <p:cNvSpPr/>
            <p:nvPr/>
          </p:nvSpPr>
          <p:spPr>
            <a:xfrm>
              <a:off x="3703267" y="3825516"/>
              <a:ext cx="1042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dirty="0"/>
                <a:t>(N = </a:t>
              </a:r>
              <a:r>
                <a:rPr lang="en-US" b="1" dirty="0">
                  <a:solidFill>
                    <a:srgbClr val="FF0000"/>
                  </a:solidFill>
                </a:rPr>
                <a:t>780</a:t>
              </a:r>
              <a:r>
                <a:rPr lang="en-US" dirty="0"/>
                <a:t>)</a:t>
              </a:r>
            </a:p>
          </p:txBody>
        </p:sp>
        <p:cxnSp>
          <p:nvCxnSpPr>
            <p:cNvPr id="42" name="Straight Arrow Connector 19">
              <a:extLst>
                <a:ext uri="{FF2B5EF4-FFF2-40B4-BE49-F238E27FC236}">
                  <a16:creationId xmlns:a16="http://schemas.microsoft.com/office/drawing/2014/main" id="{CF18538C-A754-4800-B6A0-FA042FF1E342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3068594" y="5473246"/>
              <a:ext cx="582136" cy="33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22">
              <a:extLst>
                <a:ext uri="{FF2B5EF4-FFF2-40B4-BE49-F238E27FC236}">
                  <a16:creationId xmlns:a16="http://schemas.microsoft.com/office/drawing/2014/main" id="{E57C2217-CE39-487A-9F51-874F8D359E5C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650730" y="5473246"/>
              <a:ext cx="637064" cy="33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Google Shape;142;g2743e8b30e0_0_0">
              <a:extLst>
                <a:ext uri="{FF2B5EF4-FFF2-40B4-BE49-F238E27FC236}">
                  <a16:creationId xmlns:a16="http://schemas.microsoft.com/office/drawing/2014/main" id="{67BD8975-5FB5-439F-8197-6457EF3D44DC}"/>
                </a:ext>
              </a:extLst>
            </p:cNvPr>
            <p:cNvSpPr/>
            <p:nvPr/>
          </p:nvSpPr>
          <p:spPr>
            <a:xfrm>
              <a:off x="3922346" y="5924559"/>
              <a:ext cx="3055103" cy="741884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Dialysis independent </a:t>
              </a:r>
            </a:p>
            <a:p>
              <a:pPr algn="ctr"/>
              <a:r>
                <a:rPr lang="en-US" dirty="0"/>
                <a:t>(N = </a:t>
              </a:r>
              <a:r>
                <a:rPr lang="en-US" b="1" dirty="0">
                  <a:solidFill>
                    <a:srgbClr val="FF0000"/>
                  </a:solidFill>
                </a:rPr>
                <a:t>514</a:t>
              </a:r>
              <a:r>
                <a:rPr lang="en-US" dirty="0"/>
                <a:t>)</a:t>
              </a:r>
              <a:endParaRPr dirty="0"/>
            </a:p>
          </p:txBody>
        </p:sp>
        <p:sp>
          <p:nvSpPr>
            <p:cNvPr id="45" name="Google Shape;142;g2743e8b30e0_0_0">
              <a:extLst>
                <a:ext uri="{FF2B5EF4-FFF2-40B4-BE49-F238E27FC236}">
                  <a16:creationId xmlns:a16="http://schemas.microsoft.com/office/drawing/2014/main" id="{A89D589F-E60A-46ED-8478-90EA6B433ABD}"/>
                </a:ext>
              </a:extLst>
            </p:cNvPr>
            <p:cNvSpPr/>
            <p:nvPr/>
          </p:nvSpPr>
          <p:spPr>
            <a:xfrm>
              <a:off x="509130" y="5913756"/>
              <a:ext cx="3055103" cy="741884"/>
            </a:xfrm>
            <a:prstGeom prst="flowChartAlternateProcess">
              <a:avLst/>
            </a:prstGeom>
            <a:solidFill>
              <a:srgbClr val="F2F2F2"/>
            </a:solidFill>
            <a:ln w="9525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/>
                <a:t>Dialysis dependent </a:t>
              </a:r>
            </a:p>
            <a:p>
              <a:pPr algn="ctr"/>
              <a:r>
                <a:rPr lang="en-US" dirty="0"/>
                <a:t>(N = </a:t>
              </a:r>
              <a:r>
                <a:rPr lang="en-US" b="1" dirty="0">
                  <a:solidFill>
                    <a:srgbClr val="FF0000"/>
                  </a:solidFill>
                </a:rPr>
                <a:t>89</a:t>
              </a:r>
              <a:r>
                <a:rPr lang="en-US" dirty="0"/>
                <a:t>)</a:t>
              </a:r>
              <a:endParaRPr dirty="0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0302D0B-2212-43A7-89CB-8FDED69F87DB}"/>
              </a:ext>
            </a:extLst>
          </p:cNvPr>
          <p:cNvSpPr/>
          <p:nvPr/>
        </p:nvSpPr>
        <p:spPr>
          <a:xfrm>
            <a:off x="9706918" y="-2453172"/>
            <a:ext cx="12037782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WITH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icu.hospital_expire_flag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`physionet-data.mimiciv_derived..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in 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physionet-data.mimiciv_hosp.poe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poe.order_type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'Hemodialysis'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18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age more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latin typeface="Roboto Mono"/>
              </a:rPr>
              <a:t>cohort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over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PARTITION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c.stay_id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NOT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EXISTS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physionet-data.mimiciv_derived.rrt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rrt.dialysis_type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'Peritoneal'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NOT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EXISTS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  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'40301%'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'40311%'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'40391%'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'40402%'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'40403%'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'40412%'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'40413%'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'40492%'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'40493%'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'5856%'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'I120%'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'I1311%'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'I132%'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'N186%'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 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0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last_dialysis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MAX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ordertime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last_order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physionet-data.mimiciv_hosp.poe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poe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</a:t>
            </a: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patients.gender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CASE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3367D6"/>
                </a:solidFill>
                <a:latin typeface="Roboto Mono"/>
              </a:rPr>
              <a:t>date_diff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last_dialysis.last_order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icu.icu_outtime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hour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72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THEN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0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ELSE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END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cohort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patients.subject_id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last_dialysis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last_dialysis.subject_id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last_dialysis.hadm_id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first admission in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95507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19D774-83F6-4414-9A82-C20B70A3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48289"/>
              </p:ext>
            </p:extLst>
          </p:nvPr>
        </p:nvGraphicFramePr>
        <p:xfrm>
          <a:off x="4000844" y="1346423"/>
          <a:ext cx="520384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961">
                  <a:extLst>
                    <a:ext uri="{9D8B030D-6E8A-4147-A177-3AD203B41FA5}">
                      <a16:colId xmlns:a16="http://schemas.microsoft.com/office/drawing/2014/main" val="1975096602"/>
                    </a:ext>
                  </a:extLst>
                </a:gridCol>
                <a:gridCol w="1300961">
                  <a:extLst>
                    <a:ext uri="{9D8B030D-6E8A-4147-A177-3AD203B41FA5}">
                      <a16:colId xmlns:a16="http://schemas.microsoft.com/office/drawing/2014/main" val="4107544658"/>
                    </a:ext>
                  </a:extLst>
                </a:gridCol>
                <a:gridCol w="1300961">
                  <a:extLst>
                    <a:ext uri="{9D8B030D-6E8A-4147-A177-3AD203B41FA5}">
                      <a16:colId xmlns:a16="http://schemas.microsoft.com/office/drawing/2014/main" val="4142923824"/>
                    </a:ext>
                  </a:extLst>
                </a:gridCol>
                <a:gridCol w="1300961">
                  <a:extLst>
                    <a:ext uri="{9D8B030D-6E8A-4147-A177-3AD203B41FA5}">
                      <a16:colId xmlns:a16="http://schemas.microsoft.com/office/drawing/2014/main" val="261491597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4638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2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6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2221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70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75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34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85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7323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6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77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49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26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66529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F79951B8-A026-4604-90D3-08708B15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973992-41F5-4899-B302-E3D64E1A6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40484"/>
              </p:ext>
            </p:extLst>
          </p:nvPr>
        </p:nvGraphicFramePr>
        <p:xfrm>
          <a:off x="698391" y="1735499"/>
          <a:ext cx="318761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38">
                  <a:extLst>
                    <a:ext uri="{9D8B030D-6E8A-4147-A177-3AD203B41FA5}">
                      <a16:colId xmlns:a16="http://schemas.microsoft.com/office/drawing/2014/main" val="3165193588"/>
                    </a:ext>
                  </a:extLst>
                </a:gridCol>
                <a:gridCol w="1062538">
                  <a:extLst>
                    <a:ext uri="{9D8B030D-6E8A-4147-A177-3AD203B41FA5}">
                      <a16:colId xmlns:a16="http://schemas.microsoft.com/office/drawing/2014/main" val="2854224701"/>
                    </a:ext>
                  </a:extLst>
                </a:gridCol>
                <a:gridCol w="1062538">
                  <a:extLst>
                    <a:ext uri="{9D8B030D-6E8A-4147-A177-3AD203B41FA5}">
                      <a16:colId xmlns:a16="http://schemas.microsoft.com/office/drawing/2014/main" val="323150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3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4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9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6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2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7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3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3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3151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2ABA98C-4852-47FB-A03F-86994F0F9C1E}"/>
              </a:ext>
            </a:extLst>
          </p:cNvPr>
          <p:cNvSpPr/>
          <p:nvPr/>
        </p:nvSpPr>
        <p:spPr>
          <a:xfrm>
            <a:off x="10444480" y="319817"/>
            <a:ext cx="115576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anchor_age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dod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physionet-data.mimiciv_derived.rrt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rrt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stay_id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anchor_age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dialysis_type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'Peritoneal'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'40301'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'40311'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'40391'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'40402'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'40403'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'40412'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'40413'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'40492'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'40493'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'5856'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'I120'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'I1311'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'I132'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!=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'N186'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dod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NULL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 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&gt;= 80 --AND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&lt;= 80 -- patients with ages older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patients.gender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= 'M' -- patient's gender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LIKE 'HISPANIC%'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NOT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'WHITE%'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NOT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'BLACK%'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NOT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'ASIAN%'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NOT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'HISPANIC%'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races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 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date_diff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icu.icu_outtime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rrt.charttime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, hour) &lt; 72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br>
              <a:rPr lang="en-US" altLang="zh-TW" dirty="0">
                <a:solidFill>
                  <a:srgbClr val="3A474E"/>
                </a:solidFill>
                <a:latin typeface="Roboto Mono"/>
              </a:rPr>
            </a:b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8DF2F6B5-08B6-4CBE-ACD4-72DA77BE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88498"/>
              </p:ext>
            </p:extLst>
          </p:nvPr>
        </p:nvGraphicFramePr>
        <p:xfrm>
          <a:off x="9720924" y="1308182"/>
          <a:ext cx="5203845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69">
                  <a:extLst>
                    <a:ext uri="{9D8B030D-6E8A-4147-A177-3AD203B41FA5}">
                      <a16:colId xmlns:a16="http://schemas.microsoft.com/office/drawing/2014/main" val="1975096602"/>
                    </a:ext>
                  </a:extLst>
                </a:gridCol>
                <a:gridCol w="1040769">
                  <a:extLst>
                    <a:ext uri="{9D8B030D-6E8A-4147-A177-3AD203B41FA5}">
                      <a16:colId xmlns:a16="http://schemas.microsoft.com/office/drawing/2014/main" val="4107544658"/>
                    </a:ext>
                  </a:extLst>
                </a:gridCol>
                <a:gridCol w="1040769">
                  <a:extLst>
                    <a:ext uri="{9D8B030D-6E8A-4147-A177-3AD203B41FA5}">
                      <a16:colId xmlns:a16="http://schemas.microsoft.com/office/drawing/2014/main" val="4142923824"/>
                    </a:ext>
                  </a:extLst>
                </a:gridCol>
                <a:gridCol w="1040769">
                  <a:extLst>
                    <a:ext uri="{9D8B030D-6E8A-4147-A177-3AD203B41FA5}">
                      <a16:colId xmlns:a16="http://schemas.microsoft.com/office/drawing/2014/main" val="2614915972"/>
                    </a:ext>
                  </a:extLst>
                </a:gridCol>
                <a:gridCol w="1040769">
                  <a:extLst>
                    <a:ext uri="{9D8B030D-6E8A-4147-A177-3AD203B41FA5}">
                      <a16:colId xmlns:a16="http://schemas.microsoft.com/office/drawing/2014/main" val="180113816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4638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2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6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2221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70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75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34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85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7323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6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77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49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26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6652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F4E8A28-F587-436C-BB00-F58964C82093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2A8AA5-EA59-4157-ADF0-7DC449777EAB}"/>
              </a:ext>
            </a:extLst>
          </p:cNvPr>
          <p:cNvSpPr/>
          <p:nvPr/>
        </p:nvSpPr>
        <p:spPr>
          <a:xfrm>
            <a:off x="3108688" y="37572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&lt;=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80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60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br>
              <a:rPr lang="en-US" altLang="zh-TW" dirty="0">
                <a:solidFill>
                  <a:srgbClr val="3A474E"/>
                </a:solidFill>
                <a:latin typeface="Roboto Mono"/>
              </a:rPr>
            </a:b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ABAE46-3971-4998-A33A-EAB61A99FA1E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'HISPANIC%'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races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dependency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607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38CF2-477A-7355-ADA3-89364799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18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" sz="6000" dirty="0"/>
              <a:t>#1 </a:t>
            </a:r>
            <a:br>
              <a:rPr lang="en" sz="6000" dirty="0"/>
            </a:br>
            <a:r>
              <a:rPr lang="en" sz="6000" dirty="0"/>
              <a:t>Predicting Mortality of Pulmonary Embolism Patients in the ICU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ECAC-2BEF-FC46-6B95-1A9A3E7C8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57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Extraction</a:t>
            </a:r>
            <a:endParaRPr lang="en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DB93-A656-2071-33A3-435E302B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B14-219D-95A8-3944-F2254757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" b="1" dirty="0">
                <a:highlight>
                  <a:srgbClr val="FFFFFF"/>
                </a:highlight>
              </a:rPr>
              <a:t>Pulmonary embolism (PE) </a:t>
            </a:r>
            <a:r>
              <a:rPr lang="en" dirty="0">
                <a:highlight>
                  <a:srgbClr val="FFFFFF"/>
                </a:highlight>
              </a:rPr>
              <a:t>is a clot within the pulmonary arteries which prevents blood flow in the lungs,</a:t>
            </a:r>
            <a:r>
              <a:rPr lang="en-US" b="0" i="0" dirty="0">
                <a:effectLst/>
              </a:rPr>
              <a:t> is the third most common cause of cardiovascular death worldwide after stroke and heart attack [1].</a:t>
            </a:r>
            <a:endParaRPr lang="en" dirty="0">
              <a:highlight>
                <a:srgbClr val="FFFFFF"/>
              </a:highlight>
            </a:endParaRPr>
          </a:p>
          <a:p>
            <a:pPr algn="just"/>
            <a:r>
              <a:rPr lang="en-TW" dirty="0"/>
              <a:t>PE has </a:t>
            </a:r>
            <a:r>
              <a:rPr lang="en-TW" b="1" dirty="0"/>
              <a:t>a high mortality rate </a:t>
            </a:r>
            <a:r>
              <a:rPr lang="en-TW" dirty="0"/>
              <a:t>(</a:t>
            </a:r>
            <a:r>
              <a:rPr lang="en-US" b="0" i="0" dirty="0">
                <a:effectLst/>
              </a:rPr>
              <a:t>In the United States, PE killed 300,000 people per year) [2].</a:t>
            </a:r>
          </a:p>
          <a:p>
            <a:pPr algn="just"/>
            <a:r>
              <a:rPr lang="en-US" b="0" i="0" dirty="0">
                <a:effectLst/>
              </a:rPr>
              <a:t>ML methods can be used to stratify risk of PE patients</a:t>
            </a:r>
            <a:r>
              <a:rPr lang="en-US" dirty="0"/>
              <a:t> -&gt; </a:t>
            </a:r>
            <a:r>
              <a:rPr lang="en-US" b="1" i="0" dirty="0">
                <a:effectLst/>
              </a:rPr>
              <a:t>identify low-risk patients and allow them to discharge from ICU early. </a:t>
            </a:r>
          </a:p>
          <a:p>
            <a:pPr algn="just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862A9-17D7-65B4-DB8A-E211BED65E99}"/>
              </a:ext>
            </a:extLst>
          </p:cNvPr>
          <p:cNvSpPr txBox="1"/>
          <p:nvPr/>
        </p:nvSpPr>
        <p:spPr>
          <a:xfrm>
            <a:off x="0" y="6211669"/>
            <a:ext cx="8159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TW" dirty="0"/>
              <a:t>[</a:t>
            </a:r>
            <a:r>
              <a:rPr lang="en-US" dirty="0"/>
              <a:t>1</a:t>
            </a:r>
            <a:r>
              <a:rPr lang="en-TW" dirty="0"/>
              <a:t>] </a:t>
            </a:r>
            <a:r>
              <a:rPr lang="en-US" b="0" i="0" dirty="0">
                <a:effectLst/>
              </a:rPr>
              <a:t>Raskob GE et al. Thrombosis: a major contributor to global disease burden. (2014)</a:t>
            </a:r>
          </a:p>
          <a:p>
            <a:pPr algn="just"/>
            <a:r>
              <a:rPr lang="en-US" dirty="0"/>
              <a:t>[2] </a:t>
            </a:r>
            <a:r>
              <a:rPr lang="en-US" b="0" i="0" dirty="0" err="1">
                <a:effectLst/>
              </a:rPr>
              <a:t>Wendelboe</a:t>
            </a:r>
            <a:r>
              <a:rPr lang="en-US" b="0" i="0" dirty="0">
                <a:effectLst/>
              </a:rPr>
              <a:t> AM</a:t>
            </a:r>
            <a:r>
              <a:rPr lang="en-US" dirty="0"/>
              <a:t> et al. </a:t>
            </a:r>
            <a:r>
              <a:rPr lang="en-US" b="0" i="0" dirty="0">
                <a:effectLst/>
              </a:rPr>
              <a:t>Global burden of thrombosis: epidemiologic aspects.</a:t>
            </a:r>
            <a:r>
              <a:rPr lang="en-US" dirty="0"/>
              <a:t> (2016)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96033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8A5-6A10-3584-D4D3-E6A47F3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C941-44A4-0B3A-0B33-5E503BD5A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9303" cy="4351338"/>
          </a:xfrm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In this way, we can </a:t>
            </a:r>
            <a:r>
              <a:rPr lang="en-US" b="1" i="0" dirty="0">
                <a:effectLst/>
              </a:rPr>
              <a:t>reduce the resource burden of ICU </a:t>
            </a:r>
            <a:r>
              <a:rPr lang="en-US" b="0" i="0" dirty="0">
                <a:effectLst/>
              </a:rPr>
              <a:t>and the </a:t>
            </a:r>
            <a:r>
              <a:rPr lang="en-US" b="1" i="0" dirty="0">
                <a:effectLst/>
              </a:rPr>
              <a:t>unnecessary burden</a:t>
            </a:r>
            <a:r>
              <a:rPr lang="en-US" b="0" i="0" dirty="0">
                <a:effectLst/>
              </a:rPr>
              <a:t> of ICU stay </a:t>
            </a:r>
            <a:r>
              <a:rPr lang="en-US" b="1" i="0" dirty="0">
                <a:effectLst/>
              </a:rPr>
              <a:t>for patients</a:t>
            </a:r>
            <a:r>
              <a:rPr lang="en-US" dirty="0"/>
              <a:t>.</a:t>
            </a:r>
            <a:endParaRPr lang="en-US" b="0" i="0" dirty="0">
              <a:effectLst/>
            </a:endParaRPr>
          </a:p>
          <a:p>
            <a:pPr algn="just"/>
            <a:r>
              <a:rPr lang="en-US" dirty="0"/>
              <a:t>In addition, to </a:t>
            </a:r>
            <a:r>
              <a:rPr lang="en-US" b="1" i="0" dirty="0">
                <a:effectLst/>
              </a:rPr>
              <a:t>manage patients with critical PE more effectively </a:t>
            </a:r>
            <a:r>
              <a:rPr lang="en-US" b="0" i="0" dirty="0">
                <a:effectLst/>
              </a:rPr>
              <a:t>and </a:t>
            </a:r>
            <a:r>
              <a:rPr lang="en-US" b="1" i="0" dirty="0">
                <a:effectLst/>
              </a:rPr>
              <a:t>improve their survival rate, as well as their quality of lives </a:t>
            </a:r>
            <a:r>
              <a:rPr lang="en-US" b="0" i="0" dirty="0">
                <a:effectLst/>
              </a:rPr>
              <a:t>[3].</a:t>
            </a:r>
            <a:endParaRPr lang="en-TW" dirty="0"/>
          </a:p>
          <a:p>
            <a:pPr algn="just"/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B11C2-E8E2-2CCD-0BBB-454AE5A96F33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TW" dirty="0"/>
              <a:t>[</a:t>
            </a:r>
            <a:r>
              <a:rPr lang="en-US" dirty="0"/>
              <a:t>3</a:t>
            </a:r>
            <a:r>
              <a:rPr lang="en-TW" dirty="0"/>
              <a:t>]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Schulman S et al. Post-thrombotic syndrome, recurrence, and death 10 years after the first episode of venous thromboembolism treated with warfarin for 6 weeks or 6 months. (2006)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F2535-E2B5-0204-EF22-D582FA8818D8}"/>
              </a:ext>
            </a:extLst>
          </p:cNvPr>
          <p:cNvSpPr txBox="1"/>
          <p:nvPr/>
        </p:nvSpPr>
        <p:spPr>
          <a:xfrm>
            <a:off x="838200" y="4456385"/>
            <a:ext cx="10752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600" b="1" dirty="0">
                <a:solidFill>
                  <a:schemeClr val="accent1">
                    <a:lumMod val="75000"/>
                  </a:schemeClr>
                </a:solidFill>
              </a:rPr>
              <a:t>What are the important predictors of mortality in patients with PE who are admitted to the ICU?</a:t>
            </a:r>
          </a:p>
        </p:txBody>
      </p:sp>
    </p:spTree>
    <p:extLst>
      <p:ext uri="{BB962C8B-B14F-4D97-AF65-F5344CB8AC3E}">
        <p14:creationId xmlns:p14="http://schemas.microsoft.com/office/powerpoint/2010/main" val="428027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D0B9-1C31-9C06-53B0-C055D40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Selection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C904109-B5BB-4FBE-A654-7852AD409247}"/>
              </a:ext>
            </a:extLst>
          </p:cNvPr>
          <p:cNvSpPr txBox="1">
            <a:spLocks/>
          </p:cNvSpPr>
          <p:nvPr/>
        </p:nvSpPr>
        <p:spPr>
          <a:xfrm>
            <a:off x="417786" y="2100649"/>
            <a:ext cx="5181600" cy="6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/>
              <a:t>Inclusion</a:t>
            </a:r>
            <a:endParaRPr lang="en-TW" sz="3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3302756-727D-4C8B-B38C-4503A002B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86" y="3002975"/>
            <a:ext cx="5181600" cy="32282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TW" sz="2000" dirty="0"/>
              <a:t> Patients in ICU with Pulmonary Embolism*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TW" sz="2000" dirty="0"/>
              <a:t> Age older than 18 in MIMIC-IV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TW" sz="2000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D695173-82F1-41C3-B7A8-F27B37EB1BCA}"/>
              </a:ext>
            </a:extLst>
          </p:cNvPr>
          <p:cNvSpPr txBox="1">
            <a:spLocks/>
          </p:cNvSpPr>
          <p:nvPr/>
        </p:nvSpPr>
        <p:spPr>
          <a:xfrm>
            <a:off x="6592614" y="3002975"/>
            <a:ext cx="5181600" cy="3228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TW" sz="20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DC8DDF87-D2DA-41F5-8138-E7F8C3D3BE58}"/>
              </a:ext>
            </a:extLst>
          </p:cNvPr>
          <p:cNvSpPr txBox="1">
            <a:spLocks/>
          </p:cNvSpPr>
          <p:nvPr/>
        </p:nvSpPr>
        <p:spPr>
          <a:xfrm>
            <a:off x="6564694" y="2100649"/>
            <a:ext cx="5181600" cy="680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W" sz="3600" dirty="0"/>
              <a:t>Exclusion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1CCCA-6510-406B-9FAA-F75E94EB154E}"/>
              </a:ext>
            </a:extLst>
          </p:cNvPr>
          <p:cNvSpPr txBox="1"/>
          <p:nvPr/>
        </p:nvSpPr>
        <p:spPr>
          <a:xfrm>
            <a:off x="6465916" y="6231264"/>
            <a:ext cx="461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*ICD-9 code: 415.1, ICD-10 code: I26</a:t>
            </a:r>
          </a:p>
        </p:txBody>
      </p:sp>
    </p:spTree>
    <p:extLst>
      <p:ext uri="{BB962C8B-B14F-4D97-AF65-F5344CB8AC3E}">
        <p14:creationId xmlns:p14="http://schemas.microsoft.com/office/powerpoint/2010/main" val="136932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A0A-14DC-58F6-0760-31B2572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5A0-BD2A-0D49-1E29-6EC61091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Mortality (in-hospital)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3812-8E44-ED21-E1B9-CBB6389F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4" name="Google Shape;138;g2743e8b30e0_0_0">
            <a:extLst>
              <a:ext uri="{FF2B5EF4-FFF2-40B4-BE49-F238E27FC236}">
                <a16:creationId xmlns:a16="http://schemas.microsoft.com/office/drawing/2014/main" id="{4EE27509-F5D3-77F1-D14F-93157CB646F8}"/>
              </a:ext>
            </a:extLst>
          </p:cNvPr>
          <p:cNvSpPr/>
          <p:nvPr/>
        </p:nvSpPr>
        <p:spPr>
          <a:xfrm>
            <a:off x="3794584" y="2589451"/>
            <a:ext cx="3946392" cy="839549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Adults (age ≥ 18) in ICU</a:t>
            </a:r>
          </a:p>
          <a:p>
            <a:pPr algn="ctr"/>
            <a:r>
              <a:rPr lang="en-US" altLang="zh-TW" sz="1600" dirty="0"/>
              <a:t>with </a:t>
            </a:r>
            <a:r>
              <a:rPr lang="en-US" sz="1600" dirty="0"/>
              <a:t>pulmonary embolism </a:t>
            </a:r>
          </a:p>
          <a:p>
            <a:pPr algn="ctr"/>
            <a:r>
              <a:rPr lang="en-US" sz="1600" dirty="0"/>
              <a:t>(N = ????)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BCBDC2-D10C-4105-B5CF-C5A03EEAA32F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4205551" y="3429000"/>
            <a:ext cx="1562229" cy="15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F81B4B-B9B7-4F83-83F6-B9C1D965F1A6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767780" y="3429000"/>
            <a:ext cx="1793914" cy="15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42;g2743e8b30e0_0_0">
            <a:extLst>
              <a:ext uri="{FF2B5EF4-FFF2-40B4-BE49-F238E27FC236}">
                <a16:creationId xmlns:a16="http://schemas.microsoft.com/office/drawing/2014/main" id="{7D368FAE-8867-488C-8535-745494DECBC3}"/>
              </a:ext>
            </a:extLst>
          </p:cNvPr>
          <p:cNvSpPr/>
          <p:nvPr/>
        </p:nvSpPr>
        <p:spPr>
          <a:xfrm>
            <a:off x="6404220" y="4937668"/>
            <a:ext cx="2314948" cy="741884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/>
              <a:t>Not die in hospital</a:t>
            </a:r>
          </a:p>
          <a:p>
            <a:pPr algn="ctr"/>
            <a:r>
              <a:rPr lang="en-US" sz="1600" dirty="0"/>
              <a:t>(N = ????)</a:t>
            </a:r>
          </a:p>
        </p:txBody>
      </p:sp>
      <p:sp>
        <p:nvSpPr>
          <p:cNvPr id="19" name="Google Shape;142;g2743e8b30e0_0_0">
            <a:extLst>
              <a:ext uri="{FF2B5EF4-FFF2-40B4-BE49-F238E27FC236}">
                <a16:creationId xmlns:a16="http://schemas.microsoft.com/office/drawing/2014/main" id="{B14BFA2F-05E6-45CF-9843-166DC3020855}"/>
              </a:ext>
            </a:extLst>
          </p:cNvPr>
          <p:cNvSpPr/>
          <p:nvPr/>
        </p:nvSpPr>
        <p:spPr>
          <a:xfrm>
            <a:off x="3253982" y="4937668"/>
            <a:ext cx="1903137" cy="741884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/>
              <a:t>Die in hospital </a:t>
            </a:r>
          </a:p>
          <a:p>
            <a:pPr algn="ctr"/>
            <a:r>
              <a:rPr lang="en-US" sz="1600" dirty="0"/>
              <a:t>(N = ???)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9D0F01-E00C-48C4-924C-F6736115F48E}"/>
              </a:ext>
            </a:extLst>
          </p:cNvPr>
          <p:cNvSpPr/>
          <p:nvPr/>
        </p:nvSpPr>
        <p:spPr>
          <a:xfrm>
            <a:off x="9144000" y="4995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SELECT race FROM `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`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physionet-data.mimiciv_icu.icustays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508CF0-F0BC-46C6-A59C-BC80C9F16E13}"/>
              </a:ext>
            </a:extLst>
          </p:cNvPr>
          <p:cNvSpPr/>
          <p:nvPr/>
        </p:nvSpPr>
        <p:spPr>
          <a:xfrm>
            <a:off x="9523094" y="2576611"/>
            <a:ext cx="100466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anchor_age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dod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in 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'4151%'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'I26%'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with Pulmonary Embolism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&gt;= 0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&lt;= 20 -- patients with ages older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patients.gender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= 'F' -- patient's gender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'WHITE%'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'BLACK%'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'ASIAN%'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'HISPANIC%' -- patients races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patients.dod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IS NOT NULL -- patients (not) died in hospital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771686-C031-4379-8059-17007510A1E3}"/>
              </a:ext>
            </a:extLst>
          </p:cNvPr>
          <p:cNvSpPr txBox="1"/>
          <p:nvPr/>
        </p:nvSpPr>
        <p:spPr>
          <a:xfrm>
            <a:off x="1338511" y="2684585"/>
            <a:ext cx="133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2394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C20A91B-3944-4259-B773-EF1F75FE771B}"/>
              </a:ext>
            </a:extLst>
          </p:cNvPr>
          <p:cNvSpPr txBox="1"/>
          <p:nvPr/>
        </p:nvSpPr>
        <p:spPr>
          <a:xfrm>
            <a:off x="1364368" y="4898788"/>
            <a:ext cx="133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430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C6F26AF-8BD2-49EA-A5C4-5464D29D937E}"/>
              </a:ext>
            </a:extLst>
          </p:cNvPr>
          <p:cNvSpPr txBox="1"/>
          <p:nvPr/>
        </p:nvSpPr>
        <p:spPr>
          <a:xfrm>
            <a:off x="5442134" y="5035228"/>
            <a:ext cx="133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2134</a:t>
            </a:r>
            <a:endParaRPr lang="zh-TW" altLang="en-US" dirty="0"/>
          </a:p>
        </p:txBody>
      </p:sp>
      <p:sp>
        <p:nvSpPr>
          <p:cNvPr id="27" name="Google Shape;138;g2743e8b30e0_0_0">
            <a:extLst>
              <a:ext uri="{FF2B5EF4-FFF2-40B4-BE49-F238E27FC236}">
                <a16:creationId xmlns:a16="http://schemas.microsoft.com/office/drawing/2014/main" id="{F83610B1-4DF3-4AE6-884B-A57AECDC36D9}"/>
              </a:ext>
            </a:extLst>
          </p:cNvPr>
          <p:cNvSpPr/>
          <p:nvPr/>
        </p:nvSpPr>
        <p:spPr>
          <a:xfrm>
            <a:off x="1171416" y="6978297"/>
            <a:ext cx="3946392" cy="839549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Adults (age ≥ 18) in ICU</a:t>
            </a:r>
          </a:p>
          <a:p>
            <a:pPr algn="ctr"/>
            <a:r>
              <a:rPr lang="en-US" altLang="zh-TW" sz="1600" dirty="0"/>
              <a:t>with </a:t>
            </a:r>
            <a:r>
              <a:rPr lang="en-US" sz="1600" dirty="0"/>
              <a:t>pulmonary embolism </a:t>
            </a:r>
          </a:p>
          <a:p>
            <a:pPr algn="ctr"/>
            <a:r>
              <a:rPr lang="en-US" sz="1600" dirty="0"/>
              <a:t>(N =</a:t>
            </a:r>
            <a:r>
              <a:rPr lang="en-US" sz="1600" dirty="0">
                <a:solidFill>
                  <a:srgbClr val="FF0000"/>
                </a:solidFill>
              </a:rPr>
              <a:t> 1743</a:t>
            </a:r>
            <a:r>
              <a:rPr lang="en-US" sz="1600" dirty="0"/>
              <a:t>)</a:t>
            </a:r>
            <a:r>
              <a:rPr lang="zh-TW" altLang="en-US" sz="1600" dirty="0"/>
              <a:t> </a:t>
            </a:r>
            <a:endParaRPr lang="en-US" altLang="zh-TW" sz="1600" dirty="0"/>
          </a:p>
        </p:txBody>
      </p:sp>
      <p:cxnSp>
        <p:nvCxnSpPr>
          <p:cNvPr id="28" name="Straight Arrow Connector 15">
            <a:extLst>
              <a:ext uri="{FF2B5EF4-FFF2-40B4-BE49-F238E27FC236}">
                <a16:creationId xmlns:a16="http://schemas.microsoft.com/office/drawing/2014/main" id="{EC9C69C0-2FA4-412C-80A9-BC516413487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582383" y="7817846"/>
            <a:ext cx="1562229" cy="15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1B5C0E5C-35BF-463C-9E4B-870AC94A8186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3144612" y="7817846"/>
            <a:ext cx="1793914" cy="150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142;g2743e8b30e0_0_0">
            <a:extLst>
              <a:ext uri="{FF2B5EF4-FFF2-40B4-BE49-F238E27FC236}">
                <a16:creationId xmlns:a16="http://schemas.microsoft.com/office/drawing/2014/main" id="{C6CD1D9D-13E4-47F1-B5BC-8AA7284E7B30}"/>
              </a:ext>
            </a:extLst>
          </p:cNvPr>
          <p:cNvSpPr/>
          <p:nvPr/>
        </p:nvSpPr>
        <p:spPr>
          <a:xfrm>
            <a:off x="3781052" y="9326514"/>
            <a:ext cx="2314948" cy="741884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/>
              <a:t>Not die in hospital</a:t>
            </a:r>
          </a:p>
          <a:p>
            <a:pPr algn="ctr"/>
            <a:r>
              <a:rPr lang="en-US" sz="1600" dirty="0"/>
              <a:t>(N = </a:t>
            </a:r>
            <a:r>
              <a:rPr lang="en-US" sz="1600" dirty="0">
                <a:solidFill>
                  <a:srgbClr val="FF0000"/>
                </a:solidFill>
              </a:rPr>
              <a:t>1459</a:t>
            </a:r>
            <a:r>
              <a:rPr lang="en-US" sz="1600" dirty="0"/>
              <a:t>)</a:t>
            </a:r>
          </a:p>
        </p:txBody>
      </p:sp>
      <p:sp>
        <p:nvSpPr>
          <p:cNvPr id="31" name="Google Shape;142;g2743e8b30e0_0_0">
            <a:extLst>
              <a:ext uri="{FF2B5EF4-FFF2-40B4-BE49-F238E27FC236}">
                <a16:creationId xmlns:a16="http://schemas.microsoft.com/office/drawing/2014/main" id="{B9A512B3-2B71-4235-A61E-3C837F132492}"/>
              </a:ext>
            </a:extLst>
          </p:cNvPr>
          <p:cNvSpPr/>
          <p:nvPr/>
        </p:nvSpPr>
        <p:spPr>
          <a:xfrm>
            <a:off x="630814" y="9326514"/>
            <a:ext cx="1903137" cy="741884"/>
          </a:xfrm>
          <a:prstGeom prst="flowChartAlternateProcess">
            <a:avLst/>
          </a:prstGeom>
          <a:solidFill>
            <a:srgbClr val="F2F2F2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/>
              <a:t>Die in hospital </a:t>
            </a:r>
          </a:p>
          <a:p>
            <a:pPr algn="ctr"/>
            <a:r>
              <a:rPr lang="en-US" sz="1600" dirty="0"/>
              <a:t>(N = </a:t>
            </a:r>
            <a:r>
              <a:rPr lang="en-US" sz="1600" dirty="0">
                <a:solidFill>
                  <a:srgbClr val="FF0000"/>
                </a:solidFill>
              </a:rPr>
              <a:t>284</a:t>
            </a:r>
            <a:r>
              <a:rPr lang="en-US" sz="1600" dirty="0"/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830FBD-8765-477E-BF54-C655F63E6634}"/>
              </a:ext>
            </a:extLst>
          </p:cNvPr>
          <p:cNvSpPr/>
          <p:nvPr/>
        </p:nvSpPr>
        <p:spPr>
          <a:xfrm>
            <a:off x="6500755" y="7064356"/>
            <a:ext cx="12588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WITH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cohort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over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PARTITION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stay_id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`physionet-data.mimiciv_derived..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in 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icu.first_icu_stay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True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18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age more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'4151%'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'I26%'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with Pulmonary Embolism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patients.gender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icu.race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cohort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patients.subject_id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first admission in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D9D733-1C21-4A2E-8FAE-743BDF58E4F7}"/>
              </a:ext>
            </a:extLst>
          </p:cNvPr>
          <p:cNvSpPr/>
          <p:nvPr/>
        </p:nvSpPr>
        <p:spPr>
          <a:xfrm>
            <a:off x="680485" y="103088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8953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19D774-83F6-4414-9A82-C20B70A3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3586"/>
              </p:ext>
            </p:extLst>
          </p:nvPr>
        </p:nvGraphicFramePr>
        <p:xfrm>
          <a:off x="4000845" y="1346423"/>
          <a:ext cx="473950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76">
                  <a:extLst>
                    <a:ext uri="{9D8B030D-6E8A-4147-A177-3AD203B41FA5}">
                      <a16:colId xmlns:a16="http://schemas.microsoft.com/office/drawing/2014/main" val="1975096602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4107544658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4142923824"/>
                    </a:ext>
                  </a:extLst>
                </a:gridCol>
                <a:gridCol w="1184876">
                  <a:extLst>
                    <a:ext uri="{9D8B030D-6E8A-4147-A177-3AD203B41FA5}">
                      <a16:colId xmlns:a16="http://schemas.microsoft.com/office/drawing/2014/main" val="261491597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4638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2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6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2221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70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75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34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85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7323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6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77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49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26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66529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F79951B8-A026-4604-90D3-08708B15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Table1</a:t>
            </a:r>
          </a:p>
        </p:txBody>
      </p:sp>
      <p:graphicFrame>
        <p:nvGraphicFramePr>
          <p:cNvPr id="33" name="Table 8">
            <a:extLst>
              <a:ext uri="{FF2B5EF4-FFF2-40B4-BE49-F238E27FC236}">
                <a16:creationId xmlns:a16="http://schemas.microsoft.com/office/drawing/2014/main" id="{F888625A-98CD-43A5-9D0F-CF177C8D5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51512"/>
              </p:ext>
            </p:extLst>
          </p:nvPr>
        </p:nvGraphicFramePr>
        <p:xfrm>
          <a:off x="-6155809" y="3037651"/>
          <a:ext cx="591831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63">
                  <a:extLst>
                    <a:ext uri="{9D8B030D-6E8A-4147-A177-3AD203B41FA5}">
                      <a16:colId xmlns:a16="http://schemas.microsoft.com/office/drawing/2014/main" val="1975096602"/>
                    </a:ext>
                  </a:extLst>
                </a:gridCol>
                <a:gridCol w="1183663">
                  <a:extLst>
                    <a:ext uri="{9D8B030D-6E8A-4147-A177-3AD203B41FA5}">
                      <a16:colId xmlns:a16="http://schemas.microsoft.com/office/drawing/2014/main" val="4107544658"/>
                    </a:ext>
                  </a:extLst>
                </a:gridCol>
                <a:gridCol w="1183663">
                  <a:extLst>
                    <a:ext uri="{9D8B030D-6E8A-4147-A177-3AD203B41FA5}">
                      <a16:colId xmlns:a16="http://schemas.microsoft.com/office/drawing/2014/main" val="4142923824"/>
                    </a:ext>
                  </a:extLst>
                </a:gridCol>
                <a:gridCol w="1183663">
                  <a:extLst>
                    <a:ext uri="{9D8B030D-6E8A-4147-A177-3AD203B41FA5}">
                      <a16:colId xmlns:a16="http://schemas.microsoft.com/office/drawing/2014/main" val="2614915972"/>
                    </a:ext>
                  </a:extLst>
                </a:gridCol>
                <a:gridCol w="1183663">
                  <a:extLst>
                    <a:ext uri="{9D8B030D-6E8A-4147-A177-3AD203B41FA5}">
                      <a16:colId xmlns:a16="http://schemas.microsoft.com/office/drawing/2014/main" val="293587191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94638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2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36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2221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709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275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34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858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57323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963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1167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77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499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Hispanic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26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6652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5965714-885E-4A30-B710-A956C9777863}"/>
              </a:ext>
            </a:extLst>
          </p:cNvPr>
          <p:cNvSpPr/>
          <p:nvPr/>
        </p:nvSpPr>
        <p:spPr>
          <a:xfrm>
            <a:off x="-52389" y="10314894"/>
            <a:ext cx="99995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anchor_age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dod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in 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-data..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first_icu_stay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TRUE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anchor_age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18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age more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'4151%'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'I26%'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with Pulmonary Embolism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&gt;= 0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patients.anchor_age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&lt;= 20 -- patients with ages older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patients.gender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= 'F' -- patient's gender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'WHITE%'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'BLACK%'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'ASIAN%' AND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icu.race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 NOT LIKE 'HISPANIC%' -- patients races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800000"/>
                </a:solidFill>
                <a:latin typeface="Roboto Mono"/>
              </a:rPr>
              <a:t>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0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in-hospital death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 err="1">
                <a:solidFill>
                  <a:srgbClr val="3A474E"/>
                </a:solidFill>
                <a:latin typeface="Roboto Mono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667B13-6C30-4CF7-AED2-045F68E5F529}"/>
              </a:ext>
            </a:extLst>
          </p:cNvPr>
          <p:cNvSpPr/>
          <p:nvPr/>
        </p:nvSpPr>
        <p:spPr>
          <a:xfrm>
            <a:off x="3048000" y="-772150"/>
            <a:ext cx="6096000" cy="8402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WITH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cohort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DISTINCT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over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PARTITION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stay_id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`physionet-data.mimiciv_derived..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 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in 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physionet-data.mimiciv_hosp.diagnoses_icd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diagnosis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icu.first_icu_stay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True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18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age more than 18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'4151%'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diagnosis.icd_code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'I26%'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with Pulmonary Embolism 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patients.gender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cohort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physionet-data.mimiciv_derived.icustay_detail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cohort.stay_id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icu.hadm_id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cohort.hadm_id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INNER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JOIN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 err="1">
                <a:solidFill>
                  <a:srgbClr val="0D904F"/>
                </a:solidFill>
                <a:latin typeface="Roboto Mono"/>
              </a:rPr>
              <a:t>physionet-data.mimiciv_hosp.patients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`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patients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ON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icu.subject_id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patients.subject_id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rank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=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1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first admission in </a:t>
            </a:r>
            <a:r>
              <a:rPr lang="en-US" altLang="zh-TW" dirty="0" err="1">
                <a:solidFill>
                  <a:srgbClr val="D81B60"/>
                </a:solidFill>
                <a:latin typeface="Roboto Mono"/>
              </a:rPr>
              <a:t>icu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A474E"/>
                </a:solidFill>
                <a:latin typeface="Roboto Mono"/>
              </a:rPr>
              <a:t>  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18627C-9594-4926-BB86-030786A203EB}"/>
              </a:ext>
            </a:extLst>
          </p:cNvPr>
          <p:cNvSpPr/>
          <p:nvPr/>
        </p:nvSpPr>
        <p:spPr>
          <a:xfrm>
            <a:off x="-237494" y="3819062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gender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503B94-FA63-4518-A41F-246A76074FD7}"/>
              </a:ext>
            </a:extLst>
          </p:cNvPr>
          <p:cNvSpPr/>
          <p:nvPr/>
        </p:nvSpPr>
        <p:spPr>
          <a:xfrm>
            <a:off x="-237494" y="4465393"/>
            <a:ext cx="9815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&gt;=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20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AND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admission_age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&lt;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F4511E"/>
                </a:solidFill>
                <a:latin typeface="Roboto Mono"/>
              </a:rPr>
              <a:t>40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913630-0BE0-4D27-A2B8-7E7F9B8A42EA}"/>
              </a:ext>
            </a:extLst>
          </p:cNvPr>
          <p:cNvSpPr/>
          <p:nvPr/>
        </p:nvSpPr>
        <p:spPr>
          <a:xfrm>
            <a:off x="-242543" y="63756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SELECT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,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subject_id</a:t>
            </a:r>
            <a:r>
              <a:rPr lang="en-US" altLang="zh-TW" dirty="0">
                <a:solidFill>
                  <a:srgbClr val="37474F"/>
                </a:solidFill>
                <a:latin typeface="Roboto Mono"/>
              </a:rPr>
              <a:t>)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AS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count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FROM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data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WHERE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 Mono"/>
              </a:rPr>
              <a:t>race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LIKE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0D904F"/>
                </a:solidFill>
                <a:latin typeface="Roboto Mono"/>
              </a:rPr>
              <a:t>'HISPANIC%'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D81B60"/>
                </a:solidFill>
                <a:latin typeface="Roboto Mono"/>
              </a:rPr>
              <a:t>-- patients races</a:t>
            </a:r>
            <a:endParaRPr lang="en-US" altLang="zh-TW" dirty="0">
              <a:solidFill>
                <a:srgbClr val="3A474E"/>
              </a:solidFill>
              <a:latin typeface="Roboto Mono"/>
            </a:endParaRPr>
          </a:p>
          <a:p>
            <a:r>
              <a:rPr lang="en-US" altLang="zh-TW" dirty="0">
                <a:solidFill>
                  <a:srgbClr val="3367D6"/>
                </a:solidFill>
                <a:latin typeface="Roboto Mono"/>
              </a:rPr>
              <a:t>GROUP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>
                <a:solidFill>
                  <a:srgbClr val="3367D6"/>
                </a:solidFill>
                <a:latin typeface="Roboto Mono"/>
              </a:rPr>
              <a:t>BY</a:t>
            </a:r>
            <a:r>
              <a:rPr lang="en-US" altLang="zh-TW" dirty="0">
                <a:solidFill>
                  <a:srgbClr val="3A474E"/>
                </a:solidFill>
                <a:latin typeface="Roboto Mono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Roboto Mono"/>
              </a:rPr>
              <a:t>hospital_expire_flag</a:t>
            </a:r>
            <a:endParaRPr lang="en-US" altLang="zh-TW" b="0" dirty="0">
              <a:solidFill>
                <a:srgbClr val="3A474E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835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A269-E621-5DED-6D76-201D6D20A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5629"/>
            <a:ext cx="9144000" cy="2387600"/>
          </a:xfrm>
        </p:spPr>
        <p:txBody>
          <a:bodyPr>
            <a:noAutofit/>
          </a:bodyPr>
          <a:lstStyle/>
          <a:p>
            <a:r>
              <a:rPr lang="en" sz="4800" dirty="0"/>
              <a:t>#2 </a:t>
            </a:r>
            <a:br>
              <a:rPr lang="en" sz="4800" dirty="0"/>
            </a:br>
            <a:r>
              <a:rPr lang="en-US" sz="4800" dirty="0"/>
              <a:t>Renal Recovery Prediction Following Initiation of Renal Replacement Therapy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FD2C1-3C4B-DE57-BBEE-2DCCC379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530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Extraction</a:t>
            </a:r>
            <a:endParaRPr lang="en-TW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778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10433</TotalTime>
  <Words>3897</Words>
  <Application>Microsoft Office PowerPoint</Application>
  <PresentationFormat>寬螢幕</PresentationFormat>
  <Paragraphs>410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Roboto Mono</vt:lpstr>
      <vt:lpstr>新細明體</vt:lpstr>
      <vt:lpstr>Arial</vt:lpstr>
      <vt:lpstr>Calibri</vt:lpstr>
      <vt:lpstr>Calibri Light</vt:lpstr>
      <vt:lpstr>Metropolitan</vt:lpstr>
      <vt:lpstr>NTHU Data Science for Digital Health  Homework 1</vt:lpstr>
      <vt:lpstr>#1  Predicting Mortality of Pulmonary Embolism Patients in the ICU </vt:lpstr>
      <vt:lpstr>Introduction</vt:lpstr>
      <vt:lpstr>Introduction</vt:lpstr>
      <vt:lpstr>Cohort Selection</vt:lpstr>
      <vt:lpstr>Outcome</vt:lpstr>
      <vt:lpstr>Flowchart</vt:lpstr>
      <vt:lpstr>Table1</vt:lpstr>
      <vt:lpstr>#2  Renal Recovery Prediction Following Initiation of Renal Replacement Therapy</vt:lpstr>
      <vt:lpstr>Introduction</vt:lpstr>
      <vt:lpstr>Introduction</vt:lpstr>
      <vt:lpstr>Cohort Selection</vt:lpstr>
      <vt:lpstr>Outcome</vt:lpstr>
      <vt:lpstr>Flowchart</vt:lpstr>
      <vt:lpstr>Table2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Renal Recovery Prediction Following Initiation of Renal Replacement Therapy</dc:title>
  <dc:creator>Venesia Chiuwanara</dc:creator>
  <cp:lastModifiedBy>peggy</cp:lastModifiedBy>
  <cp:revision>124</cp:revision>
  <dcterms:created xsi:type="dcterms:W3CDTF">2023-09-24T05:01:59Z</dcterms:created>
  <dcterms:modified xsi:type="dcterms:W3CDTF">2024-01-12T05:07:13Z</dcterms:modified>
</cp:coreProperties>
</file>