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7" r:id="rId2"/>
    <p:sldId id="261" r:id="rId3"/>
    <p:sldId id="267" r:id="rId4"/>
    <p:sldId id="268" r:id="rId5"/>
    <p:sldId id="276" r:id="rId6"/>
    <p:sldId id="265" r:id="rId7"/>
    <p:sldId id="274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C7DB-A806-4872-BD18-301A2EE7D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NTHU</a:t>
            </a:r>
            <a:br>
              <a:rPr lang="en-US" sz="6000" dirty="0"/>
            </a:br>
            <a:r>
              <a:rPr lang="en-US" sz="6000" dirty="0"/>
              <a:t>Data Science for Digital Health </a:t>
            </a:r>
            <a:br>
              <a:rPr lang="en-US" sz="6000" dirty="0"/>
            </a:br>
            <a:r>
              <a:rPr lang="en-US" sz="6000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F3124-B94B-48AA-96B4-EABEFF129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Deadline: Jan. 5 23:59pm</a:t>
            </a:r>
          </a:p>
        </p:txBody>
      </p:sp>
    </p:spTree>
    <p:extLst>
      <p:ext uri="{BB962C8B-B14F-4D97-AF65-F5344CB8AC3E}">
        <p14:creationId xmlns:p14="http://schemas.microsoft.com/office/powerpoint/2010/main" val="8839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38CF2-477A-7355-ADA3-89364799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189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sz="6000" dirty="0"/>
            </a:br>
            <a:r>
              <a:rPr lang="en" sz="6000" dirty="0"/>
              <a:t>Predicting Mortality of Pulmonary Embolism Patients in the ICU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ECAC-2BEF-FC46-6B95-1A9A3E7C8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571"/>
            <a:ext cx="9144000" cy="1655762"/>
          </a:xfrm>
        </p:spPr>
        <p:txBody>
          <a:bodyPr/>
          <a:lstStyle/>
          <a:p>
            <a:r>
              <a:rPr lang="en-TW" dirty="0">
                <a:solidFill>
                  <a:srgbClr val="002060"/>
                </a:solidFill>
              </a:rPr>
              <a:t>Model </a:t>
            </a:r>
            <a:r>
              <a:rPr lang="en-US" dirty="0">
                <a:solidFill>
                  <a:srgbClr val="002060"/>
                </a:solidFill>
              </a:rPr>
              <a:t>Development</a:t>
            </a:r>
            <a:endParaRPr lang="en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DB93-A656-2071-33A3-435E302B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B14-219D-95A8-3944-F225475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" b="1" dirty="0">
                <a:highlight>
                  <a:srgbClr val="FFFFFF"/>
                </a:highlight>
              </a:rPr>
              <a:t>Pulmonary embolism (PE) </a:t>
            </a:r>
            <a:r>
              <a:rPr lang="en" dirty="0">
                <a:highlight>
                  <a:srgbClr val="FFFFFF"/>
                </a:highlight>
              </a:rPr>
              <a:t>is a clot within the pulmonary arteries which prevents blood flow in the lungs,</a:t>
            </a:r>
            <a:r>
              <a:rPr lang="en-US" b="0" i="0" dirty="0">
                <a:effectLst/>
              </a:rPr>
              <a:t> is the third most common cause of cardiovascular death worldwide after stroke and heart attack [1].</a:t>
            </a:r>
            <a:endParaRPr lang="en" dirty="0">
              <a:highlight>
                <a:srgbClr val="FFFFFF"/>
              </a:highlight>
            </a:endParaRPr>
          </a:p>
          <a:p>
            <a:pPr algn="just"/>
            <a:r>
              <a:rPr lang="en-TW" dirty="0"/>
              <a:t>PE has </a:t>
            </a:r>
            <a:r>
              <a:rPr lang="en-TW" b="1" dirty="0"/>
              <a:t>a high mortality rate </a:t>
            </a:r>
            <a:r>
              <a:rPr lang="en-TW" dirty="0"/>
              <a:t>(</a:t>
            </a:r>
            <a:r>
              <a:rPr lang="en-US" b="0" i="0" dirty="0">
                <a:effectLst/>
              </a:rPr>
              <a:t>In the United States, PE killed 300,000 people per year) [2].</a:t>
            </a:r>
          </a:p>
          <a:p>
            <a:pPr algn="just"/>
            <a:r>
              <a:rPr lang="en-US" b="0" i="0" dirty="0">
                <a:effectLst/>
              </a:rPr>
              <a:t>ML methods can be used to stratify risk of PE patients</a:t>
            </a:r>
            <a:r>
              <a:rPr lang="en-US" dirty="0"/>
              <a:t> -&gt; </a:t>
            </a:r>
            <a:r>
              <a:rPr lang="en-US" b="1" i="0" dirty="0">
                <a:effectLst/>
              </a:rPr>
              <a:t>identify low-risk patients and allow them to discharge from ICU early. </a:t>
            </a:r>
          </a:p>
          <a:p>
            <a:pPr algn="just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862A9-17D7-65B4-DB8A-E211BED65E99}"/>
              </a:ext>
            </a:extLst>
          </p:cNvPr>
          <p:cNvSpPr txBox="1"/>
          <p:nvPr/>
        </p:nvSpPr>
        <p:spPr>
          <a:xfrm>
            <a:off x="0" y="6211669"/>
            <a:ext cx="815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TW" dirty="0"/>
              <a:t>[</a:t>
            </a:r>
            <a:r>
              <a:rPr lang="en-US" dirty="0"/>
              <a:t>1</a:t>
            </a:r>
            <a:r>
              <a:rPr lang="en-TW" dirty="0"/>
              <a:t>] </a:t>
            </a:r>
            <a:r>
              <a:rPr lang="en-US" b="0" i="0" dirty="0">
                <a:effectLst/>
              </a:rPr>
              <a:t>Raskob GE et al. Thrombosis: a major contributor to global disease burden. (2014)</a:t>
            </a:r>
          </a:p>
          <a:p>
            <a:pPr algn="just"/>
            <a:r>
              <a:rPr lang="en-US" dirty="0"/>
              <a:t>[2] </a:t>
            </a:r>
            <a:r>
              <a:rPr lang="en-US" b="0" i="0" dirty="0" err="1">
                <a:effectLst/>
              </a:rPr>
              <a:t>Wendelboe</a:t>
            </a:r>
            <a:r>
              <a:rPr lang="en-US" b="0" i="0" dirty="0">
                <a:effectLst/>
              </a:rPr>
              <a:t> AM</a:t>
            </a:r>
            <a:r>
              <a:rPr lang="en-US" dirty="0"/>
              <a:t> et al. </a:t>
            </a:r>
            <a:r>
              <a:rPr lang="en-US" b="0" i="0" dirty="0">
                <a:effectLst/>
              </a:rPr>
              <a:t>Global burden of thrombosis: epidemiologic aspects.</a:t>
            </a:r>
            <a:r>
              <a:rPr lang="en-US" dirty="0"/>
              <a:t> (2016)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6033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8A5-6A10-3584-D4D3-E6A47F3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C941-44A4-0B3A-0B33-5E503BD5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303" cy="4351338"/>
          </a:xfrm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In this way, we can </a:t>
            </a:r>
            <a:r>
              <a:rPr lang="en-US" b="1" i="0" dirty="0">
                <a:effectLst/>
              </a:rPr>
              <a:t>reduce the resource burden of ICU </a:t>
            </a:r>
            <a:r>
              <a:rPr lang="en-US" b="0" i="0" dirty="0">
                <a:effectLst/>
              </a:rPr>
              <a:t>and the </a:t>
            </a:r>
            <a:r>
              <a:rPr lang="en-US" b="1" i="0" dirty="0">
                <a:effectLst/>
              </a:rPr>
              <a:t>unnecessary burden</a:t>
            </a:r>
            <a:r>
              <a:rPr lang="en-US" b="0" i="0" dirty="0">
                <a:effectLst/>
              </a:rPr>
              <a:t> of ICU stay </a:t>
            </a:r>
            <a:r>
              <a:rPr lang="en-US" b="1" i="0" dirty="0">
                <a:effectLst/>
              </a:rPr>
              <a:t>for patients</a:t>
            </a:r>
            <a:r>
              <a:rPr lang="en-US" dirty="0"/>
              <a:t>.</a:t>
            </a:r>
            <a:endParaRPr lang="en-US" b="0" i="0" dirty="0">
              <a:effectLst/>
            </a:endParaRPr>
          </a:p>
          <a:p>
            <a:pPr algn="just"/>
            <a:r>
              <a:rPr lang="en-US" dirty="0"/>
              <a:t>In addition, to </a:t>
            </a:r>
            <a:r>
              <a:rPr lang="en-US" b="1" i="0" dirty="0">
                <a:effectLst/>
              </a:rPr>
              <a:t>manage patients with critical PE more effectively </a:t>
            </a:r>
            <a:r>
              <a:rPr lang="en-US" b="0" i="0" dirty="0">
                <a:effectLst/>
              </a:rPr>
              <a:t>and </a:t>
            </a:r>
            <a:r>
              <a:rPr lang="en-US" b="1" i="0" dirty="0">
                <a:effectLst/>
              </a:rPr>
              <a:t>improve their survival rate, as well as their quality of lives </a:t>
            </a:r>
            <a:r>
              <a:rPr lang="en-US" b="0" i="0" dirty="0">
                <a:effectLst/>
              </a:rPr>
              <a:t>[3].</a:t>
            </a:r>
            <a:endParaRPr lang="en-TW" dirty="0"/>
          </a:p>
          <a:p>
            <a:pPr algn="just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B11C2-E8E2-2CCD-0BBB-454AE5A96F33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TW" dirty="0"/>
              <a:t>[</a:t>
            </a:r>
            <a:r>
              <a:rPr lang="en-US" dirty="0"/>
              <a:t>3</a:t>
            </a:r>
            <a:r>
              <a:rPr lang="en-TW" dirty="0"/>
              <a:t>]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Schulman S et al. Post-thrombotic syndrome, recurrence, and death 10 years after the first episode of venous thromboembolism treated with warfarin for 6 weeks or 6 months. (2006)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F2535-E2B5-0204-EF22-D582FA8818D8}"/>
              </a:ext>
            </a:extLst>
          </p:cNvPr>
          <p:cNvSpPr txBox="1"/>
          <p:nvPr/>
        </p:nvSpPr>
        <p:spPr>
          <a:xfrm>
            <a:off x="838200" y="4456385"/>
            <a:ext cx="10752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600" b="1" dirty="0">
                <a:solidFill>
                  <a:schemeClr val="accent1">
                    <a:lumMod val="75000"/>
                  </a:schemeClr>
                </a:solidFill>
              </a:rPr>
              <a:t>What are the important predictors of mortality in patients with PE who are admitted to the ICU?</a:t>
            </a:r>
          </a:p>
        </p:txBody>
      </p:sp>
    </p:spTree>
    <p:extLst>
      <p:ext uri="{BB962C8B-B14F-4D97-AF65-F5344CB8AC3E}">
        <p14:creationId xmlns:p14="http://schemas.microsoft.com/office/powerpoint/2010/main" val="42802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B9-1C31-9C06-53B0-C055D40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904109-B5BB-4FBE-A654-7852AD409247}"/>
              </a:ext>
            </a:extLst>
          </p:cNvPr>
          <p:cNvSpPr txBox="1">
            <a:spLocks/>
          </p:cNvSpPr>
          <p:nvPr/>
        </p:nvSpPr>
        <p:spPr>
          <a:xfrm>
            <a:off x="417786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/>
              <a:t>Inclusion</a:t>
            </a:r>
            <a:endParaRPr lang="en-TW" sz="3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3302756-727D-4C8B-B38C-4503A002B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86" y="3002975"/>
            <a:ext cx="5181600" cy="32282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 Patients in ICU with </a:t>
            </a:r>
            <a:r>
              <a:rPr lang="en-TW" sz="2000"/>
              <a:t>Pulmonary Embolism (PE)* </a:t>
            </a:r>
            <a:endParaRPr lang="en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 Age older than 18 in MIMIC-IV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Only include the first ICU stay of the admission where the patient was diagnosed with PE.</a:t>
            </a:r>
          </a:p>
          <a:p>
            <a:pPr>
              <a:buFont typeface="Arial" panose="020B0604020202020204" pitchFamily="34" charset="0"/>
              <a:buChar char="•"/>
            </a:pPr>
            <a:endParaRPr lang="en-TW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TW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695173-82F1-41C3-B7A8-F27B37EB1BCA}"/>
              </a:ext>
            </a:extLst>
          </p:cNvPr>
          <p:cNvSpPr txBox="1">
            <a:spLocks/>
          </p:cNvSpPr>
          <p:nvPr/>
        </p:nvSpPr>
        <p:spPr>
          <a:xfrm>
            <a:off x="6592614" y="3002975"/>
            <a:ext cx="5181600" cy="322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TW" sz="20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C8DDF87-D2DA-41F5-8138-E7F8C3D3BE58}"/>
              </a:ext>
            </a:extLst>
          </p:cNvPr>
          <p:cNvSpPr txBox="1">
            <a:spLocks/>
          </p:cNvSpPr>
          <p:nvPr/>
        </p:nvSpPr>
        <p:spPr>
          <a:xfrm>
            <a:off x="6564694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W" sz="3600" dirty="0"/>
              <a:t>Exclusion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1CCCA-6510-406B-9FAA-F75E94EB154E}"/>
              </a:ext>
            </a:extLst>
          </p:cNvPr>
          <p:cNvSpPr txBox="1"/>
          <p:nvPr/>
        </p:nvSpPr>
        <p:spPr>
          <a:xfrm>
            <a:off x="291147" y="6231264"/>
            <a:ext cx="461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*ICD-9 code: 415.1, ICD-10 code: I26</a:t>
            </a:r>
          </a:p>
        </p:txBody>
      </p:sp>
    </p:spTree>
    <p:extLst>
      <p:ext uri="{BB962C8B-B14F-4D97-AF65-F5344CB8AC3E}">
        <p14:creationId xmlns:p14="http://schemas.microsoft.com/office/powerpoint/2010/main" val="13693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A0A-14DC-58F6-0760-31B2572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5A0-BD2A-0D49-1E29-6EC61091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Mortality (in-hospital) </a:t>
            </a:r>
            <a:r>
              <a:rPr lang="en-US" dirty="0"/>
              <a:t>in the </a:t>
            </a:r>
            <a:r>
              <a:rPr lang="en-US" b="1" dirty="0"/>
              <a:t>first ICU admission </a:t>
            </a:r>
            <a:r>
              <a:rPr lang="en-US" dirty="0"/>
              <a:t>for the Pulmonary Embolism patient (</a:t>
            </a:r>
            <a:r>
              <a:rPr lang="en-US" b="1" dirty="0"/>
              <a:t>patient diagnoses with PE within that hospital admission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F19D774-83F6-4414-9A82-C20B70A39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8699" y="647700"/>
              <a:ext cx="8178226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1827">
                      <a:extLst>
                        <a:ext uri="{9D8B030D-6E8A-4147-A177-3AD203B41FA5}">
                          <a16:colId xmlns:a16="http://schemas.microsoft.com/office/drawing/2014/main" val="4107544658"/>
                        </a:ext>
                      </a:extLst>
                    </a:gridCol>
                    <a:gridCol w="760287">
                      <a:extLst>
                        <a:ext uri="{9D8B030D-6E8A-4147-A177-3AD203B41FA5}">
                          <a16:colId xmlns:a16="http://schemas.microsoft.com/office/drawing/2014/main" val="1125947136"/>
                        </a:ext>
                      </a:extLst>
                    </a:gridCol>
                    <a:gridCol w="873304">
                      <a:extLst>
                        <a:ext uri="{9D8B030D-6E8A-4147-A177-3AD203B41FA5}">
                          <a16:colId xmlns:a16="http://schemas.microsoft.com/office/drawing/2014/main" val="3030462571"/>
                        </a:ext>
                      </a:extLst>
                    </a:gridCol>
                    <a:gridCol w="1582219">
                      <a:extLst>
                        <a:ext uri="{9D8B030D-6E8A-4147-A177-3AD203B41FA5}">
                          <a16:colId xmlns:a16="http://schemas.microsoft.com/office/drawing/2014/main" val="4142923824"/>
                        </a:ext>
                      </a:extLst>
                    </a:gridCol>
                    <a:gridCol w="1479480">
                      <a:extLst>
                        <a:ext uri="{9D8B030D-6E8A-4147-A177-3AD203B41FA5}">
                          <a16:colId xmlns:a16="http://schemas.microsoft.com/office/drawing/2014/main" val="2614915972"/>
                        </a:ext>
                      </a:extLst>
                    </a:gridCol>
                    <a:gridCol w="791109">
                      <a:extLst>
                        <a:ext uri="{9D8B030D-6E8A-4147-A177-3AD203B41FA5}">
                          <a16:colId xmlns:a16="http://schemas.microsoft.com/office/drawing/2014/main" val="2170676727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Missing Data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Outcome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P-value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94638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Alive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Die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6923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Number of Patients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1465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278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92221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Total Urine output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1647.3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1112.9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1147.4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980.7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1709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Vasopressin usage during ICU stay (number of patients)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1393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2753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vasopressin, n (%)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1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72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97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346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Gender (number of patients)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Male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721 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146 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0.345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1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vasopressin, n (%)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Female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744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132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858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hemoglobin_min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2.3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2.3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57323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hemoglobin_max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2.2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2.3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9635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resp_rate_mean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5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20.7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4.1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4.8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67725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glucose_max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100.7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215.7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153.4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64991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heart_rate_max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109.6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20.9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115.8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23.0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42661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glucose_avg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136.5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57.9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169.7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93.7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6652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Age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mean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𝑠𝑡𝑑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62.3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17.1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68.7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14.8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3528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F19D774-83F6-4414-9A82-C20B70A39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8699" y="647700"/>
              <a:ext cx="8178226" cy="556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1827">
                      <a:extLst>
                        <a:ext uri="{9D8B030D-6E8A-4147-A177-3AD203B41FA5}">
                          <a16:colId xmlns:a16="http://schemas.microsoft.com/office/drawing/2014/main" val="4107544658"/>
                        </a:ext>
                      </a:extLst>
                    </a:gridCol>
                    <a:gridCol w="760287">
                      <a:extLst>
                        <a:ext uri="{9D8B030D-6E8A-4147-A177-3AD203B41FA5}">
                          <a16:colId xmlns:a16="http://schemas.microsoft.com/office/drawing/2014/main" val="1125947136"/>
                        </a:ext>
                      </a:extLst>
                    </a:gridCol>
                    <a:gridCol w="873304">
                      <a:extLst>
                        <a:ext uri="{9D8B030D-6E8A-4147-A177-3AD203B41FA5}">
                          <a16:colId xmlns:a16="http://schemas.microsoft.com/office/drawing/2014/main" val="3030462571"/>
                        </a:ext>
                      </a:extLst>
                    </a:gridCol>
                    <a:gridCol w="1582219">
                      <a:extLst>
                        <a:ext uri="{9D8B030D-6E8A-4147-A177-3AD203B41FA5}">
                          <a16:colId xmlns:a16="http://schemas.microsoft.com/office/drawing/2014/main" val="4142923824"/>
                        </a:ext>
                      </a:extLst>
                    </a:gridCol>
                    <a:gridCol w="1479480">
                      <a:extLst>
                        <a:ext uri="{9D8B030D-6E8A-4147-A177-3AD203B41FA5}">
                          <a16:colId xmlns:a16="http://schemas.microsoft.com/office/drawing/2014/main" val="2614915972"/>
                        </a:ext>
                      </a:extLst>
                    </a:gridCol>
                    <a:gridCol w="791109">
                      <a:extLst>
                        <a:ext uri="{9D8B030D-6E8A-4147-A177-3AD203B41FA5}">
                          <a16:colId xmlns:a16="http://schemas.microsoft.com/office/drawing/2014/main" val="2170676727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Missing Data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Outcome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P-value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94638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Alive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Die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6923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Number of Patients</a:t>
                          </a:r>
                          <a:endParaRPr lang="en-US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1465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278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92221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310345" r="-137868" b="-11206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2"/>
                          <a:stretch>
                            <a:fillRect l="-273600" t="-310345" r="-144800" b="-1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blipFill>
                          <a:blip r:embed="rId2"/>
                          <a:stretch>
                            <a:fillRect l="-399145" t="-310345" r="-54701" b="-1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1709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Vasopressin usage during ICU stay (number of patients)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1393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2753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vasopressin, n (%)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1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72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97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346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Gender (number of patients)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Male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721 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146 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n-lt"/>
                            </a:rPr>
                            <a:t>0.345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1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vasopressin, n (%)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Female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744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r>
                            <a:rPr lang="en-TW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132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 marL="38100" marR="38100" marT="38100" marB="38100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858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813793" r="-137868" b="-61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813793" r="-144800" b="-6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813793" r="-54701" b="-6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57323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913793" r="-137868" b="-51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9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913793" r="-14480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913793" r="-54701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9635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1013793" r="-137868" b="-41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5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1013793" r="-144800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1013793" r="-54701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67725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1113793" r="-137868" b="-31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10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1113793" r="-1448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1113793" r="-54701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64991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1173333" r="-137868" b="-2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1173333" r="-1448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1173333" r="-54701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42661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 anchor="ctr">
                        <a:blipFill>
                          <a:blip r:embed="rId2"/>
                          <a:stretch>
                            <a:fillRect l="-368" t="-1317241" r="-137868" b="-1137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1317241" r="-1448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1317241" r="-54701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6652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68" t="-1417241" r="-137868" b="-137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38100" marR="38100" marT="38100" marB="38100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273600" t="-1417241" r="-14480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marL="38100" marR="38100" marT="38100" marB="38100">
                        <a:blipFill>
                          <a:blip r:embed="rId2"/>
                          <a:stretch>
                            <a:fillRect l="-399145" t="-1417241" r="-5470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&lt;0.001</a:t>
                          </a:r>
                          <a:endParaRPr lang="en-TW" sz="1600" dirty="0">
                            <a:effectLst/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352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F79951B8-A026-4604-90D3-08708B15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28"/>
            <a:ext cx="4048340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(before from assignment 2)</a:t>
            </a:r>
          </a:p>
        </p:txBody>
      </p:sp>
    </p:spTree>
    <p:extLst>
      <p:ext uri="{BB962C8B-B14F-4D97-AF65-F5344CB8AC3E}">
        <p14:creationId xmlns:p14="http://schemas.microsoft.com/office/powerpoint/2010/main" val="11835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44A3-413B-35A1-7646-55012513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DD74-3BD4-27CC-0D87-C360FAE7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Build m</a:t>
            </a:r>
            <a:r>
              <a:rPr lang="en-TW" dirty="0"/>
              <a:t>achine </a:t>
            </a:r>
            <a:r>
              <a:rPr lang="en-US" dirty="0"/>
              <a:t>l</a:t>
            </a:r>
            <a:r>
              <a:rPr lang="en-TW" dirty="0"/>
              <a:t>earning models </a:t>
            </a:r>
            <a:r>
              <a:rPr lang="en-US" dirty="0"/>
              <a:t>for mortality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90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44A3-413B-35A1-7646-55012513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DD74-3BD4-27CC-0D87-C360FAE7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Code (50%): </a:t>
            </a:r>
          </a:p>
          <a:p>
            <a:pPr marL="342900" lvl="2" indent="-342900" algn="just">
              <a:buAutoNum type="arabicPeriod"/>
            </a:pPr>
            <a:r>
              <a:rPr lang="en-US" sz="1600" i="0" dirty="0"/>
              <a:t>can reproduce your results and figures in the report. (25%)</a:t>
            </a:r>
          </a:p>
          <a:p>
            <a:pPr marL="342900" lvl="2" indent="-342900" algn="just">
              <a:buAutoNum type="arabicPeriod"/>
            </a:pPr>
            <a:r>
              <a:rPr lang="en-US" sz="1600" i="0" dirty="0"/>
              <a:t>achieve  averaged AUC above 0.68 via 5-fold cross</a:t>
            </a:r>
            <a:r>
              <a:rPr lang="en-US" altLang="zh-TW" sz="1600" i="0" dirty="0"/>
              <a:t>-validation (25%)</a:t>
            </a:r>
            <a:endParaRPr lang="en-US" sz="1600" i="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Key inclusions in your report (50%)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Data pre-processing (5%)</a:t>
            </a:r>
          </a:p>
          <a:p>
            <a:pPr marL="662940" lvl="2" indent="-457200" algn="just"/>
            <a:r>
              <a:rPr lang="en-US" sz="1600" dirty="0"/>
              <a:t>e.g.: normalization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Details of model setup (10%)</a:t>
            </a:r>
          </a:p>
          <a:p>
            <a:pPr marL="662940" lvl="2" indent="-457200" algn="just"/>
            <a:r>
              <a:rPr lang="en-US" sz="1600" dirty="0"/>
              <a:t>e.g.: classifier, hyperparameter tuning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Tables or plots for performance evaluation metrics (10%)</a:t>
            </a:r>
          </a:p>
          <a:p>
            <a:pPr marL="662940" lvl="2" indent="-457200" algn="just"/>
            <a:r>
              <a:rPr lang="en-US" sz="1600" dirty="0"/>
              <a:t>e.g.: AUC, F1-score, specificity, sensitivity, accuracy,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ROC curve (4%), confusion matrix (3%), calibration plot (3%)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Feature importance (5%)</a:t>
            </a:r>
          </a:p>
          <a:p>
            <a:pPr marL="461772" lvl="1" indent="-457200" algn="just">
              <a:buFont typeface="+mj-lt"/>
              <a:buAutoNum type="arabicPeriod"/>
            </a:pPr>
            <a:r>
              <a:rPr lang="en-US" sz="1600" dirty="0"/>
              <a:t>Fairness analysis (report AUC scores in different race groups) (10%)</a:t>
            </a:r>
          </a:p>
        </p:txBody>
      </p:sp>
    </p:spTree>
    <p:extLst>
      <p:ext uri="{BB962C8B-B14F-4D97-AF65-F5344CB8AC3E}">
        <p14:creationId xmlns:p14="http://schemas.microsoft.com/office/powerpoint/2010/main" val="37308744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1308</TotalTime>
  <Words>659</Words>
  <Application>Microsoft Macintosh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Cambria Math</vt:lpstr>
      <vt:lpstr>Metropolitan</vt:lpstr>
      <vt:lpstr>NTHU Data Science for Digital Health  Homework 3</vt:lpstr>
      <vt:lpstr> Predicting Mortality of Pulmonary Embolism Patients in the ICU </vt:lpstr>
      <vt:lpstr>Introduction</vt:lpstr>
      <vt:lpstr>Introduction</vt:lpstr>
      <vt:lpstr>Cohort Selection</vt:lpstr>
      <vt:lpstr>Outcome</vt:lpstr>
      <vt:lpstr>Features (before from assignment 2)</vt:lpstr>
      <vt:lpstr>Todo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Venesia Chiuwanara</dc:creator>
  <cp:lastModifiedBy>邱琬晶</cp:lastModifiedBy>
  <cp:revision>130</cp:revision>
  <dcterms:created xsi:type="dcterms:W3CDTF">2023-09-24T05:01:59Z</dcterms:created>
  <dcterms:modified xsi:type="dcterms:W3CDTF">2023-12-07T14:16:32Z</dcterms:modified>
</cp:coreProperties>
</file>