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5" autoAdjust="0"/>
    <p:restoredTop sz="94660"/>
  </p:normalViewPr>
  <p:slideViewPr>
    <p:cSldViewPr>
      <p:cViewPr varScale="1">
        <p:scale>
          <a:sx n="109" d="100"/>
          <a:sy n="109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BEA6-3281-475F-B8A7-E2A1137CB564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5CAD-4EAE-4622-A186-6025DE664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05CAD-4EAE-4622-A186-6025DE6647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81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05CAD-4EAE-4622-A186-6025DE6647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36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05CAD-4EAE-4622-A186-6025DE6647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94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156F2E0-8DC6-42D3-9C41-D658DA8EAF59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A6DADCC-70A0-44F2-A3EB-EEB3B4DCD4E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6DADCC-70A0-44F2-A3EB-EEB3B4DC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156F2E0-8DC6-42D3-9C41-D658DA8EAF59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fld id="{6A6DADCC-70A0-44F2-A3EB-EEB3B4DC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kknews.cc/zh-tw/tech/6lme2q.html" TargetMode="External"/><Relationship Id="rId13" Type="http://schemas.openxmlformats.org/officeDocument/2006/relationships/hyperlink" Target="http://monkeycoding.com/?tag=svm" TargetMode="External"/><Relationship Id="rId3" Type="http://schemas.openxmlformats.org/officeDocument/2006/relationships/hyperlink" Target="http://hadoopspark.blogspot.tw/2016/05/spark-naive-bayes.html" TargetMode="External"/><Relationship Id="rId7" Type="http://schemas.openxmlformats.org/officeDocument/2006/relationships/hyperlink" Target="http://zhazha.me/%E6%9C%BA%E5%99%A8%E5%AD%A6%E4%B9%A0%E5%85%A5%E9%97%A8%EF%BC%88%E4%BA%8C%EF%BC%89%EF%BC%9A%E6%9C%80%E7%AE%80%E5%8D%95%E7%9A%84ML%E7%AE%97%E6%B3%95-kNN%E7%AE%97%E6%B3%95/" TargetMode="External"/><Relationship Id="rId12" Type="http://schemas.openxmlformats.org/officeDocument/2006/relationships/hyperlink" Target="https://cg2010studio.com/2012/05/20/%E6%94%AF%E6%8C%81%E5%90%91%E9%87%8F%E6%A9%9F%E5%99%A8-support-vector-machine/" TargetMode="External"/><Relationship Id="rId2" Type="http://schemas.openxmlformats.org/officeDocument/2006/relationships/hyperlink" Target="https://sls.weco.net/node/109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9C%80%E8%BF%91%E9%84%B0%E5%B1%85%E6%B3%95" TargetMode="External"/><Relationship Id="rId11" Type="http://schemas.openxmlformats.org/officeDocument/2006/relationships/hyperlink" Target="http://fecbob.pixnet.net/blog/post/38189923-%E8%B3%87%E6%96%99%E6%8E%A1%E7%A4%A6%E5%8D%81%E5%A4%A7%E7%B6%93%E5%85%B8%E6%BC%94%E7%AE%97%E6%B3%95" TargetMode="External"/><Relationship Id="rId5" Type="http://schemas.openxmlformats.org/officeDocument/2006/relationships/hyperlink" Target="http://wiki.mbalib.com/zh-tw/K%E6%9C%80%E8%BF%91%E9%82%BB%E5%88%86%E7%B1%BB%E7%AE%97%E6%B3%95" TargetMode="External"/><Relationship Id="rId15" Type="http://schemas.openxmlformats.org/officeDocument/2006/relationships/hyperlink" Target="http://blog.csdn.net/liujianfei526/article/details/50465523" TargetMode="External"/><Relationship Id="rId10" Type="http://schemas.openxmlformats.org/officeDocument/2006/relationships/hyperlink" Target="https://read01.com/mOzxJo.html" TargetMode="External"/><Relationship Id="rId4" Type="http://schemas.openxmlformats.org/officeDocument/2006/relationships/hyperlink" Target="https://kknews.cc/tech/2qjy8az.html" TargetMode="External"/><Relationship Id="rId9" Type="http://schemas.openxmlformats.org/officeDocument/2006/relationships/hyperlink" Target="http://www.cnblogs.com/zhizhan/p/4432943.html" TargetMode="External"/><Relationship Id="rId14" Type="http://schemas.openxmlformats.org/officeDocument/2006/relationships/hyperlink" Target="https://read01.com/AJgNz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data/mnist/mnist.pkl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6002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四資管三甲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40341112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程佩璇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四資管三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40341132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許福裕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ch13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單純貝氏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Naive </a:t>
            </a:r>
            <a:r>
              <a:rPr lang="en-US" altLang="zh-TW" dirty="0" smtClean="0"/>
              <a:t>Bayes)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1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單純貝氏、最近鄰居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48880"/>
            <a:ext cx="6480720" cy="41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邏輯回歸、支持向量機</a:t>
            </a:r>
            <a:endParaRPr lang="en-US" altLang="zh-TW" dirty="0" smtClean="0"/>
          </a:p>
          <a:p>
            <a:pPr marL="320040" lvl="1" indent="0">
              <a:buNone/>
            </a:pPr>
            <a:endParaRPr lang="en-US" altLang="zh-TW" dirty="0" smtClean="0"/>
          </a:p>
          <a:p>
            <a:pPr marL="320040" lvl="1" indent="0">
              <a:buNone/>
            </a:pPr>
            <a:endParaRPr lang="en-US" altLang="zh-TW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73" y="2276872"/>
            <a:ext cx="761782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讀取數據集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3" y="2564904"/>
            <a:ext cx="7496993" cy="28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主程式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77" y="2132856"/>
            <a:ext cx="7210071" cy="37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550365" cy="46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5301964" cy="44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92088"/>
          </a:xfrm>
        </p:spPr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6120680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dirty="0"/>
              <a:t>單純貝氏 </a:t>
            </a:r>
            <a:r>
              <a:rPr lang="en-US" altLang="zh-TW" dirty="0"/>
              <a:t>Naive </a:t>
            </a:r>
            <a:r>
              <a:rPr lang="en-US" altLang="zh-TW" dirty="0" smtClean="0"/>
              <a:t>Bayes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sls.weco.net/node/10936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hadoopspark.blogspot.tw/2016/05/spark-naive-bayes.html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itgroup.blueshop.com.tw/</a:t>
            </a:r>
            <a:r>
              <a:rPr lang="en-US" altLang="zh-TW" dirty="0" err="1" smtClean="0"/>
              <a:t>fleget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FileDownLoad.aspx?CDE</a:t>
            </a:r>
            <a:r>
              <a:rPr lang="en-US" altLang="zh-TW" dirty="0" smtClean="0"/>
              <a:t>=1579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/>
              <a:t>Ch9_</a:t>
            </a:r>
            <a:r>
              <a:rPr lang="zh-TW" altLang="en-US" dirty="0"/>
              <a:t>貝氏機率分類</a:t>
            </a:r>
            <a:r>
              <a:rPr lang="en-US" altLang="zh-TW" dirty="0"/>
              <a:t>.</a:t>
            </a:r>
            <a:r>
              <a:rPr lang="en-US" altLang="zh-TW" dirty="0" smtClean="0"/>
              <a:t>pdf)</a:t>
            </a:r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kknews.cc/tech/2qjy8az.html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最近鄰居 </a:t>
            </a:r>
            <a:r>
              <a:rPr lang="en-US" altLang="zh-TW" dirty="0" smtClean="0"/>
              <a:t>KNN</a:t>
            </a:r>
            <a:r>
              <a:rPr lang="zh-TW" altLang="en-US" dirty="0"/>
              <a:t>，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NearestNeighbor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wiki.mbalib.com/zh-tw/K%E6%9C%80%E8%BF%91%E9%82%BB%E5%88%86%E7%B1%BB%E7%AE%97%E6%B3%95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https://zh.wikipedia.org/wiki/%</a:t>
            </a:r>
            <a:r>
              <a:rPr lang="en-US" altLang="zh-TW" dirty="0" smtClean="0">
                <a:hlinkClick r:id="rId6"/>
              </a:rPr>
              <a:t>E6%9C%80%E8%BF%91%E9%84%B0%E5%B1%85%E6%B3%95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http://zhazha.me/%E6%9C%BA%E5%99%A8%E5%AD%A6%E4%B9%A0%E5%85%A5%E9%97%A8%EF%BC%88%E4%BA%8C%EF%BC%89%EF%BC%9A%E6%9C%80%E7%AE%80%E5%8D%95%E7%9A%84ML%E7%AE%97%E6%B3%95-kNN%E7%AE%97%E6%B3%95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邏輯回歸 </a:t>
            </a: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Regression</a:t>
            </a:r>
          </a:p>
          <a:p>
            <a:pPr lvl="1"/>
            <a:r>
              <a:rPr lang="en-US" altLang="zh-TW" dirty="0">
                <a:hlinkClick r:id="rId8"/>
              </a:rPr>
              <a:t>https://</a:t>
            </a:r>
            <a:r>
              <a:rPr lang="en-US" altLang="zh-TW" dirty="0" smtClean="0">
                <a:hlinkClick r:id="rId8"/>
              </a:rPr>
              <a:t>kknews.cc/zh-tw/tech/6lme2q.html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9"/>
              </a:rPr>
              <a:t>http://</a:t>
            </a:r>
            <a:r>
              <a:rPr lang="en-US" altLang="zh-TW" dirty="0" smtClean="0">
                <a:hlinkClick r:id="rId9"/>
              </a:rPr>
              <a:t>www.cnblogs.com/zhizhan/p/4432943.html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0"/>
              </a:rPr>
              <a:t>https://</a:t>
            </a:r>
            <a:r>
              <a:rPr lang="en-US" altLang="zh-TW" dirty="0" smtClean="0">
                <a:hlinkClick r:id="rId10"/>
              </a:rPr>
              <a:t>read01.com/mOzxJo.html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支持向量機 </a:t>
            </a:r>
            <a:r>
              <a:rPr lang="en-US" altLang="zh-TW" dirty="0"/>
              <a:t>Support Vector Machine</a:t>
            </a:r>
            <a:endParaRPr lang="zh-TW" altLang="en-US" dirty="0"/>
          </a:p>
          <a:p>
            <a:pPr lvl="1"/>
            <a:r>
              <a:rPr lang="en-US" altLang="zh-TW" dirty="0" smtClean="0">
                <a:hlinkClick r:id="rId11"/>
              </a:rPr>
              <a:t>http</a:t>
            </a:r>
            <a:r>
              <a:rPr lang="en-US" altLang="zh-TW" dirty="0">
                <a:hlinkClick r:id="rId11"/>
              </a:rPr>
              <a:t>://fecbob.pixnet.net/blog/post/38189923-%</a:t>
            </a:r>
            <a:r>
              <a:rPr lang="en-US" altLang="zh-TW" dirty="0" smtClean="0">
                <a:hlinkClick r:id="rId11"/>
              </a:rPr>
              <a:t>E8%B3%87%E6%96%99%E6%8E%A1%E7%A4%A6%E5%8D%81%E5%A4%A7%E7%B6%93%E5%85%B8%E6%BC%94%E7%AE%97%E6%B3%95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2"/>
              </a:rPr>
              <a:t>https://cg2010studio.com/2012/05/20/%E6%94%AF%E6%8C%81%E5%90%91%E9%87%8F%E6%A9%9F%E5%99%A8-support-vector-machine</a:t>
            </a:r>
            <a:r>
              <a:rPr lang="en-US" altLang="zh-TW" dirty="0" smtClean="0">
                <a:hlinkClick r:id="rId1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3"/>
              </a:rPr>
              <a:t>http://monkeycoding.com/?</a:t>
            </a:r>
            <a:r>
              <a:rPr lang="en-US" altLang="zh-TW" dirty="0" smtClean="0">
                <a:hlinkClick r:id="rId13"/>
              </a:rPr>
              <a:t>tag=svm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4"/>
              </a:rPr>
              <a:t>https://</a:t>
            </a:r>
            <a:r>
              <a:rPr lang="en-US" altLang="zh-TW" dirty="0" smtClean="0">
                <a:hlinkClick r:id="rId14"/>
              </a:rPr>
              <a:t>read01.com/AJgNzM.html</a:t>
            </a:r>
            <a:endParaRPr lang="en-US" altLang="zh-TW" dirty="0" smtClean="0"/>
          </a:p>
          <a:p>
            <a:pPr marL="32004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5"/>
              </a:rPr>
              <a:t>http://</a:t>
            </a:r>
            <a:r>
              <a:rPr lang="en-US" altLang="zh-TW" dirty="0" smtClean="0">
                <a:hlinkClick r:id="rId15"/>
              </a:rPr>
              <a:t>blog.csdn.net/liujianfei526/article/details/50465523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30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演算法介紹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單純貝氏 </a:t>
            </a:r>
            <a:r>
              <a:rPr lang="en-US" altLang="zh-TW" dirty="0" smtClean="0"/>
              <a:t>Naive </a:t>
            </a:r>
            <a:r>
              <a:rPr lang="en-US" altLang="zh-TW" dirty="0"/>
              <a:t>Bayes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最近鄰居 </a:t>
            </a:r>
            <a:r>
              <a:rPr lang="en-US" altLang="zh-TW" dirty="0" smtClean="0"/>
              <a:t>KNN</a:t>
            </a:r>
            <a:r>
              <a:rPr lang="zh-TW" altLang="en-US" dirty="0"/>
              <a:t>，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NearestNeighbor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邏輯回歸 </a:t>
            </a: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Regression</a:t>
            </a:r>
          </a:p>
          <a:p>
            <a:pPr lvl="1"/>
            <a:r>
              <a:rPr lang="zh-TW" altLang="en-US" dirty="0" smtClean="0"/>
              <a:t>支持向量機 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/>
              <a:t>Support Vector Machine</a:t>
            </a:r>
          </a:p>
          <a:p>
            <a:pPr marL="320040" lvl="1" indent="0">
              <a:buNone/>
            </a:pPr>
            <a:endParaRPr lang="en-US" altLang="zh-TW" dirty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：各個演算法實際使用所花費的訓練時間及準</a:t>
            </a:r>
            <a:r>
              <a:rPr lang="en-US" altLang="zh-TW" dirty="0" smtClean="0"/>
              <a:t>	</a:t>
            </a:r>
            <a:r>
              <a:rPr lang="zh-TW" altLang="en-US" dirty="0" smtClean="0"/>
              <a:t>　確度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97740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單純貝氏 </a:t>
            </a:r>
            <a:r>
              <a:rPr lang="en-US" altLang="zh-TW" dirty="0"/>
              <a:t>Naive </a:t>
            </a:r>
            <a:r>
              <a:rPr lang="en-US" altLang="zh-TW" dirty="0" smtClean="0"/>
              <a:t>Bayes</a:t>
            </a:r>
          </a:p>
          <a:p>
            <a:r>
              <a:rPr lang="zh-TW" altLang="en-US" dirty="0" smtClean="0"/>
              <a:t>最近鄰</a:t>
            </a:r>
            <a:r>
              <a:rPr lang="zh-TW" altLang="en-US" dirty="0"/>
              <a:t>居</a:t>
            </a:r>
            <a:r>
              <a:rPr lang="zh-TW" altLang="en-US" dirty="0" smtClean="0"/>
              <a:t> </a:t>
            </a:r>
            <a:r>
              <a:rPr lang="en-US" altLang="zh-TW" dirty="0" smtClean="0"/>
              <a:t>KNN</a:t>
            </a:r>
            <a:r>
              <a:rPr lang="zh-TW" altLang="en-US" dirty="0"/>
              <a:t>，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NearestNeighbor</a:t>
            </a:r>
            <a:endParaRPr lang="en-US" altLang="zh-TW" dirty="0" smtClean="0"/>
          </a:p>
          <a:p>
            <a:r>
              <a:rPr lang="zh-TW" altLang="en-US" dirty="0"/>
              <a:t>邏輯</a:t>
            </a:r>
            <a:r>
              <a:rPr lang="zh-TW" altLang="en-US" dirty="0" smtClean="0"/>
              <a:t>回歸 </a:t>
            </a: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Regression</a:t>
            </a:r>
          </a:p>
          <a:p>
            <a:r>
              <a:rPr lang="zh-TW" altLang="en-US" dirty="0" smtClean="0"/>
              <a:t>支持向量機 </a:t>
            </a:r>
            <a:r>
              <a:rPr lang="en-US" altLang="zh-TW" dirty="0"/>
              <a:t>Support Vector Machine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2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演算法介紹－</a:t>
            </a:r>
            <a:r>
              <a:rPr lang="zh-TW" altLang="en-US" dirty="0"/>
              <a:t>單純貝氏 </a:t>
            </a:r>
            <a:r>
              <a:rPr lang="en-US" altLang="zh-TW" dirty="0"/>
              <a:t>Naive Bayes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單純貝氏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Naive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Bayes)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分析</a:t>
            </a:r>
            <a:r>
              <a:rPr lang="zh-TW" altLang="en-US" dirty="0" smtClean="0"/>
              <a:t>是一種以機率、統計學為基礎的分類法。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透過機率的計算</a:t>
            </a:r>
            <a:r>
              <a:rPr lang="zh-TW" altLang="en-US" dirty="0" smtClean="0"/>
              <a:t>，用以判斷未知類別的資料應該屬於哪一個類別。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</a:rPr>
              <a:t>優點</a:t>
            </a:r>
            <a:endParaRPr lang="en-US" altLang="zh-TW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計算速度最快的</a:t>
            </a:r>
            <a:r>
              <a:rPr lang="zh-TW" altLang="en-US" dirty="0" smtClean="0"/>
              <a:t>演算法。</a:t>
            </a:r>
            <a:endParaRPr lang="en-US" altLang="zh-TW" dirty="0" smtClean="0"/>
          </a:p>
          <a:p>
            <a:pPr lvl="1"/>
            <a:r>
              <a:rPr lang="zh-TW" altLang="en-US" dirty="0"/>
              <a:t>規則清楚</a:t>
            </a:r>
            <a:r>
              <a:rPr lang="zh-TW" altLang="en-US" dirty="0" smtClean="0"/>
              <a:t>易懂。</a:t>
            </a:r>
            <a:endParaRPr lang="en-US" altLang="zh-TW" dirty="0" smtClean="0"/>
          </a:p>
          <a:p>
            <a:pPr lvl="1"/>
            <a:r>
              <a:rPr lang="zh-TW" altLang="en-US" dirty="0"/>
              <a:t>獨立事件的假設，在</a:t>
            </a:r>
            <a:r>
              <a:rPr lang="zh-TW" altLang="en-US" dirty="0" smtClean="0"/>
              <a:t>大多數問題上不至於發生太大偏誤。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缺點</a:t>
            </a:r>
            <a:endParaRPr lang="en-US" altLang="zh-TW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各屬性間有較大相關性時，該算法的誤差率會增大。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7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演算法介紹－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最近鄰居 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NearestNeighbor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 lnSpcReduction="10000"/>
          </a:bodyPr>
          <a:lstStyle/>
          <a:p>
            <a:r>
              <a:rPr lang="zh-TW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最近鄰居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  <a:t>KNN</a:t>
            </a: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  <a:t>K-</a:t>
            </a:r>
            <a:r>
              <a:rPr lang="en-US" altLang="zh-TW" sz="2400" b="1" dirty="0" err="1">
                <a:solidFill>
                  <a:schemeClr val="accent2">
                    <a:lumMod val="75000"/>
                  </a:schemeClr>
                </a:solidFill>
              </a:rPr>
              <a:t>NearestNeighbor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分類</a:t>
            </a:r>
            <a:r>
              <a:rPr lang="zh-TW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演算法</a:t>
            </a:r>
            <a:r>
              <a:rPr lang="zh-TW" altLang="en-US" sz="2400" dirty="0" smtClean="0"/>
              <a:t>，是一種用於分類和回歸的無母數統計方法。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所謂最近鄰</a:t>
            </a:r>
            <a:r>
              <a:rPr lang="zh-TW" altLang="en-US" sz="2400" dirty="0"/>
              <a:t>居</a:t>
            </a:r>
            <a:r>
              <a:rPr lang="zh-TW" altLang="en-US" sz="2400" dirty="0" smtClean="0"/>
              <a:t>，就是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個最近的鄰居的意思，是每個樣本都可以用它最接近的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個鄰居來代表。</a:t>
            </a:r>
            <a:endParaRPr lang="en-US" altLang="zh-TW" sz="2400" dirty="0" smtClean="0"/>
          </a:p>
          <a:p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zh-TW" altLang="en-US" sz="2400" b="1" dirty="0">
                <a:solidFill>
                  <a:schemeClr val="accent3">
                    <a:lumMod val="75000"/>
                  </a:schemeClr>
                </a:solidFill>
              </a:rPr>
              <a:t>優點</a:t>
            </a:r>
            <a:endParaRPr lang="en-US" altLang="zh-TW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TW" altLang="en-US" dirty="0" smtClean="0"/>
              <a:t>理論簡單、高精度。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缺點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計算量大</a:t>
            </a:r>
            <a:r>
              <a:rPr lang="zh-TW" altLang="en-US" dirty="0" smtClean="0"/>
              <a:t>，每一次都要計算未知數據和所有訓練集的距離，當訓練集非常大時，會變得非常慢，而當訓練集非常小的話，又會顯得精準度不夠。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3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演算法</a:t>
            </a:r>
            <a:r>
              <a:rPr lang="zh-TW" altLang="en-US" dirty="0" smtClean="0"/>
              <a:t>介紹－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邏輯回歸 </a:t>
            </a: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核心思想是利用現有數據對分類邊界建立回歸方程式，以此進行分類。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/>
              <a:t>主要用來分類，而非</a:t>
            </a:r>
            <a:r>
              <a:rPr lang="zh-TW" altLang="en-US" sz="2400" dirty="0" smtClean="0"/>
              <a:t>預測。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b="1" dirty="0">
                <a:solidFill>
                  <a:schemeClr val="accent3">
                    <a:lumMod val="75000"/>
                  </a:schemeClr>
                </a:solidFill>
              </a:rPr>
              <a:t>優點</a:t>
            </a:r>
            <a:endParaRPr lang="en-US" altLang="zh-TW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TW" altLang="en-US" dirty="0" smtClean="0"/>
              <a:t>實現簡單，廣泛的應用於工業問題上。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分類時計算量非常小，速度很快。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缺點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當特徵空間很大時，邏輯回歸的性能不是很好。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不能很好地處理大量多類特徵或變量。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37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演算法介紹－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支持向量機 </a:t>
            </a:r>
            <a:r>
              <a:rPr lang="en-US" altLang="zh-TW" sz="3200" dirty="0"/>
              <a:t>Support Vector Machine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支持向量機 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</a:rPr>
              <a:t>(SVM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</a:rPr>
              <a:t>Support Vector Machine)</a:t>
            </a:r>
            <a:r>
              <a:rPr lang="zh-TW" altLang="en-US" sz="2800" dirty="0" smtClean="0"/>
              <a:t>，廣泛應用於統計分類以及回歸分析中。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是一種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</a:rPr>
              <a:t>監督式學習</a:t>
            </a:r>
            <a:r>
              <a:rPr lang="zh-TW" altLang="en-US" sz="2800" dirty="0" smtClean="0"/>
              <a:t>的方法。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目標為找出間隔最大的超平面來作為分類邊界。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b="1" dirty="0">
                <a:solidFill>
                  <a:schemeClr val="accent3">
                    <a:lumMod val="75000"/>
                  </a:schemeClr>
                </a:solidFill>
              </a:rPr>
              <a:t>優點</a:t>
            </a:r>
            <a:endParaRPr lang="en-US" altLang="zh-TW" sz="2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TW" altLang="en-US" sz="2800" dirty="0" smtClean="0"/>
              <a:t>分類效果很好。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不需要太大的內存。</a:t>
            </a:r>
            <a:endParaRPr lang="en-US" altLang="zh-TW" sz="2800" dirty="0" smtClean="0"/>
          </a:p>
          <a:p>
            <a:pPr lvl="1"/>
            <a:endParaRPr lang="en-US" altLang="zh-TW" sz="2800" dirty="0"/>
          </a:p>
          <a:p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</a:rPr>
              <a:t>缺點</a:t>
            </a:r>
            <a:endParaRPr lang="en-US" altLang="zh-TW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zh-TW" altLang="en-US" sz="2800" dirty="0" smtClean="0"/>
              <a:t>無法很好地處理大規</a:t>
            </a:r>
            <a:r>
              <a:rPr lang="zh-TW" altLang="en-US" sz="2800" dirty="0"/>
              <a:t>模</a:t>
            </a:r>
            <a:r>
              <a:rPr lang="zh-TW" altLang="en-US" sz="2800" dirty="0" smtClean="0"/>
              <a:t>數據集，</a:t>
            </a:r>
            <a:endParaRPr lang="en-US" altLang="zh-TW" sz="2800" dirty="0"/>
          </a:p>
          <a:p>
            <a:pPr marL="320040" lvl="1" indent="0"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因此它需要較長的訓練時間。</a:t>
            </a:r>
            <a:endParaRPr lang="en-US" altLang="zh-TW" sz="2800" dirty="0" smtClean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48" y="3858168"/>
            <a:ext cx="2854052" cy="2739184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6372200" y="1988840"/>
            <a:ext cx="2225461" cy="1080120"/>
          </a:xfrm>
          <a:prstGeom prst="wedgeRectCallout">
            <a:avLst>
              <a:gd name="adj1" fmla="val -113554"/>
              <a:gd name="adj2" fmla="val 18238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一個可以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由訓練資料中學到或建立一個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模式，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並依此模式推測新的實例。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0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22313" y="2852936"/>
            <a:ext cx="7772400" cy="593030"/>
          </a:xfrm>
        </p:spPr>
        <p:txBody>
          <a:bodyPr/>
          <a:lstStyle/>
          <a:p>
            <a:r>
              <a:rPr lang="zh-TW" altLang="en-US" dirty="0"/>
              <a:t>各個演算法實際使用所花費的訓練時間及</a:t>
            </a:r>
            <a:r>
              <a:rPr lang="zh-TW" altLang="en-US" dirty="0" smtClean="0"/>
              <a:t>準確度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範例－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各個演算法實際使用所花費的訓練時間及</a:t>
            </a:r>
            <a:r>
              <a:rPr lang="zh-TW" altLang="en-US" sz="2800" dirty="0" smtClean="0"/>
              <a:t>準確度</a:t>
            </a:r>
            <a:endParaRPr 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916832"/>
            <a:ext cx="7906072" cy="439248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前置動作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第一步驟：下載數據集。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deeplearning.net/data/mnist/mnist.pkl.gz</a:t>
            </a:r>
            <a:endParaRPr lang="en-US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第二步驟：開啟</a:t>
            </a:r>
            <a:r>
              <a:rPr lang="en-US" altLang="zh-TW" dirty="0" err="1" smtClean="0"/>
              <a:t>Pycharm</a:t>
            </a:r>
            <a:r>
              <a:rPr lang="zh-TW" altLang="en-US" dirty="0" smtClean="0"/>
              <a:t>，請用</a:t>
            </a:r>
            <a:r>
              <a:rPr lang="en-US" altLang="zh-TW" dirty="0" smtClean="0"/>
              <a:t>python2</a:t>
            </a:r>
            <a:r>
              <a:rPr lang="zh-TW" altLang="en-US" dirty="0" smtClean="0"/>
              <a:t>或是用</a:t>
            </a:r>
            <a:r>
              <a:rPr lang="en-US" altLang="zh-TW" dirty="0" smtClean="0"/>
              <a:t>			</a:t>
            </a:r>
            <a:r>
              <a:rPr lang="zh-TW" altLang="en-US" dirty="0" smtClean="0"/>
              <a:t> </a:t>
            </a:r>
            <a:r>
              <a:rPr lang="en-US" dirty="0" smtClean="0"/>
              <a:t>Anaconda2</a:t>
            </a:r>
            <a:r>
              <a:rPr lang="zh-TW" altLang="en-US" dirty="0" smtClean="0"/>
              <a:t>開啟。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第三步驟：將數據集複製到</a:t>
            </a:r>
            <a:r>
              <a:rPr lang="en-US" altLang="zh-TW" dirty="0" err="1" smtClean="0"/>
              <a:t>Pycharm</a:t>
            </a:r>
            <a:r>
              <a:rPr lang="zh-TW" altLang="en-US" dirty="0" smtClean="0"/>
              <a:t>，不需要解壓縮。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72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1332</TotalTime>
  <Words>620</Words>
  <Application>Microsoft Office PowerPoint</Application>
  <PresentationFormat>如螢幕大小 (4:3)</PresentationFormat>
  <Paragraphs>119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Calibri</vt:lpstr>
      <vt:lpstr>Franklin Gothic Book</vt:lpstr>
      <vt:lpstr>Perpetua</vt:lpstr>
      <vt:lpstr>Wingdings 2</vt:lpstr>
      <vt:lpstr>公正</vt:lpstr>
      <vt:lpstr>ch13 單純貝氏(Naive Bayes)</vt:lpstr>
      <vt:lpstr>目錄</vt:lpstr>
      <vt:lpstr>演算法介紹</vt:lpstr>
      <vt:lpstr>演算法介紹－單純貝氏 Naive Bayes</vt:lpstr>
      <vt:lpstr>演算法介紹－ 最近鄰居 K-NearestNeighbor</vt:lpstr>
      <vt:lpstr>演算法介紹－ 邏輯回歸 Logistic Regression</vt:lpstr>
      <vt:lpstr>演算法介紹－ 支持向量機 Support Vector Machine</vt:lpstr>
      <vt:lpstr>範例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 單純貝氏</dc:title>
  <dc:creator>Peggy</dc:creator>
  <cp:lastModifiedBy>User</cp:lastModifiedBy>
  <cp:revision>46</cp:revision>
  <dcterms:created xsi:type="dcterms:W3CDTF">2017-05-21T12:37:09Z</dcterms:created>
  <dcterms:modified xsi:type="dcterms:W3CDTF">2017-05-25T04:47:33Z</dcterms:modified>
</cp:coreProperties>
</file>