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3004800" cy="9753600"/>
  <p:notesSz cx="6858000" cy="9144000"/>
  <p:defaultTextStyle>
    <a:lvl1pPr algn="ctr" defTabSz="584200">
      <a:defRPr sz="3800">
        <a:solidFill>
          <a:srgbClr val="C000EB"/>
        </a:solidFill>
        <a:effectLst>
          <a:outerShdw blurRad="50800" dist="25400" dir="5400000" rotWithShape="0">
            <a:srgbClr val="000000"/>
          </a:outerShdw>
        </a:effectLst>
        <a:latin typeface="+mn-lt"/>
        <a:ea typeface="+mn-ea"/>
        <a:cs typeface="+mn-cs"/>
        <a:sym typeface="Helvetica Neue"/>
      </a:defRPr>
    </a:lvl1pPr>
    <a:lvl2pPr algn="ctr" defTabSz="584200">
      <a:defRPr sz="3800">
        <a:solidFill>
          <a:srgbClr val="C000EB"/>
        </a:solidFill>
        <a:effectLst>
          <a:outerShdw blurRad="50800" dist="25400" dir="5400000" rotWithShape="0">
            <a:srgbClr val="000000"/>
          </a:outerShdw>
        </a:effectLst>
        <a:latin typeface="+mn-lt"/>
        <a:ea typeface="+mn-ea"/>
        <a:cs typeface="+mn-cs"/>
        <a:sym typeface="Helvetica Neue"/>
      </a:defRPr>
    </a:lvl2pPr>
    <a:lvl3pPr algn="ctr" defTabSz="584200">
      <a:defRPr sz="3800">
        <a:solidFill>
          <a:srgbClr val="C000EB"/>
        </a:solidFill>
        <a:effectLst>
          <a:outerShdw blurRad="50800" dist="25400" dir="5400000" rotWithShape="0">
            <a:srgbClr val="000000"/>
          </a:outerShdw>
        </a:effectLst>
        <a:latin typeface="+mn-lt"/>
        <a:ea typeface="+mn-ea"/>
        <a:cs typeface="+mn-cs"/>
        <a:sym typeface="Helvetica Neue"/>
      </a:defRPr>
    </a:lvl3pPr>
    <a:lvl4pPr algn="ctr" defTabSz="584200">
      <a:defRPr sz="3800">
        <a:solidFill>
          <a:srgbClr val="C000EB"/>
        </a:solidFill>
        <a:effectLst>
          <a:outerShdw blurRad="50800" dist="25400" dir="5400000" rotWithShape="0">
            <a:srgbClr val="000000"/>
          </a:outerShdw>
        </a:effectLst>
        <a:latin typeface="+mn-lt"/>
        <a:ea typeface="+mn-ea"/>
        <a:cs typeface="+mn-cs"/>
        <a:sym typeface="Helvetica Neue"/>
      </a:defRPr>
    </a:lvl4pPr>
    <a:lvl5pPr algn="ctr" defTabSz="584200">
      <a:defRPr sz="3800">
        <a:solidFill>
          <a:srgbClr val="C000EB"/>
        </a:solidFill>
        <a:effectLst>
          <a:outerShdw blurRad="50800" dist="25400" dir="5400000" rotWithShape="0">
            <a:srgbClr val="000000"/>
          </a:outerShdw>
        </a:effectLst>
        <a:latin typeface="+mn-lt"/>
        <a:ea typeface="+mn-ea"/>
        <a:cs typeface="+mn-cs"/>
        <a:sym typeface="Helvetica Neue"/>
      </a:defRPr>
    </a:lvl5pPr>
    <a:lvl6pPr algn="ctr" defTabSz="584200">
      <a:defRPr sz="3800">
        <a:solidFill>
          <a:srgbClr val="C000EB"/>
        </a:solidFill>
        <a:effectLst>
          <a:outerShdw blurRad="50800" dist="25400" dir="5400000" rotWithShape="0">
            <a:srgbClr val="000000"/>
          </a:outerShdw>
        </a:effectLst>
        <a:latin typeface="+mn-lt"/>
        <a:ea typeface="+mn-ea"/>
        <a:cs typeface="+mn-cs"/>
        <a:sym typeface="Helvetica Neue"/>
      </a:defRPr>
    </a:lvl6pPr>
    <a:lvl7pPr algn="ctr" defTabSz="584200">
      <a:defRPr sz="3800">
        <a:solidFill>
          <a:srgbClr val="C000EB"/>
        </a:solidFill>
        <a:effectLst>
          <a:outerShdw blurRad="50800" dist="25400" dir="5400000" rotWithShape="0">
            <a:srgbClr val="000000"/>
          </a:outerShdw>
        </a:effectLst>
        <a:latin typeface="+mn-lt"/>
        <a:ea typeface="+mn-ea"/>
        <a:cs typeface="+mn-cs"/>
        <a:sym typeface="Helvetica Neue"/>
      </a:defRPr>
    </a:lvl7pPr>
    <a:lvl8pPr algn="ctr" defTabSz="584200">
      <a:defRPr sz="3800">
        <a:solidFill>
          <a:srgbClr val="C000EB"/>
        </a:solidFill>
        <a:effectLst>
          <a:outerShdw blurRad="50800" dist="25400" dir="5400000" rotWithShape="0">
            <a:srgbClr val="000000"/>
          </a:outerShdw>
        </a:effectLst>
        <a:latin typeface="+mn-lt"/>
        <a:ea typeface="+mn-ea"/>
        <a:cs typeface="+mn-cs"/>
        <a:sym typeface="Helvetica Neue"/>
      </a:defRPr>
    </a:lvl8pPr>
    <a:lvl9pPr algn="ctr" defTabSz="584200">
      <a:defRPr sz="3800">
        <a:solidFill>
          <a:srgbClr val="C000EB"/>
        </a:solidFill>
        <a:effectLst>
          <a:outerShdw blurRad="50800" dist="25400" dir="5400000" rotWithShape="0">
            <a:srgbClr val="000000"/>
          </a:outerShdw>
        </a:effectLst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C000EB"/>
        </a:fontRef>
        <a:srgbClr val="C000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D1DDF4"/>
          </a:solidFill>
        </a:fill>
      </a:tcStyle>
    </a:wholeTbl>
    <a:band2H>
      <a:tcTxStyle/>
      <a:tcStyle>
        <a:tcBdr/>
        <a:fill>
          <a:solidFill>
            <a:srgbClr val="EAEFFA"/>
          </a:solidFill>
        </a:fill>
      </a:tcStyle>
    </a:band2H>
    <a:firstCol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619AE3"/>
          </a:solidFill>
        </a:fill>
      </a:tcStyle>
    </a:firstCol>
    <a:lastRow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381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619AE3"/>
          </a:solidFill>
        </a:fill>
      </a:tcStyle>
    </a:lastRow>
    <a:firstRow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381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619AE3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C000EB"/>
        </a:fontRef>
        <a:srgbClr val="C000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CBEACC"/>
          </a:solidFill>
        </a:fill>
      </a:tcStyle>
    </a:wholeTbl>
    <a:band2H>
      <a:tcTxStyle/>
      <a:tcStyle>
        <a:tcBdr/>
        <a:fill>
          <a:solidFill>
            <a:srgbClr val="E7F5E7"/>
          </a:solidFill>
        </a:fill>
      </a:tcStyle>
    </a:band2H>
    <a:firstCol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29C439"/>
          </a:solidFill>
        </a:fill>
      </a:tcStyle>
    </a:firstCol>
    <a:lastRow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381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29C439"/>
          </a:solidFill>
        </a:fill>
      </a:tcStyle>
    </a:lastRow>
    <a:firstRow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381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29C439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C000EB"/>
        </a:fontRef>
        <a:srgbClr val="C000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E4D2F1"/>
          </a:solidFill>
        </a:fill>
      </a:tcStyle>
    </a:wholeTbl>
    <a:band2H>
      <a:tcTxStyle/>
      <a:tcStyle>
        <a:tcBdr/>
        <a:fill>
          <a:solidFill>
            <a:srgbClr val="F2EAF8"/>
          </a:solidFill>
        </a:fill>
      </a:tcStyle>
    </a:band2H>
    <a:firstCol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B264DA"/>
          </a:solidFill>
        </a:fill>
      </a:tcStyle>
    </a:firstCol>
    <a:lastRow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381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B264DA"/>
          </a:solidFill>
        </a:fill>
      </a:tcStyle>
    </a:lastRow>
    <a:firstRow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381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B264DA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C000EB"/>
        </a:fontRef>
        <a:srgbClr val="C000E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E6FB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19AE3"/>
          </a:solidFill>
        </a:fill>
      </a:tcStyle>
    </a:firstCol>
    <a:lastRow>
      <a:tcTxStyle b="on" i="on">
        <a:fontRef idx="minor">
          <a:srgbClr val="C000EB"/>
        </a:fontRef>
        <a:srgbClr val="C000E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C000EB"/>
              </a:solidFill>
              <a:prstDash val="solid"/>
              <a:bevel/>
            </a:ln>
          </a:top>
          <a:bottom>
            <a:ln w="254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000EB"/>
              </a:solidFill>
              <a:prstDash val="solid"/>
              <a:bevel/>
            </a:ln>
          </a:top>
          <a:bottom>
            <a:ln w="254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19AE3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C000EB"/>
        </a:fontRef>
        <a:srgbClr val="C000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E8CAF7"/>
          </a:solidFill>
        </a:fill>
      </a:tcStyle>
    </a:wholeTbl>
    <a:band2H>
      <a:tcTxStyle/>
      <a:tcStyle>
        <a:tcBdr/>
        <a:fill>
          <a:solidFill>
            <a:srgbClr val="F4E6FB"/>
          </a:solidFill>
        </a:fill>
      </a:tcStyle>
    </a:band2H>
    <a:firstCol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C000EB"/>
          </a:solidFill>
        </a:fill>
      </a:tcStyle>
    </a:firstCol>
    <a:lastRow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381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C000EB"/>
          </a:solidFill>
        </a:fill>
      </a:tcStyle>
    </a:lastRow>
    <a:firstRow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381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C000EB"/>
          </a:solidFill>
        </a:fill>
      </a:tcStyle>
    </a:firstRow>
  </a:tblStyle>
  <a:tblStyle styleId="{2708684C-4D16-4618-839F-0558EEFCDFE6}" styleName="">
    <a:tblBg/>
    <a:wholeTbl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EBEBEB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EBEBEB">
              <a:alpha val="20000"/>
            </a:srgbClr>
          </a:solidFill>
        </a:fill>
      </a:tcStyle>
    </a:firstCol>
    <a:lastRow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508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254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592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24015139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7999"/>
              </a:lnSpc>
            </a:lvl1pPr>
          </a:lstStyle>
          <a:p>
            <a:pPr lvl="0">
              <a:defRPr sz="1800"/>
            </a:pPr>
            <a:r>
              <a:rPr sz="2200"/>
              <a:t>Not a good dataset for (comment-to-candidate) classification problem: signals (sentiment, relevancy) are muted, many comments covers multiple candidates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7999"/>
              </a:lnSpc>
            </a:lvl1pPr>
          </a:lstStyle>
          <a:p>
            <a:pPr lvl="0">
              <a:defRPr sz="1800"/>
            </a:pPr>
            <a:r>
              <a:rPr sz="2200"/>
              <a:t>More precise clustering that can be used for targeting. plotting the the comments on two axises representing two topics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762000" y="25400"/>
            <a:ext cx="11480800" cy="4978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762000" y="5156200"/>
            <a:ext cx="114808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  <p:pic>
        <p:nvPicPr>
          <p:cNvPr id="8" name="image3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" y="120650"/>
            <a:ext cx="13608399" cy="96614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762000" y="0"/>
            <a:ext cx="5384800" cy="50165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2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xfrm>
            <a:off x="762000" y="5245100"/>
            <a:ext cx="5384800" cy="4508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762000" y="0"/>
            <a:ext cx="11480800" cy="255270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762000" y="196537"/>
            <a:ext cx="11480800" cy="2159626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62000" y="2356162"/>
            <a:ext cx="5384800" cy="6844676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3.jpeg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6350" y="120650"/>
            <a:ext cx="13738221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762000" y="192275"/>
            <a:ext cx="11480800" cy="2168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762000" y="2360424"/>
            <a:ext cx="11480800" cy="6467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xmlns:p14="http://schemas.microsoft.com/office/powerpoint/2010/main" spd="med"/>
  <p:txStyles>
    <p:titleStyle>
      <a:lvl1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1pPr>
      <a:lvl2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2pPr>
      <a:lvl3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3pPr>
      <a:lvl4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4pPr>
      <a:lvl5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5pPr>
      <a:lvl6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6pPr>
      <a:lvl7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7pPr>
      <a:lvl8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8pPr>
      <a:lvl9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9pPr>
    </p:titleStyle>
    <p:bodyStyle>
      <a:lvl1pPr marL="406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Medium"/>
        </a:defRPr>
      </a:lvl1pPr>
      <a:lvl2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Medium"/>
        </a:defRPr>
      </a:lvl2pPr>
      <a:lvl3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Medium"/>
        </a:defRPr>
      </a:lvl3pPr>
      <a:lvl4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Medium"/>
        </a:defRPr>
      </a:lvl4pPr>
      <a:lvl5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Medium"/>
        </a:defRPr>
      </a:lvl5pPr>
      <a:lvl6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Medium"/>
        </a:defRPr>
      </a:lvl6pPr>
      <a:lvl7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Medium"/>
        </a:defRPr>
      </a:lvl7pPr>
      <a:lvl8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Medium"/>
        </a:defRPr>
      </a:lvl8pPr>
      <a:lvl9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709166" y="63499"/>
            <a:ext cx="11357868" cy="905076"/>
          </a:xfrm>
          <a:prstGeom prst="rect">
            <a:avLst/>
          </a:prstGeom>
        </p:spPr>
        <p:txBody>
          <a:bodyPr/>
          <a:lstStyle>
            <a:lvl1pPr defTabSz="479044">
              <a:defRPr sz="3900">
                <a:effectLst>
                  <a:outerShdw blurRad="38100" dist="20828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3900" b="1">
                <a:solidFill>
                  <a:srgbClr val="FFFFFF"/>
                </a:solidFill>
                <a:effectLst>
                  <a:outerShdw blurRad="38100" dist="20828" dir="5400000" rotWithShape="0">
                    <a:srgbClr val="000000"/>
                  </a:outerShdw>
                </a:effectLst>
              </a:rPr>
              <a:t>NEW YORK TIMES COMMENTS SUMMARIZER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762000" y="5842000"/>
            <a:ext cx="11480800" cy="86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A Data Visualization Project using Topic Modeling on New York Times comments on presidential candidates</a:t>
            </a:r>
          </a:p>
        </p:txBody>
      </p:sp>
      <p:pic>
        <p:nvPicPr>
          <p:cNvPr id="36" name="image4.png" descr="slide_tit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50" y="1997273"/>
            <a:ext cx="13588999" cy="7785972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3947109" y="1029129"/>
            <a:ext cx="5110582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u="sng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effectLst/>
              </a:defRPr>
            </a:pPr>
            <a:r>
              <a:rPr sz="3600" u="sng">
                <a:solidFill>
                  <a:srgbClr val="FFFFFF"/>
                </a:solidFill>
              </a:rPr>
              <a:t>http://nytsummarizer.us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762000" y="-323921"/>
            <a:ext cx="11480800" cy="21463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lang="en-US" sz="5800" b="1" dirty="0" smtClean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Results</a:t>
            </a:r>
            <a:endParaRPr sz="5800" b="1" dirty="0">
              <a:solidFill>
                <a:srgbClr val="FFFFFF"/>
              </a:solidFill>
              <a:effectLst>
                <a:outerShdw blurRad="50800" dist="25400" dir="5400000" rotWithShape="0">
                  <a:srgbClr val="000000"/>
                </a:outerShdw>
              </a:effectLst>
            </a:endParaRPr>
          </a:p>
        </p:txBody>
      </p:sp>
      <p:sp>
        <p:nvSpPr>
          <p:cNvPr id="90" name="Shape 90"/>
          <p:cNvSpPr>
            <a:spLocks noGrp="1"/>
          </p:cNvSpPr>
          <p:nvPr>
            <p:ph type="body" idx="1"/>
          </p:nvPr>
        </p:nvSpPr>
        <p:spPr>
          <a:xfrm>
            <a:off x="521226" y="1601984"/>
            <a:ext cx="12479868" cy="7135616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Topics in recent news detected. </a:t>
            </a:r>
            <a:endParaRPr sz="4000"/>
          </a:p>
          <a:p>
            <a:pPr lvl="0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Identify representative comment that captures     the topic’s idea.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xfrm>
            <a:off x="762000" y="-294327"/>
            <a:ext cx="11480800" cy="21463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8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Future steps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idx="1"/>
          </p:nvPr>
        </p:nvSpPr>
        <p:spPr>
          <a:xfrm>
            <a:off x="754060" y="1697566"/>
            <a:ext cx="12242801" cy="7071784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lang="en-US" sz="40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Classify comments by candidates. </a:t>
            </a:r>
            <a:r>
              <a:rPr sz="40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Use </a:t>
            </a:r>
            <a:r>
              <a:rPr sz="40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distinct topics associated with each </a:t>
            </a:r>
            <a:r>
              <a:rPr sz="40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candidate </a:t>
            </a:r>
            <a:r>
              <a:rPr sz="40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or other measures (subjectivity) as feature in classification</a:t>
            </a:r>
            <a:endParaRPr sz="4000" dirty="0"/>
          </a:p>
          <a:p>
            <a:pPr lvl="0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40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Utilize both the comments and news cycles to predict popular topics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1100665" y="1626492"/>
            <a:ext cx="11480801" cy="3072508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 dirty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Thank you!</a:t>
            </a:r>
          </a:p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 dirty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/>
            </a:r>
            <a:br>
              <a:rPr sz="6400" b="1" dirty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</a:br>
            <a:r>
              <a:rPr sz="3600" dirty="0">
                <a:solidFill>
                  <a:schemeClr val="bg1"/>
                </a:solidFill>
              </a:rPr>
              <a:t>nytsummarizer.us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596899" y="5452533"/>
            <a:ext cx="12327467" cy="396240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endParaRPr sz="4000">
              <a:solidFill>
                <a:srgbClr val="FFFFFF"/>
              </a:solidFill>
              <a:effectLst>
                <a:outerShdw blurRad="50800" dist="25400" dir="5400000" rotWithShape="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www.linkedin/in/fanpeggy</a:t>
            </a:r>
            <a:endParaRPr sz="4000">
              <a:solidFill>
                <a:srgbClr val="FFFFFF"/>
              </a:solidFill>
              <a:effectLst>
                <a:outerShdw blurRad="50800" dist="25400" dir="5400000" rotWithShape="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endParaRPr sz="4000">
              <a:solidFill>
                <a:srgbClr val="FFFFFF"/>
              </a:solidFill>
              <a:effectLst>
                <a:outerShdw blurRad="50800" dist="25400" dir="5400000" rotWithShape="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endParaRPr sz="4000">
              <a:solidFill>
                <a:srgbClr val="FFFFFF"/>
              </a:solidFill>
              <a:effectLst>
                <a:outerShdw blurRad="50800" dist="25400" dir="5400000" rotWithShape="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www.github.com/PeggyFan</a:t>
            </a:r>
          </a:p>
        </p:txBody>
      </p:sp>
      <p:pic>
        <p:nvPicPr>
          <p:cNvPr id="101" name="image13.png" descr="linkedIn-icon-logo-vecto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5533" y="5465233"/>
            <a:ext cx="668868" cy="6688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github_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93929" y="7205125"/>
            <a:ext cx="872075" cy="8720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584199" y="88900"/>
            <a:ext cx="11574961" cy="818455"/>
          </a:xfrm>
          <a:prstGeom prst="rect">
            <a:avLst/>
          </a:prstGeom>
        </p:spPr>
        <p:txBody>
          <a:bodyPr/>
          <a:lstStyle>
            <a:lvl1pPr defTabSz="479044">
              <a:defRPr sz="4700">
                <a:effectLst>
                  <a:outerShdw blurRad="38100" dist="20828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4700" b="1">
                <a:solidFill>
                  <a:srgbClr val="FFFFFF"/>
                </a:solidFill>
                <a:effectLst>
                  <a:outerShdw blurRad="38100" dist="20828" dir="5400000" rotWithShape="0">
                    <a:srgbClr val="000000"/>
                  </a:outerShdw>
                </a:effectLst>
              </a:rPr>
              <a:t>Appendices</a:t>
            </a:r>
          </a:p>
        </p:txBody>
      </p:sp>
      <p:sp>
        <p:nvSpPr>
          <p:cNvPr id="105" name="Shape 105"/>
          <p:cNvSpPr/>
          <p:nvPr/>
        </p:nvSpPr>
        <p:spPr>
          <a:xfrm>
            <a:off x="332127" y="1093388"/>
            <a:ext cx="10825326" cy="181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Matrix factorization: </a:t>
            </a:r>
            <a:endParaRPr dirty="0"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Dimensionality reduction</a:t>
            </a:r>
            <a:endParaRPr dirty="0"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Latent properties</a:t>
            </a:r>
            <a:endParaRPr dirty="0"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Linear combination of features</a:t>
            </a:r>
          </a:p>
        </p:txBody>
      </p:sp>
      <p:pic>
        <p:nvPicPr>
          <p:cNvPr id="106" name="image1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6204" y="2601747"/>
            <a:ext cx="9295593" cy="71844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850900" y="165100"/>
            <a:ext cx="10920215" cy="863600"/>
          </a:xfrm>
          <a:prstGeom prst="rect">
            <a:avLst/>
          </a:prstGeom>
        </p:spPr>
        <p:txBody>
          <a:bodyPr/>
          <a:lstStyle>
            <a:lvl1pPr defTabSz="508254">
              <a:defRPr sz="5000">
                <a:effectLst>
                  <a:outerShdw blurRad="38100" dist="22098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000" b="1">
                <a:solidFill>
                  <a:srgbClr val="FFFFFF"/>
                </a:solidFill>
                <a:effectLst>
                  <a:outerShdw blurRad="38100" dist="22098" dir="5400000" rotWithShape="0">
                    <a:srgbClr val="000000"/>
                  </a:outerShdw>
                </a:effectLst>
              </a:rPr>
              <a:t>Appendices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xfrm>
            <a:off x="457199" y="1104900"/>
            <a:ext cx="12202966" cy="8345835"/>
          </a:xfrm>
          <a:prstGeom prst="rect">
            <a:avLst/>
          </a:prstGeom>
        </p:spPr>
        <p:txBody>
          <a:bodyPr/>
          <a:lstStyle/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lang="en-US" sz="2800" dirty="0" smtClean="0"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How </a:t>
            </a:r>
            <a:r>
              <a:rPr sz="28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I picked number of topics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800" dirty="0">
              <a:solidFill>
                <a:srgbClr val="EBEBEB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Using LDA: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Kullback-Leibler (KL) divergence is the difference between 2 distributions: actual distribution of P for the data and distribution Q for which compression scheme optimizes. A kind of entropy measure.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800" dirty="0">
              <a:solidFill>
                <a:srgbClr val="EBEBEB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Perplexity: the log-likelihood of a held-out test set. The lower perplexity the better.  Measure how well the word counts of the test documents are represented by the word distributions represented by the topics.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800" dirty="0">
              <a:solidFill>
                <a:srgbClr val="EBEBEB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Using matrix factorization: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PCA - elbow at the scree plot to eyeball the optimal number of principal components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303858" y="101598"/>
            <a:ext cx="10397084" cy="111269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8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Motivation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673100" y="1172268"/>
            <a:ext cx="11836400" cy="3843142"/>
          </a:xfrm>
          <a:prstGeom prst="rect">
            <a:avLst/>
          </a:prstGeom>
        </p:spPr>
        <p:txBody>
          <a:bodyPr/>
          <a:lstStyle/>
          <a:p>
            <a:pPr marL="767644" lvl="0" indent="-767644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Discover topics and key examples from a large corpus</a:t>
            </a:r>
          </a:p>
          <a:p>
            <a:pPr marL="767644" lvl="0" indent="-767644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Monitor discussions with topic detection</a:t>
            </a:r>
          </a:p>
        </p:txBody>
      </p:sp>
      <p:sp>
        <p:nvSpPr>
          <p:cNvPr id="41" name="Shape 41"/>
          <p:cNvSpPr/>
          <p:nvPr/>
        </p:nvSpPr>
        <p:spPr>
          <a:xfrm>
            <a:off x="611859" y="5740398"/>
            <a:ext cx="11836401" cy="3448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8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Objective</a:t>
            </a:r>
          </a:p>
          <a:p>
            <a:pPr marL="767644" lvl="0" indent="-767644" algn="l">
              <a:spcBef>
                <a:spcPts val="4200"/>
              </a:spcBef>
              <a:buClr>
                <a:srgbClr val="EBEBEB"/>
              </a:buClr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Build visualization that captures sentiments and content discussed about candidates</a:t>
            </a:r>
            <a:endParaRPr b="1">
              <a:solidFill>
                <a:srgbClr val="FFFFFF"/>
              </a:solidFill>
              <a:effectLst>
                <a:outerShdw blurRad="50800" dist="25400" dir="54000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45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45197"/>
            <a:ext cx="13004800" cy="8675594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52050" y="201066"/>
            <a:ext cx="11531603" cy="941934"/>
          </a:xfrm>
          <a:prstGeom prst="rect">
            <a:avLst/>
          </a:prstGeom>
        </p:spPr>
        <p:txBody>
          <a:bodyPr/>
          <a:lstStyle>
            <a:lvl1pPr defTabSz="549148">
              <a:defRPr sz="5400">
                <a:effectLst>
                  <a:outerShdw blurRad="50800" dist="23876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400" b="1" dirty="0">
                <a:solidFill>
                  <a:srgbClr val="FFFFFF"/>
                </a:solidFill>
                <a:effectLst>
                  <a:outerShdw blurRad="50800" dist="23876" dir="5400000" rotWithShape="0">
                    <a:srgbClr val="000000"/>
                  </a:outerShdw>
                </a:effectLst>
              </a:rPr>
              <a:t>Sentiment</a:t>
            </a:r>
          </a:p>
        </p:txBody>
      </p:sp>
      <p:pic>
        <p:nvPicPr>
          <p:cNvPr id="2" name="Picture 1" descr="slide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440704"/>
            <a:ext cx="13004801" cy="531197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967501" y="184572"/>
            <a:ext cx="11531603" cy="941934"/>
          </a:xfrm>
          <a:prstGeom prst="rect">
            <a:avLst/>
          </a:prstGeom>
        </p:spPr>
        <p:txBody>
          <a:bodyPr/>
          <a:lstStyle>
            <a:lvl1pPr defTabSz="549148">
              <a:defRPr sz="5400">
                <a:effectLst>
                  <a:outerShdw blurRad="50800" dist="23876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400" b="1" dirty="0">
                <a:solidFill>
                  <a:srgbClr val="FFFFFF"/>
                </a:solidFill>
                <a:effectLst>
                  <a:outerShdw blurRad="50800" dist="23876" dir="5400000" rotWithShape="0">
                    <a:srgbClr val="000000"/>
                  </a:outerShdw>
                </a:effectLst>
              </a:rPr>
              <a:t>Sentiment</a:t>
            </a:r>
          </a:p>
        </p:txBody>
      </p:sp>
      <p:pic>
        <p:nvPicPr>
          <p:cNvPr id="2" name="Picture 1" descr="slide_pos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2157" y="2411866"/>
            <a:ext cx="15016957" cy="544413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736598" y="223317"/>
            <a:ext cx="11531603" cy="941934"/>
          </a:xfrm>
          <a:prstGeom prst="rect">
            <a:avLst/>
          </a:prstGeom>
        </p:spPr>
        <p:txBody>
          <a:bodyPr/>
          <a:lstStyle>
            <a:lvl1pPr defTabSz="549148">
              <a:defRPr sz="5400">
                <a:effectLst>
                  <a:outerShdw blurRad="50800" dist="23876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400" b="1" dirty="0">
                <a:solidFill>
                  <a:srgbClr val="FFFFFF"/>
                </a:solidFill>
                <a:effectLst>
                  <a:outerShdw blurRad="50800" dist="23876" dir="5400000" rotWithShape="0">
                    <a:srgbClr val="000000"/>
                  </a:outerShdw>
                </a:effectLst>
              </a:rPr>
              <a:t>Sentiment</a:t>
            </a:r>
          </a:p>
        </p:txBody>
      </p:sp>
      <p:pic>
        <p:nvPicPr>
          <p:cNvPr id="2" name="Picture 1" descr="slide_ne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26368"/>
            <a:ext cx="13004801" cy="49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366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736598" y="234051"/>
            <a:ext cx="11531603" cy="941934"/>
          </a:xfrm>
          <a:prstGeom prst="rect">
            <a:avLst/>
          </a:prstGeom>
        </p:spPr>
        <p:txBody>
          <a:bodyPr/>
          <a:lstStyle>
            <a:lvl1pPr defTabSz="549148">
              <a:defRPr sz="5400">
                <a:effectLst>
                  <a:outerShdw blurRad="50800" dist="23876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400" b="1" dirty="0">
                <a:solidFill>
                  <a:srgbClr val="FFFFFF"/>
                </a:solidFill>
                <a:effectLst>
                  <a:outerShdw blurRad="50800" dist="23876" dir="5400000" rotWithShape="0">
                    <a:srgbClr val="000000"/>
                  </a:outerShdw>
                </a:effectLst>
              </a:rPr>
              <a:t>Sentiment</a:t>
            </a:r>
          </a:p>
        </p:txBody>
      </p:sp>
      <p:pic>
        <p:nvPicPr>
          <p:cNvPr id="3" name="Picture 2" descr="slide_neg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3336" y="2692400"/>
            <a:ext cx="14588136" cy="489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366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_tre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18406"/>
            <a:ext cx="13004799" cy="69888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375894" y="445313"/>
            <a:ext cx="102592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800" b="0" i="0" u="none" strike="noStrike" cap="none" spc="0" normalizeH="0" baseline="0" dirty="0">
              <a:ln>
                <a:noFill/>
              </a:ln>
              <a:solidFill>
                <a:srgbClr val="C000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xfrm>
            <a:off x="891380" y="94036"/>
            <a:ext cx="11480803" cy="1020071"/>
          </a:xfrm>
          <a:prstGeom prst="rect">
            <a:avLst/>
          </a:prstGeom>
        </p:spPr>
        <p:txBody>
          <a:bodyPr/>
          <a:lstStyle>
            <a:lvl1pPr defTabSz="543305">
              <a:defRPr sz="5900">
                <a:effectLst>
                  <a:outerShdw blurRad="50800" dist="23622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900" b="1">
                <a:solidFill>
                  <a:srgbClr val="FFFFFF"/>
                </a:solidFill>
                <a:effectLst>
                  <a:outerShdw blurRad="50800" dist="23622" dir="5400000" rotWithShape="0">
                    <a:srgbClr val="000000"/>
                  </a:outerShdw>
                </a:effectLst>
              </a:rPr>
              <a:t>Data pipeline</a:t>
            </a:r>
          </a:p>
        </p:txBody>
      </p:sp>
      <p:grpSp>
        <p:nvGrpSpPr>
          <p:cNvPr id="60" name="Group 60"/>
          <p:cNvGrpSpPr/>
          <p:nvPr/>
        </p:nvGrpSpPr>
        <p:grpSpPr>
          <a:xfrm>
            <a:off x="2423573" y="1353901"/>
            <a:ext cx="1706566" cy="1270001"/>
            <a:chOff x="0" y="0"/>
            <a:chExt cx="1706564" cy="1270000"/>
          </a:xfrm>
        </p:grpSpPr>
        <p:sp>
          <p:nvSpPr>
            <p:cNvPr id="58" name="Shape 58"/>
            <p:cNvSpPr/>
            <p:nvPr/>
          </p:nvSpPr>
          <p:spPr>
            <a:xfrm>
              <a:off x="0" y="0"/>
              <a:ext cx="1706565" cy="1270000"/>
            </a:xfrm>
            <a:prstGeom prst="roundRect">
              <a:avLst>
                <a:gd name="adj" fmla="val 15000"/>
              </a:avLst>
            </a:prstGeom>
            <a:solidFill>
              <a:srgbClr val="F4CBC4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55795" y="219100"/>
              <a:ext cx="1594974" cy="8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rPr>
                <a:t>New York Times Articles API</a:t>
              </a:r>
            </a:p>
          </p:txBody>
        </p:sp>
      </p:grpSp>
      <p:grpSp>
        <p:nvGrpSpPr>
          <p:cNvPr id="63" name="Group 63"/>
          <p:cNvGrpSpPr/>
          <p:nvPr/>
        </p:nvGrpSpPr>
        <p:grpSpPr>
          <a:xfrm>
            <a:off x="9126810" y="1308100"/>
            <a:ext cx="1706564" cy="1270000"/>
            <a:chOff x="0" y="0"/>
            <a:chExt cx="1706563" cy="127000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1706564" cy="1270000"/>
            </a:xfrm>
            <a:prstGeom prst="roundRect">
              <a:avLst>
                <a:gd name="adj" fmla="val 15000"/>
              </a:avLst>
            </a:prstGeom>
            <a:solidFill>
              <a:srgbClr val="F4CBC4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5795" y="79400"/>
              <a:ext cx="1594973" cy="1111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rPr>
                <a:t>New York Times Community API</a:t>
              </a:r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5775192" y="3381709"/>
            <a:ext cx="1706565" cy="1020070"/>
            <a:chOff x="0" y="0"/>
            <a:chExt cx="1706564" cy="1020069"/>
          </a:xfrm>
        </p:grpSpPr>
        <p:sp>
          <p:nvSpPr>
            <p:cNvPr id="64" name="Shape 64"/>
            <p:cNvSpPr/>
            <p:nvPr/>
          </p:nvSpPr>
          <p:spPr>
            <a:xfrm>
              <a:off x="0" y="0"/>
              <a:ext cx="1706565" cy="1020070"/>
            </a:xfrm>
            <a:prstGeom prst="roundRect">
              <a:avLst>
                <a:gd name="adj" fmla="val 18675"/>
              </a:avLst>
            </a:prstGeom>
            <a:solidFill>
              <a:srgbClr val="C1E7F3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55794" y="221250"/>
              <a:ext cx="1594976" cy="577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rPr>
                <a:t>Exploratory analyses</a:t>
              </a:r>
            </a:p>
          </p:txBody>
        </p:sp>
      </p:grpSp>
      <p:pic>
        <p:nvPicPr>
          <p:cNvPr id="67" name="image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6283" y="1308100"/>
            <a:ext cx="2785808" cy="1270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" name="Group 70"/>
          <p:cNvGrpSpPr/>
          <p:nvPr/>
        </p:nvGrpSpPr>
        <p:grpSpPr>
          <a:xfrm>
            <a:off x="5796982" y="5297556"/>
            <a:ext cx="1706564" cy="1020070"/>
            <a:chOff x="0" y="0"/>
            <a:chExt cx="1706563" cy="1020069"/>
          </a:xfrm>
        </p:grpSpPr>
        <p:sp>
          <p:nvSpPr>
            <p:cNvPr id="68" name="Shape 68"/>
            <p:cNvSpPr/>
            <p:nvPr/>
          </p:nvSpPr>
          <p:spPr>
            <a:xfrm>
              <a:off x="0" y="0"/>
              <a:ext cx="1706564" cy="1020070"/>
            </a:xfrm>
            <a:prstGeom prst="roundRect">
              <a:avLst>
                <a:gd name="adj" fmla="val 18675"/>
              </a:avLst>
            </a:prstGeom>
            <a:solidFill>
              <a:srgbClr val="F3EFBE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55795" y="75200"/>
              <a:ext cx="1594973" cy="8696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Topic modeling (NMF)</a:t>
              </a:r>
            </a:p>
          </p:txBody>
        </p:sp>
      </p:grpSp>
      <p:grpSp>
        <p:nvGrpSpPr>
          <p:cNvPr id="73" name="Group 73"/>
          <p:cNvGrpSpPr/>
          <p:nvPr/>
        </p:nvGrpSpPr>
        <p:grpSpPr>
          <a:xfrm>
            <a:off x="2423573" y="5330352"/>
            <a:ext cx="1706566" cy="1020070"/>
            <a:chOff x="0" y="0"/>
            <a:chExt cx="1706564" cy="1020069"/>
          </a:xfrm>
        </p:grpSpPr>
        <p:sp>
          <p:nvSpPr>
            <p:cNvPr id="71" name="Shape 71"/>
            <p:cNvSpPr/>
            <p:nvPr/>
          </p:nvSpPr>
          <p:spPr>
            <a:xfrm>
              <a:off x="0" y="0"/>
              <a:ext cx="1706565" cy="1020070"/>
            </a:xfrm>
            <a:prstGeom prst="roundRect">
              <a:avLst>
                <a:gd name="adj" fmla="val 18675"/>
              </a:avLst>
            </a:prstGeom>
            <a:solidFill>
              <a:srgbClr val="D0D7F3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55794" y="367300"/>
              <a:ext cx="1594976" cy="285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rPr>
                <a:t>Trends</a:t>
              </a:r>
            </a:p>
          </p:txBody>
        </p:sp>
      </p:grpSp>
      <p:grpSp>
        <p:nvGrpSpPr>
          <p:cNvPr id="76" name="Group 76"/>
          <p:cNvGrpSpPr/>
          <p:nvPr/>
        </p:nvGrpSpPr>
        <p:grpSpPr>
          <a:xfrm>
            <a:off x="9170389" y="5330352"/>
            <a:ext cx="1706564" cy="1020070"/>
            <a:chOff x="0" y="0"/>
            <a:chExt cx="1706563" cy="1020069"/>
          </a:xfrm>
        </p:grpSpPr>
        <p:sp>
          <p:nvSpPr>
            <p:cNvPr id="74" name="Shape 74"/>
            <p:cNvSpPr/>
            <p:nvPr/>
          </p:nvSpPr>
          <p:spPr>
            <a:xfrm>
              <a:off x="0" y="0"/>
              <a:ext cx="1706564" cy="1020070"/>
            </a:xfrm>
            <a:prstGeom prst="roundRect">
              <a:avLst>
                <a:gd name="adj" fmla="val 18675"/>
              </a:avLst>
            </a:prstGeom>
            <a:solidFill>
              <a:srgbClr val="D0D7F3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55795" y="367300"/>
              <a:ext cx="1594973" cy="285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rPr>
                <a:t>Topics</a:t>
              </a:r>
            </a:p>
          </p:txBody>
        </p:sp>
      </p:grpSp>
      <p:sp>
        <p:nvSpPr>
          <p:cNvPr id="77" name="Shape 77"/>
          <p:cNvSpPr/>
          <p:nvPr/>
        </p:nvSpPr>
        <p:spPr>
          <a:xfrm flipH="1">
            <a:off x="7162680" y="6407306"/>
            <a:ext cx="2817412" cy="2126587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4176073" y="1943100"/>
            <a:ext cx="1080212" cy="0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8042091" y="1943100"/>
            <a:ext cx="1066189" cy="0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6631781" y="2623902"/>
            <a:ext cx="1" cy="729652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1" name="Shape 81"/>
          <p:cNvSpPr/>
          <p:nvPr/>
        </p:nvSpPr>
        <p:spPr>
          <a:xfrm flipH="1">
            <a:off x="4256190" y="5840387"/>
            <a:ext cx="1414740" cy="1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2" name="Shape 82"/>
          <p:cNvSpPr/>
          <p:nvPr/>
        </p:nvSpPr>
        <p:spPr>
          <a:xfrm flipV="1">
            <a:off x="7571944" y="5840387"/>
            <a:ext cx="1508258" cy="1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6631781" y="4419599"/>
            <a:ext cx="1" cy="813588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84" name="image1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80616" y="8626780"/>
            <a:ext cx="1414740" cy="860186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hape 85"/>
          <p:cNvSpPr/>
          <p:nvPr/>
        </p:nvSpPr>
        <p:spPr>
          <a:xfrm>
            <a:off x="3276700" y="6434142"/>
            <a:ext cx="2886274" cy="2102690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86" name="image11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90872" y="8636617"/>
            <a:ext cx="1692074" cy="813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flask_icon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06902" y="8642968"/>
            <a:ext cx="1886724" cy="8135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EBEBEB"/>
      </a:dk1>
      <a:lt1>
        <a:srgbClr val="C000EB"/>
      </a:lt1>
      <a:dk2>
        <a:srgbClr val="A7A7A7"/>
      </a:dk2>
      <a:lt2>
        <a:srgbClr val="535353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BEBEB"/>
        </a:solidFill>
        <a:ln w="25400" cap="flat">
          <a:solidFill>
            <a:srgbClr val="619AE3"/>
          </a:solidFill>
          <a:prstDash val="solid"/>
          <a:bevel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C000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619AE3"/>
          </a:solidFill>
          <a:prstDash val="solid"/>
          <a:bevel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C000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BEBEB"/>
        </a:solidFill>
        <a:ln w="25400" cap="flat">
          <a:solidFill>
            <a:srgbClr val="619AE3"/>
          </a:solidFill>
          <a:prstDash val="solid"/>
          <a:bevel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C000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619AE3"/>
          </a:solidFill>
          <a:prstDash val="solid"/>
          <a:bevel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C000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305</Words>
  <Application>Microsoft Macintosh PowerPoint</Application>
  <PresentationFormat>Custom</PresentationFormat>
  <Paragraphs>50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</vt:lpstr>
      <vt:lpstr>NEW YORK TIMES COMMENTS SUMMARIZER</vt:lpstr>
      <vt:lpstr>Motivation</vt:lpstr>
      <vt:lpstr>PowerPoint Presentation</vt:lpstr>
      <vt:lpstr>Sentiment</vt:lpstr>
      <vt:lpstr>Sentiment</vt:lpstr>
      <vt:lpstr>Sentiment</vt:lpstr>
      <vt:lpstr>Sentiment</vt:lpstr>
      <vt:lpstr>PowerPoint Presentation</vt:lpstr>
      <vt:lpstr>Data pipeline</vt:lpstr>
      <vt:lpstr>Results</vt:lpstr>
      <vt:lpstr>Future steps</vt:lpstr>
      <vt:lpstr>Thank you!  nytsummarizer.us</vt:lpstr>
      <vt:lpstr>Appendices</vt:lpstr>
      <vt:lpstr>Appendices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TIMES COMMENTS SUMMARIZER</dc:title>
  <cp:lastModifiedBy>Peggy  Fan</cp:lastModifiedBy>
  <cp:revision>12</cp:revision>
  <dcterms:modified xsi:type="dcterms:W3CDTF">2015-10-09T18:54:00Z</dcterms:modified>
</cp:coreProperties>
</file>