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1" r:id="rId14"/>
  </p:sldIdLst>
  <p:sldSz cx="13004800" cy="9753600"/>
  <p:notesSz cx="6858000" cy="9144000"/>
  <p:defaultTextStyle>
    <a:lvl1pPr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1pPr>
    <a:lvl2pPr indent="228600"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2pPr>
    <a:lvl3pPr indent="457200"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3pPr>
    <a:lvl4pPr indent="685800"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4pPr>
    <a:lvl5pPr indent="914400"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5pPr>
    <a:lvl6pPr indent="1143000"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6pPr>
    <a:lvl7pPr indent="1371600"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7pPr>
    <a:lvl8pPr indent="1600200"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8pPr>
    <a:lvl9pPr indent="1828800"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1A8F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0331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648" y="110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73881983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Not a good dataset for (comment-to-candidate) classification problem: signals (sentiment, relevancy) are muted, many comments covers multiple candidates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More precise clustering that can be used for targeting. plotting the the comments on two axises representing two topics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762000" y="5156200"/>
            <a:ext cx="11480800" cy="863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  <p:pic>
        <p:nvPicPr>
          <p:cNvPr id="8" name="newspaper_collage_texture_by_flordeneu-d6yeuv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" y="120650"/>
            <a:ext cx="13608399" cy="96614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762000" y="6883400"/>
            <a:ext cx="11480800" cy="10795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762000" y="8128000"/>
            <a:ext cx="114808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762000" y="419100"/>
            <a:ext cx="5384800" cy="45974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2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xfrm>
            <a:off x="762000" y="5245100"/>
            <a:ext cx="5384800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62000" y="2374900"/>
            <a:ext cx="5384800" cy="68072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jpe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spaper_collage_texture_by_flordeneu-d6yeuvs.jpg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6350" y="120650"/>
            <a:ext cx="13738221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1pPr>
      <a:lvl2pPr indent="228600"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2pPr>
      <a:lvl3pPr indent="457200"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3pPr>
      <a:lvl4pPr indent="685800"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4pPr>
      <a:lvl5pPr indent="914400"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5pPr>
      <a:lvl6pPr indent="1143000"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6pPr>
      <a:lvl7pPr indent="1371600"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7pPr>
      <a:lvl8pPr indent="1600200"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8pPr>
      <a:lvl9pPr indent="1828800"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9pPr>
    </p:titleStyle>
    <p:bodyStyle>
      <a:lvl1pPr marL="406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709166" y="63500"/>
            <a:ext cx="11357868" cy="905074"/>
          </a:xfrm>
          <a:prstGeom prst="rect">
            <a:avLst/>
          </a:prstGeom>
        </p:spPr>
        <p:txBody>
          <a:bodyPr/>
          <a:lstStyle>
            <a:lvl1pPr defTabSz="479044">
              <a:defRPr sz="3936">
                <a:effectLst>
                  <a:outerShdw blurRad="41656" dist="20828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3936" b="1">
                <a:solidFill>
                  <a:srgbClr val="FFFFFF"/>
                </a:solidFill>
                <a:effectLst>
                  <a:outerShdw blurRad="41656" dist="20828" dir="5400000" rotWithShape="0">
                    <a:srgbClr val="000000"/>
                  </a:outerShdw>
                </a:effectLst>
              </a:rPr>
              <a:t>NEW YORK TIMES COMMENTS SUMMARIZER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762000" y="5842000"/>
            <a:ext cx="11480800" cy="86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A Data Visualization Project using Topic Modeling on New York Times comments on presidential candidates</a:t>
            </a:r>
          </a:p>
        </p:txBody>
      </p:sp>
      <p:sp>
        <p:nvSpPr>
          <p:cNvPr id="36" name="Shape 36"/>
          <p:cNvSpPr/>
          <p:nvPr/>
        </p:nvSpPr>
        <p:spPr>
          <a:xfrm>
            <a:off x="5939621" y="8843989"/>
            <a:ext cx="1741857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6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Peggy Fan</a:t>
            </a:r>
            <a:endParaRPr sz="2600" dirty="0"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77333" y="3048000"/>
            <a:ext cx="102592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800" b="0" i="0" u="none" strike="noStrike" cap="none" spc="0" normalizeH="0" baseline="0" dirty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3" name="Picture 2" descr="slide_tit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8573"/>
            <a:ext cx="13588999" cy="778597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1100666" y="2159000"/>
            <a:ext cx="11480800" cy="254000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 dirty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Thank you</a:t>
            </a:r>
            <a:r>
              <a:rPr sz="6400" b="1" dirty="0" smtClean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!</a:t>
            </a:r>
            <a:r>
              <a:rPr lang="en-US" sz="1800" b="0" dirty="0" smtClean="0">
                <a:solidFill>
                  <a:srgbClr val="000000"/>
                </a:solidFill>
                <a:effectLst/>
              </a:rPr>
              <a:t/>
            </a:r>
            <a:br>
              <a:rPr lang="en-US" sz="1800" b="0" dirty="0" smtClean="0">
                <a:solidFill>
                  <a:srgbClr val="000000"/>
                </a:solidFill>
                <a:effectLst/>
              </a:rPr>
            </a:br>
            <a:r>
              <a:rPr lang="en-US" sz="1800" b="0" dirty="0" err="1">
                <a:solidFill>
                  <a:schemeClr val="tx2">
                    <a:lumMod val="20000"/>
                    <a:lumOff val="80000"/>
                  </a:schemeClr>
                </a:solidFill>
                <a:effectLst/>
              </a:rPr>
              <a:t>n</a:t>
            </a:r>
            <a:r>
              <a:rPr lang="en-US" sz="1800" b="0" dirty="0" err="1" smtClean="0">
                <a:solidFill>
                  <a:schemeClr val="tx2">
                    <a:lumMod val="20000"/>
                    <a:lumOff val="80000"/>
                  </a:schemeClr>
                </a:solidFill>
                <a:effectLst/>
              </a:rPr>
              <a:t>ytsummarizer.us</a:t>
            </a:r>
            <a:endParaRPr sz="6400" b="1" dirty="0">
              <a:solidFill>
                <a:srgbClr val="FFFFFF"/>
              </a:solidFill>
              <a:effectLst>
                <a:outerShdw blurRad="50800" dist="25400" dir="5400000" rotWithShape="0">
                  <a:srgbClr val="000000"/>
                </a:outerShdw>
              </a:effectLst>
            </a:endParaRPr>
          </a:p>
        </p:txBody>
      </p:sp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xfrm>
            <a:off x="596899" y="5452533"/>
            <a:ext cx="12327467" cy="39624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endParaRPr lang="en-US" sz="4000" dirty="0"/>
          </a:p>
          <a:p>
            <a:pPr lvl="0"/>
            <a:r>
              <a:rPr lang="en-US" sz="4000" dirty="0" err="1" smtClean="0"/>
              <a:t>www.linkedin</a:t>
            </a:r>
            <a:r>
              <a:rPr lang="en-US" sz="4000" dirty="0" smtClean="0"/>
              <a:t>/in/</a:t>
            </a:r>
            <a:r>
              <a:rPr lang="en-US" sz="4000" dirty="0" err="1" smtClean="0"/>
              <a:t>fanpeggy</a:t>
            </a:r>
            <a:endParaRPr lang="en-US" sz="4000" dirty="0" smtClean="0"/>
          </a:p>
          <a:p>
            <a:pPr lvl="0"/>
            <a:endParaRPr lang="en-US" sz="4000" dirty="0" smtClean="0"/>
          </a:p>
          <a:p>
            <a:pPr lvl="0"/>
            <a:endParaRPr lang="en-US" sz="4000" dirty="0" smtClean="0"/>
          </a:p>
          <a:p>
            <a:pPr lvl="0"/>
            <a:r>
              <a:rPr lang="en-US" sz="4000" dirty="0" err="1" smtClean="0"/>
              <a:t>www.github.com</a:t>
            </a:r>
            <a:r>
              <a:rPr lang="en-US" sz="4000" dirty="0" smtClean="0"/>
              <a:t>/</a:t>
            </a:r>
            <a:r>
              <a:rPr lang="en-US" sz="4000" dirty="0" err="1" smtClean="0"/>
              <a:t>PeggyFan</a:t>
            </a:r>
            <a:endParaRPr sz="4000" dirty="0"/>
          </a:p>
        </p:txBody>
      </p:sp>
      <p:pic>
        <p:nvPicPr>
          <p:cNvPr id="2" name="Picture 1" descr="github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633" y="7357529"/>
            <a:ext cx="668867" cy="668867"/>
          </a:xfrm>
          <a:prstGeom prst="rect">
            <a:avLst/>
          </a:prstGeom>
        </p:spPr>
      </p:pic>
      <p:pic>
        <p:nvPicPr>
          <p:cNvPr id="3" name="Picture 2" descr="linkedIn-icon-logo-vect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633" y="5452533"/>
            <a:ext cx="668867" cy="66886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584200" y="88900"/>
            <a:ext cx="11574959" cy="818456"/>
          </a:xfrm>
          <a:prstGeom prst="rect">
            <a:avLst/>
          </a:prstGeom>
        </p:spPr>
        <p:txBody>
          <a:bodyPr/>
          <a:lstStyle>
            <a:lvl1pPr defTabSz="479044">
              <a:defRPr sz="4756">
                <a:effectLst>
                  <a:outerShdw blurRad="41656" dist="20828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4756" b="1">
                <a:solidFill>
                  <a:srgbClr val="FFFFFF"/>
                </a:solidFill>
                <a:effectLst>
                  <a:outerShdw blurRad="41656" dist="20828" dir="5400000" rotWithShape="0">
                    <a:srgbClr val="000000"/>
                  </a:outerShdw>
                </a:effectLst>
              </a:rPr>
              <a:t>Appendices</a:t>
            </a:r>
          </a:p>
        </p:txBody>
      </p:sp>
      <p:sp>
        <p:nvSpPr>
          <p:cNvPr id="102" name="Shape 102"/>
          <p:cNvSpPr/>
          <p:nvPr/>
        </p:nvSpPr>
        <p:spPr>
          <a:xfrm>
            <a:off x="332128" y="877488"/>
            <a:ext cx="10825324" cy="2250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Matrix factorization: 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Dimensionality reduction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Latent properties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Linear combination of features</a:t>
            </a:r>
          </a:p>
        </p:txBody>
      </p:sp>
      <p:pic>
        <p:nvPicPr>
          <p:cNvPr id="103" name="NMF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6204" y="2601747"/>
            <a:ext cx="9295592" cy="71844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850900" y="165100"/>
            <a:ext cx="10920215" cy="863600"/>
          </a:xfrm>
          <a:prstGeom prst="rect">
            <a:avLst/>
          </a:prstGeom>
        </p:spPr>
        <p:txBody>
          <a:bodyPr/>
          <a:lstStyle>
            <a:lvl1pPr defTabSz="508254">
              <a:defRPr sz="5046">
                <a:effectLst>
                  <a:outerShdw blurRad="44196" dist="22098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046" b="1">
                <a:solidFill>
                  <a:srgbClr val="FFFFFF"/>
                </a:solidFill>
                <a:effectLst>
                  <a:outerShdw blurRad="44196" dist="22098" dir="5400000" rotWithShape="0">
                    <a:srgbClr val="000000"/>
                  </a:outerShdw>
                </a:effectLst>
              </a:rPr>
              <a:t>Appendices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xfrm>
            <a:off x="457200" y="1104900"/>
            <a:ext cx="12202964" cy="8345835"/>
          </a:xfrm>
          <a:prstGeom prst="rect">
            <a:avLst/>
          </a:prstGeom>
        </p:spPr>
        <p:txBody>
          <a:bodyPr/>
          <a:lstStyle/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How I picked number of topics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800"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Using LDA: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Kullback-Leibler (KL) divergence is the difference between 2 distributions: actual distribution of P for the data and distribution Q for which compression scheme optimizes. A kind of entropy measure.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800"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Perplexity: the log-likelihood of a held-out test set. The lower perplexity the better.  Measure how well the word counts of the test documents are represented by the word distributions represented by the topics.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800"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Using matrix factorization: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PCA - elbow at the scree plot to eyeball the optimal number of principal components 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800"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400"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1816100" y="-12700"/>
            <a:ext cx="9866809" cy="999877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8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Negative sentiment</a:t>
            </a:r>
          </a:p>
        </p:txBody>
      </p:sp>
      <p:pic>
        <p:nvPicPr>
          <p:cNvPr id="53" name="slide_ex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84255" y="2362178"/>
            <a:ext cx="14067519" cy="56600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303858" y="190499"/>
            <a:ext cx="10397084" cy="1472705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Motivation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762000" y="1003299"/>
            <a:ext cx="11836400" cy="38227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Discover topics and </a:t>
            </a:r>
            <a:r>
              <a:rPr lang="en-US" sz="3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their associated texts from a large number of texts</a:t>
            </a:r>
            <a:endParaRPr sz="3400" dirty="0" smtClean="0"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Potential </a:t>
            </a:r>
            <a:r>
              <a:rPr sz="34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tool for monitoring </a:t>
            </a:r>
            <a:r>
              <a:rPr sz="3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discussions</a:t>
            </a:r>
            <a:r>
              <a:rPr lang="en-US" sz="3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 with</a:t>
            </a:r>
            <a:r>
              <a:rPr sz="3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 </a:t>
            </a:r>
            <a:r>
              <a:rPr sz="34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topic detection and </a:t>
            </a:r>
            <a:r>
              <a:rPr sz="3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tracking</a:t>
            </a:r>
            <a:endParaRPr lang="en-US" sz="3400" dirty="0" smtClean="0"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44" name="NYTcomments_p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45197"/>
            <a:ext cx="13004800" cy="8675594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1451594" y="63500"/>
            <a:ext cx="10101611" cy="1587848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 dirty="0" smtClean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Objective</a:t>
            </a:r>
            <a:endParaRPr sz="6400" b="1" dirty="0">
              <a:solidFill>
                <a:srgbClr val="FFFFFF"/>
              </a:solidFill>
              <a:effectLst>
                <a:outerShdw blurRad="50800" dist="25400" dir="5400000" rotWithShape="0">
                  <a:srgbClr val="000000"/>
                </a:outerShdw>
              </a:effectLst>
            </a:endParaRP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673099" y="3187700"/>
            <a:ext cx="12670367" cy="373803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Build visualization that </a:t>
            </a:r>
            <a:r>
              <a:rPr lang="en-US" sz="3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presents </a:t>
            </a:r>
            <a:r>
              <a:rPr sz="3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what are being discussed about candidates</a:t>
            </a:r>
            <a:r>
              <a:rPr lang="en-US" sz="3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 by sentiments</a:t>
            </a:r>
            <a:endParaRPr sz="3400" dirty="0"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736599" y="25400"/>
            <a:ext cx="11531601" cy="941934"/>
          </a:xfrm>
          <a:prstGeom prst="rect">
            <a:avLst/>
          </a:prstGeom>
        </p:spPr>
        <p:txBody>
          <a:bodyPr/>
          <a:lstStyle>
            <a:lvl1pPr defTabSz="549148">
              <a:defRPr sz="5452">
                <a:effectLst>
                  <a:outerShdw blurRad="47752" dist="23876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452" b="1">
                <a:solidFill>
                  <a:srgbClr val="FFFFFF"/>
                </a:solidFill>
                <a:effectLst>
                  <a:outerShdw blurRad="47752" dist="23876" dir="5400000" rotWithShape="0">
                    <a:srgbClr val="000000"/>
                  </a:outerShdw>
                </a:effectLst>
              </a:rPr>
              <a:t>Postive Sentiment</a:t>
            </a:r>
          </a:p>
        </p:txBody>
      </p:sp>
      <p:pic>
        <p:nvPicPr>
          <p:cNvPr id="50" name="slide_ex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35604" y="2263943"/>
            <a:ext cx="13933208" cy="54670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2179463" y="88900"/>
            <a:ext cx="8645874" cy="889546"/>
          </a:xfrm>
          <a:prstGeom prst="rect">
            <a:avLst/>
          </a:prstGeom>
        </p:spPr>
        <p:txBody>
          <a:bodyPr/>
          <a:lstStyle>
            <a:lvl1pPr defTabSz="467359">
              <a:defRPr sz="5120">
                <a:effectLst>
                  <a:outerShdw blurRad="40640" dist="20320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120" b="1">
                <a:solidFill>
                  <a:srgbClr val="FFFFFF"/>
                </a:solidFill>
                <a:effectLst>
                  <a:outerShdw blurRad="40640" dist="20320" dir="5400000" rotWithShape="0">
                    <a:srgbClr val="000000"/>
                  </a:outerShdw>
                </a:effectLst>
              </a:rPr>
              <a:t>Trends</a:t>
            </a:r>
          </a:p>
        </p:txBody>
      </p:sp>
      <p:pic>
        <p:nvPicPr>
          <p:cNvPr id="56" name="NYTsummarizer_ex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8038" y="880145"/>
            <a:ext cx="10868724" cy="88828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 flipH="1">
            <a:off x="2882899" y="4419600"/>
            <a:ext cx="0" cy="2932745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891381" y="94037"/>
            <a:ext cx="11480801" cy="1020069"/>
          </a:xfrm>
          <a:prstGeom prst="rect">
            <a:avLst/>
          </a:prstGeom>
        </p:spPr>
        <p:txBody>
          <a:bodyPr/>
          <a:lstStyle>
            <a:lvl1pPr defTabSz="543305">
              <a:defRPr sz="5952">
                <a:effectLst>
                  <a:outerShdw blurRad="47244" dist="23622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952" b="1">
                <a:solidFill>
                  <a:srgbClr val="FFFFFF"/>
                </a:solidFill>
                <a:effectLst>
                  <a:outerShdw blurRad="47244" dist="23622" dir="5400000" rotWithShape="0">
                    <a:srgbClr val="000000"/>
                  </a:outerShdw>
                </a:effectLst>
              </a:rPr>
              <a:t>Data pipeline</a:t>
            </a:r>
          </a:p>
        </p:txBody>
      </p:sp>
      <p:sp>
        <p:nvSpPr>
          <p:cNvPr id="60" name="Shape 60"/>
          <p:cNvSpPr/>
          <p:nvPr/>
        </p:nvSpPr>
        <p:spPr>
          <a:xfrm>
            <a:off x="2423574" y="1353902"/>
            <a:ext cx="1706564" cy="1270000"/>
          </a:xfrm>
          <a:prstGeom prst="roundRect">
            <a:avLst>
              <a:gd name="adj" fmla="val 15000"/>
            </a:avLst>
          </a:prstGeom>
          <a:solidFill>
            <a:srgbClr val="F4CBC4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800">
                <a:solidFill>
                  <a:srgbClr val="525252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>
                <a:solidFill>
                  <a:srgbClr val="000000"/>
                </a:solidFill>
                <a:effectLst/>
              </a:defRPr>
            </a:pPr>
            <a:r>
              <a:rPr dirty="0">
                <a:solidFill>
                  <a:srgbClr val="525252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rPr>
              <a:t>New York Times Articles API</a:t>
            </a:r>
          </a:p>
        </p:txBody>
      </p:sp>
      <p:sp>
        <p:nvSpPr>
          <p:cNvPr id="61" name="Shape 61"/>
          <p:cNvSpPr/>
          <p:nvPr/>
        </p:nvSpPr>
        <p:spPr>
          <a:xfrm>
            <a:off x="9126810" y="1308100"/>
            <a:ext cx="1706563" cy="1270000"/>
          </a:xfrm>
          <a:prstGeom prst="roundRect">
            <a:avLst>
              <a:gd name="adj" fmla="val 15000"/>
            </a:avLst>
          </a:prstGeom>
          <a:solidFill>
            <a:srgbClr val="F4CBC4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800">
                <a:solidFill>
                  <a:srgbClr val="525252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>
                <a:solidFill>
                  <a:srgbClr val="000000"/>
                </a:solidFill>
                <a:effectLst/>
              </a:defRPr>
            </a:pPr>
            <a:r>
              <a:rPr dirty="0">
                <a:solidFill>
                  <a:srgbClr val="525252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rPr>
              <a:t>New York Times Community API</a:t>
            </a:r>
          </a:p>
        </p:txBody>
      </p:sp>
      <p:sp>
        <p:nvSpPr>
          <p:cNvPr id="63" name="Shape 63"/>
          <p:cNvSpPr/>
          <p:nvPr/>
        </p:nvSpPr>
        <p:spPr>
          <a:xfrm>
            <a:off x="2423574" y="3399531"/>
            <a:ext cx="1706564" cy="1020069"/>
          </a:xfrm>
          <a:prstGeom prst="roundRect">
            <a:avLst>
              <a:gd name="adj" fmla="val 18675"/>
            </a:avLst>
          </a:prstGeom>
          <a:solidFill>
            <a:srgbClr val="C1E7F3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800">
                <a:solidFill>
                  <a:srgbClr val="525252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 lvl="0">
              <a:defRPr>
                <a:solidFill>
                  <a:srgbClr val="000000"/>
                </a:solidFill>
                <a:effectLst/>
              </a:defRPr>
            </a:pPr>
            <a:r>
              <a:rPr dirty="0">
                <a:solidFill>
                  <a:srgbClr val="525252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rPr>
              <a:t>Exploratory analyses</a:t>
            </a:r>
          </a:p>
        </p:txBody>
      </p:sp>
      <p:pic>
        <p:nvPicPr>
          <p:cNvPr id="64" name="python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72023" y="3606014"/>
            <a:ext cx="2319517" cy="813586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MongoDB_Logo_Full_Whit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56284" y="1308100"/>
            <a:ext cx="2785807" cy="1270000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/>
          <p:nvPr/>
        </p:nvSpPr>
        <p:spPr>
          <a:xfrm>
            <a:off x="9108281" y="5232658"/>
            <a:ext cx="1706563" cy="1020069"/>
          </a:xfrm>
          <a:prstGeom prst="roundRect">
            <a:avLst>
              <a:gd name="adj" fmla="val 18675"/>
            </a:avLst>
          </a:prstGeom>
          <a:solidFill>
            <a:srgbClr val="F3EFBE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800">
                <a:solidFill>
                  <a:srgbClr val="525252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 lvl="0">
              <a:defRPr>
                <a:solidFill>
                  <a:srgbClr val="000000"/>
                </a:solidFill>
                <a:effectLst/>
              </a:defRPr>
            </a:pPr>
            <a:r>
              <a:rPr lang="en-US" dirty="0" smtClean="0">
                <a:solidFill>
                  <a:srgbClr val="525252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rPr>
              <a:t>Topic modeling (</a:t>
            </a:r>
            <a:r>
              <a:rPr dirty="0" smtClean="0">
                <a:solidFill>
                  <a:srgbClr val="525252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rPr>
              <a:t>NMF</a:t>
            </a:r>
            <a:r>
              <a:rPr lang="en-US" dirty="0" smtClean="0">
                <a:solidFill>
                  <a:srgbClr val="525252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rPr>
              <a:t>)</a:t>
            </a:r>
            <a:endParaRPr dirty="0">
              <a:solidFill>
                <a:srgbClr val="525252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448718" y="5330353"/>
            <a:ext cx="1706564" cy="1020069"/>
          </a:xfrm>
          <a:prstGeom prst="roundRect">
            <a:avLst>
              <a:gd name="adj" fmla="val 18675"/>
            </a:avLst>
          </a:prstGeom>
          <a:solidFill>
            <a:srgbClr val="F3EFBE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800">
                <a:solidFill>
                  <a:srgbClr val="525252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 lvl="0">
              <a:defRPr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525252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rPr>
              <a:t>Similarity</a:t>
            </a:r>
          </a:p>
        </p:txBody>
      </p:sp>
      <p:sp>
        <p:nvSpPr>
          <p:cNvPr id="68" name="Shape 68"/>
          <p:cNvSpPr/>
          <p:nvPr/>
        </p:nvSpPr>
        <p:spPr>
          <a:xfrm>
            <a:off x="5813685" y="5246880"/>
            <a:ext cx="1706563" cy="1020069"/>
          </a:xfrm>
          <a:prstGeom prst="roundRect">
            <a:avLst>
              <a:gd name="adj" fmla="val 18675"/>
            </a:avLst>
          </a:prstGeom>
          <a:gradFill>
            <a:gsLst>
              <a:gs pos="0">
                <a:srgbClr val="FBFBFB">
                  <a:alpha val="80000"/>
                </a:srgbClr>
              </a:gs>
              <a:gs pos="100000">
                <a:srgbClr val="BEBEBE">
                  <a:alpha val="80000"/>
                </a:srgbClr>
              </a:gs>
            </a:gsLst>
            <a:lin ang="5400000"/>
          </a:gra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3B3B3B"/>
                </a:solidFill>
                <a:effectLst>
                  <a:outerShdw blurRad="12700" dist="12700" dir="5400000" rotWithShape="0">
                    <a:srgbClr val="FFFFFF">
                      <a:alpha val="25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3B3B3B"/>
                </a:solidFill>
                <a:effectLst>
                  <a:outerShdw blurRad="12700" dist="12700" dir="5400000" rotWithShape="0">
                    <a:srgbClr val="FFFFFF">
                      <a:alpha val="25000"/>
                    </a:srgbClr>
                  </a:outerShdw>
                </a:effectLst>
              </a:rPr>
              <a:t>TF-IDF</a:t>
            </a:r>
          </a:p>
        </p:txBody>
      </p:sp>
      <p:sp>
        <p:nvSpPr>
          <p:cNvPr id="69" name="Shape 69"/>
          <p:cNvSpPr/>
          <p:nvPr/>
        </p:nvSpPr>
        <p:spPr>
          <a:xfrm>
            <a:off x="2430189" y="7384608"/>
            <a:ext cx="1706564" cy="1020069"/>
          </a:xfrm>
          <a:prstGeom prst="roundRect">
            <a:avLst>
              <a:gd name="adj" fmla="val 18675"/>
            </a:avLst>
          </a:prstGeom>
          <a:solidFill>
            <a:srgbClr val="D0D7F3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800">
                <a:solidFill>
                  <a:srgbClr val="525252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 lvl="0">
              <a:defRPr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525252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rPr>
              <a:t>Trends</a:t>
            </a:r>
          </a:p>
        </p:txBody>
      </p:sp>
      <p:sp>
        <p:nvSpPr>
          <p:cNvPr id="70" name="Shape 70"/>
          <p:cNvSpPr/>
          <p:nvPr/>
        </p:nvSpPr>
        <p:spPr>
          <a:xfrm>
            <a:off x="9126810" y="7389456"/>
            <a:ext cx="1706563" cy="1020069"/>
          </a:xfrm>
          <a:prstGeom prst="roundRect">
            <a:avLst>
              <a:gd name="adj" fmla="val 18675"/>
            </a:avLst>
          </a:prstGeom>
          <a:solidFill>
            <a:srgbClr val="D0D7F3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800">
                <a:solidFill>
                  <a:srgbClr val="525252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 lvl="0">
              <a:defRPr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525252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rPr>
              <a:t>Topics</a:t>
            </a:r>
          </a:p>
        </p:txBody>
      </p:sp>
      <p:sp>
        <p:nvSpPr>
          <p:cNvPr id="71" name="Shape 71"/>
          <p:cNvSpPr/>
          <p:nvPr/>
        </p:nvSpPr>
        <p:spPr>
          <a:xfrm>
            <a:off x="9980091" y="6284821"/>
            <a:ext cx="1" cy="1059905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4176073" y="1943100"/>
            <a:ext cx="1080211" cy="0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3" name="Shape 73"/>
          <p:cNvSpPr/>
          <p:nvPr/>
        </p:nvSpPr>
        <p:spPr>
          <a:xfrm flipH="1">
            <a:off x="8042091" y="1943100"/>
            <a:ext cx="1066188" cy="0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6631781" y="2623902"/>
            <a:ext cx="1" cy="982112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5" name="Shape 75"/>
          <p:cNvSpPr/>
          <p:nvPr/>
        </p:nvSpPr>
        <p:spPr>
          <a:xfrm flipH="1">
            <a:off x="4206544" y="3957851"/>
            <a:ext cx="1214217" cy="1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3302000" y="6382515"/>
            <a:ext cx="0" cy="965926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4176073" y="5840387"/>
            <a:ext cx="1692074" cy="1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604586" y="5842993"/>
            <a:ext cx="1508257" cy="1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6631781" y="4419600"/>
            <a:ext cx="1" cy="781410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82" name="Plotly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07467" y="6933565"/>
            <a:ext cx="1588651" cy="965926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/>
          <p:nvPr/>
        </p:nvSpPr>
        <p:spPr>
          <a:xfrm flipH="1">
            <a:off x="3295849" y="4419600"/>
            <a:ext cx="6151" cy="827280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4165701" y="7894642"/>
            <a:ext cx="1712818" cy="1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5" name="Shape 85"/>
          <p:cNvSpPr/>
          <p:nvPr/>
        </p:nvSpPr>
        <p:spPr>
          <a:xfrm flipH="1">
            <a:off x="7531747" y="7894642"/>
            <a:ext cx="1588651" cy="1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86" name="cartodb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855756" y="8013307"/>
            <a:ext cx="1692073" cy="8135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762000" y="-323921"/>
            <a:ext cx="11480800" cy="21463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8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Insights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761999" y="1640085"/>
            <a:ext cx="12479867" cy="713561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Topics in recent news detected. </a:t>
            </a:r>
            <a:endParaRPr lang="en-US" sz="3400" dirty="0" smtClean="0"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lang="en-US" sz="3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Identify representative </a:t>
            </a:r>
            <a:r>
              <a:rPr sz="3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comment</a:t>
            </a:r>
            <a:r>
              <a:rPr lang="en-US" sz="3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 that</a:t>
            </a:r>
            <a:r>
              <a:rPr sz="3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 capture</a:t>
            </a:r>
            <a:r>
              <a:rPr lang="en-US" sz="3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s</a:t>
            </a:r>
            <a:r>
              <a:rPr sz="3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 </a:t>
            </a:r>
            <a:r>
              <a:rPr sz="34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the topic’s idea.</a:t>
            </a: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The comments on the New York Times are highly curated and balanced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762000" y="-294327"/>
            <a:ext cx="11480800" cy="21463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8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Future steps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762000" y="1710267"/>
            <a:ext cx="12242800" cy="707178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Use distinct topics associated with each candidate  or other measures (subjectivity) as feature in classification</a:t>
            </a: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Utilize </a:t>
            </a:r>
            <a:r>
              <a:rPr sz="34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both the comments and news cycles to predict </a:t>
            </a:r>
            <a:r>
              <a:rPr lang="en-US" sz="3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popular</a:t>
            </a:r>
            <a:r>
              <a:rPr sz="3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 </a:t>
            </a:r>
            <a:r>
              <a:rPr sz="34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topics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324</Words>
  <Application>Microsoft Macintosh PowerPoint</Application>
  <PresentationFormat>Custom</PresentationFormat>
  <Paragraphs>50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New_Template2</vt:lpstr>
      <vt:lpstr>NEW YORK TIMES COMMENTS SUMMARIZER</vt:lpstr>
      <vt:lpstr>Motivation</vt:lpstr>
      <vt:lpstr>PowerPoint Presentation</vt:lpstr>
      <vt:lpstr>Objective</vt:lpstr>
      <vt:lpstr>Postive Sentiment</vt:lpstr>
      <vt:lpstr>Trends</vt:lpstr>
      <vt:lpstr>Data pipeline</vt:lpstr>
      <vt:lpstr>Insights</vt:lpstr>
      <vt:lpstr>Future steps</vt:lpstr>
      <vt:lpstr>Thank you! nytsummarizer.us</vt:lpstr>
      <vt:lpstr>Appendices</vt:lpstr>
      <vt:lpstr>Appendices</vt:lpstr>
      <vt:lpstr>Negative sentiment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TIMES COMMENTS SUMMARIZER</dc:title>
  <cp:lastModifiedBy>Peggy  Fan</cp:lastModifiedBy>
  <cp:revision>15</cp:revision>
  <dcterms:modified xsi:type="dcterms:W3CDTF">2015-10-08T18:27:54Z</dcterms:modified>
</cp:coreProperties>
</file>