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"/>
      </a:defRPr>
    </a:lvl1pPr>
    <a:lvl2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"/>
      </a:defRPr>
    </a:lvl2pPr>
    <a:lvl3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"/>
      </a:defRPr>
    </a:lvl3pPr>
    <a:lvl4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"/>
      </a:defRPr>
    </a:lvl4pPr>
    <a:lvl5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"/>
      </a:defRPr>
    </a:lvl5pPr>
    <a:lvl6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"/>
      </a:defRPr>
    </a:lvl6pPr>
    <a:lvl7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"/>
      </a:defRPr>
    </a:lvl7pPr>
    <a:lvl8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"/>
      </a:defRPr>
    </a:lvl8pPr>
    <a:lvl9pPr algn="ctr" defTabSz="584200">
      <a:defRPr sz="3800"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D1DDF4"/>
          </a:solidFill>
        </a:fill>
      </a:tcStyle>
    </a:wholeTbl>
    <a:band2H>
      <a:tcTxStyle b="def" i="def"/>
      <a:tcStyle>
        <a:tcBdr/>
        <a:fill>
          <a:solidFill>
            <a:srgbClr val="EAEFFA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CBEACC"/>
          </a:solidFill>
        </a:fill>
      </a:tcStyle>
    </a:wholeTbl>
    <a:band2H>
      <a:tcTxStyle b="def" i="def"/>
      <a:tcStyle>
        <a:tcBdr/>
        <a:fill>
          <a:solidFill>
            <a:srgbClr val="E7F5E7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Col>
    <a:la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4D2F1"/>
          </a:solidFill>
        </a:fill>
      </a:tcStyle>
    </a:wholeTbl>
    <a:band2H>
      <a:tcTxStyle b="def" i="def"/>
      <a:tcStyle>
        <a:tcBdr/>
        <a:fill>
          <a:solidFill>
            <a:srgbClr val="F2EAF8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Col>
    <a:la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BEBE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BEBEB">
              <a:alpha val="20000"/>
            </a:srgbClr>
          </a:solidFill>
        </a:fill>
      </a:tcStyle>
    </a:firstCol>
    <a:la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508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254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Not a good dataset for (comment-to-candidate) classification problem: signals (sentiment, relevancy) are muted, many comments covers multiple candidates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More precise clustering that can be used for targeting. plotting the the comments on two axises representing two topics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762000" y="0"/>
            <a:ext cx="11480800" cy="50038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762000" y="5156200"/>
            <a:ext cx="11480800" cy="459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  <p:pic>
        <p:nvPicPr>
          <p:cNvPr id="8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120650"/>
            <a:ext cx="13608399" cy="966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62000" y="0"/>
            <a:ext cx="5384800" cy="50165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2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xfrm>
            <a:off x="762000" y="5245100"/>
            <a:ext cx="5384800" cy="450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762000" y="0"/>
            <a:ext cx="11480800" cy="25527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762000" y="196536"/>
            <a:ext cx="11480800" cy="215962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762000" y="2356161"/>
            <a:ext cx="5384800" cy="684467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" y="120650"/>
            <a:ext cx="13738221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762000" y="192275"/>
            <a:ext cx="11480800" cy="216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762000" y="2360422"/>
            <a:ext cx="11480800" cy="6467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spd="med" advClick="1"/>
  <p:txStyles>
    <p:titleStyle>
      <a:lvl1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1pPr>
      <a:lvl2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2pPr>
      <a:lvl3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3pPr>
      <a:lvl4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4pPr>
      <a:lvl5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5pPr>
      <a:lvl6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6pPr>
      <a:lvl7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7pPr>
      <a:lvl8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8pPr>
      <a:lvl9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709166" y="63499"/>
            <a:ext cx="11357868" cy="905075"/>
          </a:xfrm>
          <a:prstGeom prst="rect">
            <a:avLst/>
          </a:prstGeom>
        </p:spPr>
        <p:txBody>
          <a:bodyPr/>
          <a:lstStyle>
            <a:lvl1pPr defTabSz="479044">
              <a:defRPr sz="3900">
                <a:effectLst>
                  <a:outerShdw sx="100000" sy="100000" kx="0" ky="0" algn="b" rotWithShape="0" blurRad="38100" dist="2082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3900">
                <a:solidFill>
                  <a:srgbClr val="FFFFFF"/>
                </a:solidFill>
                <a:effectLst>
                  <a:outerShdw sx="100000" sy="100000" kx="0" ky="0" algn="b" rotWithShape="0" blurRad="38100" dist="20828" dir="5400000">
                    <a:srgbClr val="000000"/>
                  </a:outerShdw>
                </a:effectLst>
              </a:rPr>
              <a:t>NEW YORK TIMES COMMENTS SUMMARIZER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762000" y="5842000"/>
            <a:ext cx="11480800" cy="86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 Data Visualization Project using Topic Modeling on New York Times comments on presidential candidates</a:t>
            </a:r>
          </a:p>
        </p:txBody>
      </p:sp>
      <p:pic>
        <p:nvPicPr>
          <p:cNvPr id="33" name="image3.png" descr="slide_tit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9" y="1997273"/>
            <a:ext cx="13589001" cy="7785973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3947107" y="1029129"/>
            <a:ext cx="511058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u="sng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sz="3600" u="sng">
                <a:solidFill>
                  <a:srgbClr val="FFFFFF"/>
                </a:solidFill>
              </a:rPr>
              <a:t>http://nytsummarizer.us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762000" y="-323921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Results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521225" y="1601984"/>
            <a:ext cx="12479871" cy="7135615"/>
          </a:xfrm>
          <a:prstGeom prst="rect">
            <a:avLst/>
          </a:prstGeom>
        </p:spPr>
        <p:txBody>
          <a:bodyPr/>
          <a:lstStyle/>
          <a:p>
            <a:pPr lvl="0" marL="2207604" indent="-220760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Topics in recent news detected. </a:t>
            </a:r>
            <a:r>
              <a:rPr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                         </a:t>
            </a:r>
            <a:endParaRPr sz="4400"/>
          </a:p>
          <a:p>
            <a:pPr lvl="0" marL="2207604" indent="-220760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Identify representative comment that captures     the topic’s idea.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762000" y="-294327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Future steps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556142" y="1712836"/>
            <a:ext cx="12242805" cy="7071785"/>
          </a:xfrm>
          <a:prstGeom prst="rect">
            <a:avLst/>
          </a:prstGeom>
        </p:spPr>
        <p:txBody>
          <a:bodyPr/>
          <a:lstStyle/>
          <a:p>
            <a:pPr lvl="0" marL="2207604" indent="-220760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Classify comments by candidates. Use features such as distinct topics or other measures (subjectivity)</a:t>
            </a:r>
          </a:p>
          <a:p>
            <a:pPr lvl="0" marL="2207604" indent="-220760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Utilize both the comments and news cycles to predict popular topics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1100663" y="1626491"/>
            <a:ext cx="11480805" cy="307251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Thank you!</a:t>
            </a:r>
          </a:p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br/>
            <a:r>
              <a:rPr sz="3600">
                <a:solidFill>
                  <a:srgbClr val="EBEBEB"/>
                </a:solidFill>
              </a:rPr>
              <a:t>nytsummarizer.us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596899" y="5452533"/>
            <a:ext cx="12327467" cy="396240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www.linkedin/in/fanpeggy</a:t>
            </a: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www.github.com/PeggyFan</a:t>
            </a:r>
          </a:p>
        </p:txBody>
      </p:sp>
      <p:pic>
        <p:nvPicPr>
          <p:cNvPr id="104" name="image14.png" descr="linkedIn-icon-logo-vecto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5465233"/>
            <a:ext cx="668870" cy="668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3928" y="7205125"/>
            <a:ext cx="872077" cy="872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584199" y="88900"/>
            <a:ext cx="11574961" cy="818455"/>
          </a:xfrm>
          <a:prstGeom prst="rect">
            <a:avLst/>
          </a:prstGeom>
        </p:spPr>
        <p:txBody>
          <a:bodyPr/>
          <a:lstStyle>
            <a:lvl1pPr defTabSz="479044">
              <a:defRPr sz="4700">
                <a:effectLst>
                  <a:outerShdw sx="100000" sy="100000" kx="0" ky="0" algn="b" rotWithShape="0" blurRad="38100" dist="2082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700">
                <a:solidFill>
                  <a:srgbClr val="FFFFFF"/>
                </a:solidFill>
                <a:effectLst>
                  <a:outerShdw sx="100000" sy="100000" kx="0" ky="0" algn="b" rotWithShape="0" blurRad="38100" dist="20828" dir="540000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08" name="Shape 108"/>
          <p:cNvSpPr/>
          <p:nvPr/>
        </p:nvSpPr>
        <p:spPr>
          <a:xfrm>
            <a:off x="332125" y="1093387"/>
            <a:ext cx="10825330" cy="181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Matrix factorization: 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Dimensionality reduction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Latent properties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Linear combination of features</a:t>
            </a:r>
          </a:p>
        </p:txBody>
      </p:sp>
      <p:pic>
        <p:nvPicPr>
          <p:cNvPr id="109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6204" y="2601747"/>
            <a:ext cx="9295594" cy="7184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850900" y="165100"/>
            <a:ext cx="10920215" cy="863600"/>
          </a:xfrm>
          <a:prstGeom prst="rect">
            <a:avLst/>
          </a:prstGeom>
        </p:spPr>
        <p:txBody>
          <a:bodyPr/>
          <a:lstStyle>
            <a:lvl1pPr defTabSz="508254">
              <a:defRPr sz="5000">
                <a:effectLst>
                  <a:outerShdw sx="100000" sy="100000" kx="0" ky="0" algn="b" rotWithShape="0" blurRad="38100" dist="2209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000">
                <a:solidFill>
                  <a:srgbClr val="FFFFFF"/>
                </a:solidFill>
                <a:effectLst>
                  <a:outerShdw sx="100000" sy="100000" kx="0" ky="0" algn="b" rotWithShape="0" blurRad="38100" dist="22098" dir="540000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457197" y="1104900"/>
            <a:ext cx="12202969" cy="8345835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How I picked number of topics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Using LDA: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Kullback-Leibler (KL) divergence is the difference between 2 distributions: actual distribution of P for the data and distribution Q for which compression scheme optimizes. A kind of entropy measure.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Perplexity: the log-likelihood of a held-out test set. The lower perplexity the better.  Measure how well the word counts of the test documents are represented by the word distributions represented by the topics.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Using matrix factorization: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PCA - elbow at the scree plot to eyeball the optimal number of principal components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303858" y="101597"/>
            <a:ext cx="10397084" cy="1112694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Motivation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673100" y="1172266"/>
            <a:ext cx="11836400" cy="3843146"/>
          </a:xfrm>
          <a:prstGeom prst="rect">
            <a:avLst/>
          </a:prstGeom>
        </p:spPr>
        <p:txBody>
          <a:bodyPr/>
          <a:lstStyle/>
          <a:p>
            <a:pPr lvl="0" marL="2738877" indent="-2738877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Discover topics and key examples from a large corpus</a:t>
            </a:r>
          </a:p>
          <a:p>
            <a:pPr lvl="0" marL="2738877" indent="-2738877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Monitor discussions with topic detection</a:t>
            </a:r>
          </a:p>
        </p:txBody>
      </p:sp>
      <p:sp>
        <p:nvSpPr>
          <p:cNvPr id="38" name="Shape 38"/>
          <p:cNvSpPr/>
          <p:nvPr/>
        </p:nvSpPr>
        <p:spPr>
          <a:xfrm>
            <a:off x="611857" y="5740398"/>
            <a:ext cx="11836405" cy="3448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+mj-lt"/>
                <a:ea typeface="+mj-ea"/>
                <a:cs typeface="+mj-cs"/>
                <a:sym typeface="Helvetica Neue"/>
              </a:rPr>
              <a:t>Objective</a:t>
            </a:r>
            <a:endParaRPr>
              <a:latin typeface="+mj-lt"/>
              <a:ea typeface="+mj-ea"/>
              <a:cs typeface="+mj-cs"/>
              <a:sym typeface="Helvetica Neue"/>
            </a:endParaRPr>
          </a:p>
          <a:p>
            <a:pPr lvl="0" marL="2738877" indent="-2738877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 Medium"/>
              <a:buChar char="•"/>
              <a:defRPr sz="1800"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Build visualization that captures sentiments and content discussed about candidates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5197"/>
            <a:ext cx="13004800" cy="8675594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852048" y="201066"/>
            <a:ext cx="11531607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00">
                <a:solidFill>
                  <a:srgbClr val="FFFFFF"/>
                </a:solidFill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5" name="image5.png" descr="slide_po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2440702"/>
            <a:ext cx="13004805" cy="5311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91299" y="171872"/>
            <a:ext cx="11531607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00">
                <a:solidFill>
                  <a:srgbClr val="FFFFFF"/>
                </a:solidFill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8" name="image6.png" descr="slide_pos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85158" y="2275381"/>
            <a:ext cx="15016958" cy="5444138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2109471" y="8178799"/>
            <a:ext cx="85826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“He’s a person who gets things done…”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736596" y="223317"/>
            <a:ext cx="11531607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00">
                <a:solidFill>
                  <a:srgbClr val="FFFFFF"/>
                </a:solidFill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2" name="image7.png" descr="slide_ne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2205668"/>
            <a:ext cx="13004804" cy="490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736596" y="234051"/>
            <a:ext cx="11531607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00">
                <a:solidFill>
                  <a:srgbClr val="FFFFFF"/>
                </a:solidFill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5" name="image8.png" descr="slide_ne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70637" y="2032000"/>
            <a:ext cx="14588138" cy="4892208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250353" y="7556499"/>
            <a:ext cx="12783494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“Trumps speaks for the lowest common denominator, most of whom who think of themselves as ‘Patriots’ or real Americans…”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9.png" descr="slides_tre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418404"/>
            <a:ext cx="13004801" cy="6988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891378" y="94036"/>
            <a:ext cx="11480807" cy="1020071"/>
          </a:xfrm>
          <a:prstGeom prst="rect">
            <a:avLst/>
          </a:prstGeom>
        </p:spPr>
        <p:txBody>
          <a:bodyPr/>
          <a:lstStyle>
            <a:lvl1pPr defTabSz="543305">
              <a:defRPr sz="5900">
                <a:effectLst>
                  <a:outerShdw sx="100000" sy="100000" kx="0" ky="0" algn="b" rotWithShape="0" blurRad="50800" dist="23622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900">
                <a:solidFill>
                  <a:srgbClr val="FFFFFF"/>
                </a:solidFill>
                <a:effectLst>
                  <a:outerShdw sx="100000" sy="100000" kx="0" ky="0" algn="b" rotWithShape="0" blurRad="50800" dist="23622" dir="5400000">
                    <a:srgbClr val="000000"/>
                  </a:outerShdw>
                </a:effectLst>
              </a:rPr>
              <a:t>Data pipeline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2423573" y="1353900"/>
            <a:ext cx="1706568" cy="1270004"/>
            <a:chOff x="0" y="0"/>
            <a:chExt cx="1706567" cy="1270003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1706568" cy="1270004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effectLst/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>
              <a:off x="55795" y="219100"/>
              <a:ext cx="1594977" cy="8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New York Times Articles API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9126809" y="1308100"/>
            <a:ext cx="1706569" cy="1270000"/>
            <a:chOff x="0" y="0"/>
            <a:chExt cx="1706567" cy="127000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706568" cy="1270000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effectLst/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55794" y="79399"/>
              <a:ext cx="1594977" cy="1111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New York Times Community API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775192" y="3381709"/>
            <a:ext cx="1706569" cy="1020074"/>
            <a:chOff x="0" y="0"/>
            <a:chExt cx="1706568" cy="1020073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1706569" cy="1020074"/>
            </a:xfrm>
            <a:prstGeom prst="roundRect">
              <a:avLst>
                <a:gd name="adj" fmla="val 18675"/>
              </a:avLst>
            </a:prstGeom>
            <a:solidFill>
              <a:srgbClr val="C1E7F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8" name="Shape 68"/>
            <p:cNvSpPr/>
            <p:nvPr/>
          </p:nvSpPr>
          <p:spPr>
            <a:xfrm>
              <a:off x="55794" y="221250"/>
              <a:ext cx="1594979" cy="577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Exploratory analyses</a:t>
              </a:r>
            </a:p>
          </p:txBody>
        </p:sp>
      </p:grpSp>
      <p:pic>
        <p:nvPicPr>
          <p:cNvPr id="70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6283" y="1308100"/>
            <a:ext cx="2785810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" name="Group 73"/>
          <p:cNvGrpSpPr/>
          <p:nvPr/>
        </p:nvGrpSpPr>
        <p:grpSpPr>
          <a:xfrm>
            <a:off x="5796980" y="5297556"/>
            <a:ext cx="1706568" cy="1020074"/>
            <a:chOff x="0" y="0"/>
            <a:chExt cx="1706567" cy="1020073"/>
          </a:xfrm>
        </p:grpSpPr>
        <p:sp>
          <p:nvSpPr>
            <p:cNvPr id="71" name="Shape 71"/>
            <p:cNvSpPr/>
            <p:nvPr/>
          </p:nvSpPr>
          <p:spPr>
            <a:xfrm>
              <a:off x="-1" y="0"/>
              <a:ext cx="1706568" cy="1020074"/>
            </a:xfrm>
            <a:prstGeom prst="roundRect">
              <a:avLst>
                <a:gd name="adj" fmla="val 18675"/>
              </a:avLst>
            </a:prstGeom>
            <a:solidFill>
              <a:srgbClr val="F3EFB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55794" y="75200"/>
              <a:ext cx="1594977" cy="86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Topic modeling (NMF)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2423573" y="5330352"/>
            <a:ext cx="1706568" cy="1020074"/>
            <a:chOff x="0" y="0"/>
            <a:chExt cx="1706567" cy="1020073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1706568" cy="1020074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55794" y="367300"/>
              <a:ext cx="1594979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Trends</a:t>
              </a: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9170388" y="5330352"/>
            <a:ext cx="1706569" cy="1020074"/>
            <a:chOff x="0" y="0"/>
            <a:chExt cx="1706567" cy="1020073"/>
          </a:xfrm>
        </p:grpSpPr>
        <p:sp>
          <p:nvSpPr>
            <p:cNvPr id="77" name="Shape 77"/>
            <p:cNvSpPr/>
            <p:nvPr/>
          </p:nvSpPr>
          <p:spPr>
            <a:xfrm>
              <a:off x="-1" y="0"/>
              <a:ext cx="1706568" cy="1020074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55794" y="367300"/>
              <a:ext cx="1594977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Topics</a:t>
              </a:r>
            </a:p>
          </p:txBody>
        </p:sp>
      </p:grpSp>
      <p:sp>
        <p:nvSpPr>
          <p:cNvPr id="80" name="Shape 80"/>
          <p:cNvSpPr/>
          <p:nvPr/>
        </p:nvSpPr>
        <p:spPr>
          <a:xfrm flipH="1">
            <a:off x="7162679" y="6407306"/>
            <a:ext cx="2817414" cy="2126589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4176072" y="1943100"/>
            <a:ext cx="1080215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</a:p>
        </p:txBody>
      </p:sp>
      <p:sp>
        <p:nvSpPr>
          <p:cNvPr id="82" name="Shape 82"/>
          <p:cNvSpPr/>
          <p:nvPr/>
        </p:nvSpPr>
        <p:spPr>
          <a:xfrm flipH="1">
            <a:off x="8042091" y="1943100"/>
            <a:ext cx="1066191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6631781" y="2623902"/>
            <a:ext cx="3" cy="729654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</a:p>
        </p:txBody>
      </p:sp>
      <p:sp>
        <p:nvSpPr>
          <p:cNvPr id="84" name="Shape 84"/>
          <p:cNvSpPr/>
          <p:nvPr/>
        </p:nvSpPr>
        <p:spPr>
          <a:xfrm flipH="1">
            <a:off x="4256189" y="5840386"/>
            <a:ext cx="1414742" cy="3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</a:p>
        </p:txBody>
      </p:sp>
      <p:sp>
        <p:nvSpPr>
          <p:cNvPr id="85" name="Shape 85"/>
          <p:cNvSpPr/>
          <p:nvPr/>
        </p:nvSpPr>
        <p:spPr>
          <a:xfrm flipV="1">
            <a:off x="7571944" y="5840386"/>
            <a:ext cx="1508260" cy="3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6631781" y="4419598"/>
            <a:ext cx="3" cy="81359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</a:p>
        </p:txBody>
      </p:sp>
      <p:pic>
        <p:nvPicPr>
          <p:cNvPr id="87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616" y="8626778"/>
            <a:ext cx="1414742" cy="860188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3276698" y="6434142"/>
            <a:ext cx="2886277" cy="2102692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</a:p>
        </p:txBody>
      </p:sp>
      <p:pic>
        <p:nvPicPr>
          <p:cNvPr id="89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0872" y="8636617"/>
            <a:ext cx="1692076" cy="81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1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06902" y="8642967"/>
            <a:ext cx="1886725" cy="813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BEB"/>
        </a:solidFill>
        <a:ln w="25400" cap="flat">
          <a:solidFill>
            <a:srgbClr val="619AE3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BEB"/>
        </a:solidFill>
        <a:ln w="25400" cap="flat">
          <a:solidFill>
            <a:srgbClr val="619AE3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