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1pPr>
    <a:lvl2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2pPr>
    <a:lvl3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3pPr>
    <a:lvl4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4pPr>
    <a:lvl5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5pPr>
    <a:lvl6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6pPr>
    <a:lvl7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7pPr>
    <a:lvl8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8pPr>
    <a:lvl9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D1DDF4"/>
          </a:solidFill>
        </a:fill>
      </a:tcStyle>
    </a:wholeTbl>
    <a:band2H>
      <a:tcTxStyle/>
      <a:tcStyle>
        <a:tcBdr/>
        <a:fill>
          <a:solidFill>
            <a:srgbClr val="EAEFFA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BEACC"/>
          </a:solidFill>
        </a:fill>
      </a:tcStyle>
    </a:wholeTbl>
    <a:band2H>
      <a:tcTxStyle/>
      <a:tcStyle>
        <a:tcBdr/>
        <a:fill>
          <a:solidFill>
            <a:srgbClr val="E7F5E7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4D2F1"/>
          </a:solidFill>
        </a:fill>
      </a:tcStyle>
    </a:wholeTbl>
    <a:band2H>
      <a:tcTxStyle/>
      <a:tcStyle>
        <a:tcBdr/>
        <a:fill>
          <a:solidFill>
            <a:srgbClr val="F2EAF8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BFBFB"/>
          </a:solidFill>
        </a:fill>
      </a:tcStyle>
    </a:wholeTbl>
    <a:band2H>
      <a:tcTxStyle/>
      <a:tcStyle>
        <a:tcBdr/>
        <a:fill>
          <a:solidFill>
            <a:srgbClr val="C000EB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000EB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F7F7F7"/>
          </a:solidFill>
        </a:fill>
      </a:tcStyle>
    </a:wholeTbl>
    <a:band2H>
      <a:tcTxStyle/>
      <a:tcStyle>
        <a:tcBdr/>
        <a:fill>
          <a:solidFill>
            <a:srgbClr val="FBFBFB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000E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000EB">
              <a:alpha val="20000"/>
            </a:srgbClr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508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254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9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12267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5003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62000" y="5156200"/>
            <a:ext cx="11480800" cy="459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62000" y="0"/>
            <a:ext cx="5384800" cy="50165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2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762000" y="5245100"/>
            <a:ext cx="53848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25527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762000" y="196536"/>
            <a:ext cx="11480800" cy="2159627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762000" y="2356161"/>
            <a:ext cx="5384800" cy="684467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192275"/>
            <a:ext cx="11480800" cy="216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62000" y="2360423"/>
            <a:ext cx="11480800" cy="646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1pPr>
      <a:lvl2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2pPr>
      <a:lvl3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3pPr>
      <a:lvl4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4pPr>
      <a:lvl5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5pPr>
      <a:lvl6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6pPr>
      <a:lvl7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7pPr>
      <a:lvl8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8pPr>
      <a:lvl9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09166" y="63499"/>
            <a:ext cx="11357868" cy="905075"/>
          </a:xfrm>
          <a:prstGeom prst="rect">
            <a:avLst/>
          </a:prstGeom>
        </p:spPr>
        <p:txBody>
          <a:bodyPr/>
          <a:lstStyle>
            <a:lvl1pPr defTabSz="479044">
              <a:defRPr sz="39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900" b="1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NEW YORK TIMES COMMENTS SUMMARIZER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pic>
        <p:nvPicPr>
          <p:cNvPr id="33" name="image3.png" descr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9" y="1997273"/>
            <a:ext cx="13589000" cy="778597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947108" y="1029129"/>
            <a:ext cx="51105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600" u="sng">
                <a:solidFill>
                  <a:srgbClr val="FFFFFF"/>
                </a:solidFill>
              </a:rPr>
              <a:t>http://nytsummarizer.us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891379" y="94036"/>
            <a:ext cx="11480805" cy="1020071"/>
          </a:xfrm>
          <a:prstGeom prst="rect">
            <a:avLst/>
          </a:prstGeom>
        </p:spPr>
        <p:txBody>
          <a:bodyPr/>
          <a:lstStyle>
            <a:lvl1pPr defTabSz="543305">
              <a:defRPr sz="5900">
                <a:effectLst>
                  <a:outerShdw blurRad="50800" dist="23622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900" b="1">
                <a:solidFill>
                  <a:srgbClr val="FFFFFF"/>
                </a:solidFill>
                <a:effectLst>
                  <a:outerShdw blurRad="50800" dist="23622" dir="5400000" rotWithShape="0">
                    <a:srgbClr val="000000"/>
                  </a:outerShdw>
                </a:effectLst>
              </a:rPr>
              <a:t>Data pipeline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423573" y="1353900"/>
            <a:ext cx="1706567" cy="1270002"/>
            <a:chOff x="0" y="0"/>
            <a:chExt cx="1706566" cy="12700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1706567" cy="1270001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5795" y="219100"/>
              <a:ext cx="1594976" cy="8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Articles API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9126810" y="1308100"/>
            <a:ext cx="1706566" cy="1270000"/>
            <a:chOff x="0" y="0"/>
            <a:chExt cx="1706565" cy="1270000"/>
          </a:xfrm>
        </p:grpSpPr>
        <p:sp>
          <p:nvSpPr>
            <p:cNvPr id="62" name="Shape 62"/>
            <p:cNvSpPr/>
            <p:nvPr/>
          </p:nvSpPr>
          <p:spPr>
            <a:xfrm>
              <a:off x="-1" y="0"/>
              <a:ext cx="1706567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55794" y="79399"/>
              <a:ext cx="1594976" cy="11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Community API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5775192" y="3381709"/>
            <a:ext cx="1706567" cy="1020072"/>
            <a:chOff x="0" y="0"/>
            <a:chExt cx="1706565" cy="1020070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C1E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5794" y="221250"/>
              <a:ext cx="1594977" cy="57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Exploratory analyses</a:t>
              </a:r>
            </a:p>
          </p:txBody>
        </p:sp>
      </p:grpSp>
      <p:pic>
        <p:nvPicPr>
          <p:cNvPr id="68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283" y="1308100"/>
            <a:ext cx="2785809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" name="Group 71"/>
          <p:cNvGrpSpPr/>
          <p:nvPr/>
        </p:nvGrpSpPr>
        <p:grpSpPr>
          <a:xfrm>
            <a:off x="5796981" y="5297556"/>
            <a:ext cx="1706566" cy="1020072"/>
            <a:chOff x="0" y="0"/>
            <a:chExt cx="1706565" cy="1020070"/>
          </a:xfrm>
        </p:grpSpPr>
        <p:sp>
          <p:nvSpPr>
            <p:cNvPr id="69" name="Shape 69"/>
            <p:cNvSpPr/>
            <p:nvPr/>
          </p:nvSpPr>
          <p:spPr>
            <a:xfrm>
              <a:off x="-1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F3EFBE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794" y="75200"/>
              <a:ext cx="1594976" cy="86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 modeling (NMF)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2423573" y="5330352"/>
            <a:ext cx="1706567" cy="1020072"/>
            <a:chOff x="0" y="0"/>
            <a:chExt cx="1706566" cy="102007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794" y="367300"/>
              <a:ext cx="1594978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Trends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9170389" y="5330352"/>
            <a:ext cx="1706566" cy="1020072"/>
            <a:chOff x="0" y="0"/>
            <a:chExt cx="1706565" cy="1020070"/>
          </a:xfrm>
        </p:grpSpPr>
        <p:sp>
          <p:nvSpPr>
            <p:cNvPr id="75" name="Shape 75"/>
            <p:cNvSpPr/>
            <p:nvPr/>
          </p:nvSpPr>
          <p:spPr>
            <a:xfrm>
              <a:off x="-1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794" y="367300"/>
              <a:ext cx="1594976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Topics</a:t>
              </a:r>
            </a:p>
          </p:txBody>
        </p:sp>
      </p:grpSp>
      <p:sp>
        <p:nvSpPr>
          <p:cNvPr id="78" name="Shape 78"/>
          <p:cNvSpPr/>
          <p:nvPr/>
        </p:nvSpPr>
        <p:spPr>
          <a:xfrm flipH="1">
            <a:off x="7162679" y="6407306"/>
            <a:ext cx="2817413" cy="2126588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176073" y="1943100"/>
            <a:ext cx="1080213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 flipH="1">
            <a:off x="8042091" y="1943100"/>
            <a:ext cx="1066190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631781" y="2623902"/>
            <a:ext cx="2" cy="72965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4256189" y="5840386"/>
            <a:ext cx="1414741" cy="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V="1">
            <a:off x="7571944" y="5840386"/>
            <a:ext cx="1508259" cy="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631781" y="4419598"/>
            <a:ext cx="2" cy="813589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616" y="8626779"/>
            <a:ext cx="1414741" cy="860187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3276699" y="6434142"/>
            <a:ext cx="2886276" cy="210269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87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0872" y="8636617"/>
            <a:ext cx="1692075" cy="8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6902" y="8642967"/>
            <a:ext cx="1886725" cy="813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521225" y="1601984"/>
            <a:ext cx="12479870" cy="7135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 in recent news detected. 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                          </a:t>
            </a:r>
            <a:endParaRPr sz="4400" dirty="0"/>
          </a:p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Identify representative comment that 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captures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each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topic’s idea.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556143" y="1712837"/>
            <a:ext cx="12242803" cy="7071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Classify comments by 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candidates. Use features such as distinct </a:t>
            </a: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 or 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other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semantic</a:t>
            </a:r>
            <a:r>
              <a:rPr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 </a:t>
            </a:r>
            <a:r>
              <a:rPr lang="en-US" sz="4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measures</a:t>
            </a:r>
            <a:endParaRPr sz="4400" dirty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marL="903111" lvl="0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Utilize both the comments and news cycles to predict popular topics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100664" y="1626491"/>
            <a:ext cx="11480803" cy="3072509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Thank you!</a:t>
            </a:r>
          </a:p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t/>
            </a:r>
            <a:br/>
            <a:r>
              <a:rPr sz="3600">
                <a:solidFill>
                  <a:srgbClr val="EBEBEB"/>
                </a:solidFill>
              </a:rPr>
              <a:t>nytsummarizer.us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596899" y="5452533"/>
            <a:ext cx="12327467" cy="396240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www.linkedin/in/fanpeggy</a:t>
            </a: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www.github.com/PeggyFan</a:t>
            </a:r>
          </a:p>
        </p:txBody>
      </p:sp>
      <p:pic>
        <p:nvPicPr>
          <p:cNvPr id="102" name="image14.png" descr="linkedIn-icon-logo-ve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5465233"/>
            <a:ext cx="668869" cy="668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3928" y="7205125"/>
            <a:ext cx="872076" cy="872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584199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700" b="1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6" name="Shape 106"/>
          <p:cNvSpPr/>
          <p:nvPr/>
        </p:nvSpPr>
        <p:spPr>
          <a:xfrm>
            <a:off x="332126" y="1093387"/>
            <a:ext cx="10825328" cy="181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Matrix factorization: 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reduction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 properties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pic>
        <p:nvPicPr>
          <p:cNvPr id="107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204" y="2601747"/>
            <a:ext cx="9295594" cy="7184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50900" y="165100"/>
            <a:ext cx="10920215" cy="863600"/>
          </a:xfrm>
          <a:prstGeom prst="rect">
            <a:avLst/>
          </a:prstGeom>
        </p:spPr>
        <p:txBody>
          <a:bodyPr/>
          <a:lstStyle>
            <a:lvl1pPr defTabSz="508254">
              <a:defRPr sz="5000">
                <a:effectLst>
                  <a:outerShdw blurRad="38100" dist="2209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000" b="1">
                <a:solidFill>
                  <a:srgbClr val="FFFFFF"/>
                </a:solidFill>
                <a:effectLst>
                  <a:outerShdw blurRad="38100" dist="2209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57198" y="1104900"/>
            <a:ext cx="12202967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How 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303858" y="101598"/>
            <a:ext cx="10397084" cy="1112692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73100" y="1172267"/>
            <a:ext cx="11836400" cy="3843144"/>
          </a:xfrm>
          <a:prstGeom prst="rect">
            <a:avLst/>
          </a:prstGeom>
        </p:spPr>
        <p:txBody>
          <a:bodyPr/>
          <a:lstStyle/>
          <a:p>
            <a:pPr marL="1449994" lvl="0" indent="-144999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Discover topics and key examples from a large corpus</a:t>
            </a:r>
          </a:p>
          <a:p>
            <a:pPr marL="1449994" lvl="0" indent="-144999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Monitor discussions with topic detection</a:t>
            </a:r>
          </a:p>
        </p:txBody>
      </p:sp>
      <p:sp>
        <p:nvSpPr>
          <p:cNvPr id="38" name="Shape 38"/>
          <p:cNvSpPr/>
          <p:nvPr/>
        </p:nvSpPr>
        <p:spPr>
          <a:xfrm>
            <a:off x="611858" y="5740398"/>
            <a:ext cx="12392942" cy="3448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Objective</a:t>
            </a:r>
          </a:p>
          <a:p>
            <a:pPr marL="1449994" lvl="0" indent="-1449994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 Medium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 dirty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Build visualization that captures sentiments and content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in the discussions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of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the </a:t>
            </a:r>
            <a:r>
              <a:rPr sz="3400" dirty="0" smtClean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candidates</a:t>
            </a:r>
            <a:endParaRPr sz="3400" dirty="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852049" y="201066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5" name="image5.png" descr="slide_p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440703"/>
            <a:ext cx="13004803" cy="531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19063" y="184572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 dirty="0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8" name="image6.png" descr="slide_po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2158" y="1950059"/>
            <a:ext cx="15016958" cy="54441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916823" y="7939160"/>
            <a:ext cx="110016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b="1" dirty="0" smtClean="0"/>
              <a:t>“He’s a person who gets things done …”</a:t>
            </a:r>
            <a:endParaRPr kumimoji="0" lang="ja-JP" altLang="en-US" sz="4400" b="1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736597" y="223317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1" name="image7.png" descr="slide_ne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726368"/>
            <a:ext cx="13004803" cy="490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736597" y="234051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4" name="image8.png" descr="slide_ne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3337" y="2115142"/>
            <a:ext cx="14588137" cy="489220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1127587" y="7600606"/>
            <a:ext cx="1058012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b="1" dirty="0" smtClean="0"/>
              <a:t>“Trump speaks for the lowest common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4400" b="1" dirty="0" smtClean="0"/>
              <a:t>denominator…”</a:t>
            </a:r>
            <a:endParaRPr kumimoji="0" lang="ja-JP" altLang="en-US" sz="4400" b="1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9.png" descr="slides_tre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418405"/>
            <a:ext cx="13004800" cy="6988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50" y="2003958"/>
            <a:ext cx="13705758" cy="62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4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BEBEB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321</Words>
  <Application>Microsoft Macintosh PowerPoint</Application>
  <PresentationFormat>Custom</PresentationFormat>
  <Paragraphs>53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NEW YORK TIMES COMMENTS SUMMARIZER</vt:lpstr>
      <vt:lpstr>PowerPoint Presentation</vt:lpstr>
      <vt:lpstr>Motivation</vt:lpstr>
      <vt:lpstr>Sentiment</vt:lpstr>
      <vt:lpstr>Sentiment</vt:lpstr>
      <vt:lpstr>Sentiment</vt:lpstr>
      <vt:lpstr>Sentiment</vt:lpstr>
      <vt:lpstr>PowerPoint Presentation</vt:lpstr>
      <vt:lpstr>PowerPoint Presentation</vt:lpstr>
      <vt:lpstr>Data pipeline</vt:lpstr>
      <vt:lpstr>Results</vt:lpstr>
      <vt:lpstr>Future steps</vt:lpstr>
      <vt:lpstr>Thank you!  nytsummarizer.us</vt:lpstr>
      <vt:lpstr>Appendices</vt:lpstr>
      <vt:lpstr>Appendices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COMMENTS SUMMARIZER</dc:title>
  <cp:lastModifiedBy>Peggy  Fan</cp:lastModifiedBy>
  <cp:revision>12</cp:revision>
  <dcterms:modified xsi:type="dcterms:W3CDTF">2015-10-10T18:50:43Z</dcterms:modified>
</cp:coreProperties>
</file>