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lvl1pPr algn="ctr" defTabSz="584200">
      <a:defRPr sz="3800"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+mn-lt"/>
        <a:ea typeface="+mn-ea"/>
        <a:cs typeface="+mn-cs"/>
        <a:sym typeface="Helvetica Neue"/>
      </a:defRPr>
    </a:lvl1pPr>
    <a:lvl2pPr algn="ctr" defTabSz="584200">
      <a:defRPr sz="3800"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+mn-lt"/>
        <a:ea typeface="+mn-ea"/>
        <a:cs typeface="+mn-cs"/>
        <a:sym typeface="Helvetica Neue"/>
      </a:defRPr>
    </a:lvl2pPr>
    <a:lvl3pPr algn="ctr" defTabSz="584200">
      <a:defRPr sz="3800"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+mn-lt"/>
        <a:ea typeface="+mn-ea"/>
        <a:cs typeface="+mn-cs"/>
        <a:sym typeface="Helvetica Neue"/>
      </a:defRPr>
    </a:lvl3pPr>
    <a:lvl4pPr algn="ctr" defTabSz="584200">
      <a:defRPr sz="3800"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+mn-lt"/>
        <a:ea typeface="+mn-ea"/>
        <a:cs typeface="+mn-cs"/>
        <a:sym typeface="Helvetica Neue"/>
      </a:defRPr>
    </a:lvl4pPr>
    <a:lvl5pPr algn="ctr" defTabSz="584200">
      <a:defRPr sz="3800"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+mn-lt"/>
        <a:ea typeface="+mn-ea"/>
        <a:cs typeface="+mn-cs"/>
        <a:sym typeface="Helvetica Neue"/>
      </a:defRPr>
    </a:lvl5pPr>
    <a:lvl6pPr algn="ctr" defTabSz="584200">
      <a:defRPr sz="3800"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+mn-lt"/>
        <a:ea typeface="+mn-ea"/>
        <a:cs typeface="+mn-cs"/>
        <a:sym typeface="Helvetica Neue"/>
      </a:defRPr>
    </a:lvl6pPr>
    <a:lvl7pPr algn="ctr" defTabSz="584200">
      <a:defRPr sz="3800"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+mn-lt"/>
        <a:ea typeface="+mn-ea"/>
        <a:cs typeface="+mn-cs"/>
        <a:sym typeface="Helvetica Neue"/>
      </a:defRPr>
    </a:lvl7pPr>
    <a:lvl8pPr algn="ctr" defTabSz="584200">
      <a:defRPr sz="3800"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+mn-lt"/>
        <a:ea typeface="+mn-ea"/>
        <a:cs typeface="+mn-cs"/>
        <a:sym typeface="Helvetica Neue"/>
      </a:defRPr>
    </a:lvl8pPr>
    <a:lvl9pPr algn="ctr" defTabSz="584200">
      <a:defRPr sz="3800">
        <a:solidFill>
          <a:srgbClr val="C000EB"/>
        </a:solidFill>
        <a:effectLst>
          <a:outerShdw sx="100000" sy="100000" kx="0" ky="0" algn="b" rotWithShape="0" blurRad="50800" dist="25400" dir="5400000">
            <a:srgbClr val="000000"/>
          </a:outerShdw>
        </a:effectLst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inor">
          <a:srgbClr val="C000EB"/>
        </a:fontRef>
        <a:srgbClr val="C000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D1DDF4"/>
          </a:solidFill>
        </a:fill>
      </a:tcStyle>
    </a:wholeTbl>
    <a:band2H>
      <a:tcTxStyle b="def" i="def"/>
      <a:tcStyle>
        <a:tcBdr/>
        <a:fill>
          <a:solidFill>
            <a:srgbClr val="EAEFFA"/>
          </a:solidFill>
        </a:fill>
      </a:tcStyle>
    </a:band2H>
    <a:firstCol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firstCol>
    <a:la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381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lastRow>
    <a:fir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381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619AE3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C000EB"/>
        </a:fontRef>
        <a:srgbClr val="C000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CBEACC"/>
          </a:solidFill>
        </a:fill>
      </a:tcStyle>
    </a:wholeTbl>
    <a:band2H>
      <a:tcTxStyle b="def" i="def"/>
      <a:tcStyle>
        <a:tcBdr/>
        <a:fill>
          <a:solidFill>
            <a:srgbClr val="E7F5E7"/>
          </a:solidFill>
        </a:fill>
      </a:tcStyle>
    </a:band2H>
    <a:firstCol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firstCol>
    <a:la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381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lastRow>
    <a:fir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381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29C439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C000EB"/>
        </a:fontRef>
        <a:srgbClr val="C000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E4D2F1"/>
          </a:solidFill>
        </a:fill>
      </a:tcStyle>
    </a:wholeTbl>
    <a:band2H>
      <a:tcTxStyle b="def" i="def"/>
      <a:tcStyle>
        <a:tcBdr/>
        <a:fill>
          <a:solidFill>
            <a:srgbClr val="F2EAF8"/>
          </a:solidFill>
        </a:fill>
      </a:tcStyle>
    </a:band2H>
    <a:firstCol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firstCol>
    <a:la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381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lastRow>
    <a:fir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381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B264DA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C000EB"/>
        </a:fontRef>
        <a:srgbClr val="C000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E6FB"/>
          </a:solidFill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19AE3"/>
          </a:solidFill>
        </a:fill>
      </a:tcStyle>
    </a:firstCol>
    <a:lastRow>
      <a:tcTxStyle b="on" i="on">
        <a:fontRef idx="minor">
          <a:srgbClr val="C000EB"/>
        </a:fontRef>
        <a:srgbClr val="C000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C000EB"/>
              </a:solidFill>
              <a:prstDash val="solid"/>
              <a:bevel/>
            </a:ln>
          </a:top>
          <a:bottom>
            <a:ln w="254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C000EB"/>
              </a:solidFill>
              <a:prstDash val="solid"/>
              <a:bevel/>
            </a:ln>
          </a:top>
          <a:bottom>
            <a:ln w="25400" cap="flat">
              <a:solidFill>
                <a:srgbClr val="C000EB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19AE3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C000EB"/>
        </a:fontRef>
        <a:srgbClr val="C000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E8CAF7"/>
          </a:solidFill>
        </a:fill>
      </a:tcStyle>
    </a:wholeTbl>
    <a:band2H>
      <a:tcTxStyle b="def" i="def"/>
      <a:tcStyle>
        <a:tcBdr/>
        <a:fill>
          <a:solidFill>
            <a:srgbClr val="F4E6FB"/>
          </a:solidFill>
        </a:fill>
      </a:tcStyle>
    </a:band2H>
    <a:firstCol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C000EB"/>
          </a:solidFill>
        </a:fill>
      </a:tcStyle>
    </a:firstCol>
    <a:la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381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C000EB"/>
          </a:solidFill>
        </a:fill>
      </a:tcStyle>
    </a:lastRow>
    <a:fir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381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C000EB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EBEBEB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solidFill>
            <a:srgbClr val="EBEBEB">
              <a:alpha val="20000"/>
            </a:srgbClr>
          </a:solidFill>
        </a:fill>
      </a:tcStyle>
    </a:firstCol>
    <a:la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50800" cap="flat">
              <a:solidFill>
                <a:srgbClr val="EBEBEB"/>
              </a:solidFill>
              <a:prstDash val="solid"/>
              <a:bevel/>
            </a:ln>
          </a:top>
          <a:bottom>
            <a:ln w="127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inor">
          <a:srgbClr val="EBEBEB"/>
        </a:fontRef>
        <a:srgbClr val="EBEBEB"/>
      </a:tcTxStyle>
      <a:tcStyle>
        <a:tcBdr>
          <a:left>
            <a:ln w="12700" cap="flat">
              <a:solidFill>
                <a:srgbClr val="EBEBEB"/>
              </a:solidFill>
              <a:prstDash val="solid"/>
              <a:bevel/>
            </a:ln>
          </a:left>
          <a:right>
            <a:ln w="12700" cap="flat">
              <a:solidFill>
                <a:srgbClr val="EBEBEB"/>
              </a:solidFill>
              <a:prstDash val="solid"/>
              <a:bevel/>
            </a:ln>
          </a:right>
          <a:top>
            <a:ln w="12700" cap="flat">
              <a:solidFill>
                <a:srgbClr val="EBEBEB"/>
              </a:solidFill>
              <a:prstDash val="solid"/>
              <a:bevel/>
            </a:ln>
          </a:top>
          <a:bottom>
            <a:ln w="25400" cap="flat">
              <a:solidFill>
                <a:srgbClr val="EBEBEB"/>
              </a:solidFill>
              <a:prstDash val="solid"/>
              <a:bevel/>
            </a:ln>
          </a:bottom>
          <a:insideH>
            <a:ln w="12700" cap="flat">
              <a:solidFill>
                <a:srgbClr val="EBEBEB"/>
              </a:solidFill>
              <a:prstDash val="solid"/>
              <a:bevel/>
            </a:ln>
          </a:insideH>
          <a:insideV>
            <a:ln w="12700" cap="flat">
              <a:solidFill>
                <a:srgbClr val="EBEBEB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pPr lvl="0">
              <a:defRPr sz="1800"/>
            </a:pPr>
            <a:r>
              <a:rPr sz="2200"/>
              <a:t>Not a good dataset for (comment-to-candidate) classification problem: signals (sentiment, relevancy) are muted, many comments covers multiple candidates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7999"/>
              </a:lnSpc>
            </a:lvl1pPr>
          </a:lstStyle>
          <a:p>
            <a:pPr lvl="0">
              <a:defRPr sz="1800"/>
            </a:pPr>
            <a:r>
              <a:rPr sz="2200"/>
              <a:t>More precise clustering that can be used for targeting. plotting the the comments on two axises representing two topics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762000" y="25400"/>
            <a:ext cx="11480800" cy="49784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762000" y="5156200"/>
            <a:ext cx="11480800" cy="3302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  <p:pic>
        <p:nvPicPr>
          <p:cNvPr id="8" name="image3.jpe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50" y="120650"/>
            <a:ext cx="13608399" cy="9661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xfrm>
            <a:off x="762000" y="4445000"/>
            <a:ext cx="11480800" cy="3517900"/>
          </a:xfrm>
          <a:prstGeom prst="rect">
            <a:avLst/>
          </a:prstGeom>
        </p:spPr>
        <p:txBody>
          <a:bodyPr anchor="b"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762000" y="8128000"/>
            <a:ext cx="11480800" cy="16256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762000" y="3517900"/>
            <a:ext cx="11480800" cy="27178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762000" y="0"/>
            <a:ext cx="5384800" cy="5016500"/>
          </a:xfrm>
          <a:prstGeom prst="rect">
            <a:avLst/>
          </a:prstGeom>
        </p:spPr>
        <p:txBody>
          <a:bodyPr anchor="b"/>
          <a:lstStyle>
            <a:lvl1pPr>
              <a:defRPr sz="52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2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762000" y="5245100"/>
            <a:ext cx="5384800" cy="4508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Sz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xfrm>
            <a:off x="762000" y="0"/>
            <a:ext cx="11480800" cy="2552700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xfrm>
            <a:off x="762000" y="196537"/>
            <a:ext cx="11480800" cy="215962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762000" y="2356162"/>
            <a:ext cx="5384800" cy="6844676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>
                <a:srgbClr val="EBEBEB"/>
              </a:buClr>
              <a:defRPr sz="2800"/>
            </a:lvl1pPr>
            <a:lvl2pPr marL="685800" indent="-342900">
              <a:spcBef>
                <a:spcPts val="3200"/>
              </a:spcBef>
              <a:buClr>
                <a:srgbClr val="EBEBEB"/>
              </a:buClr>
              <a:defRPr sz="2800"/>
            </a:lvl2pPr>
            <a:lvl3pPr marL="1028700" indent="-342900">
              <a:spcBef>
                <a:spcPts val="3200"/>
              </a:spcBef>
              <a:buClr>
                <a:srgbClr val="EBEBEB"/>
              </a:buClr>
              <a:defRPr sz="2800"/>
            </a:lvl3pPr>
            <a:lvl4pPr marL="1371600" indent="-342900">
              <a:spcBef>
                <a:spcPts val="3200"/>
              </a:spcBef>
              <a:buClr>
                <a:srgbClr val="EBEBEB"/>
              </a:buClr>
              <a:defRPr sz="2800"/>
            </a:lvl4pPr>
            <a:lvl5pPr marL="1714500" indent="-342900">
              <a:spcBef>
                <a:spcPts val="3200"/>
              </a:spcBef>
              <a:buClr>
                <a:srgbClr val="EBEBEB"/>
              </a:buClr>
              <a:defRPr sz="28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28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body" idx="1"/>
          </p:nvPr>
        </p:nvSpPr>
        <p:spPr>
          <a:xfrm>
            <a:off x="762000" y="965200"/>
            <a:ext cx="11480800" cy="7823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.jpe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50" y="120650"/>
            <a:ext cx="13738221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762000" y="192275"/>
            <a:ext cx="11480800" cy="2168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762000" y="2360424"/>
            <a:ext cx="11480800" cy="6467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One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Two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Three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Four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Body Level Five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1pPr>
      <a:lvl2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2pPr>
      <a:lvl3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3pPr>
      <a:lvl4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4pPr>
      <a:lvl5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5pPr>
      <a:lvl6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6pPr>
      <a:lvl7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7pPr>
      <a:lvl8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8pPr>
      <a:lvl9pPr algn="ctr" defTabSz="584200">
        <a:defRPr b="1" sz="6400">
          <a:solidFill>
            <a:srgbClr val="FFFFFF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"/>
        </a:defRPr>
      </a:lvl9pPr>
    </p:titleStyle>
    <p:bodyStyle>
      <a:lvl1pPr marL="406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1pPr>
      <a:lvl2pPr marL="812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2pPr>
      <a:lvl3pPr marL="1219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3pPr>
      <a:lvl4pPr marL="1625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4pPr>
      <a:lvl5pPr marL="20320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5pPr>
      <a:lvl6pPr marL="24384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6pPr>
      <a:lvl7pPr marL="28448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7pPr>
      <a:lvl8pPr marL="32512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8pPr>
      <a:lvl9pPr marL="3657600" indent="-406400" defTabSz="584200">
        <a:spcBef>
          <a:spcPts val="4200"/>
        </a:spcBef>
        <a:buSzPct val="75000"/>
        <a:buChar char="•"/>
        <a:defRPr sz="3400">
          <a:solidFill>
            <a:srgbClr val="EBEBEB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Helvetica Neue Medium"/>
          <a:ea typeface="Helvetica Neue Medium"/>
          <a:cs typeface="Helvetica Neue Medium"/>
          <a:sym typeface="Helvetica Neue Medium"/>
        </a:defRPr>
      </a:lvl9pPr>
    </p:bodyStyle>
    <p:otherStyle>
      <a:lvl1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 Medium"/>
        </a:defRPr>
      </a:lvl1pPr>
      <a:lvl2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 Medium"/>
        </a:defRPr>
      </a:lvl2pPr>
      <a:lvl3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 Medium"/>
        </a:defRPr>
      </a:lvl3pPr>
      <a:lvl4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 Medium"/>
        </a:defRPr>
      </a:lvl4pPr>
      <a:lvl5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 Medium"/>
        </a:defRPr>
      </a:lvl5pPr>
      <a:lvl6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 Medium"/>
        </a:defRPr>
      </a:lvl6pPr>
      <a:lvl7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 Medium"/>
        </a:defRPr>
      </a:lvl7pPr>
      <a:lvl8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 Medium"/>
        </a:defRPr>
      </a:lvl8pPr>
      <a:lvl9pPr algn="r" defTabSz="584200">
        <a:defRPr sz="1200">
          <a:solidFill>
            <a:schemeClr val="tx1"/>
          </a:solidFill>
          <a:effectLst>
            <a:outerShdw sx="100000" sy="100000" kx="0" ky="0" algn="b" rotWithShape="0" blurRad="50800" dist="25400" dir="5400000">
              <a:srgbClr val="000000"/>
            </a:outerShdw>
          </a:effectLst>
          <a:latin typeface="+mn-lt"/>
          <a:ea typeface="+mn-ea"/>
          <a:cs typeface="+mn-cs"/>
          <a:sym typeface="Helvetica Neue Medium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709166" y="63499"/>
            <a:ext cx="11357868" cy="905076"/>
          </a:xfrm>
          <a:prstGeom prst="rect">
            <a:avLst/>
          </a:prstGeom>
        </p:spPr>
        <p:txBody>
          <a:bodyPr/>
          <a:lstStyle>
            <a:lvl1pPr defTabSz="479044">
              <a:defRPr sz="3900">
                <a:effectLst>
                  <a:outerShdw sx="100000" sy="100000" kx="0" ky="0" algn="b" rotWithShape="0" blurRad="38100" dist="20828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3900">
                <a:solidFill>
                  <a:srgbClr val="FFFFFF"/>
                </a:solidFill>
                <a:effectLst>
                  <a:outerShdw sx="100000" sy="100000" kx="0" ky="0" algn="b" rotWithShape="0" blurRad="38100" dist="20828" dir="5400000">
                    <a:srgbClr val="000000"/>
                  </a:outerShdw>
                </a:effectLst>
              </a:rPr>
              <a:t>NEW YORK TIMES COMMENTS SUMMARIZER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762000" y="5842000"/>
            <a:ext cx="11480800" cy="8636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2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A Data Visualization Project using Topic Modeling on New York Times comments on presidential candidates</a:t>
            </a:r>
          </a:p>
        </p:txBody>
      </p:sp>
      <p:pic>
        <p:nvPicPr>
          <p:cNvPr id="36" name="image4.png" descr="slide_titl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50" y="1997273"/>
            <a:ext cx="13588999" cy="7785972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hape 37"/>
          <p:cNvSpPr/>
          <p:nvPr/>
        </p:nvSpPr>
        <p:spPr>
          <a:xfrm>
            <a:off x="3947109" y="1029129"/>
            <a:ext cx="5110582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 u="sng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effectLst/>
              </a:defRPr>
            </a:pPr>
            <a:r>
              <a:rPr sz="3600" u="sng">
                <a:solidFill>
                  <a:srgbClr val="FFFFFF"/>
                </a:solidFill>
              </a:rPr>
              <a:t>http://nytsummarizer.us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1100665" y="1626492"/>
            <a:ext cx="11480801" cy="3072508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Thank you!</a:t>
            </a:r>
            <a:endParaRPr b="1" sz="64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br>
              <a:rPr b="1" sz="64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</a:br>
            <a:r>
              <a:rPr sz="3600"/>
              <a:t>nytsummarizer.us</a:t>
            </a:r>
          </a:p>
        </p:txBody>
      </p:sp>
      <p:sp>
        <p:nvSpPr>
          <p:cNvPr id="100" name="Shape 100"/>
          <p:cNvSpPr/>
          <p:nvPr>
            <p:ph type="body" idx="1"/>
          </p:nvPr>
        </p:nvSpPr>
        <p:spPr>
          <a:xfrm>
            <a:off x="596899" y="5452533"/>
            <a:ext cx="12327467" cy="3962402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40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www.linkedin/in/fanpeggy</a:t>
            </a:r>
            <a:endParaRPr sz="40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40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endParaRPr sz="40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www.github.com/PeggyFan</a:t>
            </a:r>
          </a:p>
        </p:txBody>
      </p:sp>
      <p:pic>
        <p:nvPicPr>
          <p:cNvPr id="101" name="image13.png" descr="linkedIn-icon-logo-vector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95533" y="5465233"/>
            <a:ext cx="668868" cy="668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github_logo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3929" y="7205125"/>
            <a:ext cx="872075" cy="8720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584199" y="88900"/>
            <a:ext cx="11574961" cy="818455"/>
          </a:xfrm>
          <a:prstGeom prst="rect">
            <a:avLst/>
          </a:prstGeom>
        </p:spPr>
        <p:txBody>
          <a:bodyPr/>
          <a:lstStyle>
            <a:lvl1pPr defTabSz="479044">
              <a:defRPr sz="4700">
                <a:effectLst>
                  <a:outerShdw sx="100000" sy="100000" kx="0" ky="0" algn="b" rotWithShape="0" blurRad="38100" dist="20828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4700">
                <a:solidFill>
                  <a:srgbClr val="FFFFFF"/>
                </a:solidFill>
                <a:effectLst>
                  <a:outerShdw sx="100000" sy="100000" kx="0" ky="0" algn="b" rotWithShape="0" blurRad="38100" dist="20828" dir="540000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05" name="Shape 105"/>
          <p:cNvSpPr/>
          <p:nvPr/>
        </p:nvSpPr>
        <p:spPr>
          <a:xfrm>
            <a:off x="332127" y="1093388"/>
            <a:ext cx="10825326" cy="181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Matrix factorization: </a:t>
            </a:r>
            <a:endParaRPr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Dimensionality reduction</a:t>
            </a:r>
            <a:endParaRPr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Latent properties</a:t>
            </a:r>
            <a:endParaRPr>
              <a:latin typeface="Helvetica Neue Medium"/>
              <a:ea typeface="Helvetica Neue Medium"/>
              <a:cs typeface="Helvetica Neue Medium"/>
              <a:sym typeface="Helvetica Neue Medium"/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Linear combination of features</a:t>
            </a:r>
          </a:p>
        </p:txBody>
      </p:sp>
      <p:pic>
        <p:nvPicPr>
          <p:cNvPr id="106" name="image1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6204" y="2601747"/>
            <a:ext cx="9295593" cy="71844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type="title"/>
          </p:nvPr>
        </p:nvSpPr>
        <p:spPr>
          <a:xfrm>
            <a:off x="850900" y="165100"/>
            <a:ext cx="10920215" cy="863600"/>
          </a:xfrm>
          <a:prstGeom prst="rect">
            <a:avLst/>
          </a:prstGeom>
        </p:spPr>
        <p:txBody>
          <a:bodyPr/>
          <a:lstStyle>
            <a:lvl1pPr defTabSz="508254">
              <a:defRPr sz="5000">
                <a:effectLst>
                  <a:outerShdw sx="100000" sy="100000" kx="0" ky="0" algn="b" rotWithShape="0" blurRad="38100" dist="22098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000">
                <a:solidFill>
                  <a:srgbClr val="FFFFFF"/>
                </a:solidFill>
                <a:effectLst>
                  <a:outerShdw sx="100000" sy="100000" kx="0" ky="0" algn="b" rotWithShape="0" blurRad="38100" dist="22098" dir="5400000">
                    <a:srgbClr val="000000"/>
                  </a:outerShdw>
                </a:effectLst>
              </a:rPr>
              <a:t>Appendices</a:t>
            </a:r>
          </a:p>
        </p:txBody>
      </p:sp>
      <p:sp>
        <p:nvSpPr>
          <p:cNvPr id="109" name="Shape 109"/>
          <p:cNvSpPr/>
          <p:nvPr>
            <p:ph type="body" idx="1"/>
          </p:nvPr>
        </p:nvSpPr>
        <p:spPr>
          <a:xfrm>
            <a:off x="457199" y="1104900"/>
            <a:ext cx="12202966" cy="8345835"/>
          </a:xfrm>
          <a:prstGeom prst="rect">
            <a:avLst/>
          </a:prstGeom>
        </p:spPr>
        <p:txBody>
          <a:bodyPr/>
          <a:lstStyle/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How I picked number of topics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Using LDA: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Kullback-Leibler (KL) divergence is the difference between 2 distributions: actual distribution of P for the data and distribution Q for which compression scheme optimizes. A kind of entropy measure.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Perplexity: the log-likelihood of a held-out test set. The lower perplexity the better.  Measure how well the word counts of the test documents are represented by the word distributions represented by the topics.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endParaRPr sz="2800">
              <a:solidFill>
                <a:srgbClr val="EBEBEB"/>
              </a:solidFill>
            </a:endParaRP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Using matrix factorization:</a:t>
            </a:r>
          </a:p>
          <a:p>
            <a:pPr lvl="0" algn="l">
              <a:defRPr sz="1800">
                <a:solidFill>
                  <a:srgbClr val="000000"/>
                </a:solidFill>
                <a:effectLst/>
              </a:defRPr>
            </a:pPr>
            <a:r>
              <a:rPr sz="28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PCA - elbow at the scree plot to eyeball the optimal number of principal components 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title"/>
          </p:nvPr>
        </p:nvSpPr>
        <p:spPr>
          <a:xfrm>
            <a:off x="1816099" y="-12700"/>
            <a:ext cx="9866811" cy="999876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8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Negative sentiment</a:t>
            </a:r>
          </a:p>
        </p:txBody>
      </p:sp>
      <p:pic>
        <p:nvPicPr>
          <p:cNvPr id="112" name="image1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84256" y="2362177"/>
            <a:ext cx="14067521" cy="56600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xfrm>
            <a:off x="1303858" y="101598"/>
            <a:ext cx="10397084" cy="111269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8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Motivation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xfrm>
            <a:off x="673100" y="1172268"/>
            <a:ext cx="11836400" cy="3843142"/>
          </a:xfrm>
          <a:prstGeom prst="rect">
            <a:avLst/>
          </a:prstGeom>
        </p:spPr>
        <p:txBody>
          <a:bodyPr/>
          <a:lstStyle/>
          <a:p>
            <a:pPr lvl="0" marL="767644" indent="-767644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Discover topics and key examples </a:t>
            </a: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from a large corpus</a:t>
            </a:r>
            <a:endParaRPr sz="3400">
              <a:solidFill>
                <a:srgbClr val="EBEBEB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767644" indent="-767644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Monitor discussions</a:t>
            </a: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with</a:t>
            </a: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topic detection</a:t>
            </a:r>
          </a:p>
        </p:txBody>
      </p:sp>
      <p:sp>
        <p:nvSpPr>
          <p:cNvPr id="41" name="Shape 41"/>
          <p:cNvSpPr/>
          <p:nvPr/>
        </p:nvSpPr>
        <p:spPr>
          <a:xfrm>
            <a:off x="611859" y="5740398"/>
            <a:ext cx="11836401" cy="3448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b="1" sz="58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Objective</a:t>
            </a:r>
            <a:endParaRPr b="1" sz="5800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  <a:p>
            <a:pPr lvl="0" marL="767644" indent="-767644" algn="l">
              <a:spcBef>
                <a:spcPts val="4200"/>
              </a:spcBef>
              <a:buClr>
                <a:srgbClr val="EBEBEB"/>
              </a:buClr>
              <a:buSzPct val="75000"/>
              <a:buChar char="•"/>
              <a:defRPr sz="1800">
                <a:solidFill>
                  <a:srgbClr val="000000"/>
                </a:solidFill>
                <a:effectLst/>
              </a:defRPr>
            </a:pP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Build visualization that captures </a:t>
            </a: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sentiments and content </a:t>
            </a:r>
            <a:r>
              <a:rPr sz="34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  <a:latin typeface="Helvetica Neue Medium"/>
                <a:ea typeface="Helvetica Neue Medium"/>
                <a:cs typeface="Helvetica Neue Medium"/>
                <a:sym typeface="Helvetica Neue Medium"/>
              </a:rPr>
              <a:t>discussed about candidates</a:t>
            </a:r>
            <a:endParaRPr b="1">
              <a:solidFill>
                <a:srgbClr val="FFFFFF"/>
              </a:solidFill>
              <a:effectLst>
                <a:outerShdw sx="100000" sy="100000" kx="0" ky="0" algn="b" rotWithShape="0" blurRad="50800" dist="25400" dir="5400000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762000" y="203200"/>
            <a:ext cx="11480800" cy="21463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762000" y="2413000"/>
            <a:ext cx="11480800" cy="63627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pic>
        <p:nvPicPr>
          <p:cNvPr id="45" name="image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45197"/>
            <a:ext cx="13004800" cy="8675594"/>
          </a:xfrm>
          <a:prstGeom prst="rect">
            <a:avLst/>
          </a:prstGeom>
          <a:ln w="127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xfrm>
            <a:off x="736598" y="25400"/>
            <a:ext cx="11531603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400">
                <a:solidFill>
                  <a:srgbClr val="FFFFFF"/>
                </a:solidFill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48" name="slide_ex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85930"/>
            <a:ext cx="13004800" cy="47813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type="title"/>
          </p:nvPr>
        </p:nvSpPr>
        <p:spPr>
          <a:xfrm>
            <a:off x="736598" y="25400"/>
            <a:ext cx="11531603" cy="941934"/>
          </a:xfrm>
          <a:prstGeom prst="rect">
            <a:avLst/>
          </a:prstGeom>
        </p:spPr>
        <p:txBody>
          <a:bodyPr/>
          <a:lstStyle>
            <a:lvl1pPr defTabSz="549148">
              <a:defRPr sz="5400"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400">
                <a:solidFill>
                  <a:srgbClr val="FFFFFF"/>
                </a:solidFill>
                <a:effectLst>
                  <a:outerShdw sx="100000" sy="100000" kx="0" ky="0" algn="b" rotWithShape="0" blurRad="50800" dist="23876" dir="5400000">
                    <a:srgbClr val="000000"/>
                  </a:outerShdw>
                </a:effectLst>
              </a:rPr>
              <a:t>Sentiment</a:t>
            </a:r>
          </a:p>
        </p:txBody>
      </p:sp>
      <p:pic>
        <p:nvPicPr>
          <p:cNvPr id="51" name="slide_ex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9955" y="885930"/>
            <a:ext cx="13004801" cy="4781340"/>
          </a:xfrm>
          <a:prstGeom prst="rect">
            <a:avLst/>
          </a:prstGeom>
          <a:ln w="12700">
            <a:miter lim="400000"/>
          </a:ln>
        </p:spPr>
      </p:pic>
      <p:pic>
        <p:nvPicPr>
          <p:cNvPr id="52" name="slide_ex4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9955" y="2225842"/>
            <a:ext cx="13004801" cy="34223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lide_ex5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757"/>
            <a:ext cx="13004800" cy="5017686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slide_ex6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4938586"/>
            <a:ext cx="13004800" cy="4829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891380" y="94036"/>
            <a:ext cx="11480803" cy="1020071"/>
          </a:xfrm>
          <a:prstGeom prst="rect">
            <a:avLst/>
          </a:prstGeom>
        </p:spPr>
        <p:txBody>
          <a:bodyPr/>
          <a:lstStyle>
            <a:lvl1pPr defTabSz="543305">
              <a:defRPr sz="5900">
                <a:effectLst>
                  <a:outerShdw sx="100000" sy="100000" kx="0" ky="0" algn="b" rotWithShape="0" blurRad="50800" dist="23622" dir="5400000">
                    <a:srgbClr val="000000"/>
                  </a:outerShdw>
                </a:effectLst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900">
                <a:solidFill>
                  <a:srgbClr val="FFFFFF"/>
                </a:solidFill>
                <a:effectLst>
                  <a:outerShdw sx="100000" sy="100000" kx="0" ky="0" algn="b" rotWithShape="0" blurRad="50800" dist="23622" dir="5400000">
                    <a:srgbClr val="000000"/>
                  </a:outerShdw>
                </a:effectLst>
              </a:rPr>
              <a:t>Data pipeline</a:t>
            </a:r>
          </a:p>
        </p:txBody>
      </p:sp>
      <p:grpSp>
        <p:nvGrpSpPr>
          <p:cNvPr id="60" name="Group 60"/>
          <p:cNvGrpSpPr/>
          <p:nvPr/>
        </p:nvGrpSpPr>
        <p:grpSpPr>
          <a:xfrm>
            <a:off x="2423573" y="1353901"/>
            <a:ext cx="1706566" cy="1270001"/>
            <a:chOff x="0" y="0"/>
            <a:chExt cx="1706564" cy="1270000"/>
          </a:xfrm>
        </p:grpSpPr>
        <p:sp>
          <p:nvSpPr>
            <p:cNvPr id="58" name="Shape 58"/>
            <p:cNvSpPr/>
            <p:nvPr/>
          </p:nvSpPr>
          <p:spPr>
            <a:xfrm>
              <a:off x="0" y="0"/>
              <a:ext cx="1706565" cy="1270000"/>
            </a:xfrm>
            <a:prstGeom prst="roundRect">
              <a:avLst>
                <a:gd name="adj" fmla="val 15000"/>
              </a:avLst>
            </a:prstGeom>
            <a:solidFill>
              <a:srgbClr val="F4CBC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</a:p>
          </p:txBody>
        </p:sp>
        <p:sp>
          <p:nvSpPr>
            <p:cNvPr id="59" name="Shape 59"/>
            <p:cNvSpPr/>
            <p:nvPr/>
          </p:nvSpPr>
          <p:spPr>
            <a:xfrm>
              <a:off x="55795" y="219100"/>
              <a:ext cx="1594974" cy="8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rPr>
                <a:t>New York Times Articles API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9126810" y="1308100"/>
            <a:ext cx="1706564" cy="1270000"/>
            <a:chOff x="0" y="0"/>
            <a:chExt cx="1706563" cy="1270000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1706564" cy="1270000"/>
            </a:xfrm>
            <a:prstGeom prst="roundRect">
              <a:avLst>
                <a:gd name="adj" fmla="val 15000"/>
              </a:avLst>
            </a:prstGeom>
            <a:solidFill>
              <a:srgbClr val="F4CBC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</a:p>
          </p:txBody>
        </p:sp>
        <p:sp>
          <p:nvSpPr>
            <p:cNvPr id="62" name="Shape 62"/>
            <p:cNvSpPr/>
            <p:nvPr/>
          </p:nvSpPr>
          <p:spPr>
            <a:xfrm>
              <a:off x="55795" y="79400"/>
              <a:ext cx="1594973" cy="1111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rPr>
                <a:t>New York Times Community API</a:t>
              </a: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5775192" y="3381709"/>
            <a:ext cx="1706565" cy="1020070"/>
            <a:chOff x="0" y="0"/>
            <a:chExt cx="1706564" cy="1020069"/>
          </a:xfrm>
        </p:grpSpPr>
        <p:sp>
          <p:nvSpPr>
            <p:cNvPr id="64" name="Shape 64"/>
            <p:cNvSpPr/>
            <p:nvPr/>
          </p:nvSpPr>
          <p:spPr>
            <a:xfrm>
              <a:off x="0" y="0"/>
              <a:ext cx="1706565" cy="1020070"/>
            </a:xfrm>
            <a:prstGeom prst="roundRect">
              <a:avLst>
                <a:gd name="adj" fmla="val 18675"/>
              </a:avLst>
            </a:prstGeom>
            <a:solidFill>
              <a:srgbClr val="C1E7F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5" name="Shape 65"/>
            <p:cNvSpPr/>
            <p:nvPr/>
          </p:nvSpPr>
          <p:spPr>
            <a:xfrm>
              <a:off x="55794" y="221250"/>
              <a:ext cx="1594976" cy="577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rPr>
                <a:t>Exploratory analyses</a:t>
              </a:r>
            </a:p>
          </p:txBody>
        </p:sp>
      </p:grpSp>
      <p:pic>
        <p:nvPicPr>
          <p:cNvPr id="67" name="image9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6283" y="1308100"/>
            <a:ext cx="2785808" cy="1270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Group 70"/>
          <p:cNvGrpSpPr/>
          <p:nvPr/>
        </p:nvGrpSpPr>
        <p:grpSpPr>
          <a:xfrm>
            <a:off x="5796982" y="5297556"/>
            <a:ext cx="1706564" cy="1020070"/>
            <a:chOff x="0" y="0"/>
            <a:chExt cx="1706563" cy="1020069"/>
          </a:xfrm>
        </p:grpSpPr>
        <p:sp>
          <p:nvSpPr>
            <p:cNvPr id="68" name="Shape 68"/>
            <p:cNvSpPr/>
            <p:nvPr/>
          </p:nvSpPr>
          <p:spPr>
            <a:xfrm>
              <a:off x="0" y="0"/>
              <a:ext cx="1706564" cy="1020070"/>
            </a:xfrm>
            <a:prstGeom prst="roundRect">
              <a:avLst>
                <a:gd name="adj" fmla="val 18675"/>
              </a:avLst>
            </a:prstGeom>
            <a:solidFill>
              <a:srgbClr val="F3EFBE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69" name="Shape 69"/>
            <p:cNvSpPr/>
            <p:nvPr/>
          </p:nvSpPr>
          <p:spPr>
            <a:xfrm>
              <a:off x="55795" y="75200"/>
              <a:ext cx="1594973" cy="8696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Topic modeling (</a:t>
              </a:r>
              <a:r>
                <a:rPr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NMF</a:t>
              </a:r>
              <a:r>
                <a:rPr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rPr>
                <a:t>)</a:t>
              </a:r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2423573" y="5330352"/>
            <a:ext cx="1706566" cy="1020070"/>
            <a:chOff x="0" y="0"/>
            <a:chExt cx="1706564" cy="1020069"/>
          </a:xfrm>
        </p:grpSpPr>
        <p:sp>
          <p:nvSpPr>
            <p:cNvPr id="71" name="Shape 71"/>
            <p:cNvSpPr/>
            <p:nvPr/>
          </p:nvSpPr>
          <p:spPr>
            <a:xfrm>
              <a:off x="0" y="0"/>
              <a:ext cx="1706565" cy="1020070"/>
            </a:xfrm>
            <a:prstGeom prst="roundRect">
              <a:avLst>
                <a:gd name="adj" fmla="val 18675"/>
              </a:avLst>
            </a:prstGeom>
            <a:solidFill>
              <a:srgbClr val="D0D7F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2" name="Shape 72"/>
            <p:cNvSpPr/>
            <p:nvPr/>
          </p:nvSpPr>
          <p:spPr>
            <a:xfrm>
              <a:off x="55794" y="367300"/>
              <a:ext cx="1594976" cy="285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rPr>
                <a:t>Trends</a:t>
              </a: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9170389" y="5330352"/>
            <a:ext cx="1706564" cy="1020070"/>
            <a:chOff x="0" y="0"/>
            <a:chExt cx="1706563" cy="1020069"/>
          </a:xfrm>
        </p:grpSpPr>
        <p:sp>
          <p:nvSpPr>
            <p:cNvPr id="74" name="Shape 74"/>
            <p:cNvSpPr/>
            <p:nvPr/>
          </p:nvSpPr>
          <p:spPr>
            <a:xfrm>
              <a:off x="0" y="0"/>
              <a:ext cx="1706564" cy="1020070"/>
            </a:xfrm>
            <a:prstGeom prst="roundRect">
              <a:avLst>
                <a:gd name="adj" fmla="val 18675"/>
              </a:avLst>
            </a:prstGeom>
            <a:solidFill>
              <a:srgbClr val="D0D7F3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000000"/>
                  </a:solidFill>
                  <a:effectLst/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75" name="Shape 75"/>
            <p:cNvSpPr/>
            <p:nvPr/>
          </p:nvSpPr>
          <p:spPr>
            <a:xfrm>
              <a:off x="55795" y="367300"/>
              <a:ext cx="1594973" cy="2854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1800"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  <a:effectLst/>
                </a:defRPr>
              </a:pPr>
              <a:r>
                <a:rPr>
                  <a:solidFill>
                    <a:srgbClr val="525252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80000"/>
                      </a:srgbClr>
                    </a:outerShdw>
                  </a:effectLst>
                </a:rPr>
                <a:t>Topics</a:t>
              </a:r>
            </a:p>
          </p:txBody>
        </p:sp>
      </p:grpSp>
      <p:sp>
        <p:nvSpPr>
          <p:cNvPr id="77" name="Shape 77"/>
          <p:cNvSpPr/>
          <p:nvPr/>
        </p:nvSpPr>
        <p:spPr>
          <a:xfrm flipH="1">
            <a:off x="7162680" y="6407306"/>
            <a:ext cx="2817412" cy="2126587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8" name="Shape 78"/>
          <p:cNvSpPr/>
          <p:nvPr/>
        </p:nvSpPr>
        <p:spPr>
          <a:xfrm>
            <a:off x="4176073" y="1943100"/>
            <a:ext cx="1080212" cy="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79" name="Shape 79"/>
          <p:cNvSpPr/>
          <p:nvPr/>
        </p:nvSpPr>
        <p:spPr>
          <a:xfrm flipH="1">
            <a:off x="8042091" y="1943100"/>
            <a:ext cx="1066189" cy="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0" name="Shape 80"/>
          <p:cNvSpPr/>
          <p:nvPr/>
        </p:nvSpPr>
        <p:spPr>
          <a:xfrm>
            <a:off x="6631781" y="2623902"/>
            <a:ext cx="1" cy="729652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1" name="Shape 81"/>
          <p:cNvSpPr/>
          <p:nvPr/>
        </p:nvSpPr>
        <p:spPr>
          <a:xfrm flipH="1">
            <a:off x="4256190" y="5840387"/>
            <a:ext cx="1414740" cy="1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2" name="Shape 82"/>
          <p:cNvSpPr/>
          <p:nvPr/>
        </p:nvSpPr>
        <p:spPr>
          <a:xfrm flipV="1">
            <a:off x="7571944" y="5840387"/>
            <a:ext cx="1508258" cy="1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83" name="Shape 83"/>
          <p:cNvSpPr/>
          <p:nvPr/>
        </p:nvSpPr>
        <p:spPr>
          <a:xfrm>
            <a:off x="6631781" y="4419599"/>
            <a:ext cx="1" cy="813588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84" name="image10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0616" y="8626780"/>
            <a:ext cx="1414740" cy="860186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Shape 85"/>
          <p:cNvSpPr/>
          <p:nvPr/>
        </p:nvSpPr>
        <p:spPr>
          <a:xfrm>
            <a:off x="3276700" y="6434142"/>
            <a:ext cx="2886274" cy="2102690"/>
          </a:xfrm>
          <a:prstGeom prst="line">
            <a:avLst/>
          </a:prstGeom>
          <a:ln w="25400">
            <a:solidFill>
              <a:srgbClr val="EEEEEE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>
                <a:solidFill>
                  <a:srgbClr val="000000"/>
                </a:solidFill>
                <a:effectLst/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pic>
        <p:nvPicPr>
          <p:cNvPr id="86" name="image11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90872" y="8636617"/>
            <a:ext cx="1692074" cy="813587"/>
          </a:xfrm>
          <a:prstGeom prst="rect">
            <a:avLst/>
          </a:prstGeom>
          <a:ln w="12700">
            <a:miter lim="400000"/>
          </a:ln>
        </p:spPr>
      </p:pic>
      <p:pic>
        <p:nvPicPr>
          <p:cNvPr id="87" name="flask_icon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06902" y="8642968"/>
            <a:ext cx="1886724" cy="8135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762000" y="-323921"/>
            <a:ext cx="11480800" cy="21463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8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Insights</a:t>
            </a:r>
          </a:p>
        </p:txBody>
      </p:sp>
      <p:sp>
        <p:nvSpPr>
          <p:cNvPr id="90" name="Shape 90"/>
          <p:cNvSpPr/>
          <p:nvPr>
            <p:ph type="body" idx="1"/>
          </p:nvPr>
        </p:nvSpPr>
        <p:spPr>
          <a:xfrm>
            <a:off x="521226" y="1601984"/>
            <a:ext cx="12479868" cy="7135616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Topics in recent news detected. </a:t>
            </a:r>
            <a:endParaRPr sz="4000"/>
          </a:p>
          <a:p>
            <a:pPr lvl="0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Identify representative </a:t>
            </a:r>
            <a:r>
              <a:rPr sz="40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comment</a:t>
            </a:r>
            <a:r>
              <a:rPr sz="40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that</a:t>
            </a:r>
            <a:r>
              <a:rPr sz="40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capture</a:t>
            </a:r>
            <a:r>
              <a:rPr sz="40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s</a:t>
            </a:r>
            <a:r>
              <a:rPr sz="40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    the topic’s idea.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762000" y="-294327"/>
            <a:ext cx="11480800" cy="2146301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 lvl="0">
              <a:defRPr b="0" sz="1800">
                <a:solidFill>
                  <a:srgbClr val="000000"/>
                </a:solidFill>
                <a:effectLst/>
              </a:defRPr>
            </a:pPr>
            <a:r>
              <a:rPr b="1" sz="5800">
                <a:solidFill>
                  <a:srgbClr val="FFFFFF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Future steps</a:t>
            </a:r>
          </a:p>
        </p:txBody>
      </p:sp>
      <p:sp>
        <p:nvSpPr>
          <p:cNvPr id="95" name="Shape 95"/>
          <p:cNvSpPr/>
          <p:nvPr>
            <p:ph type="body" idx="1"/>
          </p:nvPr>
        </p:nvSpPr>
        <p:spPr>
          <a:xfrm>
            <a:off x="754060" y="1697566"/>
            <a:ext cx="12242801" cy="7071784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Use distinct topics associated with each candidate  or other measures (subjectivity) as feature in classification</a:t>
            </a:r>
            <a:endParaRPr sz="4000"/>
          </a:p>
          <a:p>
            <a:pPr lvl="0">
              <a:buClr>
                <a:srgbClr val="EBEBEB"/>
              </a:buClr>
              <a:defRPr sz="1800">
                <a:solidFill>
                  <a:srgbClr val="000000"/>
                </a:solidFill>
                <a:effectLst/>
              </a:defRPr>
            </a:pPr>
            <a:r>
              <a:rPr sz="40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Utilize both the comments and news cycles to predict </a:t>
            </a:r>
            <a:r>
              <a:rPr sz="40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popular</a:t>
            </a:r>
            <a:r>
              <a:rPr sz="4000">
                <a:solidFill>
                  <a:srgbClr val="EBEBEB"/>
                </a:solidFill>
                <a:effectLst>
                  <a:outerShdw sx="100000" sy="100000" kx="0" ky="0" algn="b" rotWithShape="0" blurRad="50800" dist="25400" dir="5400000">
                    <a:srgbClr val="000000"/>
                  </a:outerShdw>
                </a:effectLst>
              </a:rPr>
              <a:t> topics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EBEBEB"/>
      </a:dk1>
      <a:lt1>
        <a:srgbClr val="C000EB"/>
      </a:lt1>
      <a:dk2>
        <a:srgbClr val="A7A7A7"/>
      </a:dk2>
      <a:lt2>
        <a:srgbClr val="535353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BEBEB"/>
        </a:solidFill>
        <a:ln w="25400" cap="flat">
          <a:solidFill>
            <a:srgbClr val="619AE3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C000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619AE3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C000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9AE3"/>
      </a:accent1>
      <a:accent2>
        <a:srgbClr val="54BFB9"/>
      </a:accent2>
      <a:accent3>
        <a:srgbClr val="29C439"/>
      </a:accent3>
      <a:accent4>
        <a:srgbClr val="EDAC0F"/>
      </a:accent4>
      <a:accent5>
        <a:srgbClr val="D41D03"/>
      </a:accent5>
      <a:accent6>
        <a:srgbClr val="B264DA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BEBEB"/>
        </a:solidFill>
        <a:ln w="25400" cap="flat">
          <a:solidFill>
            <a:srgbClr val="619AE3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C000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619AE3"/>
          </a:solidFill>
          <a:prstDash val="solid"/>
          <a:bevel/>
        </a:ln>
        <a:effectLst>
          <a:outerShdw sx="100000" sy="100000" kx="0" ky="0" algn="b" rotWithShape="0" blurRad="508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C000EB"/>
            </a:solidFill>
            <a:effectLst>
              <a:outerShdw sx="100000" sy="100000" kx="0" ky="0" algn="b" rotWithShape="0" blurRad="50800" dist="254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