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3004800" cy="9753600"/>
  <p:notesSz cx="6858000" cy="9144000"/>
  <p:defaultTextStyle>
    <a:lvl1pPr algn="ctr" defTabSz="584200">
      <a:defRPr sz="3800">
        <a:effectLst>
          <a:outerShdw blurRad="50800" dist="25400" dir="5400000" rotWithShape="0">
            <a:srgbClr val="000000"/>
          </a:outerShdw>
        </a:effectLst>
        <a:latin typeface="+mj-lt"/>
        <a:ea typeface="+mj-ea"/>
        <a:cs typeface="+mj-cs"/>
        <a:sym typeface="Helvetica"/>
      </a:defRPr>
    </a:lvl1pPr>
    <a:lvl2pPr algn="ctr" defTabSz="584200">
      <a:defRPr sz="3800">
        <a:effectLst>
          <a:outerShdw blurRad="50800" dist="25400" dir="5400000" rotWithShape="0">
            <a:srgbClr val="000000"/>
          </a:outerShdw>
        </a:effectLst>
        <a:latin typeface="+mj-lt"/>
        <a:ea typeface="+mj-ea"/>
        <a:cs typeface="+mj-cs"/>
        <a:sym typeface="Helvetica"/>
      </a:defRPr>
    </a:lvl2pPr>
    <a:lvl3pPr algn="ctr" defTabSz="584200">
      <a:defRPr sz="3800">
        <a:effectLst>
          <a:outerShdw blurRad="50800" dist="25400" dir="5400000" rotWithShape="0">
            <a:srgbClr val="000000"/>
          </a:outerShdw>
        </a:effectLst>
        <a:latin typeface="+mj-lt"/>
        <a:ea typeface="+mj-ea"/>
        <a:cs typeface="+mj-cs"/>
        <a:sym typeface="Helvetica"/>
      </a:defRPr>
    </a:lvl3pPr>
    <a:lvl4pPr algn="ctr" defTabSz="584200">
      <a:defRPr sz="3800">
        <a:effectLst>
          <a:outerShdw blurRad="50800" dist="25400" dir="5400000" rotWithShape="0">
            <a:srgbClr val="000000"/>
          </a:outerShdw>
        </a:effectLst>
        <a:latin typeface="+mj-lt"/>
        <a:ea typeface="+mj-ea"/>
        <a:cs typeface="+mj-cs"/>
        <a:sym typeface="Helvetica"/>
      </a:defRPr>
    </a:lvl4pPr>
    <a:lvl5pPr algn="ctr" defTabSz="584200">
      <a:defRPr sz="3800">
        <a:effectLst>
          <a:outerShdw blurRad="50800" dist="25400" dir="5400000" rotWithShape="0">
            <a:srgbClr val="000000"/>
          </a:outerShdw>
        </a:effectLst>
        <a:latin typeface="+mj-lt"/>
        <a:ea typeface="+mj-ea"/>
        <a:cs typeface="+mj-cs"/>
        <a:sym typeface="Helvetica"/>
      </a:defRPr>
    </a:lvl5pPr>
    <a:lvl6pPr algn="ctr" defTabSz="584200">
      <a:defRPr sz="3800">
        <a:effectLst>
          <a:outerShdw blurRad="50800" dist="25400" dir="5400000" rotWithShape="0">
            <a:srgbClr val="000000"/>
          </a:outerShdw>
        </a:effectLst>
        <a:latin typeface="+mj-lt"/>
        <a:ea typeface="+mj-ea"/>
        <a:cs typeface="+mj-cs"/>
        <a:sym typeface="Helvetica"/>
      </a:defRPr>
    </a:lvl6pPr>
    <a:lvl7pPr algn="ctr" defTabSz="584200">
      <a:defRPr sz="3800">
        <a:effectLst>
          <a:outerShdw blurRad="50800" dist="25400" dir="5400000" rotWithShape="0">
            <a:srgbClr val="000000"/>
          </a:outerShdw>
        </a:effectLst>
        <a:latin typeface="+mj-lt"/>
        <a:ea typeface="+mj-ea"/>
        <a:cs typeface="+mj-cs"/>
        <a:sym typeface="Helvetica"/>
      </a:defRPr>
    </a:lvl7pPr>
    <a:lvl8pPr algn="ctr" defTabSz="584200">
      <a:defRPr sz="3800">
        <a:effectLst>
          <a:outerShdw blurRad="50800" dist="25400" dir="5400000" rotWithShape="0">
            <a:srgbClr val="000000"/>
          </a:outerShdw>
        </a:effectLst>
        <a:latin typeface="+mj-lt"/>
        <a:ea typeface="+mj-ea"/>
        <a:cs typeface="+mj-cs"/>
        <a:sym typeface="Helvetica"/>
      </a:defRPr>
    </a:lvl8pPr>
    <a:lvl9pPr algn="ctr" defTabSz="584200">
      <a:defRPr sz="3800">
        <a:effectLst>
          <a:outerShdw blurRad="50800" dist="25400" dir="5400000" rotWithShape="0">
            <a:srgbClr val="000000"/>
          </a:outerShdw>
        </a:effectLst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D1DDF4"/>
          </a:solidFill>
        </a:fill>
      </a:tcStyle>
    </a:wholeTbl>
    <a:band2H>
      <a:tcTxStyle/>
      <a:tcStyle>
        <a:tcBdr/>
        <a:fill>
          <a:solidFill>
            <a:srgbClr val="EAEFFA"/>
          </a:solidFill>
        </a:fill>
      </a:tcStyle>
    </a:band2H>
    <a:firstCol>
      <a:tcTxStyle b="on" i="on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619AE3"/>
          </a:solidFill>
        </a:fill>
      </a:tcStyle>
    </a:firstCol>
    <a:lastRow>
      <a:tcTxStyle b="on" i="on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381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619AE3"/>
          </a:solidFill>
        </a:fill>
      </a:tcStyle>
    </a:lastRow>
    <a:firstRow>
      <a:tcTxStyle b="on" i="on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381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619AE3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CBEACC"/>
          </a:solidFill>
        </a:fill>
      </a:tcStyle>
    </a:wholeTbl>
    <a:band2H>
      <a:tcTxStyle/>
      <a:tcStyle>
        <a:tcBdr/>
        <a:fill>
          <a:solidFill>
            <a:srgbClr val="E7F5E7"/>
          </a:solidFill>
        </a:fill>
      </a:tcStyle>
    </a:band2H>
    <a:firstCol>
      <a:tcTxStyle b="on" i="on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29C439"/>
          </a:solidFill>
        </a:fill>
      </a:tcStyle>
    </a:firstCol>
    <a:lastRow>
      <a:tcTxStyle b="on" i="on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381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29C439"/>
          </a:solidFill>
        </a:fill>
      </a:tcStyle>
    </a:lastRow>
    <a:firstRow>
      <a:tcTxStyle b="on" i="on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381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29C439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E4D2F1"/>
          </a:solidFill>
        </a:fill>
      </a:tcStyle>
    </a:wholeTbl>
    <a:band2H>
      <a:tcTxStyle/>
      <a:tcStyle>
        <a:tcBdr/>
        <a:fill>
          <a:solidFill>
            <a:srgbClr val="F2EAF8"/>
          </a:solidFill>
        </a:fill>
      </a:tcStyle>
    </a:band2H>
    <a:firstCol>
      <a:tcTxStyle b="on" i="on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B264DA"/>
          </a:solidFill>
        </a:fill>
      </a:tcStyle>
    </a:firstCol>
    <a:lastRow>
      <a:tcTxStyle b="on" i="on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381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B264DA"/>
          </a:solidFill>
        </a:fill>
      </a:tcStyle>
    </a:lastRow>
    <a:firstRow>
      <a:tcTxStyle b="on" i="on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381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B264DA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n" i="on">
        <a:fontRef idx="major">
          <a:srgbClr val="EBEBEB"/>
        </a:fontRef>
        <a:srgbClr val="EBEBE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19AE3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n">
        <a:fontRef idx="major">
          <a:srgbClr val="EBEBEB"/>
        </a:fontRef>
        <a:srgbClr val="EBEBE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19AE3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381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381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EBEBEB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EBEBEB">
              <a:alpha val="20000"/>
            </a:srgbClr>
          </a:solidFill>
        </a:fill>
      </a:tcStyle>
    </a:firstCol>
    <a:lastRow>
      <a:tcTxStyle b="on" i="on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508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254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592" y="-12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87232381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17999"/>
              </a:lnSpc>
            </a:lvl1pPr>
          </a:lstStyle>
          <a:p>
            <a:pPr lvl="0">
              <a:defRPr sz="1800"/>
            </a:pPr>
            <a:r>
              <a:rPr sz="2200"/>
              <a:t>Not a good dataset for (comment-to-candidate) classification problem: signals (sentiment, relevancy) are muted, many comments covers multiple candidates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17999"/>
              </a:lnSpc>
            </a:lvl1pPr>
          </a:lstStyle>
          <a:p>
            <a:pPr lvl="0">
              <a:defRPr sz="1800"/>
            </a:pPr>
            <a:r>
              <a:rPr sz="2200"/>
              <a:t>More precise clustering that can be used for targeting. plotting the the comments on two axises representing two topics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762000" y="0"/>
            <a:ext cx="11480800" cy="50038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762000" y="5156200"/>
            <a:ext cx="11480800" cy="4597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  <p:pic>
        <p:nvPicPr>
          <p:cNvPr id="8" name="image2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" y="120650"/>
            <a:ext cx="13608399" cy="96614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xfrm>
            <a:off x="762000" y="0"/>
            <a:ext cx="5384800" cy="5016500"/>
          </a:xfrm>
          <a:prstGeom prst="rect">
            <a:avLst/>
          </a:prstGeom>
        </p:spPr>
        <p:txBody>
          <a:bodyPr anchor="b"/>
          <a:lstStyle>
            <a:lvl1pPr>
              <a:defRPr sz="5200"/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52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xfrm>
            <a:off x="762000" y="5245100"/>
            <a:ext cx="5384800" cy="4508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62000" y="0"/>
            <a:ext cx="11480800" cy="2552700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762000" y="196536"/>
            <a:ext cx="11480800" cy="2159628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762000" y="2356161"/>
            <a:ext cx="5384800" cy="6844679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>
                <a:srgbClr val="EBEBEB"/>
              </a:buClr>
              <a:defRPr sz="2800"/>
            </a:lvl1pPr>
            <a:lvl2pPr marL="685800" indent="-342900">
              <a:spcBef>
                <a:spcPts val="3200"/>
              </a:spcBef>
              <a:buClr>
                <a:srgbClr val="EBEBEB"/>
              </a:buClr>
              <a:defRPr sz="2800"/>
            </a:lvl2pPr>
            <a:lvl3pPr marL="1028700" indent="-342900">
              <a:spcBef>
                <a:spcPts val="3200"/>
              </a:spcBef>
              <a:buClr>
                <a:srgbClr val="EBEBEB"/>
              </a:buClr>
              <a:defRPr sz="2800"/>
            </a:lvl3pPr>
            <a:lvl4pPr marL="1371600" indent="-342900">
              <a:spcBef>
                <a:spcPts val="3200"/>
              </a:spcBef>
              <a:buClr>
                <a:srgbClr val="EBEBEB"/>
              </a:buClr>
              <a:defRPr sz="2800"/>
            </a:lvl4pPr>
            <a:lvl5pPr marL="1714500" indent="-342900">
              <a:spcBef>
                <a:spcPts val="3200"/>
              </a:spcBef>
              <a:buClr>
                <a:srgbClr val="EBEBEB"/>
              </a:buClr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xfrm>
            <a:off x="762000" y="965200"/>
            <a:ext cx="11480800" cy="7823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jpeg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.jpeg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6350" y="120650"/>
            <a:ext cx="13738221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762000" y="192275"/>
            <a:ext cx="11480800" cy="2168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762000" y="2360422"/>
            <a:ext cx="11480800" cy="6467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xmlns:p14="http://schemas.microsoft.com/office/powerpoint/2010/main" spd="med"/>
  <p:txStyles>
    <p:titleStyle>
      <a:lvl1pPr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1pPr>
      <a:lvl2pPr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2pPr>
      <a:lvl3pPr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3pPr>
      <a:lvl4pPr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4pPr>
      <a:lvl5pPr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5pPr>
      <a:lvl6pPr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6pPr>
      <a:lvl7pPr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7pPr>
      <a:lvl8pPr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8pPr>
      <a:lvl9pPr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9pPr>
    </p:titleStyle>
    <p:bodyStyle>
      <a:lvl1pPr marL="4064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1pPr>
      <a:lvl2pPr marL="8128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2pPr>
      <a:lvl3pPr marL="12192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3pPr>
      <a:lvl4pPr marL="16256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4pPr>
      <a:lvl5pPr marL="20320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5pPr>
      <a:lvl6pPr marL="24384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6pPr>
      <a:lvl7pPr marL="28448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7pPr>
      <a:lvl8pPr marL="32512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8pPr>
      <a:lvl9pPr marL="36576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algn="r" defTabSz="584200">
        <a:defRPr sz="1200">
          <a:solidFill>
            <a:schemeClr val="tx1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1pPr>
      <a:lvl2pPr algn="r" defTabSz="584200">
        <a:defRPr sz="1200">
          <a:solidFill>
            <a:schemeClr val="tx1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2pPr>
      <a:lvl3pPr algn="r" defTabSz="584200">
        <a:defRPr sz="1200">
          <a:solidFill>
            <a:schemeClr val="tx1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3pPr>
      <a:lvl4pPr algn="r" defTabSz="584200">
        <a:defRPr sz="1200">
          <a:solidFill>
            <a:schemeClr val="tx1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4pPr>
      <a:lvl5pPr algn="r" defTabSz="584200">
        <a:defRPr sz="1200">
          <a:solidFill>
            <a:schemeClr val="tx1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5pPr>
      <a:lvl6pPr algn="r" defTabSz="584200">
        <a:defRPr sz="1200">
          <a:solidFill>
            <a:schemeClr val="tx1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6pPr>
      <a:lvl7pPr algn="r" defTabSz="584200">
        <a:defRPr sz="1200">
          <a:solidFill>
            <a:schemeClr val="tx1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7pPr>
      <a:lvl8pPr algn="r" defTabSz="584200">
        <a:defRPr sz="1200">
          <a:solidFill>
            <a:schemeClr val="tx1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8pPr>
      <a:lvl9pPr algn="r" defTabSz="584200">
        <a:defRPr sz="1200">
          <a:solidFill>
            <a:schemeClr val="tx1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709166" y="-5640"/>
            <a:ext cx="11974167" cy="1963278"/>
          </a:xfrm>
          <a:prstGeom prst="rect">
            <a:avLst/>
          </a:prstGeom>
        </p:spPr>
        <p:txBody>
          <a:bodyPr/>
          <a:lstStyle/>
          <a:p>
            <a:pPr lvl="0" defTabSz="431139">
              <a:defRPr sz="1800" b="0">
                <a:solidFill>
                  <a:srgbClr val="000000"/>
                </a:solidFill>
                <a:effectLst/>
              </a:defRPr>
            </a:pPr>
            <a:r>
              <a:rPr sz="4230" b="1">
                <a:solidFill>
                  <a:srgbClr val="FFFFFF"/>
                </a:solidFill>
                <a:effectLst>
                  <a:outerShdw blurRad="34289" dist="18745" dir="5400000" rotWithShape="0">
                    <a:srgbClr val="000000"/>
                  </a:outerShdw>
                </a:effectLst>
              </a:rPr>
              <a:t>NEW YORK TIMES COMMENTS SUMMARIZER</a:t>
            </a:r>
            <a:br>
              <a:rPr sz="4230" b="1">
                <a:solidFill>
                  <a:srgbClr val="FFFFFF"/>
                </a:solidFill>
                <a:effectLst>
                  <a:outerShdw blurRad="34289" dist="18745" dir="5400000" rotWithShape="0">
                    <a:srgbClr val="000000"/>
                  </a:outerShdw>
                </a:effectLst>
              </a:rPr>
            </a:br>
            <a:endParaRPr sz="4230" b="1">
              <a:solidFill>
                <a:srgbClr val="FFFFFF"/>
              </a:solidFill>
              <a:effectLst>
                <a:outerShdw blurRad="34289" dist="18745" dir="5400000" rotWithShape="0">
                  <a:srgbClr val="000000"/>
                </a:outerShdw>
              </a:effectLst>
            </a:endParaRP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xfrm>
            <a:off x="762000" y="5842000"/>
            <a:ext cx="11480800" cy="86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A Data Visualization Project using Topic Modeling on New York Times comments on presidential candidates</a:t>
            </a:r>
          </a:p>
        </p:txBody>
      </p:sp>
      <p:pic>
        <p:nvPicPr>
          <p:cNvPr id="31" name="image3.png" descr="slide_titl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49" y="1997273"/>
            <a:ext cx="13589001" cy="7785973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Shape 32"/>
          <p:cNvSpPr/>
          <p:nvPr/>
        </p:nvSpPr>
        <p:spPr>
          <a:xfrm>
            <a:off x="5637526" y="1360410"/>
            <a:ext cx="2117447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EBEBEB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EBEBEB"/>
                </a:solidFill>
              </a:rPr>
              <a:t>Peggy Fan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xfrm>
            <a:off x="891378" y="94036"/>
            <a:ext cx="11480807" cy="1020071"/>
          </a:xfrm>
          <a:prstGeom prst="rect">
            <a:avLst/>
          </a:prstGeom>
        </p:spPr>
        <p:txBody>
          <a:bodyPr/>
          <a:lstStyle>
            <a:lvl1pPr defTabSz="543305">
              <a:defRPr sz="5900">
                <a:effectLst>
                  <a:outerShdw blurRad="50800" dist="23622" dir="5400000" rotWithShape="0">
                    <a:srgbClr val="000000"/>
                  </a:outerShdw>
                </a:effectLst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5900" b="1">
                <a:solidFill>
                  <a:srgbClr val="FFFFFF"/>
                </a:solidFill>
                <a:effectLst>
                  <a:outerShdw blurRad="50800" dist="23622" dir="5400000" rotWithShape="0">
                    <a:srgbClr val="000000"/>
                  </a:outerShdw>
                </a:effectLst>
              </a:rPr>
              <a:t>Data pipeline</a:t>
            </a:r>
          </a:p>
        </p:txBody>
      </p:sp>
      <p:grpSp>
        <p:nvGrpSpPr>
          <p:cNvPr id="63" name="Group 63"/>
          <p:cNvGrpSpPr/>
          <p:nvPr/>
        </p:nvGrpSpPr>
        <p:grpSpPr>
          <a:xfrm>
            <a:off x="2423573" y="1353900"/>
            <a:ext cx="1706568" cy="1270004"/>
            <a:chOff x="0" y="0"/>
            <a:chExt cx="1706567" cy="1270003"/>
          </a:xfrm>
        </p:grpSpPr>
        <p:sp>
          <p:nvSpPr>
            <p:cNvPr id="61" name="Shape 61"/>
            <p:cNvSpPr/>
            <p:nvPr/>
          </p:nvSpPr>
          <p:spPr>
            <a:xfrm>
              <a:off x="0" y="0"/>
              <a:ext cx="1706568" cy="1270004"/>
            </a:xfrm>
            <a:prstGeom prst="roundRect">
              <a:avLst>
                <a:gd name="adj" fmla="val 15000"/>
              </a:avLst>
            </a:prstGeom>
            <a:solidFill>
              <a:srgbClr val="F4CBC4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effectLst/>
                  <a:latin typeface="+mn-lt"/>
                  <a:ea typeface="+mn-ea"/>
                  <a:cs typeface="+mn-cs"/>
                  <a:sym typeface="Helvetica Neue"/>
                </a:defRPr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55795" y="219100"/>
              <a:ext cx="1594977" cy="8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800"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effectLst/>
                </a:defRPr>
              </a:pPr>
              <a:r>
                <a:rPr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</a:rPr>
                <a:t>New York Times Articles API</a:t>
              </a:r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9126809" y="1308100"/>
            <a:ext cx="1706569" cy="1270000"/>
            <a:chOff x="0" y="0"/>
            <a:chExt cx="1706567" cy="1270000"/>
          </a:xfrm>
        </p:grpSpPr>
        <p:sp>
          <p:nvSpPr>
            <p:cNvPr id="64" name="Shape 64"/>
            <p:cNvSpPr/>
            <p:nvPr/>
          </p:nvSpPr>
          <p:spPr>
            <a:xfrm>
              <a:off x="-1" y="0"/>
              <a:ext cx="1706568" cy="1270000"/>
            </a:xfrm>
            <a:prstGeom prst="roundRect">
              <a:avLst>
                <a:gd name="adj" fmla="val 15000"/>
              </a:avLst>
            </a:prstGeom>
            <a:solidFill>
              <a:srgbClr val="F4CBC4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effectLst/>
                  <a:latin typeface="+mn-lt"/>
                  <a:ea typeface="+mn-ea"/>
                  <a:cs typeface="+mn-cs"/>
                  <a:sym typeface="Helvetica Neue"/>
                </a:defRPr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55794" y="79399"/>
              <a:ext cx="1594977" cy="1111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800"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effectLst/>
                </a:defRPr>
              </a:pPr>
              <a:r>
                <a:rPr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</a:rPr>
                <a:t>New York Times Community API</a:t>
              </a:r>
            </a:p>
          </p:txBody>
        </p:sp>
      </p:grpSp>
      <p:grpSp>
        <p:nvGrpSpPr>
          <p:cNvPr id="69" name="Group 69"/>
          <p:cNvGrpSpPr/>
          <p:nvPr/>
        </p:nvGrpSpPr>
        <p:grpSpPr>
          <a:xfrm>
            <a:off x="5775192" y="3381709"/>
            <a:ext cx="1706569" cy="1020074"/>
            <a:chOff x="0" y="0"/>
            <a:chExt cx="1706568" cy="1020073"/>
          </a:xfrm>
        </p:grpSpPr>
        <p:sp>
          <p:nvSpPr>
            <p:cNvPr id="67" name="Shape 67"/>
            <p:cNvSpPr/>
            <p:nvPr/>
          </p:nvSpPr>
          <p:spPr>
            <a:xfrm>
              <a:off x="0" y="0"/>
              <a:ext cx="1706569" cy="1020074"/>
            </a:xfrm>
            <a:prstGeom prst="roundRect">
              <a:avLst>
                <a:gd name="adj" fmla="val 18675"/>
              </a:avLst>
            </a:prstGeom>
            <a:solidFill>
              <a:srgbClr val="C1E7F3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effectLst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55794" y="221250"/>
              <a:ext cx="1594979" cy="577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800"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effectLst/>
                </a:defRPr>
              </a:pPr>
              <a:r>
                <a:rPr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</a:rPr>
                <a:t>Exploratory analyses</a:t>
              </a:r>
            </a:p>
          </p:txBody>
        </p:sp>
      </p:grpSp>
      <p:pic>
        <p:nvPicPr>
          <p:cNvPr id="70" name="image1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6283" y="1308100"/>
            <a:ext cx="2785810" cy="1270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3" name="Group 73"/>
          <p:cNvGrpSpPr/>
          <p:nvPr/>
        </p:nvGrpSpPr>
        <p:grpSpPr>
          <a:xfrm>
            <a:off x="5796980" y="5297556"/>
            <a:ext cx="1706568" cy="1020074"/>
            <a:chOff x="0" y="0"/>
            <a:chExt cx="1706567" cy="1020073"/>
          </a:xfrm>
        </p:grpSpPr>
        <p:sp>
          <p:nvSpPr>
            <p:cNvPr id="71" name="Shape 71"/>
            <p:cNvSpPr/>
            <p:nvPr/>
          </p:nvSpPr>
          <p:spPr>
            <a:xfrm>
              <a:off x="-1" y="0"/>
              <a:ext cx="1706568" cy="1020074"/>
            </a:xfrm>
            <a:prstGeom prst="roundRect">
              <a:avLst>
                <a:gd name="adj" fmla="val 18675"/>
              </a:avLst>
            </a:prstGeom>
            <a:solidFill>
              <a:srgbClr val="F3EFBE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55794" y="75200"/>
              <a:ext cx="1594977" cy="8696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800"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effectLst/>
                </a:defRPr>
              </a:pPr>
              <a:r>
                <a:rPr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</a:rPr>
                <a:t>Topic modeling (NMF)</a:t>
              </a:r>
            </a:p>
          </p:txBody>
        </p:sp>
      </p:grpSp>
      <p:grpSp>
        <p:nvGrpSpPr>
          <p:cNvPr id="76" name="Group 76"/>
          <p:cNvGrpSpPr/>
          <p:nvPr/>
        </p:nvGrpSpPr>
        <p:grpSpPr>
          <a:xfrm>
            <a:off x="2423573" y="5330352"/>
            <a:ext cx="1706568" cy="1020074"/>
            <a:chOff x="0" y="0"/>
            <a:chExt cx="1706567" cy="1020073"/>
          </a:xfrm>
        </p:grpSpPr>
        <p:sp>
          <p:nvSpPr>
            <p:cNvPr id="74" name="Shape 74"/>
            <p:cNvSpPr/>
            <p:nvPr/>
          </p:nvSpPr>
          <p:spPr>
            <a:xfrm>
              <a:off x="0" y="0"/>
              <a:ext cx="1706568" cy="1020074"/>
            </a:xfrm>
            <a:prstGeom prst="roundRect">
              <a:avLst>
                <a:gd name="adj" fmla="val 18675"/>
              </a:avLst>
            </a:prstGeom>
            <a:solidFill>
              <a:srgbClr val="D0D7F3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effectLst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55794" y="367300"/>
              <a:ext cx="1594979" cy="285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800"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effectLst/>
                </a:defRPr>
              </a:pPr>
              <a:r>
                <a:rPr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</a:rPr>
                <a:t>Trends</a:t>
              </a:r>
            </a:p>
          </p:txBody>
        </p:sp>
      </p:grpSp>
      <p:grpSp>
        <p:nvGrpSpPr>
          <p:cNvPr id="79" name="Group 79"/>
          <p:cNvGrpSpPr/>
          <p:nvPr/>
        </p:nvGrpSpPr>
        <p:grpSpPr>
          <a:xfrm>
            <a:off x="9170388" y="5330352"/>
            <a:ext cx="1706569" cy="1020074"/>
            <a:chOff x="0" y="0"/>
            <a:chExt cx="1706567" cy="1020073"/>
          </a:xfrm>
        </p:grpSpPr>
        <p:sp>
          <p:nvSpPr>
            <p:cNvPr id="77" name="Shape 77"/>
            <p:cNvSpPr/>
            <p:nvPr/>
          </p:nvSpPr>
          <p:spPr>
            <a:xfrm>
              <a:off x="-1" y="0"/>
              <a:ext cx="1706568" cy="1020074"/>
            </a:xfrm>
            <a:prstGeom prst="roundRect">
              <a:avLst>
                <a:gd name="adj" fmla="val 18675"/>
              </a:avLst>
            </a:prstGeom>
            <a:solidFill>
              <a:srgbClr val="D0D7F3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effectLst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55794" y="367300"/>
              <a:ext cx="1594977" cy="285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800"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effectLst/>
                </a:defRPr>
              </a:pPr>
              <a:r>
                <a:rPr>
                  <a:solidFill>
                    <a:srgbClr val="525252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</a:rPr>
                <a:t>Topics</a:t>
              </a:r>
            </a:p>
          </p:txBody>
        </p:sp>
      </p:grpSp>
      <p:sp>
        <p:nvSpPr>
          <p:cNvPr id="80" name="Shape 80"/>
          <p:cNvSpPr/>
          <p:nvPr/>
        </p:nvSpPr>
        <p:spPr>
          <a:xfrm flipH="1">
            <a:off x="7162679" y="6407305"/>
            <a:ext cx="2817414" cy="2126589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effectLst/>
              </a:defRPr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4176073" y="1943100"/>
            <a:ext cx="1080214" cy="0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effectLst/>
              </a:defRPr>
            </a:pPr>
            <a:endParaRPr/>
          </a:p>
        </p:txBody>
      </p:sp>
      <p:sp>
        <p:nvSpPr>
          <p:cNvPr id="82" name="Shape 82"/>
          <p:cNvSpPr/>
          <p:nvPr/>
        </p:nvSpPr>
        <p:spPr>
          <a:xfrm flipH="1">
            <a:off x="8042091" y="1943100"/>
            <a:ext cx="1066191" cy="0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effectLst/>
              </a:defRPr>
            </a:pP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6631781" y="2623902"/>
            <a:ext cx="3" cy="729654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effectLst/>
              </a:defRPr>
            </a:pPr>
            <a:endParaRPr/>
          </a:p>
        </p:txBody>
      </p:sp>
      <p:sp>
        <p:nvSpPr>
          <p:cNvPr id="84" name="Shape 84"/>
          <p:cNvSpPr/>
          <p:nvPr/>
        </p:nvSpPr>
        <p:spPr>
          <a:xfrm flipH="1">
            <a:off x="4256189" y="5840386"/>
            <a:ext cx="1414742" cy="3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effectLst/>
              </a:defRPr>
            </a:pPr>
            <a:endParaRPr/>
          </a:p>
        </p:txBody>
      </p:sp>
      <p:sp>
        <p:nvSpPr>
          <p:cNvPr id="85" name="Shape 85"/>
          <p:cNvSpPr/>
          <p:nvPr/>
        </p:nvSpPr>
        <p:spPr>
          <a:xfrm flipV="1">
            <a:off x="7571944" y="5840386"/>
            <a:ext cx="1508260" cy="3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effectLst/>
              </a:defRPr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6631781" y="4419598"/>
            <a:ext cx="3" cy="813590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effectLst/>
              </a:defRPr>
            </a:pPr>
            <a:endParaRPr/>
          </a:p>
        </p:txBody>
      </p:sp>
      <p:pic>
        <p:nvPicPr>
          <p:cNvPr id="87" name="image1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80616" y="8626778"/>
            <a:ext cx="1414742" cy="860188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/>
          <p:nvPr/>
        </p:nvSpPr>
        <p:spPr>
          <a:xfrm>
            <a:off x="3276699" y="6434141"/>
            <a:ext cx="2886276" cy="2102693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effectLst/>
              </a:defRPr>
            </a:pPr>
            <a:endParaRPr/>
          </a:p>
        </p:txBody>
      </p:sp>
      <p:pic>
        <p:nvPicPr>
          <p:cNvPr id="89" name="image1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90872" y="8636617"/>
            <a:ext cx="1692076" cy="813587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image14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706902" y="8642967"/>
            <a:ext cx="1886725" cy="8135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762000" y="-323921"/>
            <a:ext cx="11480800" cy="214630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58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Results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521225" y="1601984"/>
            <a:ext cx="12479871" cy="7135615"/>
          </a:xfrm>
          <a:prstGeom prst="rect">
            <a:avLst/>
          </a:prstGeom>
        </p:spPr>
        <p:txBody>
          <a:bodyPr/>
          <a:lstStyle/>
          <a:p>
            <a:pPr marL="2207604" lvl="0" indent="-2207604">
              <a:buClr>
                <a:srgbClr val="EBEBEB"/>
              </a:buClr>
              <a:defRPr sz="1800">
                <a:solidFill>
                  <a:srgbClr val="000000"/>
                </a:solidFill>
                <a:effectLst/>
              </a:defRPr>
            </a:pPr>
            <a:r>
              <a:rPr sz="4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Topics in recent news detected.                            </a:t>
            </a:r>
            <a:endParaRPr sz="4400"/>
          </a:p>
          <a:p>
            <a:pPr marL="2207604" lvl="0" indent="-2207604">
              <a:buClr>
                <a:srgbClr val="EBEBEB"/>
              </a:buClr>
              <a:defRPr sz="1800">
                <a:solidFill>
                  <a:srgbClr val="000000"/>
                </a:solidFill>
                <a:effectLst/>
              </a:defRPr>
            </a:pPr>
            <a:r>
              <a:rPr sz="4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Identify representative comment that captures each topic’s idea.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xfrm>
            <a:off x="762000" y="-294327"/>
            <a:ext cx="11480800" cy="214630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58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Future steps</a:t>
            </a:r>
          </a:p>
        </p:txBody>
      </p:sp>
      <p:sp>
        <p:nvSpPr>
          <p:cNvPr id="98" name="Shape 98"/>
          <p:cNvSpPr>
            <a:spLocks noGrp="1"/>
          </p:cNvSpPr>
          <p:nvPr>
            <p:ph type="body" idx="1"/>
          </p:nvPr>
        </p:nvSpPr>
        <p:spPr>
          <a:xfrm>
            <a:off x="556142" y="1712836"/>
            <a:ext cx="12242805" cy="7071785"/>
          </a:xfrm>
          <a:prstGeom prst="rect">
            <a:avLst/>
          </a:prstGeom>
        </p:spPr>
        <p:txBody>
          <a:bodyPr/>
          <a:lstStyle/>
          <a:p>
            <a:pPr marL="2207604" lvl="0" indent="-2207604">
              <a:buClr>
                <a:srgbClr val="EBEBEB"/>
              </a:buClr>
              <a:defRPr sz="1800">
                <a:solidFill>
                  <a:srgbClr val="000000"/>
                </a:solidFill>
                <a:effectLst/>
              </a:defRPr>
            </a:pPr>
            <a:r>
              <a:rPr sz="4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Classify comments by candidates. Use features such as distinct topics or other semantic measures</a:t>
            </a:r>
            <a:endParaRPr sz="4400"/>
          </a:p>
          <a:p>
            <a:pPr marL="2207604" lvl="0" indent="-2207604">
              <a:buClr>
                <a:srgbClr val="EBEBEB"/>
              </a:buClr>
              <a:defRPr sz="1800">
                <a:solidFill>
                  <a:srgbClr val="000000"/>
                </a:solidFill>
                <a:effectLst/>
              </a:defRPr>
            </a:pPr>
            <a:r>
              <a:rPr sz="4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Utilize both the comments and news cycles to predict popular topics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title"/>
          </p:nvPr>
        </p:nvSpPr>
        <p:spPr>
          <a:xfrm>
            <a:off x="729570" y="956600"/>
            <a:ext cx="12275230" cy="2684068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80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Thank you!</a:t>
            </a:r>
          </a:p>
        </p:txBody>
      </p:sp>
      <p:pic>
        <p:nvPicPr>
          <p:cNvPr id="103" name="image15.png" descr="linkedIn-icon-logo-vector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6898" y="7873224"/>
            <a:ext cx="668870" cy="6688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image1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59874" y="7873224"/>
            <a:ext cx="872078" cy="872077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Shape 105"/>
          <p:cNvSpPr/>
          <p:nvPr/>
        </p:nvSpPr>
        <p:spPr>
          <a:xfrm>
            <a:off x="1285410" y="7883808"/>
            <a:ext cx="4705605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000">
                <a:solidFill>
                  <a:srgbClr val="FFFFFF"/>
                </a:solidFill>
              </a:rPr>
              <a:t>linkedin/in/fanpeggy</a:t>
            </a:r>
          </a:p>
        </p:txBody>
      </p:sp>
      <p:sp>
        <p:nvSpPr>
          <p:cNvPr id="106" name="Shape 106"/>
          <p:cNvSpPr/>
          <p:nvPr/>
        </p:nvSpPr>
        <p:spPr>
          <a:xfrm>
            <a:off x="7515127" y="7883808"/>
            <a:ext cx="5138929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0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github.com/PeggyFan</a:t>
            </a:r>
          </a:p>
        </p:txBody>
      </p:sp>
      <p:sp>
        <p:nvSpPr>
          <p:cNvPr id="107" name="Shape 107"/>
          <p:cNvSpPr/>
          <p:nvPr/>
        </p:nvSpPr>
        <p:spPr>
          <a:xfrm>
            <a:off x="2787391" y="4272218"/>
            <a:ext cx="7944968" cy="2678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effectLst/>
              </a:defRPr>
            </a:pPr>
            <a:r>
              <a:rPr sz="5400" b="1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rPr>
              <a:t>Peggy Fan </a:t>
            </a:r>
            <a:endParaRPr sz="3800">
              <a:solidFill>
                <a:srgbClr val="EBEBEB"/>
              </a:solidFill>
              <a:effectLst>
                <a:outerShdw blurRad="50800" dist="25400" dir="5400000" rotWithShape="0">
                  <a:srgbClr val="000000"/>
                </a:outerShdw>
              </a:effectLst>
              <a:latin typeface="+mn-lt"/>
              <a:ea typeface="+mn-ea"/>
              <a:cs typeface="+mn-cs"/>
              <a:sym typeface="Helvetica Neue"/>
            </a:endParaRPr>
          </a:p>
          <a:p>
            <a:pPr lvl="0">
              <a:defRPr sz="1800">
                <a:effectLst/>
              </a:defRPr>
            </a:pPr>
            <a:r>
              <a:rPr sz="3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rPr>
              <a:t>with</a:t>
            </a:r>
          </a:p>
          <a:p>
            <a:pPr lvl="0">
              <a:defRPr sz="1800">
                <a:effectLst/>
              </a:defRPr>
            </a:pPr>
            <a:r>
              <a:rPr sz="3800" b="1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rPr>
              <a:t> </a:t>
            </a:r>
            <a:endParaRPr sz="3800">
              <a:solidFill>
                <a:srgbClr val="EBEBEB"/>
              </a:solidFill>
              <a:effectLst>
                <a:outerShdw blurRad="50800" dist="25400" dir="5400000" rotWithShape="0">
                  <a:srgbClr val="000000"/>
                </a:outerShdw>
              </a:effectLst>
              <a:latin typeface="+mn-lt"/>
              <a:ea typeface="+mn-ea"/>
              <a:cs typeface="+mn-cs"/>
              <a:sym typeface="Helvetica Neue"/>
            </a:endParaRPr>
          </a:p>
          <a:p>
            <a:pPr lvl="0">
              <a:defRPr sz="1800">
                <a:effectLst/>
              </a:defRPr>
            </a:pPr>
            <a:r>
              <a:rPr sz="3800" b="1" u="sng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rPr>
              <a:t>nytsummarizer.us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title"/>
          </p:nvPr>
        </p:nvSpPr>
        <p:spPr>
          <a:xfrm>
            <a:off x="719665" y="88900"/>
            <a:ext cx="11574961" cy="818455"/>
          </a:xfrm>
          <a:prstGeom prst="rect">
            <a:avLst/>
          </a:prstGeom>
        </p:spPr>
        <p:txBody>
          <a:bodyPr/>
          <a:lstStyle>
            <a:lvl1pPr defTabSz="479044">
              <a:defRPr sz="4700">
                <a:effectLst>
                  <a:outerShdw blurRad="38100" dist="20828" dir="5400000" rotWithShape="0">
                    <a:srgbClr val="000000"/>
                  </a:outerShdw>
                </a:effectLst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4700" b="1">
                <a:solidFill>
                  <a:srgbClr val="FFFFFF"/>
                </a:solidFill>
                <a:effectLst>
                  <a:outerShdw blurRad="38100" dist="20828" dir="5400000" rotWithShape="0">
                    <a:srgbClr val="000000"/>
                  </a:outerShdw>
                </a:effectLst>
              </a:rPr>
              <a:t>Appendices</a:t>
            </a:r>
          </a:p>
        </p:txBody>
      </p:sp>
      <p:sp>
        <p:nvSpPr>
          <p:cNvPr id="110" name="Shape 110"/>
          <p:cNvSpPr/>
          <p:nvPr/>
        </p:nvSpPr>
        <p:spPr>
          <a:xfrm>
            <a:off x="150700" y="3005816"/>
            <a:ext cx="2174825" cy="3113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Dimensionality reduction</a:t>
            </a:r>
            <a:endParaRPr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lvl="0" algn="l">
              <a:defRPr sz="1800"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Latent properties</a:t>
            </a:r>
            <a:endParaRPr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lvl="0" algn="l">
              <a:defRPr sz="1800"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Linear combination of features</a:t>
            </a:r>
          </a:p>
        </p:txBody>
      </p:sp>
      <p:pic>
        <p:nvPicPr>
          <p:cNvPr id="111" name="image1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25523" y="2094622"/>
            <a:ext cx="10679277" cy="7174494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112"/>
          <p:cNvSpPr/>
          <p:nvPr/>
        </p:nvSpPr>
        <p:spPr>
          <a:xfrm>
            <a:off x="3175472" y="1208168"/>
            <a:ext cx="7281394" cy="659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EBEBEB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Non-negative matrix factorization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xfrm>
            <a:off x="770466" y="88900"/>
            <a:ext cx="11574961" cy="818455"/>
          </a:xfrm>
          <a:prstGeom prst="rect">
            <a:avLst/>
          </a:prstGeom>
        </p:spPr>
        <p:txBody>
          <a:bodyPr/>
          <a:lstStyle>
            <a:lvl1pPr defTabSz="479044">
              <a:defRPr sz="4700">
                <a:effectLst>
                  <a:outerShdw blurRad="38100" dist="20828" dir="5400000" rotWithShape="0">
                    <a:srgbClr val="000000"/>
                  </a:outerShdw>
                </a:effectLst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4700" b="1">
                <a:solidFill>
                  <a:srgbClr val="FFFFFF"/>
                </a:solidFill>
                <a:effectLst>
                  <a:outerShdw blurRad="38100" dist="20828" dir="5400000" rotWithShape="0">
                    <a:srgbClr val="000000"/>
                  </a:outerShdw>
                </a:effectLst>
              </a:rPr>
              <a:t>Appendices</a:t>
            </a:r>
          </a:p>
        </p:txBody>
      </p:sp>
      <p:sp>
        <p:nvSpPr>
          <p:cNvPr id="116" name="Shape 116"/>
          <p:cNvSpPr/>
          <p:nvPr/>
        </p:nvSpPr>
        <p:spPr>
          <a:xfrm>
            <a:off x="4380654" y="1200179"/>
            <a:ext cx="3617977" cy="659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EBEBEB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Descriptive data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xfrm>
            <a:off x="1054100" y="241300"/>
            <a:ext cx="11053234" cy="863600"/>
          </a:xfrm>
          <a:prstGeom prst="rect">
            <a:avLst/>
          </a:prstGeom>
        </p:spPr>
        <p:txBody>
          <a:bodyPr/>
          <a:lstStyle>
            <a:lvl1pPr defTabSz="508254">
              <a:defRPr sz="5000">
                <a:effectLst>
                  <a:outerShdw blurRad="38100" dist="22098" dir="5400000" rotWithShape="0">
                    <a:srgbClr val="000000"/>
                  </a:outerShdw>
                </a:effectLst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5000" b="1">
                <a:solidFill>
                  <a:srgbClr val="FFFFFF"/>
                </a:solidFill>
                <a:effectLst>
                  <a:outerShdw blurRad="38100" dist="22098" dir="5400000" rotWithShape="0">
                    <a:srgbClr val="000000"/>
                  </a:outerShdw>
                </a:effectLst>
              </a:rPr>
              <a:t>Appendices</a:t>
            </a:r>
          </a:p>
        </p:txBody>
      </p:sp>
      <p:sp>
        <p:nvSpPr>
          <p:cNvPr id="119" name="Shape 119"/>
          <p:cNvSpPr>
            <a:spLocks noGrp="1"/>
          </p:cNvSpPr>
          <p:nvPr>
            <p:ph type="body" idx="1"/>
          </p:nvPr>
        </p:nvSpPr>
        <p:spPr>
          <a:xfrm>
            <a:off x="457197" y="1104900"/>
            <a:ext cx="12819740" cy="8345835"/>
          </a:xfrm>
          <a:prstGeom prst="rect">
            <a:avLst/>
          </a:prstGeom>
        </p:spPr>
        <p:txBody>
          <a:bodyPr/>
          <a:lstStyle/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endParaRPr sz="2800">
              <a:solidFill>
                <a:srgbClr val="EBEBEB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How I picked number of topics</a:t>
            </a: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endParaRPr sz="2800">
              <a:solidFill>
                <a:srgbClr val="EBEBEB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Using LDA:</a:t>
            </a: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Kullback-Leibler (KL) divergence is the difference between 2 distributions: actual distribution of P for the data and distribution Q for which compression scheme optimizes. A kind of entropy measure.</a:t>
            </a: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endParaRPr sz="2800">
              <a:solidFill>
                <a:srgbClr val="EBEBEB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Perplexity: the log-likelihood of a held-out test set. The lower perplexity the better.  Measure how well the word counts of the test documents are represented by the word distributions represented by the topics.</a:t>
            </a: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endParaRPr sz="2800">
              <a:solidFill>
                <a:srgbClr val="EBEBEB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Using matrix factorization:</a:t>
            </a: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PCA - elbow at the scree plot to eyeball the optimal number of principal components 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762000" y="203200"/>
            <a:ext cx="11480800" cy="21463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762000" y="2413000"/>
            <a:ext cx="11480800" cy="63627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36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45197"/>
            <a:ext cx="13004800" cy="8675594"/>
          </a:xfrm>
          <a:prstGeom prst="rect">
            <a:avLst/>
          </a:prstGeom>
          <a:ln w="12700">
            <a:miter lim="400000"/>
          </a:ln>
          <a:effectLst>
            <a:reflection stA="50000" endPos="40000" dir="5400000" sy="-100000" algn="bl" rotWithShape="0"/>
          </a:effec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1303858" y="101597"/>
            <a:ext cx="10397084" cy="1112694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58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Motivation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673100" y="1172266"/>
            <a:ext cx="11836400" cy="3843146"/>
          </a:xfrm>
          <a:prstGeom prst="rect">
            <a:avLst/>
          </a:prstGeom>
        </p:spPr>
        <p:txBody>
          <a:bodyPr/>
          <a:lstStyle/>
          <a:p>
            <a:pPr marL="2738877" lvl="0" indent="-2738877">
              <a:buClr>
                <a:srgbClr val="EBEBEB"/>
              </a:buClr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Discover topics and key examples from a large corpus</a:t>
            </a:r>
          </a:p>
          <a:p>
            <a:pPr marL="2738877" lvl="0" indent="-2738877">
              <a:buClr>
                <a:srgbClr val="EBEBEB"/>
              </a:buClr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Monitor discussions with topic detection</a:t>
            </a:r>
          </a:p>
        </p:txBody>
      </p:sp>
      <p:sp>
        <p:nvSpPr>
          <p:cNvPr id="40" name="Shape 40"/>
          <p:cNvSpPr/>
          <p:nvPr/>
        </p:nvSpPr>
        <p:spPr>
          <a:xfrm>
            <a:off x="611858" y="5740398"/>
            <a:ext cx="12392942" cy="3448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effectLst/>
              </a:defRPr>
            </a:pPr>
            <a:r>
              <a:rPr sz="58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rPr>
              <a:t>Objective</a:t>
            </a:r>
            <a:endParaRPr>
              <a:latin typeface="+mn-lt"/>
              <a:ea typeface="+mn-ea"/>
              <a:cs typeface="+mn-cs"/>
              <a:sym typeface="Helvetica Neue"/>
            </a:endParaRPr>
          </a:p>
          <a:p>
            <a:pPr marL="2738877" lvl="0" indent="-2738877" algn="l">
              <a:spcBef>
                <a:spcPts val="4200"/>
              </a:spcBef>
              <a:buClr>
                <a:srgbClr val="EBEBEB"/>
              </a:buClr>
              <a:buSzPct val="75000"/>
              <a:buFont typeface="Helvetica Neue Medium"/>
              <a:buChar char="•"/>
              <a:defRPr sz="1800"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Build visualization that captures sentiments and content in the discussions of the candidates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852048" y="201066"/>
            <a:ext cx="11531607" cy="941934"/>
          </a:xfrm>
          <a:prstGeom prst="rect">
            <a:avLst/>
          </a:prstGeom>
        </p:spPr>
        <p:txBody>
          <a:bodyPr/>
          <a:lstStyle>
            <a:lvl1pPr defTabSz="549148">
              <a:defRPr sz="5400">
                <a:effectLst>
                  <a:outerShdw blurRad="50800" dist="23876" dir="5400000" rotWithShape="0">
                    <a:srgbClr val="000000"/>
                  </a:outerShdw>
                </a:effectLst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5400" b="1">
                <a:solidFill>
                  <a:srgbClr val="FFFFFF"/>
                </a:solidFill>
                <a:effectLst>
                  <a:outerShdw blurRad="50800" dist="23876" dir="5400000" rotWithShape="0">
                    <a:srgbClr val="000000"/>
                  </a:outerShdw>
                </a:effectLst>
              </a:rPr>
              <a:t>Sentiment</a:t>
            </a:r>
          </a:p>
        </p:txBody>
      </p:sp>
      <p:pic>
        <p:nvPicPr>
          <p:cNvPr id="43" name="image5.png" descr="slide_po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2440702"/>
            <a:ext cx="13004805" cy="53119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819062" y="184572"/>
            <a:ext cx="11531607" cy="941934"/>
          </a:xfrm>
          <a:prstGeom prst="rect">
            <a:avLst/>
          </a:prstGeom>
        </p:spPr>
        <p:txBody>
          <a:bodyPr/>
          <a:lstStyle>
            <a:lvl1pPr defTabSz="549148">
              <a:defRPr sz="5400">
                <a:effectLst>
                  <a:outerShdw blurRad="50800" dist="23876" dir="5400000" rotWithShape="0">
                    <a:srgbClr val="000000"/>
                  </a:outerShdw>
                </a:effectLst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5400" b="1">
                <a:solidFill>
                  <a:srgbClr val="FFFFFF"/>
                </a:solidFill>
                <a:effectLst>
                  <a:outerShdw blurRad="50800" dist="23876" dir="5400000" rotWithShape="0">
                    <a:srgbClr val="000000"/>
                  </a:outerShdw>
                </a:effectLst>
              </a:rPr>
              <a:t>Sentiment</a:t>
            </a:r>
          </a:p>
        </p:txBody>
      </p:sp>
      <p:pic>
        <p:nvPicPr>
          <p:cNvPr id="46" name="image6.png" descr="slide_pos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012158" y="1950059"/>
            <a:ext cx="15016958" cy="5444138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hape 47"/>
          <p:cNvSpPr/>
          <p:nvPr/>
        </p:nvSpPr>
        <p:spPr>
          <a:xfrm>
            <a:off x="984273" y="7943415"/>
            <a:ext cx="10866731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 b="1">
                <a:solidFill>
                  <a:srgbClr val="EBEBEB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4400" b="1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“He’s a person who gets things done …”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736596" y="223316"/>
            <a:ext cx="11531607" cy="941935"/>
          </a:xfrm>
          <a:prstGeom prst="rect">
            <a:avLst/>
          </a:prstGeom>
        </p:spPr>
        <p:txBody>
          <a:bodyPr/>
          <a:lstStyle>
            <a:lvl1pPr defTabSz="549148">
              <a:defRPr sz="5400">
                <a:effectLst>
                  <a:outerShdw blurRad="50800" dist="23876" dir="5400000" rotWithShape="0">
                    <a:srgbClr val="000000"/>
                  </a:outerShdw>
                </a:effectLst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5400" b="1">
                <a:solidFill>
                  <a:srgbClr val="FFFFFF"/>
                </a:solidFill>
                <a:effectLst>
                  <a:outerShdw blurRad="50800" dist="23876" dir="5400000" rotWithShape="0">
                    <a:srgbClr val="000000"/>
                  </a:outerShdw>
                </a:effectLst>
              </a:rPr>
              <a:t>Sentiment</a:t>
            </a:r>
          </a:p>
        </p:txBody>
      </p:sp>
      <p:pic>
        <p:nvPicPr>
          <p:cNvPr id="50" name="image7.png" descr="slide_neg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2726368"/>
            <a:ext cx="13004805" cy="49049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736596" y="234050"/>
            <a:ext cx="11531607" cy="941935"/>
          </a:xfrm>
          <a:prstGeom prst="rect">
            <a:avLst/>
          </a:prstGeom>
        </p:spPr>
        <p:txBody>
          <a:bodyPr/>
          <a:lstStyle>
            <a:lvl1pPr defTabSz="549148">
              <a:defRPr sz="5400">
                <a:effectLst>
                  <a:outerShdw blurRad="50800" dist="23876" dir="5400000" rotWithShape="0">
                    <a:srgbClr val="000000"/>
                  </a:outerShdw>
                </a:effectLst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5400" b="1">
                <a:solidFill>
                  <a:srgbClr val="FFFFFF"/>
                </a:solidFill>
                <a:effectLst>
                  <a:outerShdw blurRad="50800" dist="23876" dir="5400000" rotWithShape="0">
                    <a:srgbClr val="000000"/>
                  </a:outerShdw>
                </a:effectLst>
              </a:rPr>
              <a:t>Sentiment</a:t>
            </a:r>
          </a:p>
        </p:txBody>
      </p:sp>
      <p:pic>
        <p:nvPicPr>
          <p:cNvPr id="53" name="image8.png" descr="slide_neg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583337" y="2115142"/>
            <a:ext cx="14588138" cy="4892208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hape 54"/>
          <p:cNvSpPr/>
          <p:nvPr/>
        </p:nvSpPr>
        <p:spPr>
          <a:xfrm>
            <a:off x="1053271" y="7600514"/>
            <a:ext cx="10728758" cy="1456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effectLst/>
              </a:defRPr>
            </a:pPr>
            <a:r>
              <a:rPr sz="4400" b="1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rPr>
              <a:t>“Trump speaks for the lowest common </a:t>
            </a:r>
            <a:endParaRPr sz="3800">
              <a:solidFill>
                <a:srgbClr val="EBEBEB"/>
              </a:solidFill>
              <a:effectLst>
                <a:outerShdw blurRad="50800" dist="25400" dir="5400000" rotWithShape="0">
                  <a:srgbClr val="000000"/>
                </a:outerShdw>
              </a:effectLst>
              <a:latin typeface="+mn-lt"/>
              <a:ea typeface="+mn-ea"/>
              <a:cs typeface="+mn-cs"/>
              <a:sym typeface="Helvetica Neue"/>
            </a:endParaRPr>
          </a:p>
          <a:p>
            <a:pPr lvl="0">
              <a:defRPr sz="1800">
                <a:effectLst/>
              </a:defRPr>
            </a:pPr>
            <a:r>
              <a:rPr sz="4400" b="1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rPr>
              <a:t>denominator…”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image9.png" descr="slide_trend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86267" y="1778000"/>
            <a:ext cx="13512801" cy="64357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10.png" descr="slide_map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62850" y="2003957"/>
            <a:ext cx="13705759" cy="62513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BEBEB"/>
        </a:solidFill>
        <a:ln w="25400" cap="flat">
          <a:solidFill>
            <a:srgbClr val="619AE3"/>
          </a:solidFill>
          <a:prstDash val="solid"/>
          <a:bevel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619AE3"/>
          </a:solidFill>
          <a:prstDash val="solid"/>
          <a:bevel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BEBEB"/>
        </a:solidFill>
        <a:ln w="25400" cap="flat">
          <a:solidFill>
            <a:srgbClr val="619AE3"/>
          </a:solidFill>
          <a:prstDash val="solid"/>
          <a:bevel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619AE3"/>
          </a:solidFill>
          <a:prstDash val="solid"/>
          <a:bevel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</Words>
  <Application>Microsoft Macintosh PowerPoint</Application>
  <PresentationFormat>Custom</PresentationFormat>
  <Paragraphs>55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</vt:lpstr>
      <vt:lpstr>NEW YORK TIMES COMMENTS SUMMARIZER </vt:lpstr>
      <vt:lpstr>PowerPoint Presentation</vt:lpstr>
      <vt:lpstr>Motivation</vt:lpstr>
      <vt:lpstr>Sentiment</vt:lpstr>
      <vt:lpstr>Sentiment</vt:lpstr>
      <vt:lpstr>Sentiment</vt:lpstr>
      <vt:lpstr>Sentiment</vt:lpstr>
      <vt:lpstr>PowerPoint Presentation</vt:lpstr>
      <vt:lpstr>PowerPoint Presentation</vt:lpstr>
      <vt:lpstr>Data pipeline</vt:lpstr>
      <vt:lpstr>Results</vt:lpstr>
      <vt:lpstr>Future steps</vt:lpstr>
      <vt:lpstr>Thank you!</vt:lpstr>
      <vt:lpstr>Appendices</vt:lpstr>
      <vt:lpstr>Appendices</vt:lpstr>
      <vt:lpstr>Appendices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TIMES COMMENTS SUMMARIZER </dc:title>
  <cp:lastModifiedBy>Peggy  Fan</cp:lastModifiedBy>
  <cp:revision>1</cp:revision>
  <dcterms:modified xsi:type="dcterms:W3CDTF">2015-10-13T16:03:40Z</dcterms:modified>
</cp:coreProperties>
</file>