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media/image1.jpeg" ContentType="image/jpeg"/>
  <Override PartName="/ppt/media/image2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13004800" cy="9753600"/>
  <p:notesSz cx="6858000" cy="9144000"/>
  <p:defaultTextStyle>
    <a:lvl1pPr algn="ctr" defTabSz="584200">
      <a:defRPr sz="3800">
        <a:solidFill>
          <a:srgbClr val="EBEBEB"/>
        </a:solidFill>
        <a:effectLst>
          <a:outerShdw sx="100000" sy="100000" kx="0" ky="0" algn="b" rotWithShape="0" blurRad="50800" dist="25400" dir="5400000">
            <a:srgbClr val="000000"/>
          </a:outerShdw>
        </a:effectLst>
        <a:latin typeface="Helvetica Neue Medium"/>
        <a:ea typeface="Helvetica Neue Medium"/>
        <a:cs typeface="Helvetica Neue Medium"/>
        <a:sym typeface="Helvetica Neue Medium"/>
      </a:defRPr>
    </a:lvl1pPr>
    <a:lvl2pPr indent="228600" algn="ctr" defTabSz="584200">
      <a:defRPr sz="3800">
        <a:solidFill>
          <a:srgbClr val="EBEBEB"/>
        </a:solidFill>
        <a:effectLst>
          <a:outerShdw sx="100000" sy="100000" kx="0" ky="0" algn="b" rotWithShape="0" blurRad="50800" dist="25400" dir="5400000">
            <a:srgbClr val="000000"/>
          </a:outerShdw>
        </a:effectLst>
        <a:latin typeface="Helvetica Neue Medium"/>
        <a:ea typeface="Helvetica Neue Medium"/>
        <a:cs typeface="Helvetica Neue Medium"/>
        <a:sym typeface="Helvetica Neue Medium"/>
      </a:defRPr>
    </a:lvl2pPr>
    <a:lvl3pPr indent="457200" algn="ctr" defTabSz="584200">
      <a:defRPr sz="3800">
        <a:solidFill>
          <a:srgbClr val="EBEBEB"/>
        </a:solidFill>
        <a:effectLst>
          <a:outerShdw sx="100000" sy="100000" kx="0" ky="0" algn="b" rotWithShape="0" blurRad="50800" dist="25400" dir="5400000">
            <a:srgbClr val="000000"/>
          </a:outerShdw>
        </a:effectLst>
        <a:latin typeface="Helvetica Neue Medium"/>
        <a:ea typeface="Helvetica Neue Medium"/>
        <a:cs typeface="Helvetica Neue Medium"/>
        <a:sym typeface="Helvetica Neue Medium"/>
      </a:defRPr>
    </a:lvl3pPr>
    <a:lvl4pPr indent="685800" algn="ctr" defTabSz="584200">
      <a:defRPr sz="3800">
        <a:solidFill>
          <a:srgbClr val="EBEBEB"/>
        </a:solidFill>
        <a:effectLst>
          <a:outerShdw sx="100000" sy="100000" kx="0" ky="0" algn="b" rotWithShape="0" blurRad="50800" dist="25400" dir="5400000">
            <a:srgbClr val="000000"/>
          </a:outerShdw>
        </a:effectLst>
        <a:latin typeface="Helvetica Neue Medium"/>
        <a:ea typeface="Helvetica Neue Medium"/>
        <a:cs typeface="Helvetica Neue Medium"/>
        <a:sym typeface="Helvetica Neue Medium"/>
      </a:defRPr>
    </a:lvl4pPr>
    <a:lvl5pPr indent="914400" algn="ctr" defTabSz="584200">
      <a:defRPr sz="3800">
        <a:solidFill>
          <a:srgbClr val="EBEBEB"/>
        </a:solidFill>
        <a:effectLst>
          <a:outerShdw sx="100000" sy="100000" kx="0" ky="0" algn="b" rotWithShape="0" blurRad="50800" dist="25400" dir="5400000">
            <a:srgbClr val="000000"/>
          </a:outerShdw>
        </a:effectLst>
        <a:latin typeface="Helvetica Neue Medium"/>
        <a:ea typeface="Helvetica Neue Medium"/>
        <a:cs typeface="Helvetica Neue Medium"/>
        <a:sym typeface="Helvetica Neue Medium"/>
      </a:defRPr>
    </a:lvl5pPr>
    <a:lvl6pPr indent="1143000" algn="ctr" defTabSz="584200">
      <a:defRPr sz="3800">
        <a:solidFill>
          <a:srgbClr val="EBEBEB"/>
        </a:solidFill>
        <a:effectLst>
          <a:outerShdw sx="100000" sy="100000" kx="0" ky="0" algn="b" rotWithShape="0" blurRad="50800" dist="25400" dir="5400000">
            <a:srgbClr val="000000"/>
          </a:outerShdw>
        </a:effectLst>
        <a:latin typeface="Helvetica Neue Medium"/>
        <a:ea typeface="Helvetica Neue Medium"/>
        <a:cs typeface="Helvetica Neue Medium"/>
        <a:sym typeface="Helvetica Neue Medium"/>
      </a:defRPr>
    </a:lvl6pPr>
    <a:lvl7pPr indent="1371600" algn="ctr" defTabSz="584200">
      <a:defRPr sz="3800">
        <a:solidFill>
          <a:srgbClr val="EBEBEB"/>
        </a:solidFill>
        <a:effectLst>
          <a:outerShdw sx="100000" sy="100000" kx="0" ky="0" algn="b" rotWithShape="0" blurRad="50800" dist="25400" dir="5400000">
            <a:srgbClr val="000000"/>
          </a:outerShdw>
        </a:effectLst>
        <a:latin typeface="Helvetica Neue Medium"/>
        <a:ea typeface="Helvetica Neue Medium"/>
        <a:cs typeface="Helvetica Neue Medium"/>
        <a:sym typeface="Helvetica Neue Medium"/>
      </a:defRPr>
    </a:lvl7pPr>
    <a:lvl8pPr indent="1600200" algn="ctr" defTabSz="584200">
      <a:defRPr sz="3800">
        <a:solidFill>
          <a:srgbClr val="EBEBEB"/>
        </a:solidFill>
        <a:effectLst>
          <a:outerShdw sx="100000" sy="100000" kx="0" ky="0" algn="b" rotWithShape="0" blurRad="50800" dist="25400" dir="5400000">
            <a:srgbClr val="000000"/>
          </a:outerShdw>
        </a:effectLst>
        <a:latin typeface="Helvetica Neue Medium"/>
        <a:ea typeface="Helvetica Neue Medium"/>
        <a:cs typeface="Helvetica Neue Medium"/>
        <a:sym typeface="Helvetica Neue Medium"/>
      </a:defRPr>
    </a:lvl8pPr>
    <a:lvl9pPr indent="1828800" algn="ctr" defTabSz="584200">
      <a:defRPr sz="3800">
        <a:solidFill>
          <a:srgbClr val="EBEBEB"/>
        </a:solidFill>
        <a:effectLst>
          <a:outerShdw sx="100000" sy="100000" kx="0" ky="0" algn="b" rotWithShape="0" blurRad="50800" dist="25400" dir="5400000">
            <a:srgbClr val="000000"/>
          </a:outerShdw>
        </a:effectLst>
        <a:latin typeface="Helvetica Neue Medium"/>
        <a:ea typeface="Helvetica Neue Medium"/>
        <a:cs typeface="Helvetica Neue Medium"/>
        <a:sym typeface="Helvetica Neue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D6D6D">
              <a:alpha val="41000"/>
            </a:srgbClr>
          </a:solidFill>
        </a:fill>
      </a:tcStyle>
    </a:wholeTbl>
    <a:band2H>
      <a:tcTxStyle b="def" i="def"/>
      <a:tcStyle>
        <a:tcBdr/>
        <a:fill>
          <a:solidFill>
            <a:srgbClr val="4E4E4E">
              <a:alpha val="41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0F0F0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6565">
              <a:alpha val="75000"/>
            </a:srgbClr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0F0F0"/>
              </a:solidFill>
              <a:prstDash val="solid"/>
              <a:miter lim="400000"/>
            </a:ln>
          </a:top>
          <a:bottom>
            <a:ln w="12700" cap="flat">
              <a:solidFill>
                <a:srgbClr val="F0F0F0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861A1">
              <a:alpha val="80000"/>
            </a:srgbClr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0F0F0"/>
              </a:solidFill>
              <a:prstDash val="solid"/>
              <a:miter lim="400000"/>
            </a:ln>
          </a:top>
          <a:bottom>
            <a:ln w="25400" cap="flat">
              <a:solidFill>
                <a:srgbClr val="F0F0F0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861A1">
              <a:alpha val="80000"/>
            </a:srgb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D6D6D">
              <a:alpha val="41000"/>
            </a:srgbClr>
          </a:solidFill>
        </a:fill>
      </a:tcStyle>
    </a:wholeTbl>
    <a:band2H>
      <a:tcTxStyle b="def" i="def"/>
      <a:tcStyle>
        <a:tcBdr/>
        <a:fill>
          <a:solidFill>
            <a:srgbClr val="909090">
              <a:alpha val="41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6350" cap="flat">
              <a:solidFill>
                <a:srgbClr val="484745"/>
              </a:solidFill>
              <a:prstDash val="solid"/>
              <a:miter lim="400000"/>
            </a:ln>
          </a:left>
          <a:right>
            <a:ln w="6350" cap="flat">
              <a:solidFill>
                <a:srgbClr val="5E5D5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6350" cap="flat">
              <a:solidFill>
                <a:srgbClr val="5E5D5B"/>
              </a:solidFill>
              <a:prstDash val="solid"/>
              <a:miter lim="400000"/>
            </a:ln>
          </a:insideV>
        </a:tcBdr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714717"/>
              </a:solidFill>
              <a:prstDash val="solid"/>
              <a:miter lim="400000"/>
            </a:ln>
          </a:left>
          <a:right>
            <a:ln w="12700" cap="flat">
              <a:solidFill>
                <a:srgbClr val="714717"/>
              </a:solidFill>
              <a:prstDash val="solid"/>
              <a:miter lim="400000"/>
            </a:ln>
          </a:right>
          <a:top>
            <a:ln w="6350" cap="flat">
              <a:solidFill>
                <a:srgbClr val="5E5D5B"/>
              </a:solidFill>
              <a:prstDash val="solid"/>
              <a:miter lim="400000"/>
            </a:ln>
          </a:top>
          <a:bottom>
            <a:ln w="6350" cap="flat">
              <a:solidFill>
                <a:srgbClr val="484745"/>
              </a:solidFill>
              <a:prstDash val="solid"/>
              <a:miter lim="400000"/>
            </a:ln>
          </a:bottom>
          <a:insideH>
            <a:ln w="12700" cap="flat">
              <a:solidFill>
                <a:srgbClr val="714717"/>
              </a:solidFill>
              <a:prstDash val="solid"/>
              <a:miter lim="400000"/>
            </a:ln>
          </a:insideH>
          <a:insideV>
            <a:ln w="12700" cap="flat">
              <a:solidFill>
                <a:srgbClr val="714717"/>
              </a:solidFill>
              <a:prstDash val="solid"/>
              <a:miter lim="400000"/>
            </a:ln>
          </a:insideV>
        </a:tcBdr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714717"/>
              </a:solidFill>
              <a:prstDash val="solid"/>
              <a:miter lim="400000"/>
            </a:ln>
          </a:left>
          <a:right>
            <a:ln w="12700" cap="flat">
              <a:solidFill>
                <a:srgbClr val="714717"/>
              </a:solidFill>
              <a:prstDash val="solid"/>
              <a:miter lim="400000"/>
            </a:ln>
          </a:right>
          <a:top>
            <a:ln w="6350" cap="flat">
              <a:solidFill>
                <a:srgbClr val="484745"/>
              </a:solidFill>
              <a:prstDash val="solid"/>
              <a:miter lim="400000"/>
            </a:ln>
          </a:top>
          <a:bottom>
            <a:ln w="6350" cap="flat">
              <a:solidFill>
                <a:srgbClr val="5E5D5B"/>
              </a:solidFill>
              <a:prstDash val="solid"/>
              <a:miter lim="400000"/>
            </a:ln>
          </a:bottom>
          <a:insideH>
            <a:ln w="12700" cap="flat">
              <a:solidFill>
                <a:srgbClr val="714717"/>
              </a:solidFill>
              <a:prstDash val="solid"/>
              <a:miter lim="400000"/>
            </a:ln>
          </a:insideH>
          <a:insideV>
            <a:ln w="12700" cap="flat">
              <a:solidFill>
                <a:srgbClr val="714717"/>
              </a:solidFill>
              <a:prstDash val="solid"/>
              <a:miter lim="400000"/>
            </a:ln>
          </a:insideV>
        </a:tcBdr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3F1D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3F1D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3F1D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D4D4D"/>
          </a:solidFill>
        </a:fill>
      </a:tcStyle>
    </a:wholeTbl>
    <a:band2H>
      <a:tcTxStyle b="def" i="def"/>
      <a:tcStyle>
        <a:tcBdr/>
        <a:fill>
          <a:solidFill>
            <a:srgbClr val="5A5A5A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3F1DF"/>
              </a:solidFill>
              <a:prstDash val="solid"/>
              <a:miter lim="400000"/>
            </a:ln>
          </a:left>
          <a:right>
            <a:ln w="12700" cap="flat">
              <a:solidFill>
                <a:srgbClr val="F3F1DF"/>
              </a:solidFill>
              <a:prstDash val="solid"/>
              <a:miter lim="400000"/>
            </a:ln>
          </a:right>
          <a:top>
            <a:ln w="127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solidFill>
                <a:srgbClr val="F3F1DF"/>
              </a:solidFill>
              <a:prstDash val="solid"/>
              <a:miter lim="400000"/>
            </a:ln>
          </a:insideV>
        </a:tcBdr>
        <a:fill>
          <a:solidFill>
            <a:srgbClr val="1A8F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D6D6D"/>
          </a:solidFill>
        </a:fill>
      </a:tcStyle>
    </a:wholeTbl>
    <a:band2H>
      <a:tcTxStyle b="def" i="def"/>
      <a:tcStyle>
        <a:tcBdr/>
        <a:fill>
          <a:solidFill>
            <a:srgbClr val="7D7D7D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C5C5B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28282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2A7A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0331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FFFFF"/>
              </a:solidFill>
              <a:prstDash val="solid"/>
              <a:miter lim="400000"/>
            </a:ln>
          </a:top>
          <a:bottom>
            <a:ln w="635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D5D5D"/>
          </a:solidFill>
        </a:fill>
      </a:tcStyle>
    </a:wholeTbl>
    <a:band2H>
      <a:tcTxStyle b="def" i="def"/>
      <a:tcStyle>
        <a:tcBdr/>
        <a:fill>
          <a:solidFill>
            <a:srgbClr val="696969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6350" cap="flat">
              <a:solidFill>
                <a:srgbClr val="FFFFFF"/>
              </a:solidFill>
              <a:prstDash val="solid"/>
              <a:miter lim="400000"/>
            </a:ln>
          </a:right>
          <a:top>
            <a:ln w="6350" cap="flat">
              <a:solidFill>
                <a:srgbClr val="FFFFFF"/>
              </a:solidFill>
              <a:prstDash val="solid"/>
              <a:miter lim="400000"/>
            </a:ln>
          </a:top>
          <a:bottom>
            <a:ln w="635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635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8787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7878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0000">
              <a:alpha val="10000"/>
            </a:srgbClr>
          </a:solidFill>
        </a:fill>
      </a:tcStyle>
    </a:wholeTbl>
    <a:band2H>
      <a:tcTxStyle b="def" i="def"/>
      <a:tcStyle>
        <a:tcBdr/>
        <a:fill>
          <a:solidFill>
            <a:srgbClr val="888888">
              <a:alpha val="10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F0F0F0"/>
              </a:solidFill>
              <a:prstDash val="solid"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0F0F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2" name="Shape 3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
</file>

<file path=ppt/notesSlides/_rels/notesSlide2.xml.rels><?xml version="1.0" encoding="UTF-8" standalone="yes"?>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91" name="Shape 9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200"/>
              <a:t>Not a good dataset for (comment-to-candidate) classification problem: signals (sentiment, relevancy) are muted, many comments covers multiple candidates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96" name="Shape 9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200"/>
              <a:t>More precise clustering that can be used for targeting. plotting the the comments on two axises representing two topics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>
            <p:ph type="title"/>
          </p:nvPr>
        </p:nvSpPr>
        <p:spPr>
          <a:xfrm>
            <a:off x="762000" y="2463800"/>
            <a:ext cx="11480800" cy="2540000"/>
          </a:xfrm>
          <a:prstGeom prst="rect">
            <a:avLst/>
          </a:prstGeom>
        </p:spPr>
        <p:txBody>
          <a:bodyPr anchor="b"/>
          <a:lstStyle/>
          <a:p>
            <a:pPr lvl="0">
              <a:defRPr b="0" sz="1800">
                <a:solidFill>
                  <a:srgbClr val="000000"/>
                </a:solidFill>
                <a:effectLst/>
              </a:defRPr>
            </a:pPr>
            <a:r>
              <a:rPr b="1" sz="6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Title Text</a:t>
            </a:r>
          </a:p>
        </p:txBody>
      </p:sp>
      <p:sp>
        <p:nvSpPr>
          <p:cNvPr id="7" name="Shape 7"/>
          <p:cNvSpPr/>
          <p:nvPr>
            <p:ph type="body" idx="1"/>
          </p:nvPr>
        </p:nvSpPr>
        <p:spPr>
          <a:xfrm>
            <a:off x="762000" y="5156200"/>
            <a:ext cx="11480800" cy="8636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1pPr>
            <a:lvl2pPr marL="0" indent="22860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2pPr>
            <a:lvl3pPr marL="0" indent="45720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3pPr>
            <a:lvl4pPr marL="0" indent="68580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4pPr>
            <a:lvl5pPr marL="0" indent="91440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One</a:t>
            </a:r>
            <a:endParaRPr sz="2400">
              <a:solidFill>
                <a:srgbClr val="FFFFFF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Two</a:t>
            </a:r>
            <a:endParaRPr sz="2400">
              <a:solidFill>
                <a:srgbClr val="FFFFFF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Three</a:t>
            </a:r>
            <a:endParaRPr sz="2400">
              <a:solidFill>
                <a:srgbClr val="FFFFFF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Four</a:t>
            </a:r>
            <a:endParaRPr sz="2400">
              <a:solidFill>
                <a:srgbClr val="FFFFFF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Five</a:t>
            </a:r>
          </a:p>
        </p:txBody>
      </p:sp>
      <p:pic>
        <p:nvPicPr>
          <p:cNvPr id="8" name="newspaper_collage_texture_by_flordeneu-d6yeuvs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50" y="120650"/>
            <a:ext cx="13608399" cy="966143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>
            <p:ph type="title"/>
          </p:nvPr>
        </p:nvSpPr>
        <p:spPr>
          <a:xfrm>
            <a:off x="762000" y="6883400"/>
            <a:ext cx="11480800" cy="1079500"/>
          </a:xfrm>
          <a:prstGeom prst="rect">
            <a:avLst/>
          </a:prstGeom>
        </p:spPr>
        <p:txBody>
          <a:bodyPr anchor="b"/>
          <a:lstStyle/>
          <a:p>
            <a:pPr lvl="0">
              <a:defRPr b="0" sz="1800">
                <a:solidFill>
                  <a:srgbClr val="000000"/>
                </a:solidFill>
                <a:effectLst/>
              </a:defRPr>
            </a:pPr>
            <a:r>
              <a:rPr b="1" sz="6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Title Text</a:t>
            </a:r>
          </a:p>
        </p:txBody>
      </p:sp>
      <p:sp>
        <p:nvSpPr>
          <p:cNvPr id="11" name="Shape 11"/>
          <p:cNvSpPr/>
          <p:nvPr>
            <p:ph type="body" idx="1"/>
          </p:nvPr>
        </p:nvSpPr>
        <p:spPr>
          <a:xfrm>
            <a:off x="762000" y="8128000"/>
            <a:ext cx="11480800" cy="914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1pPr>
            <a:lvl2pPr marL="0" indent="22860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2pPr>
            <a:lvl3pPr marL="0" indent="45720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3pPr>
            <a:lvl4pPr marL="0" indent="68580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4pPr>
            <a:lvl5pPr marL="0" indent="91440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One</a:t>
            </a:r>
            <a:endParaRPr sz="2400">
              <a:solidFill>
                <a:srgbClr val="FFFFFF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Two</a:t>
            </a:r>
            <a:endParaRPr sz="2400">
              <a:solidFill>
                <a:srgbClr val="FFFFFF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Three</a:t>
            </a:r>
            <a:endParaRPr sz="2400">
              <a:solidFill>
                <a:srgbClr val="FFFFFF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Four</a:t>
            </a:r>
            <a:endParaRPr sz="2400">
              <a:solidFill>
                <a:srgbClr val="FFFFFF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762000" y="3517900"/>
            <a:ext cx="11480800" cy="2717800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effectLst/>
              </a:defRPr>
            </a:pPr>
            <a:r>
              <a:rPr b="1" sz="6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>
            <p:ph type="title"/>
          </p:nvPr>
        </p:nvSpPr>
        <p:spPr>
          <a:xfrm>
            <a:off x="762000" y="419100"/>
            <a:ext cx="5384800" cy="4597400"/>
          </a:xfrm>
          <a:prstGeom prst="rect">
            <a:avLst/>
          </a:prstGeom>
        </p:spPr>
        <p:txBody>
          <a:bodyPr anchor="b"/>
          <a:lstStyle>
            <a:lvl1pPr>
              <a:defRPr sz="5200"/>
            </a:lvl1pPr>
          </a:lstStyle>
          <a:p>
            <a:pPr lvl="0">
              <a:defRPr b="0" sz="1800">
                <a:solidFill>
                  <a:srgbClr val="000000"/>
                </a:solidFill>
                <a:effectLst/>
              </a:defRPr>
            </a:pPr>
            <a:r>
              <a:rPr b="1" sz="52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Title Text</a:t>
            </a:r>
          </a:p>
        </p:txBody>
      </p:sp>
      <p:sp>
        <p:nvSpPr>
          <p:cNvPr id="16" name="Shape 16"/>
          <p:cNvSpPr/>
          <p:nvPr>
            <p:ph type="body" idx="1"/>
          </p:nvPr>
        </p:nvSpPr>
        <p:spPr>
          <a:xfrm>
            <a:off x="762000" y="5245100"/>
            <a:ext cx="5384800" cy="38100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1pPr>
            <a:lvl2pPr marL="0" indent="22860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2pPr>
            <a:lvl3pPr marL="0" indent="45720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3pPr>
            <a:lvl4pPr marL="0" indent="68580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4pPr>
            <a:lvl5pPr marL="0" indent="91440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One</a:t>
            </a:r>
            <a:endParaRPr sz="2400">
              <a:solidFill>
                <a:srgbClr val="FFFFFF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Two</a:t>
            </a:r>
            <a:endParaRPr sz="2400">
              <a:solidFill>
                <a:srgbClr val="FFFFFF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Three</a:t>
            </a:r>
            <a:endParaRPr sz="2400">
              <a:solidFill>
                <a:srgbClr val="FFFFFF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Four</a:t>
            </a:r>
            <a:endParaRPr sz="2400">
              <a:solidFill>
                <a:srgbClr val="FFFFFF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effectLst/>
              </a:defRPr>
            </a:pPr>
            <a:r>
              <a:rPr b="1" sz="6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effectLst/>
              </a:defRPr>
            </a:pPr>
            <a:r>
              <a:rPr b="1" sz="6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Title Text</a:t>
            </a:r>
          </a:p>
        </p:txBody>
      </p:sp>
      <p:sp>
        <p:nvSpPr>
          <p:cNvPr id="21" name="Shape 2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One</a:t>
            </a:r>
            <a:endParaRPr sz="34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Two</a:t>
            </a:r>
            <a:endParaRPr sz="34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Three</a:t>
            </a:r>
            <a:endParaRPr sz="34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Four</a:t>
            </a:r>
            <a:endParaRPr sz="34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effectLst/>
              </a:defRPr>
            </a:pPr>
            <a:r>
              <a:rPr b="1" sz="6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Title Text</a:t>
            </a:r>
          </a:p>
        </p:txBody>
      </p:sp>
      <p:sp>
        <p:nvSpPr>
          <p:cNvPr id="24" name="Shape 24"/>
          <p:cNvSpPr/>
          <p:nvPr>
            <p:ph type="body" idx="1"/>
          </p:nvPr>
        </p:nvSpPr>
        <p:spPr>
          <a:xfrm>
            <a:off x="762000" y="2374900"/>
            <a:ext cx="5384800" cy="68072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buClr>
                <a:srgbClr val="EBEBEB"/>
              </a:buClr>
              <a:defRPr sz="2800"/>
            </a:lvl1pPr>
            <a:lvl2pPr marL="685800" indent="-342900">
              <a:spcBef>
                <a:spcPts val="3200"/>
              </a:spcBef>
              <a:buClr>
                <a:srgbClr val="EBEBEB"/>
              </a:buClr>
              <a:defRPr sz="2800"/>
            </a:lvl2pPr>
            <a:lvl3pPr marL="1028700" indent="-342900">
              <a:spcBef>
                <a:spcPts val="3200"/>
              </a:spcBef>
              <a:buClr>
                <a:srgbClr val="EBEBEB"/>
              </a:buClr>
              <a:defRPr sz="2800"/>
            </a:lvl3pPr>
            <a:lvl4pPr marL="1371600" indent="-342900">
              <a:spcBef>
                <a:spcPts val="3200"/>
              </a:spcBef>
              <a:buClr>
                <a:srgbClr val="EBEBEB"/>
              </a:buClr>
              <a:defRPr sz="2800"/>
            </a:lvl4pPr>
            <a:lvl5pPr marL="1714500" indent="-342900">
              <a:spcBef>
                <a:spcPts val="3200"/>
              </a:spcBef>
              <a:buClr>
                <a:srgbClr val="EBEBEB"/>
              </a:buClr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8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One</a:t>
            </a:r>
            <a:endParaRPr sz="28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28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Two</a:t>
            </a:r>
            <a:endParaRPr sz="28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28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Three</a:t>
            </a:r>
            <a:endParaRPr sz="28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28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Four</a:t>
            </a:r>
            <a:endParaRPr sz="28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28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>
            <p:ph type="body" idx="1"/>
          </p:nvPr>
        </p:nvSpPr>
        <p:spPr>
          <a:xfrm>
            <a:off x="762000" y="965200"/>
            <a:ext cx="11480800" cy="78232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One</a:t>
            </a:r>
            <a:endParaRPr sz="34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Two</a:t>
            </a:r>
            <a:endParaRPr sz="34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Three</a:t>
            </a:r>
            <a:endParaRPr sz="34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Four</a:t>
            </a:r>
            <a:endParaRPr sz="34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spaper_collage_texture_by_flordeneu-d6yeuvs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50" y="120650"/>
            <a:ext cx="13738221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Shape 3"/>
          <p:cNvSpPr/>
          <p:nvPr>
            <p:ph type="title"/>
          </p:nvPr>
        </p:nvSpPr>
        <p:spPr>
          <a:xfrm>
            <a:off x="762000" y="203200"/>
            <a:ext cx="11480800" cy="2146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b="0" sz="1800">
                <a:solidFill>
                  <a:srgbClr val="000000"/>
                </a:solidFill>
                <a:effectLst/>
              </a:defRPr>
            </a:pPr>
            <a:r>
              <a:rPr b="1" sz="6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Title Text</a:t>
            </a:r>
          </a:p>
        </p:txBody>
      </p:sp>
      <p:sp>
        <p:nvSpPr>
          <p:cNvPr id="4" name="Shape 4"/>
          <p:cNvSpPr/>
          <p:nvPr>
            <p:ph type="body" idx="1"/>
          </p:nvPr>
        </p:nvSpPr>
        <p:spPr>
          <a:xfrm>
            <a:off x="762000" y="2413000"/>
            <a:ext cx="11480800" cy="636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One</a:t>
            </a:r>
            <a:endParaRPr sz="34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Two</a:t>
            </a:r>
            <a:endParaRPr sz="34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Three</a:t>
            </a:r>
            <a:endParaRPr sz="34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Four</a:t>
            </a:r>
            <a:endParaRPr sz="34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Five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transition spd="med" advClick="1"/>
  <p:txStyles>
    <p:titleStyle>
      <a:lvl1pPr algn="ctr" defTabSz="584200">
        <a:defRPr b="1" sz="6400">
          <a:solidFill>
            <a:srgbClr val="FFFFFF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latin typeface="+mn-lt"/>
          <a:ea typeface="+mn-ea"/>
          <a:cs typeface="+mn-cs"/>
          <a:sym typeface="Helvetica Neue"/>
        </a:defRPr>
      </a:lvl1pPr>
      <a:lvl2pPr indent="228600" algn="ctr" defTabSz="584200">
        <a:defRPr b="1" sz="6400">
          <a:solidFill>
            <a:srgbClr val="FFFFFF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latin typeface="+mn-lt"/>
          <a:ea typeface="+mn-ea"/>
          <a:cs typeface="+mn-cs"/>
          <a:sym typeface="Helvetica Neue"/>
        </a:defRPr>
      </a:lvl2pPr>
      <a:lvl3pPr indent="457200" algn="ctr" defTabSz="584200">
        <a:defRPr b="1" sz="6400">
          <a:solidFill>
            <a:srgbClr val="FFFFFF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latin typeface="+mn-lt"/>
          <a:ea typeface="+mn-ea"/>
          <a:cs typeface="+mn-cs"/>
          <a:sym typeface="Helvetica Neue"/>
        </a:defRPr>
      </a:lvl3pPr>
      <a:lvl4pPr indent="685800" algn="ctr" defTabSz="584200">
        <a:defRPr b="1" sz="6400">
          <a:solidFill>
            <a:srgbClr val="FFFFFF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latin typeface="+mn-lt"/>
          <a:ea typeface="+mn-ea"/>
          <a:cs typeface="+mn-cs"/>
          <a:sym typeface="Helvetica Neue"/>
        </a:defRPr>
      </a:lvl4pPr>
      <a:lvl5pPr indent="914400" algn="ctr" defTabSz="584200">
        <a:defRPr b="1" sz="6400">
          <a:solidFill>
            <a:srgbClr val="FFFFFF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latin typeface="+mn-lt"/>
          <a:ea typeface="+mn-ea"/>
          <a:cs typeface="+mn-cs"/>
          <a:sym typeface="Helvetica Neue"/>
        </a:defRPr>
      </a:lvl5pPr>
      <a:lvl6pPr indent="1143000" algn="ctr" defTabSz="584200">
        <a:defRPr b="1" sz="6400">
          <a:solidFill>
            <a:srgbClr val="FFFFFF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latin typeface="+mn-lt"/>
          <a:ea typeface="+mn-ea"/>
          <a:cs typeface="+mn-cs"/>
          <a:sym typeface="Helvetica Neue"/>
        </a:defRPr>
      </a:lvl6pPr>
      <a:lvl7pPr indent="1371600" algn="ctr" defTabSz="584200">
        <a:defRPr b="1" sz="6400">
          <a:solidFill>
            <a:srgbClr val="FFFFFF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latin typeface="+mn-lt"/>
          <a:ea typeface="+mn-ea"/>
          <a:cs typeface="+mn-cs"/>
          <a:sym typeface="Helvetica Neue"/>
        </a:defRPr>
      </a:lvl7pPr>
      <a:lvl8pPr indent="1600200" algn="ctr" defTabSz="584200">
        <a:defRPr b="1" sz="6400">
          <a:solidFill>
            <a:srgbClr val="FFFFFF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latin typeface="+mn-lt"/>
          <a:ea typeface="+mn-ea"/>
          <a:cs typeface="+mn-cs"/>
          <a:sym typeface="Helvetica Neue"/>
        </a:defRPr>
      </a:lvl8pPr>
      <a:lvl9pPr indent="1828800" algn="ctr" defTabSz="584200">
        <a:defRPr b="1" sz="6400">
          <a:solidFill>
            <a:srgbClr val="FFFFFF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latin typeface="+mn-lt"/>
          <a:ea typeface="+mn-ea"/>
          <a:cs typeface="+mn-cs"/>
          <a:sym typeface="Helvetica Neue"/>
        </a:defRPr>
      </a:lvl9pPr>
    </p:titleStyle>
    <p:bodyStyle>
      <a:lvl1pPr marL="406400" indent="-406400" defTabSz="584200">
        <a:spcBef>
          <a:spcPts val="4200"/>
        </a:spcBef>
        <a:buSzPct val="75000"/>
        <a:buChar char="•"/>
        <a:defRPr sz="3400">
          <a:solidFill>
            <a:srgbClr val="EBEBEB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latin typeface="Helvetica Neue Medium"/>
          <a:ea typeface="Helvetica Neue Medium"/>
          <a:cs typeface="Helvetica Neue Medium"/>
          <a:sym typeface="Helvetica Neue Medium"/>
        </a:defRPr>
      </a:lvl1pPr>
      <a:lvl2pPr marL="812800" indent="-406400" defTabSz="584200">
        <a:spcBef>
          <a:spcPts val="4200"/>
        </a:spcBef>
        <a:buSzPct val="75000"/>
        <a:buChar char="•"/>
        <a:defRPr sz="3400">
          <a:solidFill>
            <a:srgbClr val="EBEBEB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latin typeface="Helvetica Neue Medium"/>
          <a:ea typeface="Helvetica Neue Medium"/>
          <a:cs typeface="Helvetica Neue Medium"/>
          <a:sym typeface="Helvetica Neue Medium"/>
        </a:defRPr>
      </a:lvl2pPr>
      <a:lvl3pPr marL="1219200" indent="-406400" defTabSz="584200">
        <a:spcBef>
          <a:spcPts val="4200"/>
        </a:spcBef>
        <a:buSzPct val="75000"/>
        <a:buChar char="•"/>
        <a:defRPr sz="3400">
          <a:solidFill>
            <a:srgbClr val="EBEBEB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latin typeface="Helvetica Neue Medium"/>
          <a:ea typeface="Helvetica Neue Medium"/>
          <a:cs typeface="Helvetica Neue Medium"/>
          <a:sym typeface="Helvetica Neue Medium"/>
        </a:defRPr>
      </a:lvl3pPr>
      <a:lvl4pPr marL="1625600" indent="-406400" defTabSz="584200">
        <a:spcBef>
          <a:spcPts val="4200"/>
        </a:spcBef>
        <a:buSzPct val="75000"/>
        <a:buChar char="•"/>
        <a:defRPr sz="3400">
          <a:solidFill>
            <a:srgbClr val="EBEBEB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latin typeface="Helvetica Neue Medium"/>
          <a:ea typeface="Helvetica Neue Medium"/>
          <a:cs typeface="Helvetica Neue Medium"/>
          <a:sym typeface="Helvetica Neue Medium"/>
        </a:defRPr>
      </a:lvl4pPr>
      <a:lvl5pPr marL="2032000" indent="-406400" defTabSz="584200">
        <a:spcBef>
          <a:spcPts val="4200"/>
        </a:spcBef>
        <a:buSzPct val="75000"/>
        <a:buChar char="•"/>
        <a:defRPr sz="3400">
          <a:solidFill>
            <a:srgbClr val="EBEBEB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latin typeface="Helvetica Neue Medium"/>
          <a:ea typeface="Helvetica Neue Medium"/>
          <a:cs typeface="Helvetica Neue Medium"/>
          <a:sym typeface="Helvetica Neue Medium"/>
        </a:defRPr>
      </a:lvl5pPr>
      <a:lvl6pPr marL="2438400" indent="-406400" defTabSz="584200">
        <a:spcBef>
          <a:spcPts val="4200"/>
        </a:spcBef>
        <a:buSzPct val="75000"/>
        <a:buChar char="•"/>
        <a:defRPr sz="3400">
          <a:solidFill>
            <a:srgbClr val="EBEBEB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latin typeface="Helvetica Neue Medium"/>
          <a:ea typeface="Helvetica Neue Medium"/>
          <a:cs typeface="Helvetica Neue Medium"/>
          <a:sym typeface="Helvetica Neue Medium"/>
        </a:defRPr>
      </a:lvl6pPr>
      <a:lvl7pPr marL="2844800" indent="-406400" defTabSz="584200">
        <a:spcBef>
          <a:spcPts val="4200"/>
        </a:spcBef>
        <a:buSzPct val="75000"/>
        <a:buChar char="•"/>
        <a:defRPr sz="3400">
          <a:solidFill>
            <a:srgbClr val="EBEBEB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latin typeface="Helvetica Neue Medium"/>
          <a:ea typeface="Helvetica Neue Medium"/>
          <a:cs typeface="Helvetica Neue Medium"/>
          <a:sym typeface="Helvetica Neue Medium"/>
        </a:defRPr>
      </a:lvl7pPr>
      <a:lvl8pPr marL="3251200" indent="-406400" defTabSz="584200">
        <a:spcBef>
          <a:spcPts val="4200"/>
        </a:spcBef>
        <a:buSzPct val="75000"/>
        <a:buChar char="•"/>
        <a:defRPr sz="3400">
          <a:solidFill>
            <a:srgbClr val="EBEBEB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latin typeface="Helvetica Neue Medium"/>
          <a:ea typeface="Helvetica Neue Medium"/>
          <a:cs typeface="Helvetica Neue Medium"/>
          <a:sym typeface="Helvetica Neue Medium"/>
        </a:defRPr>
      </a:lvl8pPr>
      <a:lvl9pPr marL="3657600" indent="-406400" defTabSz="584200">
        <a:spcBef>
          <a:spcPts val="4200"/>
        </a:spcBef>
        <a:buSzPct val="75000"/>
        <a:buChar char="•"/>
        <a:defRPr sz="3400">
          <a:solidFill>
            <a:srgbClr val="EBEBEB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latin typeface="Helvetica Neue Medium"/>
          <a:ea typeface="Helvetica Neue Medium"/>
          <a:cs typeface="Helvetica Neue Medium"/>
          <a:sym typeface="Helvetica Neue Medium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Neue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Neue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Neue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Neue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Neue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Neue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Neue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Neue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>
            <p:ph type="title"/>
          </p:nvPr>
        </p:nvSpPr>
        <p:spPr>
          <a:xfrm>
            <a:off x="709166" y="63500"/>
            <a:ext cx="11357868" cy="905074"/>
          </a:xfrm>
          <a:prstGeom prst="rect">
            <a:avLst/>
          </a:prstGeom>
        </p:spPr>
        <p:txBody>
          <a:bodyPr/>
          <a:lstStyle>
            <a:lvl1pPr defTabSz="479044">
              <a:defRPr sz="3936">
                <a:effectLst>
                  <a:outerShdw sx="100000" sy="100000" kx="0" ky="0" algn="b" rotWithShape="0" blurRad="41656" dist="20828" dir="5400000">
                    <a:srgbClr val="000000"/>
                  </a:outerShdw>
                </a:effectLst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  <a:effectLst/>
              </a:defRPr>
            </a:pPr>
            <a:r>
              <a:rPr b="1" sz="3936">
                <a:solidFill>
                  <a:srgbClr val="FFFFFF"/>
                </a:solidFill>
                <a:effectLst>
                  <a:outerShdw sx="100000" sy="100000" kx="0" ky="0" algn="b" rotWithShape="0" blurRad="41656" dist="20828" dir="5400000">
                    <a:srgbClr val="000000"/>
                  </a:outerShdw>
                </a:effectLst>
              </a:rPr>
              <a:t>NEW YORK TIMES COMMENTS SUMMARIZER</a:t>
            </a:r>
          </a:p>
        </p:txBody>
      </p:sp>
      <p:sp>
        <p:nvSpPr>
          <p:cNvPr id="35" name="Shape 35"/>
          <p:cNvSpPr/>
          <p:nvPr>
            <p:ph type="body" idx="1"/>
          </p:nvPr>
        </p:nvSpPr>
        <p:spPr>
          <a:xfrm>
            <a:off x="762000" y="5842000"/>
            <a:ext cx="11480800" cy="8636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A Data Visualization Project using Topic Modeling on New York Times comments on presidential candidates</a:t>
            </a:r>
          </a:p>
        </p:txBody>
      </p:sp>
      <p:sp>
        <p:nvSpPr>
          <p:cNvPr id="36" name="Shape 36"/>
          <p:cNvSpPr/>
          <p:nvPr/>
        </p:nvSpPr>
        <p:spPr>
          <a:xfrm>
            <a:off x="5939621" y="8843989"/>
            <a:ext cx="1741857" cy="4984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6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Peggy Fan</a:t>
            </a:r>
          </a:p>
        </p:txBody>
      </p:sp>
      <p:pic>
        <p:nvPicPr>
          <p:cNvPr id="37" name="slide_titl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73081" y="1224012"/>
            <a:ext cx="13150962" cy="745470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title"/>
          </p:nvPr>
        </p:nvSpPr>
        <p:spPr>
          <a:xfrm>
            <a:off x="762000" y="-294327"/>
            <a:ext cx="11480800" cy="2146301"/>
          </a:xfrm>
          <a:prstGeom prst="rect">
            <a:avLst/>
          </a:prstGeom>
        </p:spPr>
        <p:txBody>
          <a:bodyPr/>
          <a:lstStyle>
            <a:lvl1pPr>
              <a:defRPr sz="5800"/>
            </a:lvl1pPr>
          </a:lstStyle>
          <a:p>
            <a:pPr lvl="0">
              <a:defRPr b="0" sz="1800">
                <a:solidFill>
                  <a:srgbClr val="000000"/>
                </a:solidFill>
                <a:effectLst/>
              </a:defRPr>
            </a:pPr>
            <a:r>
              <a:rPr b="1" sz="58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Future steps</a:t>
            </a:r>
          </a:p>
        </p:txBody>
      </p:sp>
      <p:sp>
        <p:nvSpPr>
          <p:cNvPr id="94" name="Shape 94"/>
          <p:cNvSpPr/>
          <p:nvPr>
            <p:ph type="body" idx="1"/>
          </p:nvPr>
        </p:nvSpPr>
        <p:spPr>
          <a:xfrm>
            <a:off x="762000" y="2419350"/>
            <a:ext cx="11480800" cy="63627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Use distinct topics associated with each candidate  or other measures (subjectivity) as feature in classification</a:t>
            </a:r>
            <a:endParaRPr sz="34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Examine on what topics are the comments overlapping for candidates for more precise clustering</a:t>
            </a:r>
            <a:endParaRPr sz="34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Utilize both the comments and news cycles to predict new topics</a:t>
            </a:r>
          </a:p>
        </p:txBody>
      </p:sp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effectLst/>
              </a:defRPr>
            </a:pPr>
            <a:r>
              <a:rPr b="1" sz="6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Thank you!</a:t>
            </a:r>
          </a:p>
        </p:txBody>
      </p:sp>
      <p:sp>
        <p:nvSpPr>
          <p:cNvPr id="99" name="Shape 9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type="title"/>
          </p:nvPr>
        </p:nvSpPr>
        <p:spPr>
          <a:xfrm>
            <a:off x="584200" y="88900"/>
            <a:ext cx="11574959" cy="818456"/>
          </a:xfrm>
          <a:prstGeom prst="rect">
            <a:avLst/>
          </a:prstGeom>
        </p:spPr>
        <p:txBody>
          <a:bodyPr/>
          <a:lstStyle>
            <a:lvl1pPr defTabSz="479044">
              <a:defRPr sz="4756">
                <a:effectLst>
                  <a:outerShdw sx="100000" sy="100000" kx="0" ky="0" algn="b" rotWithShape="0" blurRad="41656" dist="20828" dir="5400000">
                    <a:srgbClr val="000000"/>
                  </a:outerShdw>
                </a:effectLst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  <a:effectLst/>
              </a:defRPr>
            </a:pPr>
            <a:r>
              <a:rPr b="1" sz="4756">
                <a:solidFill>
                  <a:srgbClr val="FFFFFF"/>
                </a:solidFill>
                <a:effectLst>
                  <a:outerShdw sx="100000" sy="100000" kx="0" ky="0" algn="b" rotWithShape="0" blurRad="41656" dist="20828" dir="5400000">
                    <a:srgbClr val="000000"/>
                  </a:outerShdw>
                </a:effectLst>
              </a:rPr>
              <a:t>Appendices</a:t>
            </a:r>
          </a:p>
        </p:txBody>
      </p:sp>
      <p:sp>
        <p:nvSpPr>
          <p:cNvPr id="102" name="Shape 102"/>
          <p:cNvSpPr/>
          <p:nvPr/>
        </p:nvSpPr>
        <p:spPr>
          <a:xfrm>
            <a:off x="332128" y="877488"/>
            <a:ext cx="10825324" cy="22502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  <a:effectLst/>
              </a:defRPr>
            </a:pPr>
            <a:r>
              <a:rPr sz="28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Matrix factorization: </a:t>
            </a:r>
            <a:endParaRPr sz="28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0" algn="l">
              <a:defRPr sz="1800">
                <a:solidFill>
                  <a:srgbClr val="000000"/>
                </a:solidFill>
                <a:effectLst/>
              </a:defRPr>
            </a:pPr>
            <a:r>
              <a:rPr sz="28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Dimensionality reduction</a:t>
            </a:r>
            <a:endParaRPr sz="28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0" algn="l">
              <a:defRPr sz="1800">
                <a:solidFill>
                  <a:srgbClr val="000000"/>
                </a:solidFill>
                <a:effectLst/>
              </a:defRPr>
            </a:pPr>
            <a:r>
              <a:rPr sz="28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Latent properties</a:t>
            </a:r>
            <a:endParaRPr sz="28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0" algn="l">
              <a:defRPr sz="1800">
                <a:solidFill>
                  <a:srgbClr val="000000"/>
                </a:solidFill>
                <a:effectLst/>
              </a:defRPr>
            </a:pPr>
            <a:r>
              <a:rPr sz="28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Linear combination of features</a:t>
            </a:r>
            <a:endParaRPr sz="28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</p:txBody>
      </p:sp>
      <p:pic>
        <p:nvPicPr>
          <p:cNvPr id="103" name="NMF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56204" y="2601747"/>
            <a:ext cx="9295592" cy="71844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type="title"/>
          </p:nvPr>
        </p:nvSpPr>
        <p:spPr>
          <a:xfrm>
            <a:off x="850900" y="165100"/>
            <a:ext cx="10920215" cy="863600"/>
          </a:xfrm>
          <a:prstGeom prst="rect">
            <a:avLst/>
          </a:prstGeom>
        </p:spPr>
        <p:txBody>
          <a:bodyPr/>
          <a:lstStyle>
            <a:lvl1pPr defTabSz="508254">
              <a:defRPr sz="5046">
                <a:effectLst>
                  <a:outerShdw sx="100000" sy="100000" kx="0" ky="0" algn="b" rotWithShape="0" blurRad="44196" dist="22098" dir="5400000">
                    <a:srgbClr val="000000"/>
                  </a:outerShdw>
                </a:effectLst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  <a:effectLst/>
              </a:defRPr>
            </a:pPr>
            <a:r>
              <a:rPr b="1" sz="5046">
                <a:solidFill>
                  <a:srgbClr val="FFFFFF"/>
                </a:solidFill>
                <a:effectLst>
                  <a:outerShdw sx="100000" sy="100000" kx="0" ky="0" algn="b" rotWithShape="0" blurRad="44196" dist="22098" dir="5400000">
                    <a:srgbClr val="000000"/>
                  </a:outerShdw>
                </a:effectLst>
              </a:rPr>
              <a:t>Appendices</a:t>
            </a:r>
          </a:p>
        </p:txBody>
      </p:sp>
      <p:sp>
        <p:nvSpPr>
          <p:cNvPr id="106" name="Shape 106"/>
          <p:cNvSpPr/>
          <p:nvPr>
            <p:ph type="body" idx="1"/>
          </p:nvPr>
        </p:nvSpPr>
        <p:spPr>
          <a:xfrm>
            <a:off x="457200" y="1104900"/>
            <a:ext cx="12202964" cy="8345835"/>
          </a:xfrm>
          <a:prstGeom prst="rect">
            <a:avLst/>
          </a:prstGeom>
        </p:spPr>
        <p:txBody>
          <a:bodyPr/>
          <a:lstStyle/>
          <a:p>
            <a:pPr lvl="0" algn="l">
              <a:defRPr sz="1800">
                <a:solidFill>
                  <a:srgbClr val="000000"/>
                </a:solidFill>
                <a:effectLst/>
              </a:defRPr>
            </a:pPr>
            <a:r>
              <a:rPr sz="28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How I picked number of topics</a:t>
            </a:r>
            <a:endParaRPr sz="28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0" algn="l">
              <a:defRPr sz="1800">
                <a:solidFill>
                  <a:srgbClr val="000000"/>
                </a:solidFill>
                <a:effectLst/>
              </a:defRPr>
            </a:pPr>
            <a:endParaRPr sz="28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0" algn="l">
              <a:defRPr sz="1800">
                <a:solidFill>
                  <a:srgbClr val="000000"/>
                </a:solidFill>
                <a:effectLst/>
              </a:defRPr>
            </a:pPr>
            <a:r>
              <a:rPr sz="28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Using LDA:</a:t>
            </a:r>
            <a:endParaRPr sz="28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0" algn="l">
              <a:defRPr sz="1800">
                <a:solidFill>
                  <a:srgbClr val="000000"/>
                </a:solidFill>
                <a:effectLst/>
              </a:defRPr>
            </a:pPr>
            <a:r>
              <a:rPr sz="28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Kullback-Leibler (KL) divergence is the difference between 2 distributions: actual distribution of P for the data and distribution Q for which compression scheme optimizes. A kind of entropy measure.</a:t>
            </a:r>
            <a:endParaRPr sz="28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0" algn="l">
              <a:defRPr sz="1800">
                <a:solidFill>
                  <a:srgbClr val="000000"/>
                </a:solidFill>
                <a:effectLst/>
              </a:defRPr>
            </a:pPr>
            <a:endParaRPr sz="28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0" algn="l">
              <a:defRPr sz="1800">
                <a:solidFill>
                  <a:srgbClr val="000000"/>
                </a:solidFill>
                <a:effectLst/>
              </a:defRPr>
            </a:pPr>
            <a:r>
              <a:rPr sz="28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Perplexity: the log-likelihood of a held-out test set. The lower perplexity the better.  Measure how well the word counts of the test documents are represented by the word distributions represented by the topics.</a:t>
            </a:r>
            <a:endParaRPr sz="28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0" algn="l">
              <a:defRPr sz="1800">
                <a:solidFill>
                  <a:srgbClr val="000000"/>
                </a:solidFill>
                <a:effectLst/>
              </a:defRPr>
            </a:pPr>
            <a:endParaRPr sz="28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0" algn="l">
              <a:defRPr sz="1800">
                <a:solidFill>
                  <a:srgbClr val="000000"/>
                </a:solidFill>
                <a:effectLst/>
              </a:defRPr>
            </a:pPr>
            <a:r>
              <a:rPr sz="28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Using matrix factorization:</a:t>
            </a:r>
            <a:endParaRPr sz="28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0" algn="l">
              <a:defRPr sz="1800">
                <a:solidFill>
                  <a:srgbClr val="000000"/>
                </a:solidFill>
                <a:effectLst/>
              </a:defRPr>
            </a:pPr>
            <a:r>
              <a:rPr sz="28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PCA - elbow at the scree plot to eyeball the optimal number of principal components </a:t>
            </a:r>
            <a:endParaRPr sz="28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0" algn="l">
              <a:defRPr sz="1800">
                <a:solidFill>
                  <a:srgbClr val="000000"/>
                </a:solidFill>
                <a:effectLst/>
              </a:defRPr>
            </a:pPr>
            <a:endParaRPr sz="28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0" algn="l">
              <a:defRPr sz="1800">
                <a:solidFill>
                  <a:srgbClr val="000000"/>
                </a:solidFill>
                <a:effectLst/>
              </a:defRPr>
            </a:pPr>
            <a:endParaRPr sz="24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title"/>
          </p:nvPr>
        </p:nvSpPr>
        <p:spPr>
          <a:xfrm>
            <a:off x="1303858" y="190499"/>
            <a:ext cx="10397084" cy="1472705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effectLst/>
              </a:defRPr>
            </a:pPr>
            <a:r>
              <a:rPr b="1" sz="6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Motivation</a:t>
            </a:r>
          </a:p>
        </p:txBody>
      </p:sp>
      <p:sp>
        <p:nvSpPr>
          <p:cNvPr id="40" name="Shape 40"/>
          <p:cNvSpPr/>
          <p:nvPr>
            <p:ph type="body" idx="1"/>
          </p:nvPr>
        </p:nvSpPr>
        <p:spPr>
          <a:xfrm>
            <a:off x="762000" y="1003300"/>
            <a:ext cx="11480800" cy="63627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Analyzing large number of texts</a:t>
            </a:r>
            <a:endParaRPr sz="34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Discover topics and associate text with a topic</a:t>
            </a:r>
            <a:endParaRPr sz="34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Potential tool for monitoring discussions: topic detection and tracking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43" name="Shape 4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pic>
        <p:nvPicPr>
          <p:cNvPr id="44" name="NYTcomments_p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-45197"/>
            <a:ext cx="13004800" cy="8675594"/>
          </a:xfrm>
          <a:prstGeom prst="rect">
            <a:avLst/>
          </a:prstGeom>
          <a:ln w="25400">
            <a:miter lim="400000"/>
          </a:ln>
          <a:effectLst>
            <a:reflection blurRad="0" stA="50000" stPos="0" endA="0" endPos="40000" dist="0" dir="5400000" fadeDir="5400000" sx="100000" sy="-100000" kx="0" ky="0" algn="bl" rotWithShape="0"/>
          </a:effectLst>
        </p:spPr>
      </p:pic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>
            <p:ph type="title"/>
          </p:nvPr>
        </p:nvSpPr>
        <p:spPr>
          <a:xfrm>
            <a:off x="1451594" y="63500"/>
            <a:ext cx="10101611" cy="1587848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effectLst/>
              </a:defRPr>
            </a:pPr>
            <a:r>
              <a:rPr b="1" sz="6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Objective</a:t>
            </a:r>
          </a:p>
        </p:txBody>
      </p:sp>
      <p:sp>
        <p:nvSpPr>
          <p:cNvPr id="47" name="Shape 47"/>
          <p:cNvSpPr/>
          <p:nvPr>
            <p:ph type="body" idx="1"/>
          </p:nvPr>
        </p:nvSpPr>
        <p:spPr>
          <a:xfrm>
            <a:off x="673100" y="1003300"/>
            <a:ext cx="11480800" cy="63627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Build visualization that find out what are being discussed about candidates and how users feel about them.</a:t>
            </a:r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>
            <p:ph type="title"/>
          </p:nvPr>
        </p:nvSpPr>
        <p:spPr>
          <a:xfrm>
            <a:off x="736599" y="25400"/>
            <a:ext cx="11531601" cy="941934"/>
          </a:xfrm>
          <a:prstGeom prst="rect">
            <a:avLst/>
          </a:prstGeom>
        </p:spPr>
        <p:txBody>
          <a:bodyPr/>
          <a:lstStyle>
            <a:lvl1pPr defTabSz="549148">
              <a:defRPr sz="5452">
                <a:effectLst>
                  <a:outerShdw sx="100000" sy="100000" kx="0" ky="0" algn="b" rotWithShape="0" blurRad="47752" dist="23876" dir="5400000">
                    <a:srgbClr val="000000"/>
                  </a:outerShdw>
                </a:effectLst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  <a:effectLst/>
              </a:defRPr>
            </a:pPr>
            <a:r>
              <a:rPr b="1" sz="5452">
                <a:solidFill>
                  <a:srgbClr val="FFFFFF"/>
                </a:solidFill>
                <a:effectLst>
                  <a:outerShdw sx="100000" sy="100000" kx="0" ky="0" algn="b" rotWithShape="0" blurRad="47752" dist="23876" dir="5400000">
                    <a:srgbClr val="000000"/>
                  </a:outerShdw>
                </a:effectLst>
              </a:rPr>
              <a:t>Postive Sentiment</a:t>
            </a:r>
          </a:p>
        </p:txBody>
      </p:sp>
      <p:pic>
        <p:nvPicPr>
          <p:cNvPr id="50" name="slide_ex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35604" y="2263943"/>
            <a:ext cx="13933208" cy="546701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>
            <p:ph type="title"/>
          </p:nvPr>
        </p:nvSpPr>
        <p:spPr>
          <a:xfrm>
            <a:off x="1816100" y="-12700"/>
            <a:ext cx="9866809" cy="999877"/>
          </a:xfrm>
          <a:prstGeom prst="rect">
            <a:avLst/>
          </a:prstGeom>
        </p:spPr>
        <p:txBody>
          <a:bodyPr/>
          <a:lstStyle>
            <a:lvl1pPr>
              <a:defRPr sz="5800"/>
            </a:lvl1pPr>
          </a:lstStyle>
          <a:p>
            <a:pPr lvl="0">
              <a:defRPr b="0" sz="1800">
                <a:solidFill>
                  <a:srgbClr val="000000"/>
                </a:solidFill>
                <a:effectLst/>
              </a:defRPr>
            </a:pPr>
            <a:r>
              <a:rPr b="1" sz="58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Negative sentiment</a:t>
            </a:r>
          </a:p>
        </p:txBody>
      </p:sp>
      <p:pic>
        <p:nvPicPr>
          <p:cNvPr id="53" name="slide_ex2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84255" y="2362178"/>
            <a:ext cx="14067519" cy="566002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type="title"/>
          </p:nvPr>
        </p:nvSpPr>
        <p:spPr>
          <a:xfrm>
            <a:off x="2179463" y="88900"/>
            <a:ext cx="8645874" cy="889546"/>
          </a:xfrm>
          <a:prstGeom prst="rect">
            <a:avLst/>
          </a:prstGeom>
        </p:spPr>
        <p:txBody>
          <a:bodyPr/>
          <a:lstStyle>
            <a:lvl1pPr defTabSz="467359">
              <a:defRPr sz="5120">
                <a:effectLst>
                  <a:outerShdw sx="100000" sy="100000" kx="0" ky="0" algn="b" rotWithShape="0" blurRad="40640" dist="20320" dir="5400000">
                    <a:srgbClr val="000000"/>
                  </a:outerShdw>
                </a:effectLst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  <a:effectLst/>
              </a:defRPr>
            </a:pPr>
            <a:r>
              <a:rPr b="1" sz="5120">
                <a:solidFill>
                  <a:srgbClr val="FFFFFF"/>
                </a:solidFill>
                <a:effectLst>
                  <a:outerShdw sx="100000" sy="100000" kx="0" ky="0" algn="b" rotWithShape="0" blurRad="40640" dist="20320" dir="5400000">
                    <a:srgbClr val="000000"/>
                  </a:outerShdw>
                </a:effectLst>
              </a:rPr>
              <a:t>Trends</a:t>
            </a:r>
          </a:p>
        </p:txBody>
      </p:sp>
      <p:pic>
        <p:nvPicPr>
          <p:cNvPr id="56" name="NYTsummarizer_ex3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68038" y="880145"/>
            <a:ext cx="10868724" cy="88828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/>
        </p:nvSpPr>
        <p:spPr>
          <a:xfrm flipH="1">
            <a:off x="2882899" y="4161482"/>
            <a:ext cx="2" cy="3190863"/>
          </a:xfrm>
          <a:prstGeom prst="line">
            <a:avLst/>
          </a:prstGeom>
          <a:ln w="25400">
            <a:solidFill>
              <a:srgbClr val="EEEEEE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pPr>
          </a:p>
        </p:txBody>
      </p:sp>
      <p:sp>
        <p:nvSpPr>
          <p:cNvPr id="59" name="Shape 59"/>
          <p:cNvSpPr/>
          <p:nvPr>
            <p:ph type="title"/>
          </p:nvPr>
        </p:nvSpPr>
        <p:spPr>
          <a:xfrm>
            <a:off x="891381" y="94037"/>
            <a:ext cx="11480801" cy="1020069"/>
          </a:xfrm>
          <a:prstGeom prst="rect">
            <a:avLst/>
          </a:prstGeom>
        </p:spPr>
        <p:txBody>
          <a:bodyPr/>
          <a:lstStyle>
            <a:lvl1pPr defTabSz="543305">
              <a:defRPr sz="5952">
                <a:effectLst>
                  <a:outerShdw sx="100000" sy="100000" kx="0" ky="0" algn="b" rotWithShape="0" blurRad="47244" dist="23622" dir="5400000">
                    <a:srgbClr val="000000"/>
                  </a:outerShdw>
                </a:effectLst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  <a:effectLst/>
              </a:defRPr>
            </a:pPr>
            <a:r>
              <a:rPr b="1" sz="5952">
                <a:solidFill>
                  <a:srgbClr val="FFFFFF"/>
                </a:solidFill>
                <a:effectLst>
                  <a:outerShdw sx="100000" sy="100000" kx="0" ky="0" algn="b" rotWithShape="0" blurRad="47244" dist="23622" dir="5400000">
                    <a:srgbClr val="000000"/>
                  </a:outerShdw>
                </a:effectLst>
              </a:rPr>
              <a:t>Data pipeline</a:t>
            </a:r>
          </a:p>
        </p:txBody>
      </p:sp>
      <p:sp>
        <p:nvSpPr>
          <p:cNvPr id="60" name="Shape 60"/>
          <p:cNvSpPr/>
          <p:nvPr/>
        </p:nvSpPr>
        <p:spPr>
          <a:xfrm>
            <a:off x="2601118" y="1308100"/>
            <a:ext cx="1706564" cy="1270000"/>
          </a:xfrm>
          <a:prstGeom prst="roundRect">
            <a:avLst>
              <a:gd name="adj" fmla="val 15000"/>
            </a:avLst>
          </a:prstGeom>
          <a:solidFill>
            <a:srgbClr val="F4CBC4"/>
          </a:solidFill>
          <a:ln w="12700">
            <a:miter lim="400000"/>
          </a:ln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1800">
                <a:solidFill>
                  <a:srgbClr val="525252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 lvl="0">
              <a:defRPr>
                <a:solidFill>
                  <a:srgbClr val="000000"/>
                </a:solidFill>
                <a:effectLst/>
              </a:defRPr>
            </a:pPr>
            <a:r>
              <a:rPr>
                <a:solidFill>
                  <a:srgbClr val="525252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rPr>
              <a:t>New York Times Articles API</a:t>
            </a:r>
          </a:p>
        </p:txBody>
      </p:sp>
      <p:sp>
        <p:nvSpPr>
          <p:cNvPr id="61" name="Shape 61"/>
          <p:cNvSpPr/>
          <p:nvPr/>
        </p:nvSpPr>
        <p:spPr>
          <a:xfrm>
            <a:off x="8851900" y="1308100"/>
            <a:ext cx="1706563" cy="1270000"/>
          </a:xfrm>
          <a:prstGeom prst="roundRect">
            <a:avLst>
              <a:gd name="adj" fmla="val 15000"/>
            </a:avLst>
          </a:prstGeom>
          <a:solidFill>
            <a:srgbClr val="F4CBC4"/>
          </a:solidFill>
          <a:ln w="12700">
            <a:miter lim="400000"/>
          </a:ln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1800">
                <a:solidFill>
                  <a:srgbClr val="525252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 lvl="0">
              <a:defRPr>
                <a:solidFill>
                  <a:srgbClr val="000000"/>
                </a:solidFill>
                <a:effectLst/>
              </a:defRPr>
            </a:pPr>
            <a:r>
              <a:rPr>
                <a:solidFill>
                  <a:srgbClr val="525252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rPr>
              <a:t>New York Times Community API</a:t>
            </a:r>
          </a:p>
        </p:txBody>
      </p:sp>
      <p:sp>
        <p:nvSpPr>
          <p:cNvPr id="62" name="Shape 62"/>
          <p:cNvSpPr/>
          <p:nvPr/>
        </p:nvSpPr>
        <p:spPr>
          <a:xfrm>
            <a:off x="8955881" y="3088530"/>
            <a:ext cx="2048421" cy="1059906"/>
          </a:xfrm>
          <a:prstGeom prst="roundRect">
            <a:avLst>
              <a:gd name="adj" fmla="val 17973"/>
            </a:avLst>
          </a:prstGeom>
          <a:solidFill>
            <a:srgbClr val="C1E7F3"/>
          </a:solidFill>
          <a:ln w="12700">
            <a:miter lim="400000"/>
          </a:ln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1800">
                <a:solidFill>
                  <a:srgbClr val="525252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lvl1pPr>
          </a:lstStyle>
          <a:p>
            <a:pPr lvl="0">
              <a:defRPr>
                <a:solidFill>
                  <a:srgbClr val="000000"/>
                </a:solidFill>
                <a:effectLst/>
              </a:defRPr>
            </a:pPr>
            <a:r>
              <a:rPr>
                <a:solidFill>
                  <a:srgbClr val="525252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rPr>
              <a:t>Topic modeling</a:t>
            </a:r>
          </a:p>
        </p:txBody>
      </p:sp>
      <p:sp>
        <p:nvSpPr>
          <p:cNvPr id="63" name="Shape 63"/>
          <p:cNvSpPr/>
          <p:nvPr/>
        </p:nvSpPr>
        <p:spPr>
          <a:xfrm>
            <a:off x="2448718" y="3109150"/>
            <a:ext cx="1706564" cy="1020069"/>
          </a:xfrm>
          <a:prstGeom prst="roundRect">
            <a:avLst>
              <a:gd name="adj" fmla="val 18675"/>
            </a:avLst>
          </a:prstGeom>
          <a:solidFill>
            <a:srgbClr val="C1E7F3"/>
          </a:solidFill>
          <a:ln w="12700">
            <a:miter lim="400000"/>
          </a:ln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1800">
                <a:solidFill>
                  <a:srgbClr val="525252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lvl1pPr>
          </a:lstStyle>
          <a:p>
            <a:pPr lvl="0">
              <a:defRPr>
                <a:solidFill>
                  <a:srgbClr val="000000"/>
                </a:solidFill>
                <a:effectLst/>
              </a:defRPr>
            </a:pPr>
            <a:r>
              <a:rPr>
                <a:solidFill>
                  <a:srgbClr val="525252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rPr>
              <a:t>Exploratory analyses</a:t>
            </a:r>
          </a:p>
        </p:txBody>
      </p:sp>
      <p:pic>
        <p:nvPicPr>
          <p:cNvPr id="64" name="python_logo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72023" y="3211690"/>
            <a:ext cx="2319517" cy="813586"/>
          </a:xfrm>
          <a:prstGeom prst="rect">
            <a:avLst/>
          </a:prstGeom>
          <a:ln w="12700">
            <a:miter lim="400000"/>
          </a:ln>
        </p:spPr>
      </p:pic>
      <p:pic>
        <p:nvPicPr>
          <p:cNvPr id="65" name="MongoDB_Logo_Full_Whit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186887" y="1308100"/>
            <a:ext cx="2785807" cy="1270000"/>
          </a:xfrm>
          <a:prstGeom prst="rect">
            <a:avLst/>
          </a:prstGeom>
          <a:ln w="12700">
            <a:miter lim="400000"/>
          </a:ln>
        </p:spPr>
      </p:pic>
      <p:sp>
        <p:nvSpPr>
          <p:cNvPr id="66" name="Shape 66"/>
          <p:cNvSpPr/>
          <p:nvPr/>
        </p:nvSpPr>
        <p:spPr>
          <a:xfrm>
            <a:off x="9108281" y="5232658"/>
            <a:ext cx="1706563" cy="1020069"/>
          </a:xfrm>
          <a:prstGeom prst="roundRect">
            <a:avLst>
              <a:gd name="adj" fmla="val 18675"/>
            </a:avLst>
          </a:prstGeom>
          <a:solidFill>
            <a:srgbClr val="F3EFBE"/>
          </a:solidFill>
          <a:ln w="12700">
            <a:miter lim="400000"/>
          </a:ln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1800">
                <a:solidFill>
                  <a:srgbClr val="525252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lvl1pPr>
          </a:lstStyle>
          <a:p>
            <a:pPr lvl="0">
              <a:defRPr>
                <a:solidFill>
                  <a:srgbClr val="000000"/>
                </a:solidFill>
                <a:effectLst/>
              </a:defRPr>
            </a:pPr>
            <a:r>
              <a:rPr>
                <a:solidFill>
                  <a:srgbClr val="525252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rPr>
              <a:t>NMF</a:t>
            </a:r>
          </a:p>
        </p:txBody>
      </p:sp>
      <p:sp>
        <p:nvSpPr>
          <p:cNvPr id="67" name="Shape 67"/>
          <p:cNvSpPr/>
          <p:nvPr/>
        </p:nvSpPr>
        <p:spPr>
          <a:xfrm>
            <a:off x="2430189" y="5330353"/>
            <a:ext cx="1706564" cy="1020069"/>
          </a:xfrm>
          <a:prstGeom prst="roundRect">
            <a:avLst>
              <a:gd name="adj" fmla="val 18675"/>
            </a:avLst>
          </a:prstGeom>
          <a:solidFill>
            <a:srgbClr val="F3EFBE"/>
          </a:solidFill>
          <a:ln w="12700">
            <a:miter lim="400000"/>
          </a:ln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1800">
                <a:solidFill>
                  <a:srgbClr val="525252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lvl1pPr>
          </a:lstStyle>
          <a:p>
            <a:pPr lvl="0">
              <a:defRPr>
                <a:solidFill>
                  <a:srgbClr val="000000"/>
                </a:solidFill>
                <a:effectLst/>
              </a:defRPr>
            </a:pPr>
            <a:r>
              <a:rPr>
                <a:solidFill>
                  <a:srgbClr val="525252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rPr>
              <a:t>Similarity</a:t>
            </a:r>
          </a:p>
        </p:txBody>
      </p:sp>
      <p:sp>
        <p:nvSpPr>
          <p:cNvPr id="68" name="Shape 68"/>
          <p:cNvSpPr/>
          <p:nvPr/>
        </p:nvSpPr>
        <p:spPr>
          <a:xfrm>
            <a:off x="5813685" y="5246880"/>
            <a:ext cx="1706563" cy="1020069"/>
          </a:xfrm>
          <a:prstGeom prst="roundRect">
            <a:avLst>
              <a:gd name="adj" fmla="val 18675"/>
            </a:avLst>
          </a:prstGeom>
          <a:gradFill>
            <a:gsLst>
              <a:gs pos="0">
                <a:srgbClr val="FBFBFB">
                  <a:alpha val="80000"/>
                </a:srgbClr>
              </a:gs>
              <a:gs pos="100000">
                <a:srgbClr val="BEBEBE">
                  <a:alpha val="80000"/>
                </a:srgb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000">
                <a:solidFill>
                  <a:srgbClr val="3B3B3B"/>
                </a:solidFill>
                <a:effectLst>
                  <a:outerShdw sx="100000" sy="100000" kx="0" ky="0" algn="b" rotWithShape="0" blurRad="12700" dist="12700" dir="5400000">
                    <a:srgbClr val="FFFFFF">
                      <a:alpha val="25000"/>
                    </a:srgbClr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000">
                <a:solidFill>
                  <a:srgbClr val="3B3B3B"/>
                </a:solidFill>
                <a:effectLst>
                  <a:outerShdw sx="100000" sy="100000" kx="0" ky="0" algn="b" rotWithShape="0" blurRad="12700" dist="12700" dir="5400000">
                    <a:srgbClr val="FFFFFF">
                      <a:alpha val="25000"/>
                    </a:srgbClr>
                  </a:outerShdw>
                </a:effectLst>
              </a:rPr>
              <a:t>TF-IDF</a:t>
            </a:r>
          </a:p>
        </p:txBody>
      </p:sp>
      <p:sp>
        <p:nvSpPr>
          <p:cNvPr id="69" name="Shape 69"/>
          <p:cNvSpPr/>
          <p:nvPr/>
        </p:nvSpPr>
        <p:spPr>
          <a:xfrm>
            <a:off x="2430189" y="7384608"/>
            <a:ext cx="1706564" cy="1020069"/>
          </a:xfrm>
          <a:prstGeom prst="roundRect">
            <a:avLst>
              <a:gd name="adj" fmla="val 18675"/>
            </a:avLst>
          </a:prstGeom>
          <a:solidFill>
            <a:srgbClr val="D0D7F3"/>
          </a:solidFill>
          <a:ln w="12700">
            <a:miter lim="400000"/>
          </a:ln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1800">
                <a:solidFill>
                  <a:srgbClr val="525252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lvl1pPr>
          </a:lstStyle>
          <a:p>
            <a:pPr lvl="0">
              <a:defRPr>
                <a:solidFill>
                  <a:srgbClr val="000000"/>
                </a:solidFill>
                <a:effectLst/>
              </a:defRPr>
            </a:pPr>
            <a:r>
              <a:rPr>
                <a:solidFill>
                  <a:srgbClr val="525252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rPr>
              <a:t>Trends</a:t>
            </a:r>
          </a:p>
        </p:txBody>
      </p:sp>
      <p:sp>
        <p:nvSpPr>
          <p:cNvPr id="70" name="Shape 70"/>
          <p:cNvSpPr/>
          <p:nvPr/>
        </p:nvSpPr>
        <p:spPr>
          <a:xfrm>
            <a:off x="9126810" y="7389456"/>
            <a:ext cx="1706563" cy="1020069"/>
          </a:xfrm>
          <a:prstGeom prst="roundRect">
            <a:avLst>
              <a:gd name="adj" fmla="val 18675"/>
            </a:avLst>
          </a:prstGeom>
          <a:solidFill>
            <a:srgbClr val="D0D7F3"/>
          </a:solidFill>
          <a:ln w="12700">
            <a:miter lim="400000"/>
          </a:ln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1800">
                <a:solidFill>
                  <a:srgbClr val="525252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lvl1pPr>
          </a:lstStyle>
          <a:p>
            <a:pPr lvl="0">
              <a:defRPr>
                <a:solidFill>
                  <a:srgbClr val="000000"/>
                </a:solidFill>
                <a:effectLst/>
              </a:defRPr>
            </a:pPr>
            <a:r>
              <a:rPr>
                <a:solidFill>
                  <a:srgbClr val="525252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rPr>
              <a:t>Topics</a:t>
            </a:r>
          </a:p>
        </p:txBody>
      </p:sp>
      <p:sp>
        <p:nvSpPr>
          <p:cNvPr id="71" name="Shape 71"/>
          <p:cNvSpPr/>
          <p:nvPr/>
        </p:nvSpPr>
        <p:spPr>
          <a:xfrm>
            <a:off x="9980091" y="6284821"/>
            <a:ext cx="1" cy="1059905"/>
          </a:xfrm>
          <a:prstGeom prst="line">
            <a:avLst/>
          </a:prstGeom>
          <a:ln w="25400">
            <a:solidFill>
              <a:srgbClr val="EEEEEE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pPr>
          </a:p>
        </p:txBody>
      </p:sp>
      <p:sp>
        <p:nvSpPr>
          <p:cNvPr id="72" name="Shape 72"/>
          <p:cNvSpPr/>
          <p:nvPr/>
        </p:nvSpPr>
        <p:spPr>
          <a:xfrm>
            <a:off x="4275478" y="1943100"/>
            <a:ext cx="829313" cy="0"/>
          </a:xfrm>
          <a:prstGeom prst="line">
            <a:avLst/>
          </a:prstGeom>
          <a:ln w="25400">
            <a:solidFill>
              <a:srgbClr val="EEEEEE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pPr>
          </a:p>
        </p:txBody>
      </p:sp>
      <p:sp>
        <p:nvSpPr>
          <p:cNvPr id="73" name="Shape 73"/>
          <p:cNvSpPr/>
          <p:nvPr/>
        </p:nvSpPr>
        <p:spPr>
          <a:xfrm flipH="1">
            <a:off x="8042091" y="1943100"/>
            <a:ext cx="829312" cy="0"/>
          </a:xfrm>
          <a:prstGeom prst="line">
            <a:avLst/>
          </a:prstGeom>
          <a:ln w="25400">
            <a:solidFill>
              <a:srgbClr val="EEEEEE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pPr>
          </a:p>
        </p:txBody>
      </p:sp>
      <p:sp>
        <p:nvSpPr>
          <p:cNvPr id="74" name="Shape 74"/>
          <p:cNvSpPr/>
          <p:nvPr/>
        </p:nvSpPr>
        <p:spPr>
          <a:xfrm>
            <a:off x="6631781" y="2623903"/>
            <a:ext cx="1" cy="466032"/>
          </a:xfrm>
          <a:prstGeom prst="line">
            <a:avLst/>
          </a:prstGeom>
          <a:ln w="25400">
            <a:solidFill>
              <a:srgbClr val="EEEEEE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pPr>
          </a:p>
        </p:txBody>
      </p:sp>
      <p:sp>
        <p:nvSpPr>
          <p:cNvPr id="75" name="Shape 75"/>
          <p:cNvSpPr/>
          <p:nvPr/>
        </p:nvSpPr>
        <p:spPr>
          <a:xfrm flipH="1">
            <a:off x="4206544" y="3619184"/>
            <a:ext cx="1214217" cy="1"/>
          </a:xfrm>
          <a:prstGeom prst="line">
            <a:avLst/>
          </a:prstGeom>
          <a:ln w="25400">
            <a:solidFill>
              <a:srgbClr val="EEEEEE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pPr>
          </a:p>
        </p:txBody>
      </p:sp>
      <p:sp>
        <p:nvSpPr>
          <p:cNvPr id="76" name="Shape 76"/>
          <p:cNvSpPr/>
          <p:nvPr/>
        </p:nvSpPr>
        <p:spPr>
          <a:xfrm>
            <a:off x="7824668" y="3634358"/>
            <a:ext cx="1032908" cy="1"/>
          </a:xfrm>
          <a:prstGeom prst="line">
            <a:avLst/>
          </a:prstGeom>
          <a:ln w="25400">
            <a:solidFill>
              <a:srgbClr val="EEEEEE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pPr>
          </a:p>
        </p:txBody>
      </p:sp>
      <p:sp>
        <p:nvSpPr>
          <p:cNvPr id="77" name="Shape 77"/>
          <p:cNvSpPr/>
          <p:nvPr/>
        </p:nvSpPr>
        <p:spPr>
          <a:xfrm>
            <a:off x="3302000" y="6382515"/>
            <a:ext cx="0" cy="965926"/>
          </a:xfrm>
          <a:prstGeom prst="line">
            <a:avLst/>
          </a:prstGeom>
          <a:ln w="25400">
            <a:solidFill>
              <a:srgbClr val="EEEEEE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pPr>
          </a:p>
        </p:txBody>
      </p:sp>
      <p:sp>
        <p:nvSpPr>
          <p:cNvPr id="78" name="Shape 78"/>
          <p:cNvSpPr/>
          <p:nvPr/>
        </p:nvSpPr>
        <p:spPr>
          <a:xfrm flipH="1">
            <a:off x="7511621" y="4081841"/>
            <a:ext cx="1500249" cy="1189209"/>
          </a:xfrm>
          <a:prstGeom prst="line">
            <a:avLst/>
          </a:prstGeom>
          <a:ln w="25400">
            <a:solidFill>
              <a:srgbClr val="EEEEEE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pPr>
          </a:p>
        </p:txBody>
      </p:sp>
      <p:sp>
        <p:nvSpPr>
          <p:cNvPr id="79" name="Shape 79"/>
          <p:cNvSpPr/>
          <p:nvPr/>
        </p:nvSpPr>
        <p:spPr>
          <a:xfrm flipH="1">
            <a:off x="4176073" y="5840387"/>
            <a:ext cx="1692074" cy="1"/>
          </a:xfrm>
          <a:prstGeom prst="line">
            <a:avLst/>
          </a:prstGeom>
          <a:ln w="25400">
            <a:solidFill>
              <a:srgbClr val="EEEEEE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pPr>
          </a:p>
        </p:txBody>
      </p:sp>
      <p:sp>
        <p:nvSpPr>
          <p:cNvPr id="80" name="Shape 80"/>
          <p:cNvSpPr/>
          <p:nvPr/>
        </p:nvSpPr>
        <p:spPr>
          <a:xfrm>
            <a:off x="7604586" y="5842993"/>
            <a:ext cx="1508257" cy="1"/>
          </a:xfrm>
          <a:prstGeom prst="line">
            <a:avLst/>
          </a:prstGeom>
          <a:ln w="25400">
            <a:solidFill>
              <a:srgbClr val="EEEEEE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pPr>
          </a:p>
        </p:txBody>
      </p:sp>
      <p:sp>
        <p:nvSpPr>
          <p:cNvPr id="81" name="Shape 81"/>
          <p:cNvSpPr/>
          <p:nvPr/>
        </p:nvSpPr>
        <p:spPr>
          <a:xfrm>
            <a:off x="6631781" y="4071145"/>
            <a:ext cx="1" cy="1129866"/>
          </a:xfrm>
          <a:prstGeom prst="line">
            <a:avLst/>
          </a:prstGeom>
          <a:ln w="25400">
            <a:solidFill>
              <a:srgbClr val="EEEEEE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pPr>
          </a:p>
        </p:txBody>
      </p:sp>
      <p:pic>
        <p:nvPicPr>
          <p:cNvPr id="82" name="Plotly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907467" y="6933565"/>
            <a:ext cx="1588651" cy="965926"/>
          </a:xfrm>
          <a:prstGeom prst="rect">
            <a:avLst/>
          </a:prstGeom>
          <a:ln w="12700">
            <a:miter lim="400000"/>
          </a:ln>
        </p:spPr>
      </p:pic>
      <p:sp>
        <p:nvSpPr>
          <p:cNvPr id="83" name="Shape 83"/>
          <p:cNvSpPr/>
          <p:nvPr/>
        </p:nvSpPr>
        <p:spPr>
          <a:xfrm>
            <a:off x="3295848" y="4161482"/>
            <a:ext cx="1" cy="1020069"/>
          </a:xfrm>
          <a:prstGeom prst="line">
            <a:avLst/>
          </a:prstGeom>
          <a:ln w="25400">
            <a:solidFill>
              <a:srgbClr val="EEEEEE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pPr>
          </a:p>
        </p:txBody>
      </p:sp>
      <p:sp>
        <p:nvSpPr>
          <p:cNvPr id="84" name="Shape 84"/>
          <p:cNvSpPr/>
          <p:nvPr/>
        </p:nvSpPr>
        <p:spPr>
          <a:xfrm>
            <a:off x="4165701" y="7894642"/>
            <a:ext cx="1712818" cy="1"/>
          </a:xfrm>
          <a:prstGeom prst="line">
            <a:avLst/>
          </a:prstGeom>
          <a:ln w="25400">
            <a:solidFill>
              <a:srgbClr val="EEEEEE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pPr>
          </a:p>
        </p:txBody>
      </p:sp>
      <p:sp>
        <p:nvSpPr>
          <p:cNvPr id="85" name="Shape 85"/>
          <p:cNvSpPr/>
          <p:nvPr/>
        </p:nvSpPr>
        <p:spPr>
          <a:xfrm flipH="1">
            <a:off x="7531747" y="7894642"/>
            <a:ext cx="1588651" cy="1"/>
          </a:xfrm>
          <a:prstGeom prst="line">
            <a:avLst/>
          </a:prstGeom>
          <a:ln w="25400">
            <a:solidFill>
              <a:srgbClr val="EEEEEE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pPr>
          </a:p>
        </p:txBody>
      </p:sp>
      <p:pic>
        <p:nvPicPr>
          <p:cNvPr id="86" name="cartodb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855756" y="8013307"/>
            <a:ext cx="1692073" cy="8135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type="title"/>
          </p:nvPr>
        </p:nvSpPr>
        <p:spPr>
          <a:xfrm>
            <a:off x="762000" y="-323921"/>
            <a:ext cx="11480800" cy="2146301"/>
          </a:xfrm>
          <a:prstGeom prst="rect">
            <a:avLst/>
          </a:prstGeom>
        </p:spPr>
        <p:txBody>
          <a:bodyPr/>
          <a:lstStyle>
            <a:lvl1pPr>
              <a:defRPr sz="5800"/>
            </a:lvl1pPr>
          </a:lstStyle>
          <a:p>
            <a:pPr lvl="0">
              <a:defRPr b="0" sz="1800">
                <a:solidFill>
                  <a:srgbClr val="000000"/>
                </a:solidFill>
                <a:effectLst/>
              </a:defRPr>
            </a:pPr>
            <a:r>
              <a:rPr b="1" sz="58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Insights</a:t>
            </a:r>
          </a:p>
        </p:txBody>
      </p:sp>
      <p:sp>
        <p:nvSpPr>
          <p:cNvPr id="89" name="Shape 89"/>
          <p:cNvSpPr/>
          <p:nvPr>
            <p:ph type="body" idx="1"/>
          </p:nvPr>
        </p:nvSpPr>
        <p:spPr>
          <a:xfrm>
            <a:off x="762000" y="1640085"/>
            <a:ext cx="11480800" cy="7135615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Topics in recent news detected. Topics also overlap.</a:t>
            </a:r>
            <a:endParaRPr sz="34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While comments vary, typical comment capture the topic’s idea.</a:t>
            </a:r>
            <a:endParaRPr sz="34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The comments on the New York Times are highly curated and balanced</a:t>
            </a:r>
          </a:p>
        </p:txBody>
      </p:sp>
    </p:spTree>
  </p:cSld>
  <p:clrMapOvr>
    <a:masterClrMapping/>
  </p:clrMapOvr>
  <p:transition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New_Template2">
  <a:themeElements>
    <a:clrScheme name="New_Template2">
      <a:dk1>
        <a:srgbClr val="C000EB"/>
      </a:dk1>
      <a:lt1>
        <a:srgbClr val="EBEBEB"/>
      </a:lt1>
      <a:dk2>
        <a:srgbClr val="525252"/>
      </a:dk2>
      <a:lt2>
        <a:srgbClr val="C9C9C9"/>
      </a:lt2>
      <a:accent1>
        <a:srgbClr val="619AE3"/>
      </a:accent1>
      <a:accent2>
        <a:srgbClr val="54BFB9"/>
      </a:accent2>
      <a:accent3>
        <a:srgbClr val="29C439"/>
      </a:accent3>
      <a:accent4>
        <a:srgbClr val="EDAC0F"/>
      </a:accent4>
      <a:accent5>
        <a:srgbClr val="D41D03"/>
      </a:accent5>
      <a:accent6>
        <a:srgbClr val="B264DA"/>
      </a:accent6>
      <a:hlink>
        <a:srgbClr val="0000FF"/>
      </a:hlink>
      <a:folHlink>
        <a:srgbClr val="FF00FF"/>
      </a:folHlink>
    </a:clrScheme>
    <a:fontScheme name="New_Template2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New_Template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508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38100" dist="12700" dir="5400000">
                <a:srgbClr val="000000">
                  <a:alpha val="80000"/>
                </a:srgbClr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EBEBEB"/>
            </a:solidFill>
            <a:effectLst>
              <a:outerShdw sx="100000" sy="100000" kx="0" ky="0" algn="b" rotWithShape="0" blurRad="50800" dist="25400" dir="5400000">
                <a:srgbClr val="000000"/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2">
  <a:themeElements>
    <a:clrScheme name="New_Template2">
      <a:dk1>
        <a:srgbClr val="000000"/>
      </a:dk1>
      <a:lt1>
        <a:srgbClr val="FFFFFF"/>
      </a:lt1>
      <a:dk2>
        <a:srgbClr val="525252"/>
      </a:dk2>
      <a:lt2>
        <a:srgbClr val="C9C9C9"/>
      </a:lt2>
      <a:accent1>
        <a:srgbClr val="619AE3"/>
      </a:accent1>
      <a:accent2>
        <a:srgbClr val="54BFB9"/>
      </a:accent2>
      <a:accent3>
        <a:srgbClr val="29C439"/>
      </a:accent3>
      <a:accent4>
        <a:srgbClr val="EDAC0F"/>
      </a:accent4>
      <a:accent5>
        <a:srgbClr val="D41D03"/>
      </a:accent5>
      <a:accent6>
        <a:srgbClr val="B264DA"/>
      </a:accent6>
      <a:hlink>
        <a:srgbClr val="0000FF"/>
      </a:hlink>
      <a:folHlink>
        <a:srgbClr val="FF00FF"/>
      </a:folHlink>
    </a:clrScheme>
    <a:fontScheme name="New_Template2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New_Template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508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38100" dist="12700" dir="5400000">
                <a:srgbClr val="000000">
                  <a:alpha val="80000"/>
                </a:srgbClr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EBEBEB"/>
            </a:solidFill>
            <a:effectLst>
              <a:outerShdw sx="100000" sy="100000" kx="0" ky="0" algn="b" rotWithShape="0" blurRad="50800" dist="25400" dir="5400000">
                <a:srgbClr val="000000"/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