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8"/>
  </p:notesMasterIdLst>
  <p:sldIdLst>
    <p:sldId id="315" r:id="rId3"/>
    <p:sldId id="316" r:id="rId4"/>
    <p:sldId id="319" r:id="rId5"/>
    <p:sldId id="317" r:id="rId6"/>
    <p:sldId id="318" r:id="rId7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93D6A"/>
    <a:srgbClr val="F7F7F7"/>
    <a:srgbClr val="F5F3F4"/>
    <a:srgbClr val="969696"/>
    <a:srgbClr val="F5F5F5"/>
    <a:srgbClr val="E2E2E2"/>
    <a:srgbClr val="EEEEEE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8" autoAdjust="0"/>
    <p:restoredTop sz="92529" autoAdjust="0"/>
  </p:normalViewPr>
  <p:slideViewPr>
    <p:cSldViewPr snapToGrid="0">
      <p:cViewPr>
        <p:scale>
          <a:sx n="75" d="100"/>
          <a:sy n="75" d="100"/>
        </p:scale>
        <p:origin x="54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t>24/02/60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227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655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9038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0516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187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29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42805"/>
                <a:ext cx="11106150" cy="5691395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9" y="618071"/>
            <a:ext cx="1076325" cy="388505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1830791" y="709270"/>
            <a:ext cx="601447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สมาชิก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375969" y="709270"/>
            <a:ext cx="840295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ภาพกิจกรรม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994394" y="709270"/>
            <a:ext cx="902811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โครงการอบรม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3309" y="709270"/>
            <a:ext cx="835485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คลิปกิจกรรม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95899" y="709270"/>
            <a:ext cx="928459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ส่งข่าว</a:t>
            </a:r>
            <a:r>
              <a:rPr lang="th-TH" sz="900" b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 </a:t>
            </a:r>
            <a:r>
              <a:rPr lang="en-US" sz="900" b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Email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21448" y="709270"/>
            <a:ext cx="930063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ผลิตผลสมาชิก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7840261" y="709270"/>
            <a:ext cx="873957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รายงานข้อมูล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472615" y="704525"/>
            <a:ext cx="1043876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: admin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34" y="699782"/>
            <a:ext cx="257244" cy="24032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7137662" y="709270"/>
            <a:ext cx="737702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ตั้งค่าระบบ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6502389" y="709270"/>
            <a:ext cx="734496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ผลิตภัณฑ์</a:t>
            </a:r>
          </a:p>
        </p:txBody>
      </p:sp>
    </p:spTree>
    <p:extLst>
      <p:ext uri="{BB962C8B-B14F-4D97-AF65-F5344CB8AC3E}">
        <p14:creationId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0800000">
            <a:off x="593966" y="1744956"/>
            <a:ext cx="10853964" cy="4865572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097" y="1090085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ข้อมูลสมาชิก</a:t>
            </a:r>
            <a:endParaRPr lang="th-TH" sz="14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531" y="65883"/>
            <a:ext cx="386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 </a:t>
            </a:r>
            <a:r>
              <a:rPr lang="th-TH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ผลิตภัณฑ์</a:t>
            </a:r>
            <a:endParaRPr lang="th-TH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045036" y="1397393"/>
            <a:ext cx="537115" cy="348662"/>
            <a:chOff x="612322" y="2619228"/>
            <a:chExt cx="537115" cy="348662"/>
          </a:xfrm>
        </p:grpSpPr>
        <p:sp>
          <p:nvSpPr>
            <p:cNvPr id="6" name="Round Same Side Corner Rectangle 5"/>
            <p:cNvSpPr/>
            <p:nvPr/>
          </p:nvSpPr>
          <p:spPr>
            <a:xfrm>
              <a:off x="612323" y="2619228"/>
              <a:ext cx="537114" cy="348662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322" y="2696574"/>
              <a:ext cx="537114" cy="2262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7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ผลิตภัณฑ์</a:t>
              </a:r>
              <a:endParaRPr lang="th-TH" sz="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0" name="Round Same Side Corner Rectangle 149"/>
          <p:cNvSpPr/>
          <p:nvPr/>
        </p:nvSpPr>
        <p:spPr>
          <a:xfrm>
            <a:off x="592002" y="1397392"/>
            <a:ext cx="10140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ข้อมูลตามบัตรประชาชน </a:t>
            </a:r>
            <a:endParaRPr lang="en-US" sz="6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และข้อมูลการติดต่อกลับ</a:t>
            </a:r>
          </a:p>
        </p:txBody>
      </p:sp>
      <p:sp>
        <p:nvSpPr>
          <p:cNvPr id="151" name="Round Same Side Corner Rectangle 150"/>
          <p:cNvSpPr/>
          <p:nvPr/>
        </p:nvSpPr>
        <p:spPr>
          <a:xfrm>
            <a:off x="1646834" y="139739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ประวัติการฝึกอบรม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2" name="Round Same Side Corner Rectangle 151"/>
          <p:cNvSpPr/>
          <p:nvPr/>
        </p:nvSpPr>
        <p:spPr>
          <a:xfrm>
            <a:off x="2577155" y="1397392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ประวัติการดูงาน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3" name="Round Same Side Corner Rectangle 152"/>
          <p:cNvSpPr/>
          <p:nvPr/>
        </p:nvSpPr>
        <p:spPr>
          <a:xfrm>
            <a:off x="3379474" y="1397392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ประสบการณ์ในการช่วยเหลือสังคม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4" name="Round Same Side Corner Rectangle 153"/>
          <p:cNvSpPr/>
          <p:nvPr/>
        </p:nvSpPr>
        <p:spPr>
          <a:xfrm>
            <a:off x="4654899" y="1397392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รางวัลเชิดชูเกียรติที่เคยได้รับ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5" name="Round Same Side Corner Rectangle 154"/>
          <p:cNvSpPr/>
          <p:nvPr/>
        </p:nvSpPr>
        <p:spPr>
          <a:xfrm>
            <a:off x="5805524" y="1397392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ข้อมูลการศึกษา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6" name="Round Same Side Corner Rectangle 155"/>
          <p:cNvSpPr/>
          <p:nvPr/>
        </p:nvSpPr>
        <p:spPr>
          <a:xfrm>
            <a:off x="6563719" y="1397392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ข้อมูลสุขภาพ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7" name="Round Same Side Corner Rectangle 156"/>
          <p:cNvSpPr/>
          <p:nvPr/>
        </p:nvSpPr>
        <p:spPr>
          <a:xfrm>
            <a:off x="7321915" y="1397392"/>
            <a:ext cx="89731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ข้อมูลสถานที่ทำงาน </a:t>
            </a:r>
            <a:endParaRPr lang="th-TH" sz="600" b="1" dirty="0" smtClean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th-TH" sz="6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และ</a:t>
            </a:r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ประวัติการทำงาน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8" name="Round Same Side Corner Rectangle 157"/>
          <p:cNvSpPr/>
          <p:nvPr/>
        </p:nvSpPr>
        <p:spPr>
          <a:xfrm>
            <a:off x="8266725" y="1397392"/>
            <a:ext cx="730819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ผลิตผลในครัวเรือน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92002" y="1784804"/>
            <a:ext cx="10710997" cy="394982"/>
            <a:chOff x="610358" y="2588810"/>
            <a:chExt cx="10710997" cy="394982"/>
          </a:xfrm>
        </p:grpSpPr>
        <p:sp>
          <p:nvSpPr>
            <p:cNvPr id="160" name="Round Same Side Corner Rectangle 159"/>
            <p:cNvSpPr/>
            <p:nvPr/>
          </p:nvSpPr>
          <p:spPr>
            <a:xfrm>
              <a:off x="735784" y="2656114"/>
              <a:ext cx="10585571" cy="311775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10358" y="2588810"/>
              <a:ext cx="1671562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รายการข้อมูลผลิตภัฑณ์</a:t>
              </a:r>
              <a:endParaRPr lang="th-TH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162" name="Table 161"/>
          <p:cNvGraphicFramePr>
            <a:graphicFrameLocks noGrp="1"/>
          </p:cNvGraphicFramePr>
          <p:nvPr>
            <p:extLst/>
          </p:nvPr>
        </p:nvGraphicFramePr>
        <p:xfrm>
          <a:off x="717430" y="2712689"/>
          <a:ext cx="10571349" cy="348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66">
                  <a:extLst>
                    <a:ext uri="{9D8B030D-6E8A-4147-A177-3AD203B41FA5}">
                      <a16:colId xmlns:a16="http://schemas.microsoft.com/office/drawing/2014/main" val="1091482473"/>
                    </a:ext>
                  </a:extLst>
                </a:gridCol>
                <a:gridCol w="3777921">
                  <a:extLst>
                    <a:ext uri="{9D8B030D-6E8A-4147-A177-3AD203B41FA5}">
                      <a16:colId xmlns:a16="http://schemas.microsoft.com/office/drawing/2014/main" val="1351887228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43949773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2049283106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1912789073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2141447332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936360930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2783431476"/>
                    </a:ext>
                  </a:extLst>
                </a:gridCol>
              </a:tblGrid>
              <a:tr h="424682"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ลำดับ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ชื่อผลิตภัณฑ์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กลุ่มผลิตภัณฑ์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ประเภทผลิตภัณฑ์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จำนวน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หน่วย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จำนวนงวด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สถานะ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44280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4396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2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6314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3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6920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4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64020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5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5343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6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2028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7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605733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8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88463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9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13949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10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42118"/>
                  </a:ext>
                </a:extLst>
              </a:tr>
            </a:tbl>
          </a:graphicData>
        </a:graphic>
      </p:graphicFrame>
      <p:pic>
        <p:nvPicPr>
          <p:cNvPr id="163" name="Picture 162"/>
          <p:cNvPicPr>
            <a:picLocks noChangeAspect="1"/>
          </p:cNvPicPr>
          <p:nvPr/>
        </p:nvPicPr>
        <p:blipFill rotWithShape="1">
          <a:blip r:embed="rId3"/>
          <a:srcRect r="24971" b="8811"/>
          <a:stretch/>
        </p:blipFill>
        <p:spPr>
          <a:xfrm>
            <a:off x="9163335" y="1871159"/>
            <a:ext cx="2066925" cy="287696"/>
          </a:xfrm>
          <a:prstGeom prst="rect">
            <a:avLst/>
          </a:prstGeom>
        </p:spPr>
      </p:pic>
      <p:grpSp>
        <p:nvGrpSpPr>
          <p:cNvPr id="164" name="Group 163"/>
          <p:cNvGrpSpPr/>
          <p:nvPr/>
        </p:nvGrpSpPr>
        <p:grpSpPr>
          <a:xfrm>
            <a:off x="8621139" y="2289778"/>
            <a:ext cx="2667642" cy="276999"/>
            <a:chOff x="-1149900" y="641914"/>
            <a:chExt cx="2667642" cy="276999"/>
          </a:xfrm>
        </p:grpSpPr>
        <p:sp>
          <p:nvSpPr>
            <p:cNvPr id="165" name="Rounded Rectangle 170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717429" y="6286695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</a:t>
            </a:r>
            <a:r>
              <a:rPr lang="th-TH" sz="1200" dirty="0" smtClean="0"/>
              <a:t>10 </a:t>
            </a:r>
            <a:r>
              <a:rPr lang="th-TH" sz="1200" dirty="0"/>
              <a:t>ของทั้งหมด </a:t>
            </a:r>
            <a:r>
              <a:rPr lang="th-TH" sz="1200" dirty="0" smtClean="0"/>
              <a:t>40 </a:t>
            </a:r>
            <a:r>
              <a:rPr lang="th-TH" sz="1200" dirty="0"/>
              <a:t>รายการ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9002480" y="6326357"/>
            <a:ext cx="2300519" cy="197674"/>
            <a:chOff x="9013354" y="5517896"/>
            <a:chExt cx="2300519" cy="197674"/>
          </a:xfrm>
        </p:grpSpPr>
        <p:sp>
          <p:nvSpPr>
            <p:cNvPr id="175" name="Rounded Rectangle 174"/>
            <p:cNvSpPr/>
            <p:nvPr/>
          </p:nvSpPr>
          <p:spPr>
            <a:xfrm>
              <a:off x="10682189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Rounded Rectangle 175"/>
            <p:cNvSpPr/>
            <p:nvPr/>
          </p:nvSpPr>
          <p:spPr>
            <a:xfrm>
              <a:off x="9013354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84" name="Rounded Rectangle 176"/>
            <p:cNvSpPr/>
            <p:nvPr/>
          </p:nvSpPr>
          <p:spPr>
            <a:xfrm>
              <a:off x="9695539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95" name="Rounded Rectangle 176"/>
            <p:cNvSpPr/>
            <p:nvPr/>
          </p:nvSpPr>
          <p:spPr>
            <a:xfrm>
              <a:off x="9937237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2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Rounded Rectangle 176"/>
            <p:cNvSpPr/>
            <p:nvPr/>
          </p:nvSpPr>
          <p:spPr>
            <a:xfrm>
              <a:off x="10193993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3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Rounded Rectangle 176"/>
            <p:cNvSpPr/>
            <p:nvPr/>
          </p:nvSpPr>
          <p:spPr>
            <a:xfrm>
              <a:off x="10435691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4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275350" y="2285839"/>
            <a:ext cx="2099644" cy="276999"/>
            <a:chOff x="157873" y="641914"/>
            <a:chExt cx="2099644" cy="276999"/>
          </a:xfrm>
        </p:grpSpPr>
        <p:sp>
          <p:nvSpPr>
            <p:cNvPr id="202" name="Rounded Rectangle 166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2416372" y="-565169"/>
            <a:ext cx="7865530" cy="9186655"/>
            <a:chOff x="4321440" y="2656086"/>
            <a:chExt cx="2645301" cy="4570384"/>
          </a:xfrm>
        </p:grpSpPr>
        <p:grpSp>
          <p:nvGrpSpPr>
            <p:cNvPr id="206" name="Group 205"/>
            <p:cNvGrpSpPr/>
            <p:nvPr/>
          </p:nvGrpSpPr>
          <p:grpSpPr>
            <a:xfrm>
              <a:off x="4321440" y="2656086"/>
              <a:ext cx="2645301" cy="4570384"/>
              <a:chOff x="4118252" y="2905353"/>
              <a:chExt cx="2645301" cy="4570384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4118252" y="2905353"/>
                <a:ext cx="2645301" cy="4570384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212" name="Rounded Rectangle 211"/>
              <p:cNvSpPr/>
              <p:nvPr/>
            </p:nvSpPr>
            <p:spPr>
              <a:xfrm>
                <a:off x="4191724" y="3236256"/>
                <a:ext cx="2477862" cy="4097672"/>
              </a:xfrm>
              <a:prstGeom prst="roundRect">
                <a:avLst>
                  <a:gd name="adj" fmla="val 147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324" y="4933528"/>
              <a:ext cx="148521" cy="148521"/>
            </a:xfrm>
            <a:prstGeom prst="rect">
              <a:avLst/>
            </a:prstGeom>
          </p:spPr>
        </p:pic>
      </p:grpSp>
      <p:sp>
        <p:nvSpPr>
          <p:cNvPr id="224" name="Rounded Rectangle 223"/>
          <p:cNvSpPr/>
          <p:nvPr/>
        </p:nvSpPr>
        <p:spPr>
          <a:xfrm>
            <a:off x="12967052" y="2939663"/>
            <a:ext cx="6869158" cy="456212"/>
          </a:xfrm>
          <a:prstGeom prst="roundRect">
            <a:avLst>
              <a:gd name="adj" fmla="val 1356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/>
          <p:cNvSpPr/>
          <p:nvPr/>
        </p:nvSpPr>
        <p:spPr>
          <a:xfrm>
            <a:off x="13950953" y="346866"/>
            <a:ext cx="5693554" cy="274320"/>
          </a:xfrm>
          <a:prstGeom prst="roundRect">
            <a:avLst>
              <a:gd name="adj" fmla="val 1296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Product_desc</a:t>
            </a:r>
            <a:endParaRPr lang="en-US" sz="1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3303019" y="353221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ชื่อสินค้า</a:t>
            </a:r>
            <a:endParaRPr lang="en-US" sz="11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17391969" y="683504"/>
            <a:ext cx="2252538" cy="274320"/>
            <a:chOff x="4879441" y="2417389"/>
            <a:chExt cx="2252538" cy="274320"/>
          </a:xfrm>
        </p:grpSpPr>
        <p:sp>
          <p:nvSpPr>
            <p:cNvPr id="228" name="Rounded Rectangle 227"/>
            <p:cNvSpPr/>
            <p:nvPr/>
          </p:nvSpPr>
          <p:spPr>
            <a:xfrm>
              <a:off x="5431195" y="2417389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879441" y="2423744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จำนวน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13227679" y="683504"/>
            <a:ext cx="2424060" cy="274320"/>
            <a:chOff x="393816" y="1274442"/>
            <a:chExt cx="2424060" cy="274320"/>
          </a:xfrm>
        </p:grpSpPr>
        <p:sp>
          <p:nvSpPr>
            <p:cNvPr id="231" name="Rounded Rectangle 230"/>
            <p:cNvSpPr/>
            <p:nvPr/>
          </p:nvSpPr>
          <p:spPr>
            <a:xfrm>
              <a:off x="1117092" y="1274442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Product_group_desc</a:t>
              </a:r>
              <a:endParaRPr lang="en-US" sz="1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93816" y="1280797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th-TH"/>
              </a:defPPr>
              <a:lvl1pPr algn="r">
                <a:defRPr sz="110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th-TH" dirty="0"/>
                <a:t>กลุ่มสินค้า</a:t>
              </a:r>
              <a:endParaRPr lang="en-US" dirty="0"/>
            </a:p>
          </p:txBody>
        </p:sp>
        <p:sp>
          <p:nvSpPr>
            <p:cNvPr id="233" name="Isosceles Triangle 232"/>
            <p:cNvSpPr/>
            <p:nvPr/>
          </p:nvSpPr>
          <p:spPr>
            <a:xfrm flipV="1">
              <a:off x="2646427" y="1397118"/>
              <a:ext cx="57150" cy="6179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3067378" y="1004990"/>
            <a:ext cx="2584360" cy="274320"/>
            <a:chOff x="233515" y="1819158"/>
            <a:chExt cx="2584360" cy="274320"/>
          </a:xfrm>
        </p:grpSpPr>
        <p:sp>
          <p:nvSpPr>
            <p:cNvPr id="235" name="TextBox 234"/>
            <p:cNvSpPr txBox="1"/>
            <p:nvPr/>
          </p:nvSpPr>
          <p:spPr>
            <a:xfrm>
              <a:off x="233515" y="1825513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ประเภทสินค้า</a:t>
              </a:r>
              <a:endParaRPr lang="en-US" sz="11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1117091" y="1819158"/>
              <a:ext cx="1700784" cy="274320"/>
              <a:chOff x="1117091" y="1819158"/>
              <a:chExt cx="1700784" cy="274320"/>
            </a:xfrm>
          </p:grpSpPr>
          <p:sp>
            <p:nvSpPr>
              <p:cNvPr id="237" name="Rounded Rectangle 236"/>
              <p:cNvSpPr/>
              <p:nvPr/>
            </p:nvSpPr>
            <p:spPr>
              <a:xfrm>
                <a:off x="1117091" y="1819158"/>
                <a:ext cx="1700784" cy="274320"/>
              </a:xfrm>
              <a:prstGeom prst="roundRect">
                <a:avLst>
                  <a:gd name="adj" fmla="val 1481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25400" dist="12700" dir="16200000">
                  <a:schemeClr val="tx1">
                    <a:alpha val="7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err="1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Product_type_desc</a:t>
                </a:r>
                <a:endParaRPr lang="en-US" sz="10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38" name="Isosceles Triangle 237"/>
              <p:cNvSpPr/>
              <p:nvPr/>
            </p:nvSpPr>
            <p:spPr>
              <a:xfrm flipV="1">
                <a:off x="2646427" y="1941834"/>
                <a:ext cx="57150" cy="61793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39" name="Group 238"/>
          <p:cNvGrpSpPr/>
          <p:nvPr/>
        </p:nvGrpSpPr>
        <p:grpSpPr>
          <a:xfrm>
            <a:off x="17290978" y="1004990"/>
            <a:ext cx="2353529" cy="274320"/>
            <a:chOff x="464346" y="1819158"/>
            <a:chExt cx="2353529" cy="274320"/>
          </a:xfrm>
        </p:grpSpPr>
        <p:sp>
          <p:nvSpPr>
            <p:cNvPr id="240" name="TextBox 239"/>
            <p:cNvSpPr txBox="1"/>
            <p:nvPr/>
          </p:nvSpPr>
          <p:spPr>
            <a:xfrm>
              <a:off x="464346" y="1825513"/>
              <a:ext cx="6527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หน่วยนับ</a:t>
              </a:r>
              <a:endParaRPr lang="en-US" sz="11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1117091" y="1819158"/>
              <a:ext cx="1700784" cy="274320"/>
              <a:chOff x="1117091" y="1819158"/>
              <a:chExt cx="1700784" cy="274320"/>
            </a:xfrm>
          </p:grpSpPr>
          <p:sp>
            <p:nvSpPr>
              <p:cNvPr id="242" name="Rounded Rectangle 241"/>
              <p:cNvSpPr/>
              <p:nvPr/>
            </p:nvSpPr>
            <p:spPr>
              <a:xfrm>
                <a:off x="1117091" y="1819158"/>
                <a:ext cx="1700784" cy="274320"/>
              </a:xfrm>
              <a:prstGeom prst="roundRect">
                <a:avLst>
                  <a:gd name="adj" fmla="val 1481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25400" dist="12700" dir="16200000">
                  <a:schemeClr val="tx1">
                    <a:alpha val="7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err="1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Product_unit</a:t>
                </a:r>
                <a:endParaRPr lang="en-US" sz="10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43" name="Isosceles Triangle 242"/>
              <p:cNvSpPr/>
              <p:nvPr/>
            </p:nvSpPr>
            <p:spPr>
              <a:xfrm flipV="1">
                <a:off x="2646427" y="1941834"/>
                <a:ext cx="57150" cy="61793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50" name="Group 249"/>
          <p:cNvGrpSpPr/>
          <p:nvPr/>
        </p:nvGrpSpPr>
        <p:grpSpPr>
          <a:xfrm>
            <a:off x="13381565" y="1382848"/>
            <a:ext cx="2270173" cy="274320"/>
            <a:chOff x="547702" y="1819158"/>
            <a:chExt cx="2270173" cy="274320"/>
          </a:xfrm>
        </p:grpSpPr>
        <p:sp>
          <p:nvSpPr>
            <p:cNvPr id="251" name="TextBox 250"/>
            <p:cNvSpPr txBox="1"/>
            <p:nvPr/>
          </p:nvSpPr>
          <p:spPr>
            <a:xfrm>
              <a:off x="547702" y="1825513"/>
              <a:ext cx="569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รูปภาพ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2" name="Rounded Rectangle 251"/>
            <p:cNvSpPr/>
            <p:nvPr/>
          </p:nvSpPr>
          <p:spPr>
            <a:xfrm>
              <a:off x="1117091" y="1819158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rgbClr val="7BA9D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2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เพิ่มไฟล์รูปภาพ</a:t>
              </a:r>
              <a:endPara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12951024" y="3012751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ข้อมูลสำคัญ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12967052" y="3479337"/>
            <a:ext cx="6869158" cy="456212"/>
          </a:xfrm>
          <a:prstGeom prst="roundRect">
            <a:avLst>
              <a:gd name="adj" fmla="val 1356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12954836" y="3552425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ข้อมูลการขนส่ง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12967052" y="4008637"/>
            <a:ext cx="6869158" cy="456212"/>
          </a:xfrm>
          <a:prstGeom prst="roundRect">
            <a:avLst>
              <a:gd name="adj" fmla="val 1356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12967052" y="4081725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ข้อมูลรายละเอียดสินค้า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8216854" y="2916294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Collapsible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8216854" y="3473884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Collapsible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8216854" y="4002036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Collapsible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21182320" y="-11399"/>
            <a:ext cx="6869158" cy="3709206"/>
          </a:xfrm>
          <a:prstGeom prst="roundRect">
            <a:avLst>
              <a:gd name="adj" fmla="val 186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/>
          <p:cNvSpPr txBox="1"/>
          <p:nvPr/>
        </p:nvSpPr>
        <p:spPr>
          <a:xfrm>
            <a:off x="21166292" y="61691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ข้อมูลสำคัญ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66" name="Group 265"/>
          <p:cNvGrpSpPr/>
          <p:nvPr/>
        </p:nvGrpSpPr>
        <p:grpSpPr>
          <a:xfrm>
            <a:off x="21599403" y="382711"/>
            <a:ext cx="2614818" cy="342900"/>
            <a:chOff x="203057" y="1805191"/>
            <a:chExt cx="2614818" cy="342900"/>
          </a:xfrm>
        </p:grpSpPr>
        <p:sp>
          <p:nvSpPr>
            <p:cNvPr id="267" name="TextBox 266"/>
            <p:cNvSpPr txBox="1"/>
            <p:nvPr/>
          </p:nvSpPr>
          <p:spPr>
            <a:xfrm>
              <a:off x="203057" y="1845836"/>
              <a:ext cx="9140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ราคาขายปลีก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Retail_price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25280616" y="382711"/>
            <a:ext cx="2509020" cy="342900"/>
            <a:chOff x="308855" y="1805191"/>
            <a:chExt cx="2509020" cy="342900"/>
          </a:xfrm>
        </p:grpSpPr>
        <p:sp>
          <p:nvSpPr>
            <p:cNvPr id="270" name="TextBox 269"/>
            <p:cNvSpPr txBox="1"/>
            <p:nvPr/>
          </p:nvSpPr>
          <p:spPr>
            <a:xfrm>
              <a:off x="308855" y="1845836"/>
              <a:ext cx="8082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ราคาขายส่ง</a:t>
              </a:r>
              <a:endParaRPr lang="en-US" sz="11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1" name="Rounded Rectangle 270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Wholesale_price</a:t>
              </a:r>
              <a:endParaRPr lang="en-US" sz="1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1254758" y="826983"/>
            <a:ext cx="2959463" cy="342900"/>
            <a:chOff x="-141588" y="1805191"/>
            <a:chExt cx="2959463" cy="342900"/>
          </a:xfrm>
        </p:grpSpPr>
        <p:sp>
          <p:nvSpPr>
            <p:cNvPr id="273" name="TextBox 272"/>
            <p:cNvSpPr txBox="1"/>
            <p:nvPr/>
          </p:nvSpPr>
          <p:spPr>
            <a:xfrm>
              <a:off x="-141588" y="1845836"/>
              <a:ext cx="1258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เงื่อนไขสินค้าราคาส่ง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Wholesale_condition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21313813" y="1263694"/>
            <a:ext cx="2909770" cy="342900"/>
            <a:chOff x="-91895" y="1805191"/>
            <a:chExt cx="2909770" cy="342900"/>
          </a:xfrm>
        </p:grpSpPr>
        <p:sp>
          <p:nvSpPr>
            <p:cNvPr id="276" name="TextBox 275"/>
            <p:cNvSpPr txBox="1"/>
            <p:nvPr/>
          </p:nvSpPr>
          <p:spPr>
            <a:xfrm>
              <a:off x="-91895" y="1845836"/>
              <a:ext cx="12089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กำลังการผลิตต่อวัน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Capacity_per_day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24746745" y="1263694"/>
            <a:ext cx="3038011" cy="342900"/>
            <a:chOff x="-220136" y="1805191"/>
            <a:chExt cx="3038011" cy="342900"/>
          </a:xfrm>
        </p:grpSpPr>
        <p:sp>
          <p:nvSpPr>
            <p:cNvPr id="279" name="TextBox 278"/>
            <p:cNvSpPr txBox="1"/>
            <p:nvPr/>
          </p:nvSpPr>
          <p:spPr>
            <a:xfrm>
              <a:off x="-220136" y="1845836"/>
              <a:ext cx="1337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กำลังการผลิตต่อเดือน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0" name="Rounded Rectangle 279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Capacity_per_month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24599270" y="826983"/>
            <a:ext cx="3185486" cy="342900"/>
            <a:chOff x="-367611" y="1805191"/>
            <a:chExt cx="3185486" cy="342900"/>
          </a:xfrm>
        </p:grpSpPr>
        <p:sp>
          <p:nvSpPr>
            <p:cNvPr id="282" name="TextBox 281"/>
            <p:cNvSpPr txBox="1"/>
            <p:nvPr/>
          </p:nvSpPr>
          <p:spPr>
            <a:xfrm>
              <a:off x="-367611" y="1845836"/>
              <a:ext cx="1484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ระยะเวลาในการเก็บรักษา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Product_life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21758143" y="1663533"/>
            <a:ext cx="2440090" cy="342900"/>
            <a:chOff x="377785" y="1805191"/>
            <a:chExt cx="2440090" cy="342900"/>
          </a:xfrm>
        </p:grpSpPr>
        <p:sp>
          <p:nvSpPr>
            <p:cNvPr id="285" name="TextBox 284"/>
            <p:cNvSpPr txBox="1"/>
            <p:nvPr/>
          </p:nvSpPr>
          <p:spPr>
            <a:xfrm>
              <a:off x="377785" y="1845836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สั่งล่วงหน้า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Advance_order_condition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25280661" y="1663533"/>
            <a:ext cx="2492987" cy="342900"/>
            <a:chOff x="324888" y="1805191"/>
            <a:chExt cx="2492987" cy="342900"/>
          </a:xfrm>
        </p:grpSpPr>
        <p:sp>
          <p:nvSpPr>
            <p:cNvPr id="288" name="TextBox 287"/>
            <p:cNvSpPr txBox="1"/>
            <p:nvPr/>
          </p:nvSpPr>
          <p:spPr>
            <a:xfrm>
              <a:off x="324888" y="1845836"/>
              <a:ext cx="776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th-TH"/>
              </a:defPPr>
              <a:lvl1pPr algn="r">
                <a:defRPr sz="110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th-TH" dirty="0"/>
                <a:t>พร้อมจัดส่ง</a:t>
              </a:r>
              <a:endParaRPr lang="en-US" dirty="0"/>
            </a:p>
          </p:txBody>
        </p:sp>
        <p:sp>
          <p:nvSpPr>
            <p:cNvPr id="289" name="Rounded Rectangle 288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Store_quantity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21143936" y="2078803"/>
            <a:ext cx="6624831" cy="342900"/>
            <a:chOff x="-245784" y="1353639"/>
            <a:chExt cx="6624831" cy="342900"/>
          </a:xfrm>
        </p:grpSpPr>
        <p:sp>
          <p:nvSpPr>
            <p:cNvPr id="294" name="TextBox 293"/>
            <p:cNvSpPr txBox="1"/>
            <p:nvPr/>
          </p:nvSpPr>
          <p:spPr>
            <a:xfrm>
              <a:off x="-245784" y="1394284"/>
              <a:ext cx="1362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ช่องทางในการจำหน่าย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1117090" y="1353639"/>
              <a:ext cx="5261957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Distribution_channels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99" name="Rounded Rectangle 298"/>
          <p:cNvSpPr/>
          <p:nvPr/>
        </p:nvSpPr>
        <p:spPr>
          <a:xfrm>
            <a:off x="21182320" y="3843962"/>
            <a:ext cx="6869158" cy="1200483"/>
          </a:xfrm>
          <a:prstGeom prst="roundRect">
            <a:avLst>
              <a:gd name="adj" fmla="val 565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21166290" y="3917051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ข้อมูลการขนส่ง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21645248" y="4316630"/>
            <a:ext cx="127000" cy="133677"/>
          </a:xfrm>
          <a:prstGeom prst="roundRect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21867104" y="4251727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Delivery_post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22952409" y="4316630"/>
            <a:ext cx="127000" cy="133677"/>
          </a:xfrm>
          <a:prstGeom prst="roundRect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23079409" y="4251727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Delivery_bus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24129727" y="4316630"/>
            <a:ext cx="127000" cy="133677"/>
          </a:xfrm>
          <a:prstGeom prst="roundRect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24279318" y="422287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Delivery_train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21645248" y="4669551"/>
            <a:ext cx="127000" cy="133677"/>
          </a:xfrm>
          <a:prstGeom prst="roundRect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ounded Rectangle 308"/>
          <p:cNvSpPr/>
          <p:nvPr/>
        </p:nvSpPr>
        <p:spPr>
          <a:xfrm>
            <a:off x="21182320" y="5171284"/>
            <a:ext cx="6869158" cy="2917242"/>
          </a:xfrm>
          <a:prstGeom prst="roundRect">
            <a:avLst>
              <a:gd name="adj" fmla="val 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21213088" y="5244374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ข้อมูลรายละเอียดสินค้า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21445259" y="6383236"/>
            <a:ext cx="6339496" cy="1135381"/>
            <a:chOff x="39551" y="1805190"/>
            <a:chExt cx="6339496" cy="1135381"/>
          </a:xfrm>
        </p:grpSpPr>
        <p:sp>
          <p:nvSpPr>
            <p:cNvPr id="312" name="TextBox 311"/>
            <p:cNvSpPr txBox="1"/>
            <p:nvPr/>
          </p:nvSpPr>
          <p:spPr>
            <a:xfrm>
              <a:off x="39551" y="1845836"/>
              <a:ext cx="10775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รายละเอียดสินค้า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3" name="Rounded Rectangle 312"/>
            <p:cNvSpPr/>
            <p:nvPr/>
          </p:nvSpPr>
          <p:spPr>
            <a:xfrm>
              <a:off x="1117090" y="1805190"/>
              <a:ext cx="5261957" cy="1135381"/>
            </a:xfrm>
            <a:prstGeom prst="roundRect">
              <a:avLst>
                <a:gd name="adj" fmla="val 698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Product_detail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21300989" y="5535674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การรับรองมาตรฐาน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5" name="Group 314"/>
          <p:cNvGrpSpPr/>
          <p:nvPr/>
        </p:nvGrpSpPr>
        <p:grpSpPr>
          <a:xfrm>
            <a:off x="21805935" y="7603025"/>
            <a:ext cx="5978820" cy="342900"/>
            <a:chOff x="400227" y="1805191"/>
            <a:chExt cx="5978820" cy="342900"/>
          </a:xfrm>
        </p:grpSpPr>
        <p:sp>
          <p:nvSpPr>
            <p:cNvPr id="316" name="TextBox 315"/>
            <p:cNvSpPr txBox="1"/>
            <p:nvPr/>
          </p:nvSpPr>
          <p:spPr>
            <a:xfrm>
              <a:off x="400227" y="1845836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ข้อมูลอื่นๆ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7" name="Rounded Rectangle 316"/>
            <p:cNvSpPr/>
            <p:nvPr/>
          </p:nvSpPr>
          <p:spPr>
            <a:xfrm>
              <a:off x="1117090" y="1805191"/>
              <a:ext cx="5261957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X_note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9" name="TextBox 318"/>
          <p:cNvSpPr txBox="1"/>
          <p:nvPr/>
        </p:nvSpPr>
        <p:spPr>
          <a:xfrm>
            <a:off x="21200314" y="2569529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ช่องทางการสั่งซื้อ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23" name="Elbow Connector 322"/>
          <p:cNvCxnSpPr>
            <a:stCxn id="224" idx="3"/>
            <a:endCxn id="264" idx="1"/>
          </p:cNvCxnSpPr>
          <p:nvPr/>
        </p:nvCxnSpPr>
        <p:spPr>
          <a:xfrm flipV="1">
            <a:off x="19836210" y="1843204"/>
            <a:ext cx="1346110" cy="13245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254" idx="3"/>
            <a:endCxn id="299" idx="1"/>
          </p:cNvCxnSpPr>
          <p:nvPr/>
        </p:nvCxnSpPr>
        <p:spPr>
          <a:xfrm>
            <a:off x="19836210" y="3707443"/>
            <a:ext cx="1346110" cy="7367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/>
          <p:cNvCxnSpPr>
            <a:stCxn id="256" idx="3"/>
            <a:endCxn id="309" idx="1"/>
          </p:cNvCxnSpPr>
          <p:nvPr/>
        </p:nvCxnSpPr>
        <p:spPr>
          <a:xfrm>
            <a:off x="19836210" y="4236743"/>
            <a:ext cx="1346110" cy="23772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/>
          <p:cNvCxnSpPr>
            <a:stCxn id="163" idx="3"/>
            <a:endCxn id="210" idx="1"/>
          </p:cNvCxnSpPr>
          <p:nvPr/>
        </p:nvCxnSpPr>
        <p:spPr>
          <a:xfrm>
            <a:off x="11230260" y="2015007"/>
            <a:ext cx="1186112" cy="22957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106885" y="1773034"/>
            <a:ext cx="2279344" cy="4889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/>
          </p:nvPr>
        </p:nvGraphicFramePr>
        <p:xfrm>
          <a:off x="12739232" y="6322841"/>
          <a:ext cx="7087282" cy="164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60">
                  <a:extLst>
                    <a:ext uri="{9D8B030D-6E8A-4147-A177-3AD203B41FA5}">
                      <a16:colId xmlns:a16="http://schemas.microsoft.com/office/drawing/2014/main" val="1091482473"/>
                    </a:ext>
                  </a:extLst>
                </a:gridCol>
                <a:gridCol w="3323937">
                  <a:extLst>
                    <a:ext uri="{9D8B030D-6E8A-4147-A177-3AD203B41FA5}">
                      <a16:colId xmlns:a16="http://schemas.microsoft.com/office/drawing/2014/main" val="1351887228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43949773"/>
                    </a:ext>
                  </a:extLst>
                </a:gridCol>
                <a:gridCol w="1248228">
                  <a:extLst>
                    <a:ext uri="{9D8B030D-6E8A-4147-A177-3AD203B41FA5}">
                      <a16:colId xmlns:a16="http://schemas.microsoft.com/office/drawing/2014/main" val="2049283106"/>
                    </a:ext>
                  </a:extLst>
                </a:gridCol>
              </a:tblGrid>
              <a:tr h="424682"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งวดที่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วันที่ประมาณการผลิตภัณฑ์ออกสู่ตลาด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จำนวน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หน่วย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44280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31 ธันวาคม 2559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แพ็ค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4396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2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30 พฤศจิกายน</a:t>
                      </a:r>
                      <a:r>
                        <a:rPr lang="th-TH" sz="1200" baseline="0" dirty="0" smtClean="0">
                          <a:solidFill>
                            <a:schemeClr val="tx1"/>
                          </a:solidFill>
                        </a:rPr>
                        <a:t> 2559</a:t>
                      </a:r>
                      <a:endParaRPr lang="th-TH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r>
                        <a:rPr lang="th-TH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แพ็ค</a:t>
                      </a:r>
                      <a:endParaRPr lang="th-TH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6314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3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31 ตุลาคม 2559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แพ็ค</a:t>
                      </a:r>
                      <a:endParaRPr lang="th-TH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6920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4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30 กันยายน 2559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แพ็ค</a:t>
                      </a:r>
                      <a:endParaRPr lang="th-TH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64020"/>
                  </a:ext>
                </a:extLst>
              </a:tr>
            </a:tbl>
          </a:graphicData>
        </a:graphic>
      </p:graphicFrame>
      <p:grpSp>
        <p:nvGrpSpPr>
          <p:cNvPr id="169" name="Group 168"/>
          <p:cNvGrpSpPr/>
          <p:nvPr/>
        </p:nvGrpSpPr>
        <p:grpSpPr>
          <a:xfrm>
            <a:off x="12310708" y="5985417"/>
            <a:ext cx="2099644" cy="276999"/>
            <a:chOff x="157873" y="641914"/>
            <a:chExt cx="2099644" cy="276999"/>
          </a:xfrm>
        </p:grpSpPr>
        <p:sp>
          <p:nvSpPr>
            <p:cNvPr id="170" name="Rounded Rectangle 166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7163619" y="5985417"/>
            <a:ext cx="2667642" cy="276999"/>
            <a:chOff x="-1149900" y="641914"/>
            <a:chExt cx="2667642" cy="276999"/>
          </a:xfrm>
        </p:grpSpPr>
        <p:sp>
          <p:nvSpPr>
            <p:cNvPr id="176" name="Rounded Rectangle 170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2739232" y="7980698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</a:t>
            </a:r>
            <a:r>
              <a:rPr lang="th-TH" sz="1200" dirty="0" smtClean="0"/>
              <a:t> </a:t>
            </a:r>
            <a:r>
              <a:rPr lang="th-TH" sz="1200" dirty="0"/>
              <a:t>ของทั้งหมด </a:t>
            </a:r>
            <a:r>
              <a:rPr lang="th-TH" sz="1200" dirty="0" smtClean="0"/>
              <a:t>4 </a:t>
            </a:r>
            <a:r>
              <a:rPr lang="th-TH" sz="1200" dirty="0"/>
              <a:t>รายการ</a:t>
            </a:r>
            <a:endParaRPr lang="en-US" sz="1200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18277536" y="8088526"/>
            <a:ext cx="1558674" cy="197674"/>
            <a:chOff x="9755199" y="5517896"/>
            <a:chExt cx="1558674" cy="197674"/>
          </a:xfrm>
        </p:grpSpPr>
        <p:sp>
          <p:nvSpPr>
            <p:cNvPr id="181" name="Rounded Rectangle 174"/>
            <p:cNvSpPr/>
            <p:nvPr/>
          </p:nvSpPr>
          <p:spPr>
            <a:xfrm>
              <a:off x="10682189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Rounded Rectangle 175"/>
            <p:cNvSpPr/>
            <p:nvPr/>
          </p:nvSpPr>
          <p:spPr>
            <a:xfrm>
              <a:off x="9755199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85" name="Rounded Rectangle 176"/>
            <p:cNvSpPr/>
            <p:nvPr/>
          </p:nvSpPr>
          <p:spPr>
            <a:xfrm>
              <a:off x="10437384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28042" y="5532826"/>
            <a:ext cx="7108168" cy="428717"/>
            <a:chOff x="554499" y="2627203"/>
            <a:chExt cx="7281457" cy="428717"/>
          </a:xfrm>
        </p:grpSpPr>
        <p:sp>
          <p:nvSpPr>
            <p:cNvPr id="187" name="Round Same Side Corner Rectangle 186"/>
            <p:cNvSpPr/>
            <p:nvPr/>
          </p:nvSpPr>
          <p:spPr>
            <a:xfrm>
              <a:off x="612322" y="2656114"/>
              <a:ext cx="7223634" cy="399806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54499" y="2627203"/>
              <a:ext cx="2008137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วันที่ประมาณการออกสู่ตลาด</a:t>
              </a:r>
              <a:endParaRPr lang="th-TH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13770472" y="4866835"/>
            <a:ext cx="1965601" cy="274320"/>
            <a:chOff x="1600606" y="2744314"/>
            <a:chExt cx="1965601" cy="274320"/>
          </a:xfrm>
        </p:grpSpPr>
        <p:grpSp>
          <p:nvGrpSpPr>
            <p:cNvPr id="190" name="Group 189"/>
            <p:cNvGrpSpPr/>
            <p:nvPr/>
          </p:nvGrpSpPr>
          <p:grpSpPr>
            <a:xfrm>
              <a:off x="1600606" y="2744314"/>
              <a:ext cx="1965601" cy="274320"/>
              <a:chOff x="852274" y="1819158"/>
              <a:chExt cx="1965601" cy="274320"/>
            </a:xfrm>
          </p:grpSpPr>
          <p:sp>
            <p:nvSpPr>
              <p:cNvPr id="192" name="TextBox 191"/>
              <p:cNvSpPr txBox="1"/>
              <p:nvPr/>
            </p:nvSpPr>
            <p:spPr>
              <a:xfrm>
                <a:off x="852274" y="1825513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th-TH" sz="11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ปี</a:t>
                </a:r>
                <a:endParaRPr lang="en-US" sz="11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1117091" y="1819158"/>
                <a:ext cx="1700784" cy="274320"/>
              </a:xfrm>
              <a:prstGeom prst="roundRect">
                <a:avLst>
                  <a:gd name="adj" fmla="val 1481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25400" dist="12700" dir="16200000">
                  <a:schemeClr val="tx1">
                    <a:alpha val="7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0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2559</a:t>
                </a:r>
                <a:endParaRPr lang="en-US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91" name="Isosceles Triangle 190"/>
            <p:cNvSpPr/>
            <p:nvPr/>
          </p:nvSpPr>
          <p:spPr>
            <a:xfrm flipV="1">
              <a:off x="3385116" y="2850577"/>
              <a:ext cx="57150" cy="6179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3247893" y="5228661"/>
            <a:ext cx="2488180" cy="274320"/>
            <a:chOff x="329695" y="1819158"/>
            <a:chExt cx="2488180" cy="274320"/>
          </a:xfrm>
        </p:grpSpPr>
        <p:sp>
          <p:nvSpPr>
            <p:cNvPr id="198" name="TextBox 197"/>
            <p:cNvSpPr txBox="1"/>
            <p:nvPr/>
          </p:nvSpPr>
          <p:spPr>
            <a:xfrm>
              <a:off x="329695" y="1825513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จำนวนต่อปี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1117091" y="1819158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1,700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7151421" y="5226921"/>
            <a:ext cx="2353529" cy="274320"/>
            <a:chOff x="464346" y="1819158"/>
            <a:chExt cx="2353529" cy="274320"/>
          </a:xfrm>
        </p:grpSpPr>
        <p:sp>
          <p:nvSpPr>
            <p:cNvPr id="207" name="TextBox 206"/>
            <p:cNvSpPr txBox="1"/>
            <p:nvPr/>
          </p:nvSpPr>
          <p:spPr>
            <a:xfrm>
              <a:off x="464346" y="1825513"/>
              <a:ext cx="6527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หน่วยนับ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117091" y="1819158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แพ็ค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7052035" y="4852509"/>
            <a:ext cx="2452915" cy="274320"/>
            <a:chOff x="364960" y="1819158"/>
            <a:chExt cx="2452915" cy="274320"/>
          </a:xfrm>
        </p:grpSpPr>
        <p:sp>
          <p:nvSpPr>
            <p:cNvPr id="213" name="TextBox 212"/>
            <p:cNvSpPr txBox="1"/>
            <p:nvPr/>
          </p:nvSpPr>
          <p:spPr>
            <a:xfrm>
              <a:off x="364960" y="1825513"/>
              <a:ext cx="7521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จำนวนงวด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1117091" y="1819158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215" name="Picture 214"/>
          <p:cNvPicPr>
            <a:picLocks noChangeAspect="1"/>
          </p:cNvPicPr>
          <p:nvPr/>
        </p:nvPicPr>
        <p:blipFill rotWithShape="1">
          <a:blip r:embed="rId3"/>
          <a:srcRect r="24971" b="8811"/>
          <a:stretch/>
        </p:blipFill>
        <p:spPr>
          <a:xfrm>
            <a:off x="17686055" y="5635807"/>
            <a:ext cx="2066925" cy="287696"/>
          </a:xfrm>
          <a:prstGeom prst="rect">
            <a:avLst/>
          </a:prstGeom>
        </p:spPr>
      </p:pic>
      <p:grpSp>
        <p:nvGrpSpPr>
          <p:cNvPr id="217" name="Group 216"/>
          <p:cNvGrpSpPr/>
          <p:nvPr/>
        </p:nvGrpSpPr>
        <p:grpSpPr>
          <a:xfrm>
            <a:off x="16225480" y="8819029"/>
            <a:ext cx="3588622" cy="1983893"/>
            <a:chOff x="18014078" y="2579449"/>
            <a:chExt cx="3588622" cy="1983893"/>
          </a:xfrm>
        </p:grpSpPr>
        <p:grpSp>
          <p:nvGrpSpPr>
            <p:cNvPr id="219" name="Group 218"/>
            <p:cNvGrpSpPr/>
            <p:nvPr/>
          </p:nvGrpSpPr>
          <p:grpSpPr>
            <a:xfrm>
              <a:off x="18014078" y="2579449"/>
              <a:ext cx="3588622" cy="1983893"/>
              <a:chOff x="-2809474" y="3051389"/>
              <a:chExt cx="3588622" cy="1983893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-2809474" y="3051389"/>
                <a:ext cx="3588622" cy="1983893"/>
                <a:chOff x="3634570" y="3564333"/>
                <a:chExt cx="3588622" cy="1983893"/>
              </a:xfrm>
            </p:grpSpPr>
            <p:grpSp>
              <p:nvGrpSpPr>
                <p:cNvPr id="260" name="Group 259"/>
                <p:cNvGrpSpPr/>
                <p:nvPr/>
              </p:nvGrpSpPr>
              <p:grpSpPr>
                <a:xfrm>
                  <a:off x="3634570" y="3564333"/>
                  <a:ext cx="3588622" cy="1983893"/>
                  <a:chOff x="8528548" y="2209800"/>
                  <a:chExt cx="3266665" cy="1983893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8528548" y="2209800"/>
                    <a:ext cx="3266665" cy="1983893"/>
                  </a:xfrm>
                  <a:prstGeom prst="rect">
                    <a:avLst/>
                  </a:prstGeom>
                  <a:solidFill>
                    <a:srgbClr val="00B0F0">
                      <a:alpha val="49000"/>
                    </a:srgb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 smtClean="0"/>
                      <a:t>Pop up</a:t>
                    </a:r>
                    <a:endParaRPr lang="th-TH" dirty="0"/>
                  </a:p>
                  <a:p>
                    <a:pPr algn="ctr"/>
                    <a:endParaRPr lang="th-TH" dirty="0"/>
                  </a:p>
                </p:txBody>
              </p:sp>
              <p:sp>
                <p:nvSpPr>
                  <p:cNvPr id="340" name="Rounded Rectangle 339"/>
                  <p:cNvSpPr/>
                  <p:nvPr/>
                </p:nvSpPr>
                <p:spPr>
                  <a:xfrm>
                    <a:off x="8724361" y="2718389"/>
                    <a:ext cx="2763611" cy="1338266"/>
                  </a:xfrm>
                  <a:prstGeom prst="roundRect">
                    <a:avLst>
                      <a:gd name="adj" fmla="val 213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</p:grpSp>
            <p:grpSp>
              <p:nvGrpSpPr>
                <p:cNvPr id="261" name="Group 260"/>
                <p:cNvGrpSpPr/>
                <p:nvPr/>
              </p:nvGrpSpPr>
              <p:grpSpPr>
                <a:xfrm>
                  <a:off x="3801556" y="4159105"/>
                  <a:ext cx="2868830" cy="772945"/>
                  <a:chOff x="8398226" y="3230424"/>
                  <a:chExt cx="2868830" cy="772945"/>
                </a:xfrm>
              </p:grpSpPr>
              <p:sp>
                <p:nvSpPr>
                  <p:cNvPr id="290" name="TextBox 289"/>
                  <p:cNvSpPr txBox="1"/>
                  <p:nvPr/>
                </p:nvSpPr>
                <p:spPr>
                  <a:xfrm>
                    <a:off x="8678120" y="3478397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 smtClean="0"/>
                      <a:t>จำนวนผลิตผล</a:t>
                    </a:r>
                    <a:endParaRPr lang="en-US" sz="1200" dirty="0"/>
                  </a:p>
                </p:txBody>
              </p:sp>
              <p:sp>
                <p:nvSpPr>
                  <p:cNvPr id="291" name="Rounded Rectangle 290"/>
                  <p:cNvSpPr/>
                  <p:nvPr/>
                </p:nvSpPr>
                <p:spPr>
                  <a:xfrm>
                    <a:off x="9653108" y="3519512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 smtClean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rPr>
                      <a:t>Estimate_qty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2" name="TextBox 291"/>
                  <p:cNvSpPr txBox="1"/>
                  <p:nvPr/>
                </p:nvSpPr>
                <p:spPr>
                  <a:xfrm>
                    <a:off x="8398226" y="3230424"/>
                    <a:ext cx="125143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 smtClean="0"/>
                      <a:t>วันที่ผลิตผลออกสู่ตลาด</a:t>
                    </a:r>
                    <a:endParaRPr lang="en-US" sz="1200" dirty="0"/>
                  </a:p>
                </p:txBody>
              </p:sp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9653108" y="3271539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 smtClean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rPr>
                      <a:t>Lunch_date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8678120" y="3726370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 smtClean="0"/>
                      <a:t>หน่วย</a:t>
                    </a:r>
                    <a:endParaRPr lang="en-US" sz="1200" dirty="0"/>
                  </a:p>
                </p:txBody>
              </p:sp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9653108" y="3767485"/>
                    <a:ext cx="1613948" cy="19476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th-TH" sz="800" dirty="0" smtClean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rPr>
                      <a:t>แพ็ค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222" name="Group 221"/>
              <p:cNvGrpSpPr/>
              <p:nvPr/>
            </p:nvGrpSpPr>
            <p:grpSpPr>
              <a:xfrm>
                <a:off x="-1381003" y="4425242"/>
                <a:ext cx="758549" cy="342907"/>
                <a:chOff x="5008533" y="5039493"/>
                <a:chExt cx="758549" cy="342907"/>
              </a:xfrm>
            </p:grpSpPr>
            <p:sp>
              <p:nvSpPr>
                <p:cNvPr id="223" name="Rounded Rectangle 222"/>
                <p:cNvSpPr/>
                <p:nvPr/>
              </p:nvSpPr>
              <p:spPr>
                <a:xfrm>
                  <a:off x="5008533" y="5039493"/>
                  <a:ext cx="758549" cy="342907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b="1" dirty="0">
                      <a:solidFill>
                        <a:srgbClr val="093D6A"/>
                      </a:solidFill>
                      <a:latin typeface="Arial" panose="020B0604020202020204" pitchFamily="34" charset="0"/>
                    </a:rPr>
                    <a:t>บันทึก</a:t>
                  </a:r>
                </a:p>
              </p:txBody>
            </p:sp>
            <p:pic>
              <p:nvPicPr>
                <p:cNvPr id="259" name="Picture 258"/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9671" y="5129261"/>
                  <a:ext cx="148521" cy="148521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0" name="Picture 219"/>
            <p:cNvPicPr>
              <a:picLocks noChangeAspect="1"/>
            </p:cNvPicPr>
            <p:nvPr/>
          </p:nvPicPr>
          <p:blipFill rotWithShape="1">
            <a:blip r:embed="rId6"/>
            <a:srcRect l="83475" t="13948" r="3547" b="16209"/>
            <a:stretch/>
          </p:blipFill>
          <p:spPr>
            <a:xfrm>
              <a:off x="20805362" y="3250877"/>
              <a:ext cx="183184" cy="126555"/>
            </a:xfrm>
            <a:prstGeom prst="rect">
              <a:avLst/>
            </a:prstGeom>
            <a:ln w="3175">
              <a:noFill/>
            </a:ln>
          </p:spPr>
        </p:pic>
      </p:grpSp>
      <p:cxnSp>
        <p:nvCxnSpPr>
          <p:cNvPr id="341" name="Elbow Connector 340"/>
          <p:cNvCxnSpPr>
            <a:stCxn id="215" idx="3"/>
            <a:endCxn id="339" idx="3"/>
          </p:cNvCxnSpPr>
          <p:nvPr/>
        </p:nvCxnSpPr>
        <p:spPr>
          <a:xfrm>
            <a:off x="19752980" y="5779655"/>
            <a:ext cx="61122" cy="4223937"/>
          </a:xfrm>
          <a:prstGeom prst="bentConnector3">
            <a:avLst>
              <a:gd name="adj1" fmla="val 7114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17640011" y="5520718"/>
            <a:ext cx="2279344" cy="4889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TextBox 342"/>
          <p:cNvSpPr txBox="1"/>
          <p:nvPr/>
        </p:nvSpPr>
        <p:spPr>
          <a:xfrm>
            <a:off x="12868293" y="4560839"/>
            <a:ext cx="1630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ประมาณการออกสู่ตลาด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45" name="Group 344"/>
          <p:cNvGrpSpPr/>
          <p:nvPr/>
        </p:nvGrpSpPr>
        <p:grpSpPr>
          <a:xfrm>
            <a:off x="21867104" y="2893912"/>
            <a:ext cx="2347117" cy="342900"/>
            <a:chOff x="470758" y="1805191"/>
            <a:chExt cx="2347117" cy="342900"/>
          </a:xfrm>
        </p:grpSpPr>
        <p:sp>
          <p:nvSpPr>
            <p:cNvPr id="346" name="TextBox 345"/>
            <p:cNvSpPr txBox="1"/>
            <p:nvPr/>
          </p:nvSpPr>
          <p:spPr>
            <a:xfrm>
              <a:off x="470758" y="1845836"/>
              <a:ext cx="6463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โทรศัพท์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47" name="Rounded Rectangle 346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Contact_telephone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25618820" y="2893912"/>
            <a:ext cx="2149947" cy="342900"/>
            <a:chOff x="667928" y="1805191"/>
            <a:chExt cx="2149947" cy="342900"/>
          </a:xfrm>
        </p:grpSpPr>
        <p:sp>
          <p:nvSpPr>
            <p:cNvPr id="349" name="TextBox 348"/>
            <p:cNvSpPr txBox="1"/>
            <p:nvPr/>
          </p:nvSpPr>
          <p:spPr>
            <a:xfrm>
              <a:off x="667928" y="1845836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อีเมล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0" name="Rounded Rectangle 349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Contact_email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22109158" y="3316229"/>
            <a:ext cx="5659609" cy="342900"/>
            <a:chOff x="712812" y="1805191"/>
            <a:chExt cx="5659609" cy="342900"/>
          </a:xfrm>
        </p:grpSpPr>
        <p:sp>
          <p:nvSpPr>
            <p:cNvPr id="352" name="TextBox 351"/>
            <p:cNvSpPr txBox="1"/>
            <p:nvPr/>
          </p:nvSpPr>
          <p:spPr>
            <a:xfrm>
              <a:off x="712812" y="1845836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อื่นๆ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3" name="Rounded Rectangle 352"/>
            <p:cNvSpPr/>
            <p:nvPr/>
          </p:nvSpPr>
          <p:spPr>
            <a:xfrm>
              <a:off x="1117091" y="1805191"/>
              <a:ext cx="5255330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Contact_other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932393" y="4564939"/>
            <a:ext cx="5859741" cy="342900"/>
            <a:chOff x="21932393" y="4564939"/>
            <a:chExt cx="5859741" cy="342900"/>
          </a:xfrm>
        </p:grpSpPr>
        <p:sp>
          <p:nvSpPr>
            <p:cNvPr id="308" name="Rounded Rectangle 307"/>
            <p:cNvSpPr/>
            <p:nvPr/>
          </p:nvSpPr>
          <p:spPr>
            <a:xfrm>
              <a:off x="21932393" y="4564939"/>
              <a:ext cx="5859741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Delivery_other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23960698" y="4597254"/>
              <a:ext cx="184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82" name="Rounded Rectangle 181"/>
          <p:cNvSpPr/>
          <p:nvPr/>
        </p:nvSpPr>
        <p:spPr>
          <a:xfrm>
            <a:off x="19243951" y="-290201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rgbClr val="093D6A"/>
                </a:solidFill>
                <a:latin typeface="Arial" panose="020B0604020202020204" pitchFamily="34" charset="0"/>
              </a:rPr>
              <a:t>จัดเก็บ</a:t>
            </a:r>
            <a:endParaRPr lang="th-TH" sz="1400" b="1" dirty="0">
              <a:solidFill>
                <a:srgbClr val="093D6A"/>
              </a:solidFill>
              <a:latin typeface="Arial" panose="020B0604020202020204" pitchFamily="34" charset="0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21143937" y="-3715656"/>
            <a:ext cx="6648198" cy="3503788"/>
            <a:chOff x="8499863" y="2209800"/>
            <a:chExt cx="3382582" cy="1983893"/>
          </a:xfrm>
        </p:grpSpPr>
        <p:sp>
          <p:nvSpPr>
            <p:cNvPr id="218" name="Rectangle 217"/>
            <p:cNvSpPr/>
            <p:nvPr/>
          </p:nvSpPr>
          <p:spPr>
            <a:xfrm>
              <a:off x="8499863" y="2209800"/>
              <a:ext cx="3382582" cy="198389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Pop 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18" name="Rounded Rectangle 317"/>
            <p:cNvSpPr/>
            <p:nvPr/>
          </p:nvSpPr>
          <p:spPr>
            <a:xfrm>
              <a:off x="8579771" y="2557634"/>
              <a:ext cx="3215442" cy="1499021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1206440" y="-2851515"/>
            <a:ext cx="6147515" cy="405483"/>
            <a:chOff x="296341" y="2656114"/>
            <a:chExt cx="6297385" cy="405483"/>
          </a:xfrm>
        </p:grpSpPr>
        <p:sp>
          <p:nvSpPr>
            <p:cNvPr id="337" name="Round Same Side Corner Rectangle 336"/>
            <p:cNvSpPr/>
            <p:nvPr/>
          </p:nvSpPr>
          <p:spPr>
            <a:xfrm>
              <a:off x="612323" y="2656114"/>
              <a:ext cx="5981403" cy="399806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296341" y="2666615"/>
              <a:ext cx="2008137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การรับรองมาตฐาน</a:t>
              </a:r>
              <a:endParaRPr lang="th-TH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344" name="Table 3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29766"/>
              </p:ext>
            </p:extLst>
          </p:nvPr>
        </p:nvGraphicFramePr>
        <p:xfrm>
          <a:off x="21514901" y="-2098632"/>
          <a:ext cx="5839054" cy="1533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60">
                  <a:extLst>
                    <a:ext uri="{9D8B030D-6E8A-4147-A177-3AD203B41FA5}">
                      <a16:colId xmlns:a16="http://schemas.microsoft.com/office/drawing/2014/main" val="1091482473"/>
                    </a:ext>
                  </a:extLst>
                </a:gridCol>
                <a:gridCol w="3323937">
                  <a:extLst>
                    <a:ext uri="{9D8B030D-6E8A-4147-A177-3AD203B41FA5}">
                      <a16:colId xmlns:a16="http://schemas.microsoft.com/office/drawing/2014/main" val="1351887228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43949773"/>
                    </a:ext>
                  </a:extLst>
                </a:gridCol>
              </a:tblGrid>
              <a:tr h="395310"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ลำดับ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มาตฐาน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เลือก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44280"/>
                  </a:ext>
                </a:extLst>
              </a:tr>
              <a:tr h="284538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OTOP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5 Star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43961"/>
                  </a:ext>
                </a:extLst>
              </a:tr>
              <a:tr h="284538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2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อย.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6314"/>
                  </a:ext>
                </a:extLst>
              </a:tr>
              <a:tr h="284538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3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ฮาลาล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69201"/>
                  </a:ext>
                </a:extLst>
              </a:tr>
              <a:tr h="284538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4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EU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64020"/>
                  </a:ext>
                </a:extLst>
              </a:tr>
            </a:tbl>
          </a:graphicData>
        </a:graphic>
      </p:graphicFrame>
      <p:pic>
        <p:nvPicPr>
          <p:cNvPr id="354" name="Picture 3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18511" y="-1659633"/>
            <a:ext cx="500690" cy="219480"/>
          </a:xfrm>
          <a:prstGeom prst="rect">
            <a:avLst/>
          </a:prstGeom>
        </p:spPr>
      </p:pic>
      <p:pic>
        <p:nvPicPr>
          <p:cNvPr id="355" name="Picture 3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18511" y="-1367969"/>
            <a:ext cx="500690" cy="219480"/>
          </a:xfrm>
          <a:prstGeom prst="rect">
            <a:avLst/>
          </a:prstGeom>
        </p:spPr>
      </p:pic>
      <p:pic>
        <p:nvPicPr>
          <p:cNvPr id="356" name="Picture 3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18511" y="-1100498"/>
            <a:ext cx="500690" cy="219480"/>
          </a:xfrm>
          <a:prstGeom prst="rect">
            <a:avLst/>
          </a:prstGeom>
        </p:spPr>
      </p:pic>
      <p:pic>
        <p:nvPicPr>
          <p:cNvPr id="358" name="Picture 3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18511" y="-797411"/>
            <a:ext cx="500690" cy="219480"/>
          </a:xfrm>
          <a:prstGeom prst="rect">
            <a:avLst/>
          </a:prstGeom>
        </p:spPr>
      </p:pic>
      <p:pic>
        <p:nvPicPr>
          <p:cNvPr id="359" name="Picture 3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82154" y="-2805320"/>
            <a:ext cx="1471801" cy="332819"/>
          </a:xfrm>
          <a:prstGeom prst="rect">
            <a:avLst/>
          </a:prstGeom>
        </p:spPr>
      </p:pic>
      <p:grpSp>
        <p:nvGrpSpPr>
          <p:cNvPr id="360" name="Group 359"/>
          <p:cNvGrpSpPr/>
          <p:nvPr/>
        </p:nvGrpSpPr>
        <p:grpSpPr>
          <a:xfrm>
            <a:off x="24656327" y="-2396358"/>
            <a:ext cx="2667642" cy="276999"/>
            <a:chOff x="-1149900" y="641914"/>
            <a:chExt cx="2667642" cy="276999"/>
          </a:xfrm>
        </p:grpSpPr>
        <p:sp>
          <p:nvSpPr>
            <p:cNvPr id="361" name="Rounded Rectangle 170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522799" y="5603325"/>
            <a:ext cx="626216" cy="320671"/>
            <a:chOff x="22522799" y="5603325"/>
            <a:chExt cx="626216" cy="320671"/>
          </a:xfrm>
        </p:grpSpPr>
        <p:sp>
          <p:nvSpPr>
            <p:cNvPr id="363" name="Rounded Rectangle 362"/>
            <p:cNvSpPr/>
            <p:nvPr/>
          </p:nvSpPr>
          <p:spPr>
            <a:xfrm>
              <a:off x="22522799" y="5603325"/>
              <a:ext cx="626216" cy="32067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400" b="1" dirty="0" smtClean="0">
                  <a:solidFill>
                    <a:srgbClr val="093D6A"/>
                  </a:solidFill>
                  <a:latin typeface="Arial" panose="020B0604020202020204" pitchFamily="34" charset="0"/>
                </a:rPr>
                <a:t>เพิ่ม</a:t>
              </a:r>
              <a:endParaRPr lang="th-TH" sz="1400" b="1" dirty="0">
                <a:solidFill>
                  <a:srgbClr val="093D6A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569950" y="5658690"/>
              <a:ext cx="228600" cy="200025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3280480" y="5490553"/>
            <a:ext cx="2308130" cy="540734"/>
            <a:chOff x="23280480" y="5490553"/>
            <a:chExt cx="2308130" cy="540734"/>
          </a:xfrm>
        </p:grpSpPr>
        <p:sp>
          <p:nvSpPr>
            <p:cNvPr id="364" name="Rounded Rectangle 363"/>
            <p:cNvSpPr/>
            <p:nvPr/>
          </p:nvSpPr>
          <p:spPr>
            <a:xfrm>
              <a:off x="23280480" y="5582604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Standard_desc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65" name="Picture 36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4782" y="5490553"/>
              <a:ext cx="663828" cy="54073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6" name="Group 365"/>
          <p:cNvGrpSpPr/>
          <p:nvPr/>
        </p:nvGrpSpPr>
        <p:grpSpPr>
          <a:xfrm>
            <a:off x="25546354" y="5490553"/>
            <a:ext cx="2308130" cy="540734"/>
            <a:chOff x="23280480" y="5490553"/>
            <a:chExt cx="2308130" cy="540734"/>
          </a:xfrm>
        </p:grpSpPr>
        <p:sp>
          <p:nvSpPr>
            <p:cNvPr id="367" name="Rounded Rectangle 366"/>
            <p:cNvSpPr/>
            <p:nvPr/>
          </p:nvSpPr>
          <p:spPr>
            <a:xfrm>
              <a:off x="23280480" y="5582604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Standard_desc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68" name="Picture 36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4782" y="5490553"/>
              <a:ext cx="663828" cy="54073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9" name="Group 368"/>
          <p:cNvGrpSpPr/>
          <p:nvPr/>
        </p:nvGrpSpPr>
        <p:grpSpPr>
          <a:xfrm>
            <a:off x="23280480" y="5865930"/>
            <a:ext cx="2308130" cy="540734"/>
            <a:chOff x="23280480" y="5490553"/>
            <a:chExt cx="2308130" cy="540734"/>
          </a:xfrm>
        </p:grpSpPr>
        <p:sp>
          <p:nvSpPr>
            <p:cNvPr id="370" name="Rounded Rectangle 369"/>
            <p:cNvSpPr/>
            <p:nvPr/>
          </p:nvSpPr>
          <p:spPr>
            <a:xfrm>
              <a:off x="23280480" y="5582604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Standard_desc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71" name="Picture 37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4782" y="5490553"/>
              <a:ext cx="663828" cy="54073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2" name="Group 371"/>
          <p:cNvGrpSpPr/>
          <p:nvPr/>
        </p:nvGrpSpPr>
        <p:grpSpPr>
          <a:xfrm>
            <a:off x="25546354" y="5865930"/>
            <a:ext cx="2308130" cy="540734"/>
            <a:chOff x="23280480" y="5490553"/>
            <a:chExt cx="2308130" cy="540734"/>
          </a:xfrm>
        </p:grpSpPr>
        <p:sp>
          <p:nvSpPr>
            <p:cNvPr id="373" name="Rounded Rectangle 372"/>
            <p:cNvSpPr/>
            <p:nvPr/>
          </p:nvSpPr>
          <p:spPr>
            <a:xfrm>
              <a:off x="23280480" y="5582604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Standard_desc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74" name="Picture 37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4782" y="5490553"/>
              <a:ext cx="663828" cy="54073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23173301" y="5160107"/>
            <a:ext cx="3547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 : </a:t>
            </a:r>
            <a:r>
              <a:rPr lang="th-TH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กดปุ่ม เพิ่ม เพื่อเพิ่มการรับรองมาตรฐาน </a:t>
            </a:r>
          </a:p>
          <a:p>
            <a:r>
              <a:rPr lang="th-TH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คลิกที่รูปภาพเพื่อเลือก </a:t>
            </a:r>
            <a:r>
              <a:rPr lang="en-US" sz="12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ref_image</a:t>
            </a:r>
            <a:r>
              <a:rPr lang="en-US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h-TH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ของ </a:t>
            </a:r>
            <a:r>
              <a:rPr lang="en-US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</a:t>
            </a:r>
            <a:r>
              <a:rPr lang="th-TH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นั้น</a:t>
            </a:r>
            <a:endParaRPr lang="en-US" sz="1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75" name="Elbow Connector 374"/>
          <p:cNvCxnSpPr>
            <a:stCxn id="363" idx="0"/>
            <a:endCxn id="218" idx="3"/>
          </p:cNvCxnSpPr>
          <p:nvPr/>
        </p:nvCxnSpPr>
        <p:spPr>
          <a:xfrm rot="5400000" flipH="1" flipV="1">
            <a:off x="21530478" y="-658332"/>
            <a:ext cx="7567087" cy="4956228"/>
          </a:xfrm>
          <a:prstGeom prst="bentConnector4">
            <a:avLst>
              <a:gd name="adj1" fmla="val 6368"/>
              <a:gd name="adj2" fmla="val 1099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6" name="Group 375"/>
          <p:cNvGrpSpPr/>
          <p:nvPr/>
        </p:nvGrpSpPr>
        <p:grpSpPr>
          <a:xfrm>
            <a:off x="17391968" y="-3715655"/>
            <a:ext cx="3388179" cy="2609891"/>
            <a:chOff x="8499863" y="2209800"/>
            <a:chExt cx="3382582" cy="1477756"/>
          </a:xfrm>
        </p:grpSpPr>
        <p:sp>
          <p:nvSpPr>
            <p:cNvPr id="377" name="Rectangle 376"/>
            <p:cNvSpPr/>
            <p:nvPr/>
          </p:nvSpPr>
          <p:spPr>
            <a:xfrm>
              <a:off x="8499863" y="2209800"/>
              <a:ext cx="3382582" cy="1477756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Pop 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78" name="Rounded Rectangle 377"/>
            <p:cNvSpPr/>
            <p:nvPr/>
          </p:nvSpPr>
          <p:spPr>
            <a:xfrm>
              <a:off x="8653163" y="2557634"/>
              <a:ext cx="3101479" cy="1019029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379" name="Rounded Rectangle 378"/>
          <p:cNvSpPr/>
          <p:nvPr/>
        </p:nvSpPr>
        <p:spPr>
          <a:xfrm>
            <a:off x="18702539" y="-2567808"/>
            <a:ext cx="1700784" cy="342900"/>
          </a:xfrm>
          <a:prstGeom prst="roundRect">
            <a:avLst>
              <a:gd name="adj" fmla="val 1481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Standard_desc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1" name="Rounded Rectangle 380"/>
          <p:cNvSpPr/>
          <p:nvPr/>
        </p:nvSpPr>
        <p:spPr>
          <a:xfrm>
            <a:off x="18702539" y="-2090710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  <a:endParaRPr lang="th-TH" sz="1400" b="1" dirty="0">
              <a:solidFill>
                <a:srgbClr val="093D6A"/>
              </a:solidFill>
              <a:latin typeface="Arial" panose="020B0604020202020204" pitchFamily="34" charset="0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17523297" y="-2515676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การรับรองมาตรฐาน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84" name="Elbow Connector 383"/>
          <p:cNvCxnSpPr>
            <a:stCxn id="359" idx="0"/>
            <a:endCxn id="377" idx="3"/>
          </p:cNvCxnSpPr>
          <p:nvPr/>
        </p:nvCxnSpPr>
        <p:spPr>
          <a:xfrm rot="16200000" flipH="1" flipV="1">
            <a:off x="23501795" y="-5526969"/>
            <a:ext cx="394611" cy="5837908"/>
          </a:xfrm>
          <a:prstGeom prst="bentConnector4">
            <a:avLst>
              <a:gd name="adj1" fmla="val -57930"/>
              <a:gd name="adj2" fmla="val 95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/>
          <p:cNvSpPr/>
          <p:nvPr/>
        </p:nvSpPr>
        <p:spPr>
          <a:xfrm>
            <a:off x="25772134" y="-2926375"/>
            <a:ext cx="1738874" cy="4889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3881087" y="1740812"/>
            <a:ext cx="5871893" cy="11310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881086" y="2648735"/>
            <a:ext cx="241914" cy="223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226079" y="2648735"/>
            <a:ext cx="4423228" cy="220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19496792" y="2648735"/>
            <a:ext cx="241914" cy="223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Isosceles Triangle 387"/>
          <p:cNvSpPr/>
          <p:nvPr/>
        </p:nvSpPr>
        <p:spPr>
          <a:xfrm rot="5400000" flipV="1">
            <a:off x="13932467" y="2689703"/>
            <a:ext cx="128206" cy="13862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9" name="Isosceles Triangle 388"/>
          <p:cNvSpPr/>
          <p:nvPr/>
        </p:nvSpPr>
        <p:spPr>
          <a:xfrm rot="16200000" flipH="1" flipV="1">
            <a:off x="19548546" y="2689703"/>
            <a:ext cx="128206" cy="13862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71681" y="1812703"/>
            <a:ext cx="5682764" cy="759048"/>
            <a:chOff x="13971681" y="1812703"/>
            <a:chExt cx="5682764" cy="759048"/>
          </a:xfrm>
        </p:grpSpPr>
        <p:sp>
          <p:nvSpPr>
            <p:cNvPr id="249" name="Rounded Rectangle 248"/>
            <p:cNvSpPr/>
            <p:nvPr/>
          </p:nvSpPr>
          <p:spPr>
            <a:xfrm>
              <a:off x="18799860" y="1812703"/>
              <a:ext cx="854585" cy="759048"/>
            </a:xfrm>
            <a:prstGeom prst="roundRect">
              <a:avLst>
                <a:gd name="adj" fmla="val 1105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รูปภาพ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3971681" y="1812703"/>
              <a:ext cx="5664556" cy="759048"/>
              <a:chOff x="13971681" y="1812703"/>
              <a:chExt cx="5664556" cy="759048"/>
            </a:xfrm>
          </p:grpSpPr>
          <p:sp>
            <p:nvSpPr>
              <p:cNvPr id="248" name="Rounded Rectangle 247"/>
              <p:cNvSpPr/>
              <p:nvPr/>
            </p:nvSpPr>
            <p:spPr>
              <a:xfrm>
                <a:off x="17828310" y="1812703"/>
                <a:ext cx="854585" cy="759048"/>
              </a:xfrm>
              <a:prstGeom prst="roundRect">
                <a:avLst>
                  <a:gd name="adj" fmla="val 1105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25400" dist="12700" dir="16200000">
                  <a:schemeClr val="tx1">
                    <a:alpha val="7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รูปภาพ</a:t>
                </a:r>
                <a:endParaRPr lang="en-US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13971681" y="1812703"/>
                <a:ext cx="5664556" cy="759048"/>
                <a:chOff x="13971681" y="1812703"/>
                <a:chExt cx="5664556" cy="759048"/>
              </a:xfrm>
            </p:grpSpPr>
            <p:sp>
              <p:nvSpPr>
                <p:cNvPr id="247" name="Rounded Rectangle 246"/>
                <p:cNvSpPr/>
                <p:nvPr/>
              </p:nvSpPr>
              <p:spPr>
                <a:xfrm>
                  <a:off x="16886331" y="1812703"/>
                  <a:ext cx="854585" cy="759048"/>
                </a:xfrm>
                <a:prstGeom prst="roundRect">
                  <a:avLst>
                    <a:gd name="adj" fmla="val 11050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  <a:effectLst>
                  <a:innerShdw blurRad="25400" dist="12700" dir="16200000">
                    <a:schemeClr val="tx1">
                      <a:alpha val="7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00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รูปภาพ</a:t>
                  </a:r>
                  <a:endParaRPr lang="en-US" sz="10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13971681" y="1812703"/>
                  <a:ext cx="5664556" cy="759048"/>
                  <a:chOff x="13971681" y="1812703"/>
                  <a:chExt cx="5664556" cy="759048"/>
                </a:xfrm>
              </p:grpSpPr>
              <p:sp>
                <p:nvSpPr>
                  <p:cNvPr id="246" name="Rounded Rectangle 245"/>
                  <p:cNvSpPr/>
                  <p:nvPr/>
                </p:nvSpPr>
                <p:spPr>
                  <a:xfrm>
                    <a:off x="15914781" y="1812703"/>
                    <a:ext cx="854585" cy="759048"/>
                  </a:xfrm>
                  <a:prstGeom prst="roundRect">
                    <a:avLst>
                      <a:gd name="adj" fmla="val 1105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  <a:effectLst>
                    <a:innerShdw blurRad="25400" dist="12700" dir="16200000">
                      <a:schemeClr val="tx1">
                        <a:alpha val="7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h-TH" sz="1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รูปภาพ</a:t>
                    </a:r>
                    <a:endParaRPr lang="en-US" sz="1000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13971681" y="1812703"/>
                    <a:ext cx="5664556" cy="759048"/>
                    <a:chOff x="13971681" y="1812703"/>
                    <a:chExt cx="5664556" cy="759048"/>
                  </a:xfrm>
                </p:grpSpPr>
                <p:sp>
                  <p:nvSpPr>
                    <p:cNvPr id="245" name="Rounded Rectangle 244"/>
                    <p:cNvSpPr/>
                    <p:nvPr/>
                  </p:nvSpPr>
                  <p:spPr>
                    <a:xfrm>
                      <a:off x="14943231" y="1812703"/>
                      <a:ext cx="854585" cy="759048"/>
                    </a:xfrm>
                    <a:prstGeom prst="roundRect">
                      <a:avLst>
                        <a:gd name="adj" fmla="val 11050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effectLst>
                      <a:innerShdw blurRad="25400" dist="12700" dir="16200000">
                        <a:schemeClr val="tx1">
                          <a:alpha val="7000"/>
                        </a:scheme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0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รูปภาพ</a:t>
                      </a:r>
                      <a:endParaRPr lang="en-US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p:txBody>
                </p: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13971681" y="1812703"/>
                      <a:ext cx="5664556" cy="759048"/>
                      <a:chOff x="13971681" y="1812703"/>
                      <a:chExt cx="5664556" cy="759048"/>
                    </a:xfrm>
                  </p:grpSpPr>
                  <p:sp>
                    <p:nvSpPr>
                      <p:cNvPr id="244" name="Rounded Rectangle 243"/>
                      <p:cNvSpPr/>
                      <p:nvPr/>
                    </p:nvSpPr>
                    <p:spPr>
                      <a:xfrm>
                        <a:off x="13971681" y="1812703"/>
                        <a:ext cx="854585" cy="759048"/>
                      </a:xfrm>
                      <a:prstGeom prst="roundRect">
                        <a:avLst>
                          <a:gd name="adj" fmla="val 1105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  <a:effectLst>
                        <a:innerShdw blurRad="25400" dist="12700" dir="16200000">
                          <a:schemeClr val="tx1">
                            <a:alpha val="7000"/>
                          </a:schemeClr>
                        </a:inn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th-TH" sz="1000" dirty="0" smtClean="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a:t>รูปภาพ</a:t>
                        </a:r>
                        <a:endParaRPr lang="en-US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endParaRPr>
                      </a:p>
                    </p:txBody>
                  </p:sp>
                  <p:pic>
                    <p:nvPicPr>
                      <p:cNvPr id="24" name="Picture 23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522401" y="1846812"/>
                        <a:ext cx="285750" cy="2857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90" name="Picture 389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475619" y="1846812"/>
                        <a:ext cx="285750" cy="2857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91" name="Picture 390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431352" y="1846812"/>
                        <a:ext cx="285750" cy="2857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92" name="Picture 391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459330" y="1846812"/>
                        <a:ext cx="285750" cy="2857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93" name="Picture 392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371235" y="1846812"/>
                        <a:ext cx="285750" cy="2857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94" name="Picture 393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350487" y="1846812"/>
                        <a:ext cx="285750" cy="28575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45055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2787110" y="2066731"/>
            <a:ext cx="8674727" cy="4435668"/>
          </a:xfrm>
          <a:prstGeom prst="roundRect">
            <a:avLst>
              <a:gd name="adj" fmla="val 255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364565" y="1157709"/>
            <a:ext cx="11097272" cy="374484"/>
            <a:chOff x="364565" y="1157709"/>
            <a:chExt cx="11097272" cy="374484"/>
          </a:xfrm>
        </p:grpSpPr>
        <p:grpSp>
          <p:nvGrpSpPr>
            <p:cNvPr id="21" name="Group 20"/>
            <p:cNvGrpSpPr/>
            <p:nvPr/>
          </p:nvGrpSpPr>
          <p:grpSpPr>
            <a:xfrm>
              <a:off x="364565" y="1157710"/>
              <a:ext cx="8545214" cy="374483"/>
              <a:chOff x="-7027471" y="683028"/>
              <a:chExt cx="8545214" cy="374483"/>
            </a:xfrm>
          </p:grpSpPr>
          <p:sp>
            <p:nvSpPr>
              <p:cNvPr id="22" name="Rounded Rectangle 170"/>
              <p:cNvSpPr/>
              <p:nvPr/>
            </p:nvSpPr>
            <p:spPr>
              <a:xfrm>
                <a:off x="-5969636" y="683028"/>
                <a:ext cx="7487379" cy="342343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-7027471" y="688179"/>
                <a:ext cx="914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800" dirty="0"/>
                  <a:t>ค้นหา </a:t>
                </a:r>
                <a:r>
                  <a:rPr lang="en-US" sz="1800" dirty="0"/>
                  <a:t>:</a:t>
                </a:r>
              </a:p>
            </p:txBody>
          </p:sp>
        </p:grpSp>
        <p:sp>
          <p:nvSpPr>
            <p:cNvPr id="24" name="Rounded Rectangle 170"/>
            <p:cNvSpPr/>
            <p:nvPr/>
          </p:nvSpPr>
          <p:spPr>
            <a:xfrm>
              <a:off x="8961523" y="1157709"/>
              <a:ext cx="1444011" cy="342343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ทุกประเภท</a:t>
              </a:r>
              <a:endParaRPr lang="th-TH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" name="Rounded Rectangle 170"/>
            <p:cNvSpPr/>
            <p:nvPr/>
          </p:nvSpPr>
          <p:spPr>
            <a:xfrm>
              <a:off x="10457278" y="1157709"/>
              <a:ext cx="1004559" cy="342343"/>
            </a:xfrm>
            <a:prstGeom prst="roundRect">
              <a:avLst/>
            </a:prstGeom>
            <a:solidFill>
              <a:srgbClr val="093D6A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ค้นหา</a:t>
              </a:r>
              <a:endParaRPr lang="th-TH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flipV="1">
              <a:off x="10207624" y="1279388"/>
              <a:ext cx="129417" cy="11538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50875" y="1625535"/>
            <a:ext cx="10810962" cy="392789"/>
            <a:chOff x="650875" y="1625535"/>
            <a:chExt cx="10810962" cy="392789"/>
          </a:xfrm>
        </p:grpSpPr>
        <p:sp>
          <p:nvSpPr>
            <p:cNvPr id="12" name="Rounded Rectangle 11"/>
            <p:cNvSpPr/>
            <p:nvPr/>
          </p:nvSpPr>
          <p:spPr>
            <a:xfrm>
              <a:off x="650875" y="1625535"/>
              <a:ext cx="10810962" cy="3927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70194" y="1673942"/>
              <a:ext cx="10544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พืชไร่   พืชสวน   สมุนไพร   ปศุวัตว์   ประมง   สินค้าแปรรูป   ท่องเที่ยวและบริการ   อาหารและเครื่องดื่ม   ร้านค้า   ศูนย์การเรียนรู้   สิ่งทอและเสื้อผ้า   เกษตรผสมผสาน   สินค้านวัตกรรม</a:t>
              </a:r>
              <a:endPara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766633" y="1625535"/>
              <a:ext cx="465268" cy="39278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พืชไร่</a:t>
              </a:r>
              <a:endPara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54427"/>
              </p:ext>
            </p:extLst>
          </p:nvPr>
        </p:nvGraphicFramePr>
        <p:xfrm>
          <a:off x="2978709" y="2317967"/>
          <a:ext cx="8260791" cy="393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604">
                  <a:extLst>
                    <a:ext uri="{9D8B030D-6E8A-4147-A177-3AD203B41FA5}">
                      <a16:colId xmlns:a16="http://schemas.microsoft.com/office/drawing/2014/main" val="1091482473"/>
                    </a:ext>
                  </a:extLst>
                </a:gridCol>
                <a:gridCol w="2810297">
                  <a:extLst>
                    <a:ext uri="{9D8B030D-6E8A-4147-A177-3AD203B41FA5}">
                      <a16:colId xmlns:a16="http://schemas.microsoft.com/office/drawing/2014/main" val="1351887228"/>
                    </a:ext>
                  </a:extLst>
                </a:gridCol>
                <a:gridCol w="2931890">
                  <a:extLst>
                    <a:ext uri="{9D8B030D-6E8A-4147-A177-3AD203B41FA5}">
                      <a16:colId xmlns:a16="http://schemas.microsoft.com/office/drawing/2014/main" val="3930117895"/>
                    </a:ext>
                  </a:extLst>
                </a:gridCol>
              </a:tblGrid>
              <a:tr h="1965108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6314"/>
                  </a:ext>
                </a:extLst>
              </a:tr>
              <a:tr h="1965108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430390"/>
                  </a:ext>
                </a:extLst>
              </a:tr>
            </a:tbl>
          </a:graphicData>
        </a:graphic>
      </p:graphicFrame>
      <p:grpSp>
        <p:nvGrpSpPr>
          <p:cNvPr id="118" name="Group 117"/>
          <p:cNvGrpSpPr/>
          <p:nvPr/>
        </p:nvGrpSpPr>
        <p:grpSpPr>
          <a:xfrm>
            <a:off x="3415575" y="2354853"/>
            <a:ext cx="7222989" cy="3949266"/>
            <a:chOff x="3415575" y="2354853"/>
            <a:chExt cx="7222989" cy="3949266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67" b="10368"/>
            <a:stretch/>
          </p:blipFill>
          <p:spPr>
            <a:xfrm>
              <a:off x="3415575" y="2354853"/>
              <a:ext cx="1638941" cy="1335162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693871" y="3689166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ชื่อผลิตภัณฑ์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00709" y="3989296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ราคา  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</a:t>
              </a:r>
              <a:r>
                <a:rPr lang="th-TH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xxx </a:t>
              </a:r>
              <a:r>
                <a:rPr lang="th-TH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บาท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67" b="10368"/>
            <a:stretch/>
          </p:blipFill>
          <p:spPr>
            <a:xfrm>
              <a:off x="6085773" y="2373903"/>
              <a:ext cx="1638941" cy="1335162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364069" y="3708216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ชื่อผลิตภัณฑ์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70907" y="4008346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ราคา  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</a:t>
              </a:r>
              <a:r>
                <a:rPr lang="th-TH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xxx </a:t>
              </a:r>
              <a:r>
                <a:rPr lang="th-TH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บาท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67" b="10368"/>
            <a:stretch/>
          </p:blipFill>
          <p:spPr>
            <a:xfrm>
              <a:off x="8999623" y="2373903"/>
              <a:ext cx="1638941" cy="1335162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9277919" y="3708216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ชื่อผลิตภัณฑ์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084757" y="4008346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ราคา  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</a:t>
              </a:r>
              <a:r>
                <a:rPr lang="th-TH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xxx </a:t>
              </a:r>
              <a:r>
                <a:rPr lang="th-TH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บาท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67" b="10368"/>
            <a:stretch/>
          </p:blipFill>
          <p:spPr>
            <a:xfrm>
              <a:off x="8999623" y="4361899"/>
              <a:ext cx="1638941" cy="1335162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9277919" y="5696212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ชื่อผลิตภัณฑ์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84757" y="5996342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ราคา  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</a:t>
              </a:r>
              <a:r>
                <a:rPr lang="th-TH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xxx </a:t>
              </a:r>
              <a:r>
                <a:rPr lang="th-TH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บาท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67" b="10368"/>
            <a:stretch/>
          </p:blipFill>
          <p:spPr>
            <a:xfrm>
              <a:off x="6092390" y="4361899"/>
              <a:ext cx="1638941" cy="1335162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370686" y="5696212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ชื่อผลิตภัณฑ์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77524" y="5996342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ราคา  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</a:t>
              </a:r>
              <a:r>
                <a:rPr lang="th-TH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xxx </a:t>
              </a:r>
              <a:r>
                <a:rPr lang="th-TH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บาท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67" b="10368"/>
            <a:stretch/>
          </p:blipFill>
          <p:spPr>
            <a:xfrm>
              <a:off x="3415575" y="4342849"/>
              <a:ext cx="1638941" cy="1335162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3693871" y="5677162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ชื่อผลิตภัณฑ์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500709" y="5977292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ราคา  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</a:t>
              </a:r>
              <a:r>
                <a:rPr lang="th-TH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xxx </a:t>
              </a:r>
              <a:r>
                <a:rPr lang="th-TH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บาท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77840" y="2998385"/>
            <a:ext cx="2047329" cy="553998"/>
            <a:chOff x="577840" y="2807519"/>
            <a:chExt cx="2047329" cy="553998"/>
          </a:xfrm>
        </p:grpSpPr>
        <p:sp>
          <p:nvSpPr>
            <p:cNvPr id="86" name="TextBox 85"/>
            <p:cNvSpPr txBox="1"/>
            <p:nvPr/>
          </p:nvSpPr>
          <p:spPr>
            <a:xfrm>
              <a:off x="577840" y="2807519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ราคา</a:t>
              </a:r>
              <a:endPara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50875" y="3120180"/>
              <a:ext cx="771525" cy="225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386188" y="3084518"/>
              <a:ext cx="27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</a:t>
              </a:r>
              <a:endPara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597107" y="3120180"/>
              <a:ext cx="641981" cy="225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345382" y="3120181"/>
              <a:ext cx="279787" cy="225672"/>
              <a:chOff x="2345382" y="2492129"/>
              <a:chExt cx="279787" cy="225672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2345382" y="2492129"/>
                <a:ext cx="279787" cy="225672"/>
              </a:xfrm>
              <a:prstGeom prst="roundRect">
                <a:avLst>
                  <a:gd name="adj" fmla="val 12446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0064" y="2517992"/>
                <a:ext cx="181921" cy="181921"/>
              </a:xfrm>
              <a:prstGeom prst="rect">
                <a:avLst/>
              </a:prstGeom>
            </p:spPr>
          </p:pic>
        </p:grpSp>
      </p:grpSp>
      <p:grpSp>
        <p:nvGrpSpPr>
          <p:cNvPr id="119" name="Group 118"/>
          <p:cNvGrpSpPr/>
          <p:nvPr/>
        </p:nvGrpSpPr>
        <p:grpSpPr>
          <a:xfrm>
            <a:off x="577840" y="3667637"/>
            <a:ext cx="913759" cy="1034370"/>
            <a:chOff x="577840" y="3476771"/>
            <a:chExt cx="913759" cy="1034370"/>
          </a:xfrm>
        </p:grpSpPr>
        <p:sp>
          <p:nvSpPr>
            <p:cNvPr id="95" name="TextBox 94"/>
            <p:cNvSpPr txBox="1"/>
            <p:nvPr/>
          </p:nvSpPr>
          <p:spPr>
            <a:xfrm>
              <a:off x="577840" y="3476771"/>
              <a:ext cx="8258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การขนส่ง</a:t>
              </a:r>
              <a:endPara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659322" y="3797192"/>
              <a:ext cx="127000" cy="133677"/>
            </a:xfrm>
            <a:prstGeom prst="roundRect">
              <a:avLst/>
            </a:prstGeom>
            <a:gradFill flip="none" rotWithShape="1">
              <a:gsLst>
                <a:gs pos="0">
                  <a:srgbClr val="DEDEDE">
                    <a:shade val="67500"/>
                    <a:satMod val="115000"/>
                  </a:srgbClr>
                </a:gs>
                <a:gs pos="100000">
                  <a:schemeClr val="bg1"/>
                </a:gs>
                <a:gs pos="51000">
                  <a:srgbClr val="DEDED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27635" y="3732289"/>
              <a:ext cx="6639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ไปรษณีย์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59322" y="4046670"/>
              <a:ext cx="127000" cy="133677"/>
            </a:xfrm>
            <a:prstGeom prst="roundRect">
              <a:avLst/>
            </a:prstGeom>
            <a:gradFill flip="none" rotWithShape="1">
              <a:gsLst>
                <a:gs pos="0">
                  <a:srgbClr val="DEDEDE">
                    <a:shade val="67500"/>
                    <a:satMod val="115000"/>
                  </a:srgbClr>
                </a:gs>
                <a:gs pos="100000">
                  <a:schemeClr val="bg1"/>
                </a:gs>
                <a:gs pos="51000">
                  <a:srgbClr val="DEDED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27635" y="3981767"/>
              <a:ext cx="5341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รถทัวร์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659322" y="4314434"/>
              <a:ext cx="127000" cy="133677"/>
            </a:xfrm>
            <a:prstGeom prst="roundRect">
              <a:avLst/>
            </a:prstGeom>
            <a:gradFill flip="none" rotWithShape="1">
              <a:gsLst>
                <a:gs pos="0">
                  <a:srgbClr val="DEDEDE">
                    <a:shade val="67500"/>
                    <a:satMod val="115000"/>
                  </a:srgbClr>
                </a:gs>
                <a:gs pos="100000">
                  <a:schemeClr val="bg1"/>
                </a:gs>
                <a:gs pos="51000">
                  <a:srgbClr val="DEDED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27635" y="4249531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รถไฟ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73575" y="2351022"/>
            <a:ext cx="2051594" cy="521932"/>
            <a:chOff x="573575" y="2160156"/>
            <a:chExt cx="2051594" cy="521932"/>
          </a:xfrm>
        </p:grpSpPr>
        <p:sp>
          <p:nvSpPr>
            <p:cNvPr id="105" name="TextBox 104"/>
            <p:cNvSpPr txBox="1"/>
            <p:nvPr/>
          </p:nvSpPr>
          <p:spPr>
            <a:xfrm>
              <a:off x="573575" y="2160156"/>
              <a:ext cx="1491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การรับรองมาตรฐาน</a:t>
              </a:r>
              <a:endPara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0875" y="2456416"/>
              <a:ext cx="1974294" cy="225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/>
          </p:nvSpPr>
          <p:spPr>
            <a:xfrm flipV="1">
              <a:off x="2433935" y="2517992"/>
              <a:ext cx="129417" cy="11538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853864" y="1997932"/>
            <a:ext cx="1902508" cy="3900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ข้าว</a:t>
            </a:r>
          </a:p>
          <a:p>
            <a:r>
              <a:rPr lang="th-TH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ข้าวโพด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961523" y="1402658"/>
            <a:ext cx="1762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1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Product_group_desc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585514" y="599204"/>
            <a:ext cx="746331" cy="427949"/>
          </a:xfrm>
          <a:prstGeom prst="roundRect">
            <a:avLst>
              <a:gd name="adj" fmla="val 419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/>
          <p:cNvGrpSpPr/>
          <p:nvPr/>
        </p:nvGrpSpPr>
        <p:grpSpPr>
          <a:xfrm>
            <a:off x="6756963" y="1027409"/>
            <a:ext cx="1732511" cy="671157"/>
            <a:chOff x="4096368" y="1613940"/>
            <a:chExt cx="1732511" cy="671157"/>
          </a:xfrm>
        </p:grpSpPr>
        <p:sp>
          <p:nvSpPr>
            <p:cNvPr id="132" name="Rounded Rectangle 131"/>
            <p:cNvSpPr/>
            <p:nvPr/>
          </p:nvSpPr>
          <p:spPr>
            <a:xfrm>
              <a:off x="4096368" y="1626322"/>
              <a:ext cx="1637262" cy="641735"/>
            </a:xfrm>
            <a:prstGeom prst="roundRect">
              <a:avLst>
                <a:gd name="adj" fmla="val 150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096368" y="1659330"/>
              <a:ext cx="1637262" cy="1801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4096368" y="1613940"/>
              <a:ext cx="1732511" cy="671157"/>
              <a:chOff x="2626106" y="1305500"/>
              <a:chExt cx="1732511" cy="422796"/>
            </a:xfrm>
            <a:noFill/>
          </p:grpSpPr>
          <p:sp>
            <p:nvSpPr>
              <p:cNvPr id="135" name="Rectangle 134"/>
              <p:cNvSpPr/>
              <p:nvPr/>
            </p:nvSpPr>
            <p:spPr>
              <a:xfrm>
                <a:off x="2793762" y="1305500"/>
                <a:ext cx="1564855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ผลิตภัณฑ์</a:t>
                </a:r>
                <a:endParaRPr lang="th-TH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2626106" y="1318134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793764" y="1563623"/>
                <a:ext cx="1257536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ข้อมูลการจองผลิตผล</a:t>
                </a:r>
                <a:endParaRPr lang="th-TH" sz="90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2626106" y="1579545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793764" y="1433578"/>
                <a:ext cx="1324029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ปฏิทินแผนการ</a:t>
                </a:r>
                <a:r>
                  <a:rPr lang="th-TH" sz="900" dirty="0" smtClean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จำหน่าย</a:t>
                </a:r>
                <a:endParaRPr lang="th-TH" sz="90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2626106" y="1449500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141" name="TextBox 140"/>
          <p:cNvSpPr txBox="1"/>
          <p:nvPr/>
        </p:nvSpPr>
        <p:spPr>
          <a:xfrm>
            <a:off x="6597349" y="704566"/>
            <a:ext cx="734496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ผลิตภัณฑ์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ข้อมูลผลิตภัณฑ์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4485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364565" y="1157709"/>
            <a:ext cx="11097272" cy="374484"/>
            <a:chOff x="364565" y="1157709"/>
            <a:chExt cx="11097272" cy="374484"/>
          </a:xfrm>
        </p:grpSpPr>
        <p:grpSp>
          <p:nvGrpSpPr>
            <p:cNvPr id="21" name="Group 20"/>
            <p:cNvGrpSpPr/>
            <p:nvPr/>
          </p:nvGrpSpPr>
          <p:grpSpPr>
            <a:xfrm>
              <a:off x="364565" y="1157710"/>
              <a:ext cx="8545214" cy="374483"/>
              <a:chOff x="-7027471" y="683028"/>
              <a:chExt cx="8545214" cy="374483"/>
            </a:xfrm>
          </p:grpSpPr>
          <p:sp>
            <p:nvSpPr>
              <p:cNvPr id="22" name="Rounded Rectangle 170"/>
              <p:cNvSpPr/>
              <p:nvPr/>
            </p:nvSpPr>
            <p:spPr>
              <a:xfrm>
                <a:off x="-5969636" y="683028"/>
                <a:ext cx="7487379" cy="342343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-7027471" y="688179"/>
                <a:ext cx="914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800" dirty="0"/>
                  <a:t>ค้นหา </a:t>
                </a:r>
                <a:r>
                  <a:rPr lang="en-US" sz="1800" dirty="0"/>
                  <a:t>:</a:t>
                </a:r>
              </a:p>
            </p:txBody>
          </p:sp>
        </p:grpSp>
        <p:sp>
          <p:nvSpPr>
            <p:cNvPr id="24" name="Rounded Rectangle 170"/>
            <p:cNvSpPr/>
            <p:nvPr/>
          </p:nvSpPr>
          <p:spPr>
            <a:xfrm>
              <a:off x="8961523" y="1157709"/>
              <a:ext cx="1444011" cy="342343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ทุกประเภท</a:t>
              </a:r>
              <a:endParaRPr lang="th-TH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" name="Rounded Rectangle 170"/>
            <p:cNvSpPr/>
            <p:nvPr/>
          </p:nvSpPr>
          <p:spPr>
            <a:xfrm>
              <a:off x="10457278" y="1157709"/>
              <a:ext cx="1004559" cy="342343"/>
            </a:xfrm>
            <a:prstGeom prst="roundRect">
              <a:avLst/>
            </a:prstGeom>
            <a:solidFill>
              <a:srgbClr val="093D6A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ค้นหา</a:t>
              </a:r>
              <a:endParaRPr lang="th-TH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flipV="1">
              <a:off x="10207624" y="1279388"/>
              <a:ext cx="129417" cy="11538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50875" y="1625535"/>
            <a:ext cx="628263" cy="392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h-TH" sz="12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กลับ</a:t>
            </a:r>
            <a:endParaRPr lang="en-US" sz="12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25" y="1746317"/>
            <a:ext cx="194793" cy="194793"/>
          </a:xfrm>
          <a:prstGeom prst="rect">
            <a:avLst/>
          </a:prstGeom>
        </p:spPr>
      </p:pic>
      <p:sp>
        <p:nvSpPr>
          <p:cNvPr id="55" name="Rounded Rectangle 54"/>
          <p:cNvSpPr/>
          <p:nvPr/>
        </p:nvSpPr>
        <p:spPr>
          <a:xfrm>
            <a:off x="650875" y="5819224"/>
            <a:ext cx="10810962" cy="392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รายละเอียดผลิตภัณฑ์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Product_detail</a:t>
            </a:r>
            <a:r>
              <a:rPr lang="en-US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97107" y="1707675"/>
            <a:ext cx="2201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พืชไร่ 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th-TH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ข้าว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th-TH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h-TH" sz="12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ชื่อผลิตภัณฑ์...</a:t>
            </a:r>
            <a:endParaRPr lang="en-US" sz="12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62" y="2153270"/>
            <a:ext cx="3421283" cy="29811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7" b="10368"/>
          <a:stretch/>
        </p:blipFill>
        <p:spPr>
          <a:xfrm>
            <a:off x="786321" y="2358765"/>
            <a:ext cx="3155214" cy="257039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45551"/>
              </p:ext>
            </p:extLst>
          </p:nvPr>
        </p:nvGraphicFramePr>
        <p:xfrm>
          <a:off x="797184" y="5225264"/>
          <a:ext cx="3080827" cy="51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684">
                  <a:extLst>
                    <a:ext uri="{9D8B030D-6E8A-4147-A177-3AD203B41FA5}">
                      <a16:colId xmlns:a16="http://schemas.microsoft.com/office/drawing/2014/main" val="2870727150"/>
                    </a:ext>
                  </a:extLst>
                </a:gridCol>
                <a:gridCol w="611717">
                  <a:extLst>
                    <a:ext uri="{9D8B030D-6E8A-4147-A177-3AD203B41FA5}">
                      <a16:colId xmlns:a16="http://schemas.microsoft.com/office/drawing/2014/main" val="2462219920"/>
                    </a:ext>
                  </a:extLst>
                </a:gridCol>
                <a:gridCol w="602663">
                  <a:extLst>
                    <a:ext uri="{9D8B030D-6E8A-4147-A177-3AD203B41FA5}">
                      <a16:colId xmlns:a16="http://schemas.microsoft.com/office/drawing/2014/main" val="1369733344"/>
                    </a:ext>
                  </a:extLst>
                </a:gridCol>
                <a:gridCol w="648829">
                  <a:extLst>
                    <a:ext uri="{9D8B030D-6E8A-4147-A177-3AD203B41FA5}">
                      <a16:colId xmlns:a16="http://schemas.microsoft.com/office/drawing/2014/main" val="1382315275"/>
                    </a:ext>
                  </a:extLst>
                </a:gridCol>
                <a:gridCol w="656934">
                  <a:extLst>
                    <a:ext uri="{9D8B030D-6E8A-4147-A177-3AD203B41FA5}">
                      <a16:colId xmlns:a16="http://schemas.microsoft.com/office/drawing/2014/main" val="255456833"/>
                    </a:ext>
                  </a:extLst>
                </a:gridCol>
              </a:tblGrid>
              <a:tr h="518272">
                <a:tc>
                  <a:txBody>
                    <a:bodyPr/>
                    <a:lstStyle/>
                    <a:p>
                      <a:pPr algn="r"/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818638"/>
                  </a:ext>
                </a:extLst>
              </a:tr>
            </a:tbl>
          </a:graphicData>
        </a:graphic>
      </p:graphicFrame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7" b="10368"/>
          <a:stretch/>
        </p:blipFill>
        <p:spPr>
          <a:xfrm>
            <a:off x="924636" y="5336468"/>
            <a:ext cx="361503" cy="29449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7" b="10368"/>
          <a:stretch/>
        </p:blipFill>
        <p:spPr>
          <a:xfrm>
            <a:off x="1517179" y="5336468"/>
            <a:ext cx="361503" cy="294498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7" b="10368"/>
          <a:stretch/>
        </p:blipFill>
        <p:spPr>
          <a:xfrm>
            <a:off x="2123823" y="5336468"/>
            <a:ext cx="361503" cy="29449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7" b="10368"/>
          <a:stretch/>
        </p:blipFill>
        <p:spPr>
          <a:xfrm>
            <a:off x="2749521" y="5336468"/>
            <a:ext cx="361503" cy="29449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7" b="10368"/>
          <a:stretch/>
        </p:blipFill>
        <p:spPr>
          <a:xfrm>
            <a:off x="3405934" y="5336468"/>
            <a:ext cx="361503" cy="29449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09672" y="5395786"/>
            <a:ext cx="194793" cy="19479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4" y="5395786"/>
            <a:ext cx="194793" cy="194793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4182939" y="2143487"/>
            <a:ext cx="7566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ชื่อผลิตภัณฑ์..................................................................................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207604" y="2515393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จำนวน</a:t>
            </a:r>
            <a:endParaRPr lang="en-US" sz="14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524885" y="2513189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หน่วยนับ</a:t>
            </a:r>
            <a:endParaRPr lang="en-US" sz="14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08373" y="2863292"/>
            <a:ext cx="550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ราคา</a:t>
            </a:r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</a:t>
            </a: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32164" y="3130693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ราคาขายส่ง</a:t>
            </a:r>
            <a:r>
              <a:rPr lang="en-US" sz="105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</a:t>
            </a:r>
            <a:endParaRPr lang="en-US" sz="1050" u="sng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297254" y="3387695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เงื่อนไขสินค้าราคาส่ง </a:t>
            </a:r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32145" y="3645306"/>
            <a:ext cx="15263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ระยะเวลาในการเก็บรักษา </a:t>
            </a:r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388626" y="3899222"/>
            <a:ext cx="12698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กำลังการผลิตต่อวัน</a:t>
            </a:r>
            <a:r>
              <a:rPr lang="en-US" sz="105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</a:t>
            </a:r>
            <a:endParaRPr lang="en-US" sz="1050" u="sng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507247" y="4152428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กำลังการต่อเดือน </a:t>
            </a:r>
            <a:r>
              <a:rPr lang="en-US" sz="105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050" u="sng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812314" y="4399872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สั่งล่วงหน้า </a:t>
            </a:r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793879" y="4646606"/>
            <a:ext cx="8787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พร้อมจัดส่ง </a:t>
            </a:r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263284" y="4886484"/>
            <a:ext cx="14093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ช่องทางในการจำหน่าย </a:t>
            </a:r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49808" y="2553790"/>
            <a:ext cx="2272757" cy="2354426"/>
            <a:chOff x="9149808" y="2553790"/>
            <a:chExt cx="2272757" cy="2354426"/>
          </a:xfrm>
        </p:grpSpPr>
        <p:sp>
          <p:nvSpPr>
            <p:cNvPr id="10" name="Rectangle 9"/>
            <p:cNvSpPr/>
            <p:nvPr/>
          </p:nvSpPr>
          <p:spPr>
            <a:xfrm>
              <a:off x="9149808" y="2553790"/>
              <a:ext cx="2272757" cy="2354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693245" y="2597213"/>
              <a:ext cx="11961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05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ช่องทางการสั่งซื้อ</a:t>
              </a:r>
              <a:endParaRPr lang="en-US" sz="105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198570" y="2922795"/>
              <a:ext cx="7216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05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โทรศัพท์ </a:t>
              </a:r>
              <a:r>
                <a:rPr lang="en-US" sz="105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</a:t>
              </a:r>
              <a:endParaRPr lang="en-US" sz="105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384518" y="3171135"/>
              <a:ext cx="5357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05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อีเมล </a:t>
              </a:r>
              <a:r>
                <a:rPr lang="en-US" sz="105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</a:t>
              </a:r>
              <a:endParaRPr lang="en-US" sz="105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427799" y="3425051"/>
              <a:ext cx="4924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05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อื่นๆ </a:t>
              </a:r>
              <a:r>
                <a:rPr lang="en-US" sz="105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</a:t>
              </a:r>
              <a:endParaRPr lang="en-US" sz="105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9623985" y="3785590"/>
              <a:ext cx="13244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05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การรับรองมาตรฐาน</a:t>
              </a:r>
              <a:endParaRPr lang="en-US" sz="105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9198570" y="4082886"/>
              <a:ext cx="3113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)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9188534" y="4284114"/>
              <a:ext cx="3113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2)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188534" y="4514946"/>
              <a:ext cx="3113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3)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4607930" y="5134440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ข้อมูลการขนส่ง </a:t>
            </a:r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650875" y="6277975"/>
            <a:ext cx="10810962" cy="392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ข้อมูลอื่นๆ</a:t>
            </a:r>
            <a:endParaRPr lang="en-US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x_note</a:t>
            </a:r>
            <a:r>
              <a:rPr lang="en-US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4" name="Rounded Rectangle 170"/>
          <p:cNvSpPr/>
          <p:nvPr/>
        </p:nvSpPr>
        <p:spPr>
          <a:xfrm>
            <a:off x="10446107" y="1710053"/>
            <a:ext cx="1004559" cy="342343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จอง</a:t>
            </a:r>
            <a:endParaRPr lang="th-TH" sz="1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854187" y="251539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x,xxx</a:t>
            </a:r>
            <a:endParaRPr lang="en-US" sz="14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6585514" y="599204"/>
            <a:ext cx="746331" cy="427949"/>
          </a:xfrm>
          <a:prstGeom prst="roundRect">
            <a:avLst>
              <a:gd name="adj" fmla="val 419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6597349" y="704566"/>
            <a:ext cx="734496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ผลิตภัณฑ์</a:t>
            </a:r>
          </a:p>
        </p:txBody>
      </p:sp>
      <p:grpSp>
        <p:nvGrpSpPr>
          <p:cNvPr id="223" name="Group 222"/>
          <p:cNvGrpSpPr/>
          <p:nvPr/>
        </p:nvGrpSpPr>
        <p:grpSpPr>
          <a:xfrm>
            <a:off x="6756963" y="1027409"/>
            <a:ext cx="1732511" cy="671157"/>
            <a:chOff x="4096368" y="1613940"/>
            <a:chExt cx="1732511" cy="671157"/>
          </a:xfrm>
        </p:grpSpPr>
        <p:sp>
          <p:nvSpPr>
            <p:cNvPr id="224" name="Rounded Rectangle 223"/>
            <p:cNvSpPr/>
            <p:nvPr/>
          </p:nvSpPr>
          <p:spPr>
            <a:xfrm>
              <a:off x="4096368" y="1626322"/>
              <a:ext cx="1637262" cy="641735"/>
            </a:xfrm>
            <a:prstGeom prst="roundRect">
              <a:avLst>
                <a:gd name="adj" fmla="val 150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4096368" y="1659330"/>
              <a:ext cx="1637262" cy="1801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4096368" y="1613940"/>
              <a:ext cx="1732511" cy="671157"/>
              <a:chOff x="2626106" y="1305500"/>
              <a:chExt cx="1732511" cy="422796"/>
            </a:xfrm>
            <a:noFill/>
          </p:grpSpPr>
          <p:sp>
            <p:nvSpPr>
              <p:cNvPr id="227" name="Rectangle 226"/>
              <p:cNvSpPr/>
              <p:nvPr/>
            </p:nvSpPr>
            <p:spPr>
              <a:xfrm>
                <a:off x="2793762" y="1305500"/>
                <a:ext cx="1564855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ผลิตภัณฑ์</a:t>
                </a:r>
                <a:endParaRPr lang="th-TH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2626106" y="1318134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2793764" y="1563623"/>
                <a:ext cx="1257536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ข้อมูลการจองผลิตผล</a:t>
                </a:r>
                <a:endParaRPr lang="th-TH" sz="90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2626106" y="1579545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2793764" y="1433578"/>
                <a:ext cx="1324029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ปฏิทินแผนการ</a:t>
                </a:r>
                <a:r>
                  <a:rPr lang="th-TH" sz="900" dirty="0" smtClean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จำหน่าย</a:t>
                </a:r>
                <a:endParaRPr lang="th-TH" sz="90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2626106" y="1449500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26679" y="2008370"/>
            <a:ext cx="335540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1400" dirty="0" smtClean="0"/>
              <a:t>ปุ่มจองจะเห็นได้เฉพาะ </a:t>
            </a:r>
            <a:r>
              <a:rPr lang="en-US" sz="1400" dirty="0" smtClean="0"/>
              <a:t>Admin / </a:t>
            </a:r>
            <a:r>
              <a:rPr lang="th-TH" sz="1400" dirty="0" smtClean="0"/>
              <a:t>หรือกลุ่มที่มีหน้าทีรับการจอง</a:t>
            </a:r>
            <a:endParaRPr lang="en-US" sz="1400" dirty="0"/>
          </a:p>
        </p:txBody>
      </p:sp>
      <p:cxnSp>
        <p:nvCxnSpPr>
          <p:cNvPr id="235" name="Elbow Connector 234"/>
          <p:cNvCxnSpPr>
            <a:stCxn id="13" idx="0"/>
            <a:endCxn id="204" idx="1"/>
          </p:cNvCxnSpPr>
          <p:nvPr/>
        </p:nvCxnSpPr>
        <p:spPr>
          <a:xfrm rot="5400000" flipH="1" flipV="1">
            <a:off x="9511672" y="1073936"/>
            <a:ext cx="127145" cy="17417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12320401" y="596213"/>
            <a:ext cx="6580195" cy="6153150"/>
          </a:xfrm>
          <a:prstGeom prst="rect">
            <a:avLst/>
          </a:prstGeom>
          <a:solidFill>
            <a:srgbClr val="00B0F0">
              <a:alpha val="49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</a:t>
            </a:r>
            <a:endParaRPr lang="th-TH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12547239" y="1107267"/>
            <a:ext cx="6126519" cy="5515096"/>
          </a:xfrm>
          <a:prstGeom prst="roundRect">
            <a:avLst>
              <a:gd name="adj" fmla="val 213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2384461" y="1549972"/>
            <a:ext cx="125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จำนวนที่จอง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13642789" y="1591087"/>
            <a:ext cx="492908" cy="155014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1000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5551845" y="1274246"/>
            <a:ext cx="12514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ชื่อผลิตภัณฑ์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16806727" y="1315361"/>
            <a:ext cx="1613948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ข้าวหอมมะลิ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3441108" y="3409760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รหัสผู้ขอจอง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14416095" y="3411679"/>
            <a:ext cx="945565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(รหัสสมาชิก)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2381718" y="1267302"/>
            <a:ext cx="12514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รหัสผลิตภัณฑ์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13636600" y="1308417"/>
            <a:ext cx="1613948" cy="1947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4135697" y="1540447"/>
            <a:ext cx="85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กิโลกรัม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2408412" y="1778829"/>
            <a:ext cx="125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เงินที่ต้องจ่าย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14528411" y="2074095"/>
            <a:ext cx="492908" cy="155014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5021319" y="2023455"/>
            <a:ext cx="85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บาท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50" name="Group 249"/>
          <p:cNvGrpSpPr/>
          <p:nvPr/>
        </p:nvGrpSpPr>
        <p:grpSpPr>
          <a:xfrm>
            <a:off x="12674405" y="5884306"/>
            <a:ext cx="5706515" cy="242705"/>
            <a:chOff x="12689781" y="7622468"/>
            <a:chExt cx="5706515" cy="242705"/>
          </a:xfrm>
        </p:grpSpPr>
        <p:sp>
          <p:nvSpPr>
            <p:cNvPr id="251" name="TextBox 250"/>
            <p:cNvSpPr txBox="1"/>
            <p:nvPr/>
          </p:nvSpPr>
          <p:spPr>
            <a:xfrm>
              <a:off x="12689781" y="7622468"/>
              <a:ext cx="9715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จองโดย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2" name="Rounded Rectangle 251"/>
            <p:cNvSpPr/>
            <p:nvPr/>
          </p:nvSpPr>
          <p:spPr>
            <a:xfrm>
              <a:off x="13664769" y="7663583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(แอดมิน, หรือ ฝ่ายปฏิบัติงานที่ ล็อกอินอยู่)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67222" y="7629290"/>
              <a:ext cx="1211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วันที่ทำรายการจอง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16782348" y="767040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(วันที่ปัจจุบัน)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15811644" y="1517465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สถานะ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16786632" y="1558580"/>
            <a:ext cx="1613948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รอยืนยัน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18163553" y="1565021"/>
            <a:ext cx="20456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</a:t>
            </a:r>
            <a:endParaRPr lang="th-TH" sz="9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17440538" y="767273"/>
            <a:ext cx="587638" cy="2656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9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บันทึก</a:t>
            </a:r>
            <a:endParaRPr lang="th-TH" sz="9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18126856" y="767273"/>
            <a:ext cx="587638" cy="2656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9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ปิด</a:t>
            </a:r>
            <a:endParaRPr lang="th-TH" sz="9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16954499" y="1748899"/>
            <a:ext cx="1613948" cy="583792"/>
          </a:xfrm>
          <a:prstGeom prst="roundRect">
            <a:avLst>
              <a:gd name="adj" fmla="val 8493"/>
            </a:avLst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800" dirty="0" smtClean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รอโอนเงินจอง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800" dirty="0" smtClean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โอนเงินจองเรียบร้อยแล้ว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800" dirty="0" smtClean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ส่งมอบเรียบร้อยแล้ว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3871826" y="2031270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ราคาปลีก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14528411" y="2328492"/>
            <a:ext cx="492908" cy="155014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5021319" y="2277852"/>
            <a:ext cx="85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บาท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3871826" y="2285667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ราคาส่ง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13703354" y="2347601"/>
            <a:ext cx="148465" cy="148465"/>
          </a:xfrm>
          <a:prstGeom prst="ellipse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66" name="Group 265"/>
          <p:cNvGrpSpPr/>
          <p:nvPr/>
        </p:nvGrpSpPr>
        <p:grpSpPr>
          <a:xfrm>
            <a:off x="13703354" y="2087721"/>
            <a:ext cx="148465" cy="148465"/>
            <a:chOff x="13718730" y="2653558"/>
            <a:chExt cx="148465" cy="148465"/>
          </a:xfrm>
        </p:grpSpPr>
        <p:sp>
          <p:nvSpPr>
            <p:cNvPr id="267" name="Oval 266"/>
            <p:cNvSpPr/>
            <p:nvPr/>
          </p:nvSpPr>
          <p:spPr>
            <a:xfrm>
              <a:off x="13718730" y="2653558"/>
              <a:ext cx="148465" cy="148465"/>
            </a:xfrm>
            <a:prstGeom prst="ellipse">
              <a:avLst/>
            </a:prstGeom>
            <a:gradFill flip="none" rotWithShape="1">
              <a:gsLst>
                <a:gs pos="0">
                  <a:srgbClr val="DEDEDE">
                    <a:shade val="67500"/>
                    <a:satMod val="115000"/>
                  </a:srgbClr>
                </a:gs>
                <a:gs pos="100000">
                  <a:schemeClr val="bg1"/>
                </a:gs>
                <a:gs pos="51000">
                  <a:srgbClr val="DEDED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 flipH="1">
              <a:off x="13759255" y="2694128"/>
              <a:ext cx="67327" cy="673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12430551" y="2616836"/>
            <a:ext cx="125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จำนวนเงินที่จ่าย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13688879" y="2657951"/>
            <a:ext cx="492908" cy="1550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4181787" y="2607311"/>
            <a:ext cx="85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บาท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2408412" y="2954379"/>
            <a:ext cx="125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ข้อมูลผู้จอง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73" name="Picture 27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613" y="3446774"/>
            <a:ext cx="121870" cy="121870"/>
          </a:xfrm>
          <a:prstGeom prst="rect">
            <a:avLst/>
          </a:prstGeom>
        </p:spPr>
      </p:pic>
      <p:sp>
        <p:nvSpPr>
          <p:cNvPr id="274" name="TextBox 273"/>
          <p:cNvSpPr txBox="1"/>
          <p:nvPr/>
        </p:nvSpPr>
        <p:spPr>
          <a:xfrm>
            <a:off x="15831022" y="3406756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ชื่อ-นามสกุล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5" name="Rounded Rectangle 274"/>
          <p:cNvSpPr/>
          <p:nvPr/>
        </p:nvSpPr>
        <p:spPr>
          <a:xfrm>
            <a:off x="16780033" y="3429785"/>
            <a:ext cx="1613948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13723361" y="3188424"/>
            <a:ext cx="148465" cy="148465"/>
            <a:chOff x="13718730" y="2653558"/>
            <a:chExt cx="148465" cy="148465"/>
          </a:xfrm>
        </p:grpSpPr>
        <p:sp>
          <p:nvSpPr>
            <p:cNvPr id="277" name="Oval 276"/>
            <p:cNvSpPr/>
            <p:nvPr/>
          </p:nvSpPr>
          <p:spPr>
            <a:xfrm>
              <a:off x="13718730" y="2653558"/>
              <a:ext cx="148465" cy="148465"/>
            </a:xfrm>
            <a:prstGeom prst="ellipse">
              <a:avLst/>
            </a:prstGeom>
            <a:gradFill flip="none" rotWithShape="1">
              <a:gsLst>
                <a:gs pos="0">
                  <a:srgbClr val="DEDEDE">
                    <a:shade val="67500"/>
                    <a:satMod val="115000"/>
                  </a:srgbClr>
                </a:gs>
                <a:gs pos="100000">
                  <a:schemeClr val="bg1"/>
                </a:gs>
                <a:gs pos="51000">
                  <a:srgbClr val="DEDED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 flipH="1">
              <a:off x="13759255" y="2694128"/>
              <a:ext cx="67327" cy="673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13871826" y="3150128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สมาชิก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13723361" y="3705752"/>
            <a:ext cx="148465" cy="148465"/>
          </a:xfrm>
          <a:prstGeom prst="ellipse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3871826" y="3667456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บุคคลทั่วไป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13451124" y="3932517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ชื่อ-นามสกุล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3" name="Rounded Rectangle 282"/>
          <p:cNvSpPr/>
          <p:nvPr/>
        </p:nvSpPr>
        <p:spPr>
          <a:xfrm>
            <a:off x="14400135" y="3955546"/>
            <a:ext cx="1613948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4" name="Rounded Rectangle 283"/>
          <p:cNvSpPr/>
          <p:nvPr/>
        </p:nvSpPr>
        <p:spPr>
          <a:xfrm>
            <a:off x="16780033" y="3955546"/>
            <a:ext cx="1613948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15831022" y="3932517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เบอร์โทรศัพท์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13086252" y="4188666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ที่อยู่</a:t>
            </a:r>
            <a:endParaRPr lang="en-US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87" name="Group 286"/>
          <p:cNvGrpSpPr/>
          <p:nvPr/>
        </p:nvGrpSpPr>
        <p:grpSpPr>
          <a:xfrm>
            <a:off x="15856578" y="4584331"/>
            <a:ext cx="2539750" cy="252000"/>
            <a:chOff x="-60571" y="641914"/>
            <a:chExt cx="2539750" cy="276999"/>
          </a:xfrm>
        </p:grpSpPr>
        <p:sp>
          <p:nvSpPr>
            <p:cNvPr id="288" name="Rounded Rectangle 287"/>
            <p:cNvSpPr/>
            <p:nvPr/>
          </p:nvSpPr>
          <p:spPr>
            <a:xfrm>
              <a:off x="1085766" y="683029"/>
              <a:ext cx="139341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village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หมู่บ้าน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13605910" y="4790146"/>
            <a:ext cx="2321307" cy="252000"/>
            <a:chOff x="157873" y="641914"/>
            <a:chExt cx="2321307" cy="276999"/>
          </a:xfrm>
        </p:grpSpPr>
        <p:sp>
          <p:nvSpPr>
            <p:cNvPr id="291" name="Rounded Rectangle 29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h_no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บ้านเลขที่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16071436" y="4774733"/>
            <a:ext cx="2321306" cy="252000"/>
            <a:chOff x="157873" y="641914"/>
            <a:chExt cx="2321306" cy="276999"/>
          </a:xfrm>
        </p:grpSpPr>
        <p:sp>
          <p:nvSpPr>
            <p:cNvPr id="294" name="Rounded Rectangle 293"/>
            <p:cNvSpPr/>
            <p:nvPr/>
          </p:nvSpPr>
          <p:spPr>
            <a:xfrm>
              <a:off x="1085766" y="683029"/>
              <a:ext cx="139341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lot_no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หมู่ที่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13604343" y="4409342"/>
            <a:ext cx="2321307" cy="252000"/>
            <a:chOff x="157873" y="641914"/>
            <a:chExt cx="2321307" cy="276999"/>
          </a:xfrm>
        </p:grpSpPr>
        <p:sp>
          <p:nvSpPr>
            <p:cNvPr id="297" name="Rounded Rectangle 296"/>
            <p:cNvSpPr/>
            <p:nvPr/>
          </p:nvSpPr>
          <p:spPr>
            <a:xfrm>
              <a:off x="1087688" y="683029"/>
              <a:ext cx="1391492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building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อาคาร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16072730" y="4393929"/>
            <a:ext cx="2321307" cy="252000"/>
            <a:chOff x="157873" y="641914"/>
            <a:chExt cx="2321307" cy="276999"/>
          </a:xfrm>
        </p:grpSpPr>
        <p:sp>
          <p:nvSpPr>
            <p:cNvPr id="300" name="Rounded Rectangle 299"/>
            <p:cNvSpPr/>
            <p:nvPr/>
          </p:nvSpPr>
          <p:spPr>
            <a:xfrm>
              <a:off x="1085766" y="683029"/>
              <a:ext cx="139341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floor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ชั้น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3604500" y="4599744"/>
            <a:ext cx="2321306" cy="252000"/>
            <a:chOff x="157873" y="641914"/>
            <a:chExt cx="2321306" cy="276999"/>
          </a:xfrm>
        </p:grpSpPr>
        <p:sp>
          <p:nvSpPr>
            <p:cNvPr id="303" name="Rounded Rectangle 302"/>
            <p:cNvSpPr/>
            <p:nvPr/>
          </p:nvSpPr>
          <p:spPr>
            <a:xfrm>
              <a:off x="1087530" y="683029"/>
              <a:ext cx="139164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room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เลขที่ห้อง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15622084" y="4965135"/>
            <a:ext cx="2770658" cy="252000"/>
            <a:chOff x="-291479" y="641914"/>
            <a:chExt cx="2770658" cy="276999"/>
          </a:xfrm>
        </p:grpSpPr>
        <p:sp>
          <p:nvSpPr>
            <p:cNvPr id="306" name="Rounded Rectangle 305"/>
            <p:cNvSpPr/>
            <p:nvPr/>
          </p:nvSpPr>
          <p:spPr>
            <a:xfrm>
              <a:off x="1085764" y="683029"/>
              <a:ext cx="1393415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lane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-291479" y="641914"/>
              <a:ext cx="1377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ตรอก / ซอย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13383567" y="4980548"/>
            <a:ext cx="2539751" cy="252000"/>
            <a:chOff x="-62073" y="646563"/>
            <a:chExt cx="2539751" cy="276999"/>
          </a:xfrm>
        </p:grpSpPr>
        <p:sp>
          <p:nvSpPr>
            <p:cNvPr id="309" name="Rounded Rectangle 308"/>
            <p:cNvSpPr/>
            <p:nvPr/>
          </p:nvSpPr>
          <p:spPr>
            <a:xfrm>
              <a:off x="1081480" y="687678"/>
              <a:ext cx="1396198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street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-62073" y="646563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ถนน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16071720" y="5345939"/>
            <a:ext cx="2321306" cy="252000"/>
            <a:chOff x="157873" y="641914"/>
            <a:chExt cx="2321306" cy="276999"/>
          </a:xfrm>
        </p:grpSpPr>
        <p:sp>
          <p:nvSpPr>
            <p:cNvPr id="312" name="Rounded Rectangle 311"/>
            <p:cNvSpPr/>
            <p:nvPr/>
          </p:nvSpPr>
          <p:spPr>
            <a:xfrm>
              <a:off x="1086776" y="683029"/>
              <a:ext cx="139240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zip_code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รหัสไปรษณีย์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13398025" y="4184887"/>
            <a:ext cx="5002555" cy="252000"/>
            <a:chOff x="-60571" y="641914"/>
            <a:chExt cx="5002555" cy="276999"/>
          </a:xfrm>
        </p:grpSpPr>
        <p:sp>
          <p:nvSpPr>
            <p:cNvPr id="315" name="Rounded Rectangle 314"/>
            <p:cNvSpPr/>
            <p:nvPr/>
          </p:nvSpPr>
          <p:spPr>
            <a:xfrm>
              <a:off x="1072445" y="683029"/>
              <a:ext cx="386953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place_name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ชื่อสถานที่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13602511" y="5170950"/>
            <a:ext cx="2361431" cy="252000"/>
            <a:chOff x="4819007" y="4280374"/>
            <a:chExt cx="2361431" cy="283521"/>
          </a:xfrm>
        </p:grpSpPr>
        <p:grpSp>
          <p:nvGrpSpPr>
            <p:cNvPr id="318" name="Group 317"/>
            <p:cNvGrpSpPr/>
            <p:nvPr/>
          </p:nvGrpSpPr>
          <p:grpSpPr>
            <a:xfrm>
              <a:off x="4819007" y="4280374"/>
              <a:ext cx="2321306" cy="276999"/>
              <a:chOff x="157873" y="641914"/>
              <a:chExt cx="2321306" cy="276999"/>
            </a:xfrm>
          </p:grpSpPr>
          <p:sp>
            <p:nvSpPr>
              <p:cNvPr id="320" name="Rounded Rectangle 319"/>
              <p:cNvSpPr/>
              <p:nvPr/>
            </p:nvSpPr>
            <p:spPr>
              <a:xfrm>
                <a:off x="1081306" y="683029"/>
                <a:ext cx="1397873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province_code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จังหวัด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9" name="Rectangle 318"/>
            <p:cNvSpPr/>
            <p:nvPr/>
          </p:nvSpPr>
          <p:spPr>
            <a:xfrm>
              <a:off x="6885305" y="434130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16075296" y="5155537"/>
            <a:ext cx="2368446" cy="252000"/>
            <a:chOff x="4819008" y="4066672"/>
            <a:chExt cx="2368446" cy="283960"/>
          </a:xfrm>
        </p:grpSpPr>
        <p:grpSp>
          <p:nvGrpSpPr>
            <p:cNvPr id="323" name="Group 322"/>
            <p:cNvGrpSpPr/>
            <p:nvPr/>
          </p:nvGrpSpPr>
          <p:grpSpPr>
            <a:xfrm>
              <a:off x="4819008" y="4066672"/>
              <a:ext cx="2321307" cy="276999"/>
              <a:chOff x="157873" y="641914"/>
              <a:chExt cx="2321307" cy="276999"/>
            </a:xfrm>
          </p:grpSpPr>
          <p:sp>
            <p:nvSpPr>
              <p:cNvPr id="325" name="Rounded Rectangle 324"/>
              <p:cNvSpPr/>
              <p:nvPr/>
            </p:nvSpPr>
            <p:spPr>
              <a:xfrm>
                <a:off x="1083200" y="683029"/>
                <a:ext cx="1395980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district_code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326" name="TextBox 32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อำเภอ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4" name="Rectangle 323"/>
            <p:cNvSpPr/>
            <p:nvPr/>
          </p:nvSpPr>
          <p:spPr>
            <a:xfrm>
              <a:off x="6892321" y="412804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13606411" y="5361352"/>
            <a:ext cx="2368521" cy="252000"/>
            <a:chOff x="4819009" y="3853409"/>
            <a:chExt cx="2368521" cy="276999"/>
          </a:xfrm>
        </p:grpSpPr>
        <p:grpSp>
          <p:nvGrpSpPr>
            <p:cNvPr id="328" name="Group 327"/>
            <p:cNvGrpSpPr/>
            <p:nvPr/>
          </p:nvGrpSpPr>
          <p:grpSpPr>
            <a:xfrm>
              <a:off x="4819009" y="3853409"/>
              <a:ext cx="2321307" cy="276999"/>
              <a:chOff x="157873" y="641914"/>
              <a:chExt cx="2321307" cy="276999"/>
            </a:xfrm>
          </p:grpSpPr>
          <p:sp>
            <p:nvSpPr>
              <p:cNvPr id="330" name="Rounded Rectangle 329"/>
              <p:cNvSpPr/>
              <p:nvPr/>
            </p:nvSpPr>
            <p:spPr>
              <a:xfrm>
                <a:off x="1083016" y="683029"/>
                <a:ext cx="139616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subistrict_code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ตำบล / แขวง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9" name="Rectangle 328"/>
            <p:cNvSpPr/>
            <p:nvPr/>
          </p:nvSpPr>
          <p:spPr>
            <a:xfrm>
              <a:off x="6892397" y="3898544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12408412" y="5604061"/>
            <a:ext cx="125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ข้อมูลผู้สร้างรายการ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12700382" y="6161908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หมายเหตุ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4" name="Rounded Rectangle 333"/>
          <p:cNvSpPr/>
          <p:nvPr/>
        </p:nvSpPr>
        <p:spPr>
          <a:xfrm>
            <a:off x="13649392" y="6184937"/>
            <a:ext cx="4731527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35" name="Elbow Connector 334"/>
          <p:cNvCxnSpPr>
            <a:stCxn id="204" idx="3"/>
            <a:endCxn id="236" idx="1"/>
          </p:cNvCxnSpPr>
          <p:nvPr/>
        </p:nvCxnSpPr>
        <p:spPr>
          <a:xfrm>
            <a:off x="11450666" y="1881225"/>
            <a:ext cx="869735" cy="17915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รายละเอียดผลิตภัณฑ์ และ สร้างรายการจอง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64958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2703259" y="598487"/>
            <a:ext cx="11106150" cy="6132513"/>
            <a:chOff x="495300" y="598487"/>
            <a:chExt cx="11106150" cy="6132513"/>
          </a:xfrm>
        </p:grpSpPr>
        <p:grpSp>
          <p:nvGrpSpPr>
            <p:cNvPr id="258" name="Group 257"/>
            <p:cNvGrpSpPr/>
            <p:nvPr/>
          </p:nvGrpSpPr>
          <p:grpSpPr>
            <a:xfrm>
              <a:off x="495300" y="598487"/>
              <a:ext cx="11106150" cy="6132513"/>
              <a:chOff x="495300" y="801687"/>
              <a:chExt cx="11106150" cy="6132513"/>
            </a:xfrm>
          </p:grpSpPr>
          <p:grpSp>
            <p:nvGrpSpPr>
              <p:cNvPr id="259" name="Group 258"/>
              <p:cNvGrpSpPr/>
              <p:nvPr userDrawn="1"/>
            </p:nvGrpSpPr>
            <p:grpSpPr>
              <a:xfrm>
                <a:off x="495300" y="801687"/>
                <a:ext cx="11106150" cy="6132513"/>
                <a:chOff x="495300" y="801687"/>
                <a:chExt cx="11106150" cy="6132513"/>
              </a:xfrm>
            </p:grpSpPr>
            <p:grpSp>
              <p:nvGrpSpPr>
                <p:cNvPr id="261" name="Group 260"/>
                <p:cNvGrpSpPr/>
                <p:nvPr/>
              </p:nvGrpSpPr>
              <p:grpSpPr>
                <a:xfrm>
                  <a:off x="495300" y="8016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93D6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sp>
                <p:nvSpPr>
                  <p:cNvPr id="265" name="TextBox 264"/>
                  <p:cNvSpPr txBox="1"/>
                  <p:nvPr userDrawn="1"/>
                </p:nvSpPr>
                <p:spPr>
                  <a:xfrm>
                    <a:off x="10262622" y="1072453"/>
                    <a:ext cx="127150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 anchorCtr="0">
                    <a:spAutoFit/>
                  </a:bodyPr>
                  <a:lstStyle/>
                  <a:p>
                    <a:r>
                      <a:rPr lang="th-TH" sz="1400" dirty="0">
                        <a:solidFill>
                          <a:schemeClr val="bg1"/>
                        </a:solidFill>
                        <a:sym typeface="Wingdings 3" panose="05040102010807070707" pitchFamily="18" charset="2"/>
                      </a:rPr>
                      <a:t></a:t>
                    </a:r>
                    <a:r>
                      <a:rPr lang="en-US" sz="1400" b="0" dirty="0">
                        <a:solidFill>
                          <a:schemeClr val="bg1"/>
                        </a:solidFill>
                      </a:rPr>
                      <a:t>User : admin</a:t>
                    </a:r>
                    <a:endParaRPr lang="th-TH" sz="2000" b="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62" name="Rectangle 261"/>
                <p:cNvSpPr/>
                <p:nvPr/>
              </p:nvSpPr>
              <p:spPr>
                <a:xfrm>
                  <a:off x="495300" y="1242805"/>
                  <a:ext cx="11106150" cy="5691395"/>
                </a:xfrm>
                <a:prstGeom prst="rect">
                  <a:avLst/>
                </a:prstGeom>
                <a:solidFill>
                  <a:srgbClr val="EEEEE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95300" y="1229360"/>
                  <a:ext cx="11106150" cy="0"/>
                </a:xfrm>
                <a:prstGeom prst="line">
                  <a:avLst/>
                </a:prstGeom>
                <a:ln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0" name="Picture 259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92994" y="834150"/>
                <a:ext cx="404603" cy="377985"/>
              </a:xfrm>
              <a:prstGeom prst="rect">
                <a:avLst/>
              </a:prstGeom>
            </p:spPr>
          </p:pic>
        </p:grpSp>
        <p:pic>
          <p:nvPicPr>
            <p:cNvPr id="266" name="Picture 26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99" y="618071"/>
              <a:ext cx="1076325" cy="388505"/>
            </a:xfrm>
            <a:prstGeom prst="rect">
              <a:avLst/>
            </a:prstGeom>
          </p:spPr>
        </p:pic>
        <p:sp>
          <p:nvSpPr>
            <p:cNvPr id="267" name="TextBox 266"/>
            <p:cNvSpPr txBox="1"/>
            <p:nvPr/>
          </p:nvSpPr>
          <p:spPr>
            <a:xfrm>
              <a:off x="1830791" y="709270"/>
              <a:ext cx="601447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th-TH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 3" panose="05040102010807070707" pitchFamily="18" charset="2"/>
                </a:rPr>
                <a:t></a:t>
              </a:r>
              <a:r>
                <a:rPr lang="th-TH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สมาชิก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2375969" y="709270"/>
              <a:ext cx="840295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th-TH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 3" panose="05040102010807070707" pitchFamily="18" charset="2"/>
                </a:rPr>
                <a:t></a:t>
              </a:r>
              <a:r>
                <a:rPr lang="th-TH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ภาพกิจกรรม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3994394" y="709270"/>
              <a:ext cx="902811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th-TH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 3" panose="05040102010807070707" pitchFamily="18" charset="2"/>
                </a:rPr>
                <a:t></a:t>
              </a:r>
              <a:r>
                <a:rPr lang="th-TH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โครงการอบรม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173309" y="709270"/>
              <a:ext cx="835485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th-TH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 3" panose="05040102010807070707" pitchFamily="18" charset="2"/>
                </a:rPr>
                <a:t></a:t>
              </a:r>
              <a:r>
                <a:rPr lang="th-TH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คลิปกิจกรรม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5695899" y="709270"/>
              <a:ext cx="928459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th-TH" sz="9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 3" panose="05040102010807070707" pitchFamily="18" charset="2"/>
                </a:rPr>
                <a:t>ส่งข่าว</a:t>
              </a:r>
              <a:r>
                <a:rPr lang="th-TH" sz="900" b="0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 3" panose="05040102010807070707" pitchFamily="18" charset="2"/>
                </a:rPr>
                <a:t> </a:t>
              </a:r>
              <a:r>
                <a:rPr lang="en-US" sz="900" b="0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 3" panose="05040102010807070707" pitchFamily="18" charset="2"/>
                </a:rPr>
                <a:t>Email</a:t>
              </a:r>
              <a:endPara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821448" y="709270"/>
              <a:ext cx="930063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th-TH" sz="9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 3" panose="05040102010807070707" pitchFamily="18" charset="2"/>
                </a:rPr>
                <a:t>ผลิตผลสมาชิก</a:t>
              </a:r>
              <a:endPara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7840261" y="709270"/>
              <a:ext cx="873957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th-TH" sz="9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 3" panose="05040102010807070707" pitchFamily="18" charset="2"/>
                </a:rPr>
                <a:t>รายงานข้อมูล</a:t>
              </a:r>
              <a:endPara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10472615" y="704525"/>
              <a:ext cx="104387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th-TH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 3" panose="05040102010807070707" pitchFamily="18" charset="2"/>
                </a:rPr>
                <a:t></a:t>
              </a:r>
              <a:r>
                <a:rPr 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User : admin</a:t>
              </a:r>
              <a:endPara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275" name="Picture 274"/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5734" y="699782"/>
              <a:ext cx="257244" cy="240320"/>
            </a:xfrm>
            <a:prstGeom prst="rect">
              <a:avLst/>
            </a:prstGeom>
          </p:spPr>
        </p:pic>
        <p:sp>
          <p:nvSpPr>
            <p:cNvPr id="276" name="TextBox 275"/>
            <p:cNvSpPr txBox="1"/>
            <p:nvPr/>
          </p:nvSpPr>
          <p:spPr>
            <a:xfrm>
              <a:off x="7137662" y="709270"/>
              <a:ext cx="737702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th-TH" sz="9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 3" panose="05040102010807070707" pitchFamily="18" charset="2"/>
                </a:rPr>
                <a:t>ตั้งค่าระบบ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6502389" y="709270"/>
              <a:ext cx="73449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th-TH" sz="9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 3" panose="05040102010807070707" pitchFamily="18" charset="2"/>
                </a:rPr>
                <a:t>ผลิตภัณฑ์</a:t>
              </a:r>
            </a:p>
          </p:txBody>
        </p:sp>
      </p:grpSp>
      <p:sp>
        <p:nvSpPr>
          <p:cNvPr id="2" name="Round Same Side Corner Rectangle 1"/>
          <p:cNvSpPr/>
          <p:nvPr/>
        </p:nvSpPr>
        <p:spPr>
          <a:xfrm rot="10800000">
            <a:off x="593966" y="1697068"/>
            <a:ext cx="10853964" cy="4865572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4834" y="1375674"/>
            <a:ext cx="10933096" cy="394982"/>
            <a:chOff x="533190" y="2614510"/>
            <a:chExt cx="10933096" cy="394982"/>
          </a:xfrm>
        </p:grpSpPr>
        <p:sp>
          <p:nvSpPr>
            <p:cNvPr id="4" name="Round Same Side Corner Rectangle 3"/>
            <p:cNvSpPr/>
            <p:nvPr/>
          </p:nvSpPr>
          <p:spPr>
            <a:xfrm>
              <a:off x="612322" y="2656114"/>
              <a:ext cx="10853964" cy="311775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33190" y="2614510"/>
              <a:ext cx="2045951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ปฏิทินแผนการจำหน่ายผลิตผล</a:t>
              </a:r>
              <a:endParaRPr lang="th-TH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62126"/>
              </p:ext>
            </p:extLst>
          </p:nvPr>
        </p:nvGraphicFramePr>
        <p:xfrm>
          <a:off x="804179" y="2584870"/>
          <a:ext cx="5668698" cy="351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11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799839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788000">
                  <a:extLst>
                    <a:ext uri="{9D8B030D-6E8A-4147-A177-3AD203B41FA5}">
                      <a16:colId xmlns:a16="http://schemas.microsoft.com/office/drawing/2014/main" val="3822737306"/>
                    </a:ext>
                  </a:extLst>
                </a:gridCol>
                <a:gridCol w="848364">
                  <a:extLst>
                    <a:ext uri="{9D8B030D-6E8A-4147-A177-3AD203B41FA5}">
                      <a16:colId xmlns:a16="http://schemas.microsoft.com/office/drawing/2014/main" val="2219386894"/>
                    </a:ext>
                  </a:extLst>
                </a:gridCol>
                <a:gridCol w="858962">
                  <a:extLst>
                    <a:ext uri="{9D8B030D-6E8A-4147-A177-3AD203B41FA5}">
                      <a16:colId xmlns:a16="http://schemas.microsoft.com/office/drawing/2014/main" val="2237301216"/>
                    </a:ext>
                  </a:extLst>
                </a:gridCol>
                <a:gridCol w="833176">
                  <a:extLst>
                    <a:ext uri="{9D8B030D-6E8A-4147-A177-3AD203B41FA5}">
                      <a16:colId xmlns:a16="http://schemas.microsoft.com/office/drawing/2014/main" val="1653531616"/>
                    </a:ext>
                  </a:extLst>
                </a:gridCol>
                <a:gridCol w="807246">
                  <a:extLst>
                    <a:ext uri="{9D8B030D-6E8A-4147-A177-3AD203B41FA5}">
                      <a16:colId xmlns:a16="http://schemas.microsoft.com/office/drawing/2014/main" val="3925142961"/>
                    </a:ext>
                  </a:extLst>
                </a:gridCol>
              </a:tblGrid>
              <a:tr h="248450">
                <a:tc>
                  <a:txBody>
                    <a:bodyPr/>
                    <a:lstStyle/>
                    <a:p>
                      <a:pPr algn="ctr"/>
                      <a:r>
                        <a:rPr lang="th-TH" sz="1000" dirty="0" smtClean="0">
                          <a:solidFill>
                            <a:schemeClr val="tx1"/>
                          </a:solidFill>
                        </a:rPr>
                        <a:t>อาทิตย์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dirty="0" smtClean="0">
                          <a:solidFill>
                            <a:schemeClr val="tx1"/>
                          </a:solidFill>
                        </a:rPr>
                        <a:t>จันทร์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dirty="0" smtClean="0">
                          <a:solidFill>
                            <a:schemeClr val="tx1"/>
                          </a:solidFill>
                        </a:rPr>
                        <a:t>อังคาร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dirty="0" smtClean="0">
                          <a:solidFill>
                            <a:schemeClr val="tx1"/>
                          </a:solidFill>
                        </a:rPr>
                        <a:t>พุธ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dirty="0" smtClean="0">
                          <a:solidFill>
                            <a:schemeClr val="tx1"/>
                          </a:solidFill>
                        </a:rPr>
                        <a:t>พฤหัสบดี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dirty="0" smtClean="0">
                          <a:solidFill>
                            <a:schemeClr val="tx1"/>
                          </a:solidFill>
                        </a:rPr>
                        <a:t>ศุกร์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dirty="0" smtClean="0">
                          <a:solidFill>
                            <a:schemeClr val="tx1"/>
                          </a:solidFill>
                        </a:rPr>
                        <a:t>เสาร์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54522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30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54522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54522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54522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  <a:tr h="54522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763815"/>
                  </a:ext>
                </a:extLst>
              </a:tr>
              <a:tr h="54522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61639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04179" y="3590925"/>
            <a:ext cx="733632" cy="142875"/>
          </a:xfrm>
          <a:prstGeom prst="roundRect">
            <a:avLst>
              <a:gd name="adj" fmla="val 8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</a:t>
            </a:r>
            <a:r>
              <a:rPr lang="th-TH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รายการ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45056" y="3590925"/>
            <a:ext cx="771524" cy="142875"/>
          </a:xfrm>
          <a:prstGeom prst="roundRect">
            <a:avLst>
              <a:gd name="adj" fmla="val 8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รายการ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16200000">
            <a:off x="2654261" y="1897682"/>
            <a:ext cx="153114" cy="13199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85514" y="1928692"/>
            <a:ext cx="4776009" cy="41759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68570"/>
              </p:ext>
            </p:extLst>
          </p:nvPr>
        </p:nvGraphicFramePr>
        <p:xfrm>
          <a:off x="6657974" y="2504181"/>
          <a:ext cx="4615372" cy="3220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50">
                  <a:extLst>
                    <a:ext uri="{9D8B030D-6E8A-4147-A177-3AD203B41FA5}">
                      <a16:colId xmlns:a16="http://schemas.microsoft.com/office/drawing/2014/main" val="1091482473"/>
                    </a:ext>
                  </a:extLst>
                </a:gridCol>
                <a:gridCol w="1365221">
                  <a:extLst>
                    <a:ext uri="{9D8B030D-6E8A-4147-A177-3AD203B41FA5}">
                      <a16:colId xmlns:a16="http://schemas.microsoft.com/office/drawing/2014/main" val="1351887228"/>
                    </a:ext>
                  </a:extLst>
                </a:gridCol>
                <a:gridCol w="540225">
                  <a:extLst>
                    <a:ext uri="{9D8B030D-6E8A-4147-A177-3AD203B41FA5}">
                      <a16:colId xmlns:a16="http://schemas.microsoft.com/office/drawing/2014/main" val="3930117895"/>
                    </a:ext>
                  </a:extLst>
                </a:gridCol>
                <a:gridCol w="561747">
                  <a:extLst>
                    <a:ext uri="{9D8B030D-6E8A-4147-A177-3AD203B41FA5}">
                      <a16:colId xmlns:a16="http://schemas.microsoft.com/office/drawing/2014/main" val="4065934645"/>
                    </a:ext>
                  </a:extLst>
                </a:gridCol>
                <a:gridCol w="467407">
                  <a:extLst>
                    <a:ext uri="{9D8B030D-6E8A-4147-A177-3AD203B41FA5}">
                      <a16:colId xmlns:a16="http://schemas.microsoft.com/office/drawing/2014/main" val="2655987289"/>
                    </a:ext>
                  </a:extLst>
                </a:gridCol>
                <a:gridCol w="555092">
                  <a:extLst>
                    <a:ext uri="{9D8B030D-6E8A-4147-A177-3AD203B41FA5}">
                      <a16:colId xmlns:a16="http://schemas.microsoft.com/office/drawing/2014/main" val="1278700276"/>
                    </a:ext>
                  </a:extLst>
                </a:gridCol>
                <a:gridCol w="743230">
                  <a:extLst>
                    <a:ext uri="{9D8B030D-6E8A-4147-A177-3AD203B41FA5}">
                      <a16:colId xmlns:a16="http://schemas.microsoft.com/office/drawing/2014/main" val="87584287"/>
                    </a:ext>
                  </a:extLst>
                </a:gridCol>
              </a:tblGrid>
              <a:tr h="381822"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ลำดับ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ผลิตภัณฑ์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จำนวน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จำนวนจอง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คงเหลือ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หน่วย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รายละเอียด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544280"/>
                  </a:ext>
                </a:extLst>
              </a:tr>
              <a:tr h="364885">
                <a:tc>
                  <a:txBody>
                    <a:bodyPr/>
                    <a:lstStyle/>
                    <a:p>
                      <a:pPr algn="ctr"/>
                      <a:r>
                        <a:rPr lang="lo-LA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ข้าวหอมมะลิ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10,000</a:t>
                      </a: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5,000</a:t>
                      </a: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5000</a:t>
                      </a: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43961"/>
                  </a:ext>
                </a:extLst>
              </a:tr>
              <a:tr h="274830">
                <a:tc>
                  <a:txBody>
                    <a:bodyPr/>
                    <a:lstStyle/>
                    <a:p>
                      <a:pPr algn="ctr"/>
                      <a:r>
                        <a:rPr lang="lo-LA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2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ข้าวเหนียวดำ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5000</a:t>
                      </a: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500</a:t>
                      </a: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4500</a:t>
                      </a: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6314"/>
                  </a:ext>
                </a:extLst>
              </a:tr>
              <a:tr h="274830">
                <a:tc>
                  <a:txBody>
                    <a:bodyPr/>
                    <a:lstStyle/>
                    <a:p>
                      <a:pPr algn="ctr"/>
                      <a:r>
                        <a:rPr lang="lo-LA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3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ข้าวกล้อง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69201"/>
                  </a:ext>
                </a:extLst>
              </a:tr>
              <a:tr h="274830">
                <a:tc>
                  <a:txBody>
                    <a:bodyPr/>
                    <a:lstStyle/>
                    <a:p>
                      <a:pPr algn="ctr"/>
                      <a:r>
                        <a:rPr lang="lo-LA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4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ข้าวไรซ์เบอรี่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64020"/>
                  </a:ext>
                </a:extLst>
              </a:tr>
              <a:tr h="274830">
                <a:tc>
                  <a:txBody>
                    <a:bodyPr/>
                    <a:lstStyle/>
                    <a:p>
                      <a:pPr algn="ctr"/>
                      <a:r>
                        <a:rPr lang="lo-LA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5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ข้าวหอมนิล</a:t>
                      </a: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390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5343"/>
                  </a:ext>
                </a:extLst>
              </a:tr>
              <a:tr h="274830">
                <a:tc>
                  <a:txBody>
                    <a:bodyPr/>
                    <a:lstStyle/>
                    <a:p>
                      <a:pPr algn="ctr"/>
                      <a:r>
                        <a:rPr lang="lo-LA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6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ข้าวเหนียวกัญญา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</a:t>
                      </a: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</a:t>
                      </a: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180</a:t>
                      </a: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2028"/>
                  </a:ext>
                </a:extLst>
              </a:tr>
              <a:tr h="274830">
                <a:tc>
                  <a:txBody>
                    <a:bodyPr/>
                    <a:lstStyle/>
                    <a:p>
                      <a:pPr algn="ctr"/>
                      <a:r>
                        <a:rPr lang="lo-LA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7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ข้าวหอมมะลิแดง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605733"/>
                  </a:ext>
                </a:extLst>
              </a:tr>
              <a:tr h="274830">
                <a:tc>
                  <a:txBody>
                    <a:bodyPr/>
                    <a:lstStyle/>
                    <a:p>
                      <a:pPr algn="ctr"/>
                      <a:r>
                        <a:rPr lang="lo-LA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8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ข้าวประดู่แดง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450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88463"/>
                  </a:ext>
                </a:extLst>
              </a:tr>
              <a:tr h="274830">
                <a:tc>
                  <a:txBody>
                    <a:bodyPr/>
                    <a:lstStyle/>
                    <a:p>
                      <a:pPr algn="ctr"/>
                      <a:r>
                        <a:rPr lang="lo-LA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9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ข้าวดอกพะยอม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13949"/>
                  </a:ext>
                </a:extLst>
              </a:tr>
              <a:tr h="274830">
                <a:tc>
                  <a:txBody>
                    <a:bodyPr/>
                    <a:lstStyle/>
                    <a:p>
                      <a:pPr algn="ctr"/>
                      <a:r>
                        <a:rPr lang="lo-LA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ข้าวขาวดอกมะลิ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4211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85514" y="1984913"/>
            <a:ext cx="151836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ตุลาคม 2016</a:t>
            </a:r>
          </a:p>
          <a:p>
            <a:r>
              <a:rPr lang="th-TH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วันจันทร์</a:t>
            </a:r>
            <a:endParaRPr lang="en-US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Isosceles Triangle 12"/>
          <p:cNvSpPr/>
          <p:nvPr/>
        </p:nvSpPr>
        <p:spPr>
          <a:xfrm rot="5400000">
            <a:off x="4475394" y="1897683"/>
            <a:ext cx="153114" cy="13199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09453" y="1779013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ตุลาคม </a:t>
            </a:r>
            <a:r>
              <a:rPr lang="th-TH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6079" y="5746475"/>
            <a:ext cx="211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</a:t>
            </a:r>
            <a:r>
              <a:rPr lang="th-TH" sz="1200" dirty="0" smtClean="0"/>
              <a:t>10 </a:t>
            </a:r>
            <a:r>
              <a:rPr lang="th-TH" sz="1200" dirty="0"/>
              <a:t>ของทั้งหมด </a:t>
            </a:r>
            <a:r>
              <a:rPr lang="th-TH" sz="1200" dirty="0" smtClean="0"/>
              <a:t>40 </a:t>
            </a:r>
            <a:r>
              <a:rPr lang="th-TH" sz="1200" dirty="0"/>
              <a:t>รายการ</a:t>
            </a:r>
            <a:endParaRPr lang="en-US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991849" y="5792690"/>
            <a:ext cx="2300519" cy="197674"/>
            <a:chOff x="9013354" y="5517896"/>
            <a:chExt cx="2300519" cy="197674"/>
          </a:xfrm>
        </p:grpSpPr>
        <p:sp>
          <p:nvSpPr>
            <p:cNvPr id="17" name="Rounded Rectangle 174"/>
            <p:cNvSpPr/>
            <p:nvPr/>
          </p:nvSpPr>
          <p:spPr>
            <a:xfrm>
              <a:off x="10682189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5"/>
            <p:cNvSpPr/>
            <p:nvPr/>
          </p:nvSpPr>
          <p:spPr>
            <a:xfrm>
              <a:off x="9013354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76"/>
            <p:cNvSpPr/>
            <p:nvPr/>
          </p:nvSpPr>
          <p:spPr>
            <a:xfrm>
              <a:off x="9695539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76"/>
            <p:cNvSpPr/>
            <p:nvPr/>
          </p:nvSpPr>
          <p:spPr>
            <a:xfrm>
              <a:off x="9937237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2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ounded Rectangle 176"/>
            <p:cNvSpPr/>
            <p:nvPr/>
          </p:nvSpPr>
          <p:spPr>
            <a:xfrm>
              <a:off x="10193993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3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ounded Rectangle 176"/>
            <p:cNvSpPr/>
            <p:nvPr/>
          </p:nvSpPr>
          <p:spPr>
            <a:xfrm>
              <a:off x="10435691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4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65827" y="2327629"/>
            <a:ext cx="840389" cy="194768"/>
            <a:chOff x="7135212" y="2654321"/>
            <a:chExt cx="840389" cy="194768"/>
          </a:xfrm>
        </p:grpSpPr>
        <p:sp>
          <p:nvSpPr>
            <p:cNvPr id="24" name="Rounded Rectangle 23"/>
            <p:cNvSpPr/>
            <p:nvPr/>
          </p:nvSpPr>
          <p:spPr>
            <a:xfrm>
              <a:off x="7135212" y="2654321"/>
              <a:ext cx="84038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พืชไร่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71039" y="2667066"/>
              <a:ext cx="204562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 3" panose="05040102010807070707" pitchFamily="18" charset="2"/>
                </a:rPr>
                <a:t></a:t>
              </a:r>
              <a:endParaRPr lang="th-TH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60365" y="2327629"/>
            <a:ext cx="840389" cy="194768"/>
            <a:chOff x="7403693" y="2654321"/>
            <a:chExt cx="840389" cy="194768"/>
          </a:xfrm>
        </p:grpSpPr>
        <p:sp>
          <p:nvSpPr>
            <p:cNvPr id="27" name="Rounded Rectangle 26"/>
            <p:cNvSpPr/>
            <p:nvPr/>
          </p:nvSpPr>
          <p:spPr>
            <a:xfrm>
              <a:off x="7403693" y="2654321"/>
              <a:ext cx="84038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ข้าว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39520" y="2667066"/>
              <a:ext cx="204562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 3" panose="05040102010807070707" pitchFamily="18" charset="2"/>
                </a:rPr>
                <a:t></a:t>
              </a:r>
              <a:endParaRPr lang="th-TH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29475" y="2285238"/>
            <a:ext cx="1843402" cy="276999"/>
            <a:chOff x="-1149900" y="641914"/>
            <a:chExt cx="1843402" cy="276999"/>
          </a:xfrm>
        </p:grpSpPr>
        <p:sp>
          <p:nvSpPr>
            <p:cNvPr id="30" name="Rounded Rectangle 29"/>
            <p:cNvSpPr/>
            <p:nvPr/>
          </p:nvSpPr>
          <p:spPr>
            <a:xfrm>
              <a:off x="-235326" y="683029"/>
              <a:ext cx="928828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3140836" y="4139379"/>
            <a:ext cx="829184" cy="135442"/>
          </a:xfrm>
          <a:prstGeom prst="roundRect">
            <a:avLst>
              <a:gd name="adj" fmla="val 8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80 รายการ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537810" y="4704925"/>
            <a:ext cx="807245" cy="142875"/>
          </a:xfrm>
          <a:prstGeom prst="roundRect">
            <a:avLst>
              <a:gd name="adj" fmla="val 8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 รายการ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537810" y="5782417"/>
            <a:ext cx="807245" cy="142875"/>
          </a:xfrm>
          <a:prstGeom prst="roundRect">
            <a:avLst>
              <a:gd name="adj" fmla="val 8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 รายการ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673724" y="5214329"/>
            <a:ext cx="793593" cy="135442"/>
          </a:xfrm>
          <a:prstGeom prst="roundRect">
            <a:avLst>
              <a:gd name="adj" fmla="val 8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38 รายการ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843464" y="4129853"/>
            <a:ext cx="818464" cy="142875"/>
          </a:xfrm>
          <a:prstGeom prst="roundRect">
            <a:avLst>
              <a:gd name="adj" fmla="val 8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 รายการ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585514" y="599204"/>
            <a:ext cx="1091636" cy="427949"/>
          </a:xfrm>
          <a:prstGeom prst="roundRect">
            <a:avLst>
              <a:gd name="adj" fmla="val 419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597349" y="704566"/>
            <a:ext cx="734496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ผลิตภัณฑ์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756963" y="1029995"/>
            <a:ext cx="1732511" cy="668567"/>
            <a:chOff x="4096368" y="1616526"/>
            <a:chExt cx="1732511" cy="668567"/>
          </a:xfrm>
        </p:grpSpPr>
        <p:sp>
          <p:nvSpPr>
            <p:cNvPr id="40" name="Rounded Rectangle 39"/>
            <p:cNvSpPr/>
            <p:nvPr/>
          </p:nvSpPr>
          <p:spPr>
            <a:xfrm>
              <a:off x="4096368" y="1626322"/>
              <a:ext cx="1346915" cy="641735"/>
            </a:xfrm>
            <a:prstGeom prst="roundRect">
              <a:avLst>
                <a:gd name="adj" fmla="val 150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96368" y="1873825"/>
              <a:ext cx="1346915" cy="1801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096368" y="1616526"/>
              <a:ext cx="1732511" cy="668567"/>
              <a:chOff x="2626106" y="1307131"/>
              <a:chExt cx="1732511" cy="421165"/>
            </a:xfrm>
            <a:noFill/>
          </p:grpSpPr>
          <p:sp>
            <p:nvSpPr>
              <p:cNvPr id="43" name="Rectangle 42"/>
              <p:cNvSpPr/>
              <p:nvPr/>
            </p:nvSpPr>
            <p:spPr>
              <a:xfrm>
                <a:off x="2793762" y="1440621"/>
                <a:ext cx="1564855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ปฏิทินแผนการ</a:t>
                </a:r>
                <a:r>
                  <a:rPr lang="th-TH" sz="9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จำหน่าย</a:t>
                </a:r>
                <a:endParaRPr lang="th-TH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26106" y="1468257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793764" y="1563623"/>
                <a:ext cx="1257536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ข้อมูลการจองผลิตผล</a:t>
                </a:r>
                <a:endParaRPr lang="th-TH" sz="90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626106" y="1579545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793764" y="1307131"/>
                <a:ext cx="1257536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ผลิตภัณฑ์</a:t>
                </a:r>
                <a:endParaRPr lang="th-TH" sz="90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626106" y="1323053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574097" y="1090085"/>
            <a:ext cx="2544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ปฏิทินแผนการจำหน่ายผลิตผล</a:t>
            </a:r>
            <a:endParaRPr lang="th-TH" sz="14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4" name="Elbow Connector 73"/>
          <p:cNvCxnSpPr>
            <a:stCxn id="77" idx="3"/>
            <a:endCxn id="262" idx="1"/>
          </p:cNvCxnSpPr>
          <p:nvPr/>
        </p:nvCxnSpPr>
        <p:spPr>
          <a:xfrm>
            <a:off x="11221004" y="3068518"/>
            <a:ext cx="1482255" cy="8167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0587806" y="2971296"/>
            <a:ext cx="633198" cy="194444"/>
            <a:chOff x="10587806" y="2971296"/>
            <a:chExt cx="633198" cy="194444"/>
          </a:xfrm>
        </p:grpSpPr>
        <p:sp>
          <p:nvSpPr>
            <p:cNvPr id="77" name="Rounded Rectangle 176"/>
            <p:cNvSpPr/>
            <p:nvPr/>
          </p:nvSpPr>
          <p:spPr>
            <a:xfrm>
              <a:off x="10587806" y="2971296"/>
              <a:ext cx="633198" cy="194444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Ins="36000" rtlCol="0" anchor="ctr"/>
            <a:lstStyle/>
            <a:p>
              <a:pPr algn="r"/>
              <a:r>
                <a:rPr lang="th-TH" sz="900" b="1" dirty="0" smtClean="0">
                  <a:solidFill>
                    <a:schemeClr val="bg1"/>
                  </a:solidFill>
                </a:rPr>
                <a:t>รายละเอียด  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1148" y="3007583"/>
              <a:ext cx="121870" cy="121870"/>
            </a:xfrm>
            <a:prstGeom prst="rect">
              <a:avLst/>
            </a:prstGeom>
          </p:spPr>
        </p:pic>
      </p:grpSp>
      <p:sp>
        <p:nvSpPr>
          <p:cNvPr id="106" name="Rounded Rectangle 28"/>
          <p:cNvSpPr/>
          <p:nvPr/>
        </p:nvSpPr>
        <p:spPr>
          <a:xfrm>
            <a:off x="10518233" y="2521120"/>
            <a:ext cx="774135" cy="320323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8" name="TextBox 107"/>
          <p:cNvSpPr txBox="1"/>
          <p:nvPr/>
        </p:nvSpPr>
        <p:spPr>
          <a:xfrm>
            <a:off x="7256698" y="6710942"/>
            <a:ext cx="360387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เมื่อคลิกวันที่ </a:t>
            </a:r>
            <a:r>
              <a:rPr lang="th-TH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จะแสดงตาราง</a:t>
            </a:r>
            <a:r>
              <a:rPr lang="th-TH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ข้อมูลรายการ</a:t>
            </a:r>
            <a:r>
              <a:rPr lang="th-TH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ผลิต</a:t>
            </a:r>
            <a:r>
              <a:rPr lang="th-TH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ภัณฑ์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9" name="Elbow Connector 108"/>
          <p:cNvCxnSpPr>
            <a:stCxn id="108" idx="1"/>
            <a:endCxn id="7" idx="2"/>
          </p:cNvCxnSpPr>
          <p:nvPr/>
        </p:nvCxnSpPr>
        <p:spPr>
          <a:xfrm rot="10800000">
            <a:off x="1170996" y="3733801"/>
            <a:ext cx="6085703" cy="313103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8" idx="0"/>
            <a:endCxn id="10" idx="2"/>
          </p:cNvCxnSpPr>
          <p:nvPr/>
        </p:nvCxnSpPr>
        <p:spPr>
          <a:xfrm rot="16200000" flipV="1">
            <a:off x="8712944" y="6365251"/>
            <a:ext cx="606266" cy="851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7210" y="67212"/>
            <a:ext cx="5386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ปฏิทินแผนการจำหน่าย</a:t>
            </a:r>
            <a:r>
              <a:rPr lang="th-TH" dirty="0" smtClean="0"/>
              <a:t>ผลิตผล</a:t>
            </a:r>
            <a:endParaRPr lang="th-TH" b="1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9448967" y="2199351"/>
            <a:ext cx="1843402" cy="276999"/>
            <a:chOff x="-1149900" y="641914"/>
            <a:chExt cx="1843402" cy="276999"/>
          </a:xfrm>
        </p:grpSpPr>
        <p:sp>
          <p:nvSpPr>
            <p:cNvPr id="115" name="Rounded Rectangle 114"/>
            <p:cNvSpPr/>
            <p:nvPr/>
          </p:nvSpPr>
          <p:spPr>
            <a:xfrm>
              <a:off x="-235326" y="683029"/>
              <a:ext cx="928828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2654226" y="1157709"/>
            <a:ext cx="11097272" cy="374484"/>
            <a:chOff x="364565" y="1157709"/>
            <a:chExt cx="11097272" cy="374484"/>
          </a:xfrm>
        </p:grpSpPr>
        <p:grpSp>
          <p:nvGrpSpPr>
            <p:cNvPr id="160" name="Group 159"/>
            <p:cNvGrpSpPr/>
            <p:nvPr/>
          </p:nvGrpSpPr>
          <p:grpSpPr>
            <a:xfrm>
              <a:off x="364565" y="1157710"/>
              <a:ext cx="8545214" cy="374483"/>
              <a:chOff x="-7027471" y="683028"/>
              <a:chExt cx="8545214" cy="374483"/>
            </a:xfrm>
          </p:grpSpPr>
          <p:sp>
            <p:nvSpPr>
              <p:cNvPr id="164" name="Rounded Rectangle 170"/>
              <p:cNvSpPr/>
              <p:nvPr/>
            </p:nvSpPr>
            <p:spPr>
              <a:xfrm>
                <a:off x="-5969636" y="683028"/>
                <a:ext cx="7487379" cy="342343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-7027471" y="688179"/>
                <a:ext cx="914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800" dirty="0"/>
                  <a:t>ค้นหา </a:t>
                </a:r>
                <a:r>
                  <a:rPr lang="en-US" sz="1800" dirty="0"/>
                  <a:t>:</a:t>
                </a:r>
              </a:p>
            </p:txBody>
          </p:sp>
        </p:grpSp>
        <p:sp>
          <p:nvSpPr>
            <p:cNvPr id="161" name="Rounded Rectangle 170"/>
            <p:cNvSpPr/>
            <p:nvPr/>
          </p:nvSpPr>
          <p:spPr>
            <a:xfrm>
              <a:off x="8961523" y="1157709"/>
              <a:ext cx="1444011" cy="342343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h-TH" sz="12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ทุกประเภท</a:t>
              </a:r>
              <a:endParaRPr lang="th-TH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Rounded Rectangle 170"/>
            <p:cNvSpPr/>
            <p:nvPr/>
          </p:nvSpPr>
          <p:spPr>
            <a:xfrm>
              <a:off x="10457278" y="1157709"/>
              <a:ext cx="1004559" cy="342343"/>
            </a:xfrm>
            <a:prstGeom prst="roundRect">
              <a:avLst/>
            </a:prstGeom>
            <a:solidFill>
              <a:srgbClr val="093D6A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ค้นหา</a:t>
              </a:r>
              <a:endParaRPr lang="th-TH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flipV="1">
              <a:off x="10207624" y="1279388"/>
              <a:ext cx="129417" cy="11538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66" name="Rounded Rectangle 165"/>
          <p:cNvSpPr/>
          <p:nvPr/>
        </p:nvSpPr>
        <p:spPr>
          <a:xfrm>
            <a:off x="12940536" y="1625535"/>
            <a:ext cx="628263" cy="392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h-TH" sz="12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กลับ</a:t>
            </a:r>
            <a:endParaRPr lang="en-US" sz="12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586" y="1746317"/>
            <a:ext cx="194793" cy="194793"/>
          </a:xfrm>
          <a:prstGeom prst="rect">
            <a:avLst/>
          </a:prstGeom>
        </p:spPr>
      </p:pic>
      <p:sp>
        <p:nvSpPr>
          <p:cNvPr id="168" name="Rounded Rectangle 167"/>
          <p:cNvSpPr/>
          <p:nvPr/>
        </p:nvSpPr>
        <p:spPr>
          <a:xfrm>
            <a:off x="12940536" y="5819224"/>
            <a:ext cx="10810962" cy="392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รายละเอียดผลิตภัณฑ์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Product_detail</a:t>
            </a:r>
            <a:r>
              <a:rPr lang="en-US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3886768" y="1707675"/>
            <a:ext cx="2201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พืชไร่ 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th-TH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ข้าว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th-TH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h-TH" sz="12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ชื่อผลิตภัณฑ์...</a:t>
            </a:r>
            <a:endParaRPr lang="en-US" sz="12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2945023" y="2153270"/>
            <a:ext cx="3421283" cy="29811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7" b="10368"/>
          <a:stretch/>
        </p:blipFill>
        <p:spPr>
          <a:xfrm>
            <a:off x="13075982" y="2358765"/>
            <a:ext cx="3155214" cy="2570393"/>
          </a:xfrm>
          <a:prstGeom prst="rect">
            <a:avLst/>
          </a:prstGeom>
        </p:spPr>
      </p:pic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74000"/>
              </p:ext>
            </p:extLst>
          </p:nvPr>
        </p:nvGraphicFramePr>
        <p:xfrm>
          <a:off x="13086845" y="5225264"/>
          <a:ext cx="3080827" cy="51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684">
                  <a:extLst>
                    <a:ext uri="{9D8B030D-6E8A-4147-A177-3AD203B41FA5}">
                      <a16:colId xmlns:a16="http://schemas.microsoft.com/office/drawing/2014/main" val="2870727150"/>
                    </a:ext>
                  </a:extLst>
                </a:gridCol>
                <a:gridCol w="611717">
                  <a:extLst>
                    <a:ext uri="{9D8B030D-6E8A-4147-A177-3AD203B41FA5}">
                      <a16:colId xmlns:a16="http://schemas.microsoft.com/office/drawing/2014/main" val="2462219920"/>
                    </a:ext>
                  </a:extLst>
                </a:gridCol>
                <a:gridCol w="602663">
                  <a:extLst>
                    <a:ext uri="{9D8B030D-6E8A-4147-A177-3AD203B41FA5}">
                      <a16:colId xmlns:a16="http://schemas.microsoft.com/office/drawing/2014/main" val="1369733344"/>
                    </a:ext>
                  </a:extLst>
                </a:gridCol>
                <a:gridCol w="648829">
                  <a:extLst>
                    <a:ext uri="{9D8B030D-6E8A-4147-A177-3AD203B41FA5}">
                      <a16:colId xmlns:a16="http://schemas.microsoft.com/office/drawing/2014/main" val="1382315275"/>
                    </a:ext>
                  </a:extLst>
                </a:gridCol>
                <a:gridCol w="656934">
                  <a:extLst>
                    <a:ext uri="{9D8B030D-6E8A-4147-A177-3AD203B41FA5}">
                      <a16:colId xmlns:a16="http://schemas.microsoft.com/office/drawing/2014/main" val="255456833"/>
                    </a:ext>
                  </a:extLst>
                </a:gridCol>
              </a:tblGrid>
              <a:tr h="518272">
                <a:tc>
                  <a:txBody>
                    <a:bodyPr/>
                    <a:lstStyle/>
                    <a:p>
                      <a:pPr algn="r"/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818638"/>
                  </a:ext>
                </a:extLst>
              </a:tr>
            </a:tbl>
          </a:graphicData>
        </a:graphic>
      </p:graphicFrame>
      <p:pic>
        <p:nvPicPr>
          <p:cNvPr id="173" name="Picture 17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7" b="10368"/>
          <a:stretch/>
        </p:blipFill>
        <p:spPr>
          <a:xfrm>
            <a:off x="13214297" y="5336468"/>
            <a:ext cx="361503" cy="294498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7" b="10368"/>
          <a:stretch/>
        </p:blipFill>
        <p:spPr>
          <a:xfrm>
            <a:off x="13806840" y="5336468"/>
            <a:ext cx="361503" cy="294498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7" b="10368"/>
          <a:stretch/>
        </p:blipFill>
        <p:spPr>
          <a:xfrm>
            <a:off x="14413484" y="5336468"/>
            <a:ext cx="361503" cy="294498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7" b="10368"/>
          <a:stretch/>
        </p:blipFill>
        <p:spPr>
          <a:xfrm>
            <a:off x="15039182" y="5336468"/>
            <a:ext cx="361503" cy="294498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7" b="10368"/>
          <a:stretch/>
        </p:blipFill>
        <p:spPr>
          <a:xfrm>
            <a:off x="15695595" y="5336468"/>
            <a:ext cx="361503" cy="294498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199333" y="5395786"/>
            <a:ext cx="194793" cy="194793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873" y="5395786"/>
            <a:ext cx="194793" cy="194793"/>
          </a:xfrm>
          <a:prstGeom prst="rect">
            <a:avLst/>
          </a:prstGeom>
        </p:spPr>
      </p:pic>
      <p:sp>
        <p:nvSpPr>
          <p:cNvPr id="180" name="TextBox 179"/>
          <p:cNvSpPr txBox="1"/>
          <p:nvPr/>
        </p:nvSpPr>
        <p:spPr>
          <a:xfrm>
            <a:off x="16472600" y="2143487"/>
            <a:ext cx="7566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ชื่อผลิตภัณฑ์..................................................................................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6497265" y="2515393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จำนวน</a:t>
            </a:r>
            <a:endParaRPr lang="en-US" sz="14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7814546" y="2513189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หน่วยนับ</a:t>
            </a:r>
            <a:endParaRPr lang="en-US" sz="14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7398034" y="2863292"/>
            <a:ext cx="550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ราคา</a:t>
            </a:r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</a:t>
            </a: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7021825" y="3130693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ราคาขายส่ง</a:t>
            </a:r>
            <a:r>
              <a:rPr lang="en-US" sz="105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</a:t>
            </a:r>
            <a:endParaRPr lang="en-US" sz="1050" u="sng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6586915" y="3387695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เงื่อนไขสินค้าราคาส่ง </a:t>
            </a:r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6421806" y="3645306"/>
            <a:ext cx="15263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ระยะเวลาในการเก็บรักษา </a:t>
            </a:r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6678287" y="3899222"/>
            <a:ext cx="12698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กำลังการผลิตต่อวัน</a:t>
            </a:r>
            <a:r>
              <a:rPr lang="en-US" sz="105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</a:t>
            </a:r>
            <a:endParaRPr lang="en-US" sz="1050" u="sng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6796908" y="4152428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กำลังการต่อเดือน </a:t>
            </a:r>
            <a:r>
              <a:rPr lang="en-US" sz="105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050" u="sng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7101975" y="4399872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สั่งล่วงหน้า </a:t>
            </a:r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7083540" y="4646606"/>
            <a:ext cx="8787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พร้อมจัดส่ง </a:t>
            </a:r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6552945" y="4886484"/>
            <a:ext cx="14093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ช่องทางในการจำหน่าย </a:t>
            </a:r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21439469" y="2553790"/>
            <a:ext cx="2272757" cy="2354426"/>
            <a:chOff x="9149808" y="2553790"/>
            <a:chExt cx="2272757" cy="2354426"/>
          </a:xfrm>
        </p:grpSpPr>
        <p:sp>
          <p:nvSpPr>
            <p:cNvPr id="224" name="Rectangle 223"/>
            <p:cNvSpPr/>
            <p:nvPr/>
          </p:nvSpPr>
          <p:spPr>
            <a:xfrm>
              <a:off x="9149808" y="2553790"/>
              <a:ext cx="2272757" cy="2354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9693245" y="2597213"/>
              <a:ext cx="11961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05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ช่องทางการสั่งซื้อ</a:t>
              </a:r>
              <a:endParaRPr lang="en-US" sz="105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9198570" y="2922795"/>
              <a:ext cx="7216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05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โทรศัพท์ </a:t>
              </a:r>
              <a:r>
                <a:rPr lang="en-US" sz="105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</a:t>
              </a:r>
              <a:endParaRPr lang="en-US" sz="105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9384518" y="3171135"/>
              <a:ext cx="5357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05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อีเมล </a:t>
              </a:r>
              <a:r>
                <a:rPr lang="en-US" sz="105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</a:t>
              </a:r>
              <a:endParaRPr lang="en-US" sz="105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9427799" y="3425051"/>
              <a:ext cx="4924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05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อื่นๆ </a:t>
              </a:r>
              <a:r>
                <a:rPr lang="en-US" sz="105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</a:t>
              </a:r>
              <a:endParaRPr lang="en-US" sz="105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0910702" y="2931549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9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0660623" y="3197879"/>
              <a:ext cx="1847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9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0654211" y="3436593"/>
              <a:ext cx="1847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9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9623985" y="3785590"/>
              <a:ext cx="13244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05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การรับรองมาตรฐาน</a:t>
              </a:r>
              <a:endParaRPr lang="en-US" sz="105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9198570" y="4082886"/>
              <a:ext cx="3113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)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9188534" y="4284114"/>
              <a:ext cx="3113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2)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9188534" y="4514946"/>
              <a:ext cx="3113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3)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16897591" y="5134440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ข้อมูลการขนส่ง </a:t>
            </a:r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12940536" y="6277975"/>
            <a:ext cx="10810962" cy="392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ข้อมูลอื่นๆ</a:t>
            </a:r>
            <a:endParaRPr lang="en-US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x_note</a:t>
            </a:r>
            <a:r>
              <a:rPr lang="en-US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4" name="Rounded Rectangle 170"/>
          <p:cNvSpPr/>
          <p:nvPr/>
        </p:nvSpPr>
        <p:spPr>
          <a:xfrm>
            <a:off x="22735768" y="1710053"/>
            <a:ext cx="1004559" cy="342343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จอง</a:t>
            </a:r>
            <a:endParaRPr lang="th-TH" sz="1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7143848" y="251539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x,xxx</a:t>
            </a:r>
            <a:endParaRPr lang="en-US" sz="14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78" name="Group 277"/>
          <p:cNvGrpSpPr/>
          <p:nvPr/>
        </p:nvGrpSpPr>
        <p:grpSpPr>
          <a:xfrm>
            <a:off x="10591453" y="3290473"/>
            <a:ext cx="633198" cy="194444"/>
            <a:chOff x="10587806" y="2971296"/>
            <a:chExt cx="633198" cy="194444"/>
          </a:xfrm>
        </p:grpSpPr>
        <p:sp>
          <p:nvSpPr>
            <p:cNvPr id="279" name="Rounded Rectangle 176"/>
            <p:cNvSpPr/>
            <p:nvPr/>
          </p:nvSpPr>
          <p:spPr>
            <a:xfrm>
              <a:off x="10587806" y="2971296"/>
              <a:ext cx="633198" cy="194444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Ins="36000" rtlCol="0" anchor="ctr"/>
            <a:lstStyle/>
            <a:p>
              <a:pPr algn="r"/>
              <a:r>
                <a:rPr lang="th-TH" sz="900" b="1" dirty="0" smtClean="0">
                  <a:solidFill>
                    <a:schemeClr val="bg1"/>
                  </a:solidFill>
                </a:rPr>
                <a:t>รายละเอียด  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  <p:pic>
          <p:nvPicPr>
            <p:cNvPr id="280" name="Picture 279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1148" y="3007583"/>
              <a:ext cx="121870" cy="121870"/>
            </a:xfrm>
            <a:prstGeom prst="rect">
              <a:avLst/>
            </a:prstGeom>
          </p:spPr>
        </p:pic>
      </p:grpSp>
      <p:grpSp>
        <p:nvGrpSpPr>
          <p:cNvPr id="281" name="Group 280"/>
          <p:cNvGrpSpPr/>
          <p:nvPr/>
        </p:nvGrpSpPr>
        <p:grpSpPr>
          <a:xfrm>
            <a:off x="10595100" y="3531956"/>
            <a:ext cx="633198" cy="194444"/>
            <a:chOff x="10587806" y="2971296"/>
            <a:chExt cx="633198" cy="194444"/>
          </a:xfrm>
        </p:grpSpPr>
        <p:sp>
          <p:nvSpPr>
            <p:cNvPr id="282" name="Rounded Rectangle 176"/>
            <p:cNvSpPr/>
            <p:nvPr/>
          </p:nvSpPr>
          <p:spPr>
            <a:xfrm>
              <a:off x="10587806" y="2971296"/>
              <a:ext cx="633198" cy="194444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Ins="36000" rtlCol="0" anchor="ctr"/>
            <a:lstStyle/>
            <a:p>
              <a:pPr algn="r"/>
              <a:r>
                <a:rPr lang="th-TH" sz="900" b="1" dirty="0" smtClean="0">
                  <a:solidFill>
                    <a:schemeClr val="bg1"/>
                  </a:solidFill>
                </a:rPr>
                <a:t>รายละเอียด  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  <p:pic>
          <p:nvPicPr>
            <p:cNvPr id="283" name="Picture 282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1148" y="3007583"/>
              <a:ext cx="121870" cy="121870"/>
            </a:xfrm>
            <a:prstGeom prst="rect">
              <a:avLst/>
            </a:prstGeom>
          </p:spPr>
        </p:pic>
      </p:grpSp>
      <p:grpSp>
        <p:nvGrpSpPr>
          <p:cNvPr id="284" name="Group 283"/>
          <p:cNvGrpSpPr/>
          <p:nvPr/>
        </p:nvGrpSpPr>
        <p:grpSpPr>
          <a:xfrm>
            <a:off x="10598747" y="3829898"/>
            <a:ext cx="633198" cy="194444"/>
            <a:chOff x="10587806" y="2971296"/>
            <a:chExt cx="633198" cy="194444"/>
          </a:xfrm>
        </p:grpSpPr>
        <p:sp>
          <p:nvSpPr>
            <p:cNvPr id="285" name="Rounded Rectangle 176"/>
            <p:cNvSpPr/>
            <p:nvPr/>
          </p:nvSpPr>
          <p:spPr>
            <a:xfrm>
              <a:off x="10587806" y="2971296"/>
              <a:ext cx="633198" cy="194444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Ins="36000" rtlCol="0" anchor="ctr"/>
            <a:lstStyle/>
            <a:p>
              <a:pPr algn="r"/>
              <a:r>
                <a:rPr lang="th-TH" sz="900" b="1" dirty="0" smtClean="0">
                  <a:solidFill>
                    <a:schemeClr val="bg1"/>
                  </a:solidFill>
                </a:rPr>
                <a:t>รายละเอียด  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  <p:pic>
          <p:nvPicPr>
            <p:cNvPr id="286" name="Picture 285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1148" y="3007583"/>
              <a:ext cx="121870" cy="121870"/>
            </a:xfrm>
            <a:prstGeom prst="rect">
              <a:avLst/>
            </a:prstGeom>
          </p:spPr>
        </p:pic>
      </p:grpSp>
      <p:grpSp>
        <p:nvGrpSpPr>
          <p:cNvPr id="289" name="Group 288"/>
          <p:cNvGrpSpPr/>
          <p:nvPr/>
        </p:nvGrpSpPr>
        <p:grpSpPr>
          <a:xfrm>
            <a:off x="10596163" y="4093544"/>
            <a:ext cx="633198" cy="194444"/>
            <a:chOff x="10587806" y="2971296"/>
            <a:chExt cx="633198" cy="194444"/>
          </a:xfrm>
        </p:grpSpPr>
        <p:sp>
          <p:nvSpPr>
            <p:cNvPr id="290" name="Rounded Rectangle 176"/>
            <p:cNvSpPr/>
            <p:nvPr/>
          </p:nvSpPr>
          <p:spPr>
            <a:xfrm>
              <a:off x="10587806" y="2971296"/>
              <a:ext cx="633198" cy="194444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Ins="36000" rtlCol="0" anchor="ctr"/>
            <a:lstStyle/>
            <a:p>
              <a:pPr algn="r"/>
              <a:r>
                <a:rPr lang="th-TH" sz="900" b="1" dirty="0" smtClean="0">
                  <a:solidFill>
                    <a:schemeClr val="bg1"/>
                  </a:solidFill>
                </a:rPr>
                <a:t>รายละเอียด  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1148" y="3007583"/>
              <a:ext cx="121870" cy="121870"/>
            </a:xfrm>
            <a:prstGeom prst="rect">
              <a:avLst/>
            </a:prstGeom>
          </p:spPr>
        </p:pic>
      </p:grpSp>
      <p:grpSp>
        <p:nvGrpSpPr>
          <p:cNvPr id="292" name="Group 291"/>
          <p:cNvGrpSpPr/>
          <p:nvPr/>
        </p:nvGrpSpPr>
        <p:grpSpPr>
          <a:xfrm>
            <a:off x="10582998" y="4390558"/>
            <a:ext cx="633198" cy="194444"/>
            <a:chOff x="10587806" y="2971296"/>
            <a:chExt cx="633198" cy="194444"/>
          </a:xfrm>
        </p:grpSpPr>
        <p:sp>
          <p:nvSpPr>
            <p:cNvPr id="293" name="Rounded Rectangle 176"/>
            <p:cNvSpPr/>
            <p:nvPr/>
          </p:nvSpPr>
          <p:spPr>
            <a:xfrm>
              <a:off x="10587806" y="2971296"/>
              <a:ext cx="633198" cy="194444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Ins="36000" rtlCol="0" anchor="ctr"/>
            <a:lstStyle/>
            <a:p>
              <a:pPr algn="r"/>
              <a:r>
                <a:rPr lang="th-TH" sz="900" b="1" dirty="0" smtClean="0">
                  <a:solidFill>
                    <a:schemeClr val="bg1"/>
                  </a:solidFill>
                </a:rPr>
                <a:t>รายละเอียด  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  <p:pic>
          <p:nvPicPr>
            <p:cNvPr id="294" name="Picture 293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1148" y="3007583"/>
              <a:ext cx="121870" cy="121870"/>
            </a:xfrm>
            <a:prstGeom prst="rect">
              <a:avLst/>
            </a:prstGeom>
          </p:spPr>
        </p:pic>
      </p:grpSp>
      <p:grpSp>
        <p:nvGrpSpPr>
          <p:cNvPr id="295" name="Group 294"/>
          <p:cNvGrpSpPr/>
          <p:nvPr/>
        </p:nvGrpSpPr>
        <p:grpSpPr>
          <a:xfrm>
            <a:off x="10586780" y="4656939"/>
            <a:ext cx="633198" cy="194444"/>
            <a:chOff x="10587806" y="2971296"/>
            <a:chExt cx="633198" cy="194444"/>
          </a:xfrm>
        </p:grpSpPr>
        <p:sp>
          <p:nvSpPr>
            <p:cNvPr id="296" name="Rounded Rectangle 176"/>
            <p:cNvSpPr/>
            <p:nvPr/>
          </p:nvSpPr>
          <p:spPr>
            <a:xfrm>
              <a:off x="10587806" y="2971296"/>
              <a:ext cx="633198" cy="194444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Ins="36000" rtlCol="0" anchor="ctr"/>
            <a:lstStyle/>
            <a:p>
              <a:pPr algn="r"/>
              <a:r>
                <a:rPr lang="th-TH" sz="900" b="1" dirty="0" smtClean="0">
                  <a:solidFill>
                    <a:schemeClr val="bg1"/>
                  </a:solidFill>
                </a:rPr>
                <a:t>รายละเอียด  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  <p:pic>
          <p:nvPicPr>
            <p:cNvPr id="297" name="Picture 296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1148" y="3007583"/>
              <a:ext cx="121870" cy="121870"/>
            </a:xfrm>
            <a:prstGeom prst="rect">
              <a:avLst/>
            </a:prstGeom>
          </p:spPr>
        </p:pic>
      </p:grpSp>
      <p:grpSp>
        <p:nvGrpSpPr>
          <p:cNvPr id="298" name="Group 297"/>
          <p:cNvGrpSpPr/>
          <p:nvPr/>
        </p:nvGrpSpPr>
        <p:grpSpPr>
          <a:xfrm>
            <a:off x="10595068" y="4929267"/>
            <a:ext cx="633198" cy="194444"/>
            <a:chOff x="10587806" y="2971296"/>
            <a:chExt cx="633198" cy="194444"/>
          </a:xfrm>
        </p:grpSpPr>
        <p:sp>
          <p:nvSpPr>
            <p:cNvPr id="299" name="Rounded Rectangle 176"/>
            <p:cNvSpPr/>
            <p:nvPr/>
          </p:nvSpPr>
          <p:spPr>
            <a:xfrm>
              <a:off x="10587806" y="2971296"/>
              <a:ext cx="633198" cy="194444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Ins="36000" rtlCol="0" anchor="ctr"/>
            <a:lstStyle/>
            <a:p>
              <a:pPr algn="r"/>
              <a:r>
                <a:rPr lang="th-TH" sz="900" b="1" dirty="0" smtClean="0">
                  <a:solidFill>
                    <a:schemeClr val="bg1"/>
                  </a:solidFill>
                </a:rPr>
                <a:t>รายละเอียด  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1148" y="3007583"/>
              <a:ext cx="121870" cy="121870"/>
            </a:xfrm>
            <a:prstGeom prst="rect">
              <a:avLst/>
            </a:prstGeom>
          </p:spPr>
        </p:pic>
      </p:grpSp>
      <p:grpSp>
        <p:nvGrpSpPr>
          <p:cNvPr id="301" name="Group 300"/>
          <p:cNvGrpSpPr/>
          <p:nvPr/>
        </p:nvGrpSpPr>
        <p:grpSpPr>
          <a:xfrm>
            <a:off x="10581316" y="5205253"/>
            <a:ext cx="633198" cy="194444"/>
            <a:chOff x="10587806" y="2971296"/>
            <a:chExt cx="633198" cy="194444"/>
          </a:xfrm>
        </p:grpSpPr>
        <p:sp>
          <p:nvSpPr>
            <p:cNvPr id="302" name="Rounded Rectangle 176"/>
            <p:cNvSpPr/>
            <p:nvPr/>
          </p:nvSpPr>
          <p:spPr>
            <a:xfrm>
              <a:off x="10587806" y="2971296"/>
              <a:ext cx="633198" cy="194444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Ins="36000" rtlCol="0" anchor="ctr"/>
            <a:lstStyle/>
            <a:p>
              <a:pPr algn="r"/>
              <a:r>
                <a:rPr lang="th-TH" sz="900" b="1" dirty="0" smtClean="0">
                  <a:solidFill>
                    <a:schemeClr val="bg1"/>
                  </a:solidFill>
                </a:rPr>
                <a:t>รายละเอียด  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1148" y="3007583"/>
              <a:ext cx="121870" cy="121870"/>
            </a:xfrm>
            <a:prstGeom prst="rect">
              <a:avLst/>
            </a:prstGeom>
          </p:spPr>
        </p:pic>
      </p:grpSp>
      <p:grpSp>
        <p:nvGrpSpPr>
          <p:cNvPr id="304" name="Group 303"/>
          <p:cNvGrpSpPr/>
          <p:nvPr/>
        </p:nvGrpSpPr>
        <p:grpSpPr>
          <a:xfrm>
            <a:off x="10582836" y="5491291"/>
            <a:ext cx="633198" cy="194444"/>
            <a:chOff x="10587806" y="2971296"/>
            <a:chExt cx="633198" cy="194444"/>
          </a:xfrm>
        </p:grpSpPr>
        <p:sp>
          <p:nvSpPr>
            <p:cNvPr id="305" name="Rounded Rectangle 176"/>
            <p:cNvSpPr/>
            <p:nvPr/>
          </p:nvSpPr>
          <p:spPr>
            <a:xfrm>
              <a:off x="10587806" y="2971296"/>
              <a:ext cx="633198" cy="194444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Ins="36000" rtlCol="0" anchor="ctr"/>
            <a:lstStyle/>
            <a:p>
              <a:pPr algn="r"/>
              <a:r>
                <a:rPr lang="th-TH" sz="900" b="1" dirty="0" smtClean="0">
                  <a:solidFill>
                    <a:schemeClr val="bg1"/>
                  </a:solidFill>
                </a:rPr>
                <a:t>รายละเอียด  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  <p:pic>
          <p:nvPicPr>
            <p:cNvPr id="306" name="Picture 305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1148" y="3007583"/>
              <a:ext cx="121870" cy="121870"/>
            </a:xfrm>
            <a:prstGeom prst="rect">
              <a:avLst/>
            </a:prstGeom>
          </p:spPr>
        </p:pic>
      </p:grpSp>
      <p:sp>
        <p:nvSpPr>
          <p:cNvPr id="510" name="Rectangle 509"/>
          <p:cNvSpPr/>
          <p:nvPr/>
        </p:nvSpPr>
        <p:spPr>
          <a:xfrm>
            <a:off x="17151611" y="7298621"/>
            <a:ext cx="6580195" cy="6153150"/>
          </a:xfrm>
          <a:prstGeom prst="rect">
            <a:avLst/>
          </a:prstGeom>
          <a:solidFill>
            <a:srgbClr val="00B0F0">
              <a:alpha val="49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</a:t>
            </a:r>
            <a:endParaRPr lang="th-TH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1" name="Rounded Rectangle 510"/>
          <p:cNvSpPr/>
          <p:nvPr/>
        </p:nvSpPr>
        <p:spPr>
          <a:xfrm>
            <a:off x="17378449" y="7809675"/>
            <a:ext cx="6126519" cy="5515096"/>
          </a:xfrm>
          <a:prstGeom prst="roundRect">
            <a:avLst>
              <a:gd name="adj" fmla="val 213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17215671" y="8252380"/>
            <a:ext cx="125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จำนวนที่จอง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3" name="Rounded Rectangle 512"/>
          <p:cNvSpPr/>
          <p:nvPr/>
        </p:nvSpPr>
        <p:spPr>
          <a:xfrm>
            <a:off x="18473999" y="8293495"/>
            <a:ext cx="492908" cy="155014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1000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4" name="TextBox 513"/>
          <p:cNvSpPr txBox="1"/>
          <p:nvPr/>
        </p:nvSpPr>
        <p:spPr>
          <a:xfrm>
            <a:off x="20383055" y="7976654"/>
            <a:ext cx="12514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ชื่อผลิตภัณฑ์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5" name="Rounded Rectangle 514"/>
          <p:cNvSpPr/>
          <p:nvPr/>
        </p:nvSpPr>
        <p:spPr>
          <a:xfrm>
            <a:off x="21637937" y="8017769"/>
            <a:ext cx="1613948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ข้าวหอมมะลิ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18272318" y="10112168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รหัสผู้ขอจอง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7" name="Rounded Rectangle 516"/>
          <p:cNvSpPr/>
          <p:nvPr/>
        </p:nvSpPr>
        <p:spPr>
          <a:xfrm>
            <a:off x="19247305" y="10114087"/>
            <a:ext cx="945565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(รหัสสมาชิก)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8" name="TextBox 517"/>
          <p:cNvSpPr txBox="1"/>
          <p:nvPr/>
        </p:nvSpPr>
        <p:spPr>
          <a:xfrm>
            <a:off x="17212928" y="7969710"/>
            <a:ext cx="12514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รหัสผลิตภัณฑ์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9" name="Rounded Rectangle 518"/>
          <p:cNvSpPr/>
          <p:nvPr/>
        </p:nvSpPr>
        <p:spPr>
          <a:xfrm>
            <a:off x="18467810" y="8010825"/>
            <a:ext cx="1613948" cy="1947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0" name="TextBox 519"/>
          <p:cNvSpPr txBox="1"/>
          <p:nvPr/>
        </p:nvSpPr>
        <p:spPr>
          <a:xfrm>
            <a:off x="18966907" y="8242855"/>
            <a:ext cx="85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กิโลกรัม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17239622" y="8481237"/>
            <a:ext cx="125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เงินที่ต้องจ่าย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2" name="Rounded Rectangle 521"/>
          <p:cNvSpPr/>
          <p:nvPr/>
        </p:nvSpPr>
        <p:spPr>
          <a:xfrm>
            <a:off x="19359621" y="8776503"/>
            <a:ext cx="492908" cy="155014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19852529" y="8725863"/>
            <a:ext cx="85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บาท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24" name="Group 523"/>
          <p:cNvGrpSpPr/>
          <p:nvPr/>
        </p:nvGrpSpPr>
        <p:grpSpPr>
          <a:xfrm>
            <a:off x="17505615" y="12586714"/>
            <a:ext cx="5706515" cy="242705"/>
            <a:chOff x="12689781" y="7622468"/>
            <a:chExt cx="5706515" cy="242705"/>
          </a:xfrm>
        </p:grpSpPr>
        <p:sp>
          <p:nvSpPr>
            <p:cNvPr id="525" name="TextBox 524"/>
            <p:cNvSpPr txBox="1"/>
            <p:nvPr/>
          </p:nvSpPr>
          <p:spPr>
            <a:xfrm>
              <a:off x="12689781" y="7622468"/>
              <a:ext cx="9715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จองโดย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6" name="Rounded Rectangle 525"/>
            <p:cNvSpPr/>
            <p:nvPr/>
          </p:nvSpPr>
          <p:spPr>
            <a:xfrm>
              <a:off x="13664769" y="7663583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(แอดมิน, หรือ ฝ่ายปฏิบัติงานที่ ล็อกอินอยู่)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7" name="TextBox 526"/>
            <p:cNvSpPr txBox="1"/>
            <p:nvPr/>
          </p:nvSpPr>
          <p:spPr>
            <a:xfrm>
              <a:off x="15567222" y="7629290"/>
              <a:ext cx="1211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วันที่ทำรายการจอง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8" name="Rounded Rectangle 527"/>
            <p:cNvSpPr/>
            <p:nvPr/>
          </p:nvSpPr>
          <p:spPr>
            <a:xfrm>
              <a:off x="16782348" y="767040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(วันที่ปัจจุบัน)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29" name="TextBox 528"/>
          <p:cNvSpPr txBox="1"/>
          <p:nvPr/>
        </p:nvSpPr>
        <p:spPr>
          <a:xfrm>
            <a:off x="20642854" y="8219873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สถานะ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0" name="Rounded Rectangle 529"/>
          <p:cNvSpPr/>
          <p:nvPr/>
        </p:nvSpPr>
        <p:spPr>
          <a:xfrm>
            <a:off x="21617842" y="8260988"/>
            <a:ext cx="1613948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รอยืนยัน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22994763" y="8267429"/>
            <a:ext cx="20456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</a:t>
            </a:r>
            <a:endParaRPr lang="th-TH" sz="9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2" name="Rounded Rectangle 531"/>
          <p:cNvSpPr/>
          <p:nvPr/>
        </p:nvSpPr>
        <p:spPr>
          <a:xfrm>
            <a:off x="22271748" y="7469681"/>
            <a:ext cx="587638" cy="2656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9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บันทึก</a:t>
            </a:r>
            <a:endParaRPr lang="th-TH" sz="9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3" name="Rounded Rectangle 532"/>
          <p:cNvSpPr/>
          <p:nvPr/>
        </p:nvSpPr>
        <p:spPr>
          <a:xfrm>
            <a:off x="22958066" y="7469681"/>
            <a:ext cx="587638" cy="2656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9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ปิด</a:t>
            </a:r>
            <a:endParaRPr lang="th-TH" sz="9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4" name="Rounded Rectangle 533"/>
          <p:cNvSpPr/>
          <p:nvPr/>
        </p:nvSpPr>
        <p:spPr>
          <a:xfrm>
            <a:off x="21785709" y="8451307"/>
            <a:ext cx="1613948" cy="583792"/>
          </a:xfrm>
          <a:prstGeom prst="roundRect">
            <a:avLst>
              <a:gd name="adj" fmla="val 8493"/>
            </a:avLst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800" dirty="0" smtClean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รอโอนเงินจอง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800" dirty="0" smtClean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โอนเงินจองเรียบร้อยแล้ว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800" dirty="0" smtClean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ส่งมอบเรียบร้อยแล้ว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18703036" y="8733678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ราคาปลีก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6" name="Rounded Rectangle 535"/>
          <p:cNvSpPr/>
          <p:nvPr/>
        </p:nvSpPr>
        <p:spPr>
          <a:xfrm>
            <a:off x="19359621" y="9030900"/>
            <a:ext cx="492908" cy="155014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7" name="TextBox 536"/>
          <p:cNvSpPr txBox="1"/>
          <p:nvPr/>
        </p:nvSpPr>
        <p:spPr>
          <a:xfrm>
            <a:off x="19852529" y="8980260"/>
            <a:ext cx="85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บาท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18703036" y="8988075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ราคาส่ง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9" name="Oval 538"/>
          <p:cNvSpPr/>
          <p:nvPr/>
        </p:nvSpPr>
        <p:spPr>
          <a:xfrm>
            <a:off x="18534564" y="9050009"/>
            <a:ext cx="148465" cy="148465"/>
          </a:xfrm>
          <a:prstGeom prst="ellipse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40" name="Group 539"/>
          <p:cNvGrpSpPr/>
          <p:nvPr/>
        </p:nvGrpSpPr>
        <p:grpSpPr>
          <a:xfrm>
            <a:off x="18534564" y="8790129"/>
            <a:ext cx="148465" cy="148465"/>
            <a:chOff x="13718730" y="2653558"/>
            <a:chExt cx="148465" cy="148465"/>
          </a:xfrm>
        </p:grpSpPr>
        <p:sp>
          <p:nvSpPr>
            <p:cNvPr id="541" name="Oval 540"/>
            <p:cNvSpPr/>
            <p:nvPr/>
          </p:nvSpPr>
          <p:spPr>
            <a:xfrm>
              <a:off x="13718730" y="2653558"/>
              <a:ext cx="148465" cy="148465"/>
            </a:xfrm>
            <a:prstGeom prst="ellipse">
              <a:avLst/>
            </a:prstGeom>
            <a:gradFill flip="none" rotWithShape="1">
              <a:gsLst>
                <a:gs pos="0">
                  <a:srgbClr val="DEDEDE">
                    <a:shade val="67500"/>
                    <a:satMod val="115000"/>
                  </a:srgbClr>
                </a:gs>
                <a:gs pos="100000">
                  <a:schemeClr val="bg1"/>
                </a:gs>
                <a:gs pos="51000">
                  <a:srgbClr val="DEDED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42" name="Oval 541"/>
            <p:cNvSpPr/>
            <p:nvPr/>
          </p:nvSpPr>
          <p:spPr>
            <a:xfrm flipH="1">
              <a:off x="13759255" y="2694128"/>
              <a:ext cx="67327" cy="673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43" name="TextBox 542"/>
          <p:cNvSpPr txBox="1"/>
          <p:nvPr/>
        </p:nvSpPr>
        <p:spPr>
          <a:xfrm>
            <a:off x="17261761" y="9319244"/>
            <a:ext cx="125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จำนวนเงินที่จ่าย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4" name="Rounded Rectangle 543"/>
          <p:cNvSpPr/>
          <p:nvPr/>
        </p:nvSpPr>
        <p:spPr>
          <a:xfrm>
            <a:off x="18520089" y="9360359"/>
            <a:ext cx="492908" cy="1550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5" name="TextBox 544"/>
          <p:cNvSpPr txBox="1"/>
          <p:nvPr/>
        </p:nvSpPr>
        <p:spPr>
          <a:xfrm>
            <a:off x="19012997" y="9309719"/>
            <a:ext cx="85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บาท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17239622" y="9656787"/>
            <a:ext cx="125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ข้อมูลผู้จอง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47" name="Picture 54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823" y="10149182"/>
            <a:ext cx="121870" cy="121870"/>
          </a:xfrm>
          <a:prstGeom prst="rect">
            <a:avLst/>
          </a:prstGeom>
        </p:spPr>
      </p:pic>
      <p:sp>
        <p:nvSpPr>
          <p:cNvPr id="548" name="TextBox 547"/>
          <p:cNvSpPr txBox="1"/>
          <p:nvPr/>
        </p:nvSpPr>
        <p:spPr>
          <a:xfrm>
            <a:off x="20662232" y="10109164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ชื่อ-นามสกุล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9" name="Rounded Rectangle 548"/>
          <p:cNvSpPr/>
          <p:nvPr/>
        </p:nvSpPr>
        <p:spPr>
          <a:xfrm>
            <a:off x="21611243" y="10132193"/>
            <a:ext cx="1613948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50" name="Group 549"/>
          <p:cNvGrpSpPr/>
          <p:nvPr/>
        </p:nvGrpSpPr>
        <p:grpSpPr>
          <a:xfrm>
            <a:off x="18554571" y="9890832"/>
            <a:ext cx="148465" cy="148465"/>
            <a:chOff x="13718730" y="2653558"/>
            <a:chExt cx="148465" cy="148465"/>
          </a:xfrm>
        </p:grpSpPr>
        <p:sp>
          <p:nvSpPr>
            <p:cNvPr id="551" name="Oval 550"/>
            <p:cNvSpPr/>
            <p:nvPr/>
          </p:nvSpPr>
          <p:spPr>
            <a:xfrm>
              <a:off x="13718730" y="2653558"/>
              <a:ext cx="148465" cy="148465"/>
            </a:xfrm>
            <a:prstGeom prst="ellipse">
              <a:avLst/>
            </a:prstGeom>
            <a:gradFill flip="none" rotWithShape="1">
              <a:gsLst>
                <a:gs pos="0">
                  <a:srgbClr val="DEDEDE">
                    <a:shade val="67500"/>
                    <a:satMod val="115000"/>
                  </a:srgbClr>
                </a:gs>
                <a:gs pos="100000">
                  <a:schemeClr val="bg1"/>
                </a:gs>
                <a:gs pos="51000">
                  <a:srgbClr val="DEDED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52" name="Oval 551"/>
            <p:cNvSpPr/>
            <p:nvPr/>
          </p:nvSpPr>
          <p:spPr>
            <a:xfrm flipH="1">
              <a:off x="13759255" y="2694128"/>
              <a:ext cx="67327" cy="673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53" name="TextBox 552"/>
          <p:cNvSpPr txBox="1"/>
          <p:nvPr/>
        </p:nvSpPr>
        <p:spPr>
          <a:xfrm>
            <a:off x="18703036" y="9852536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สมาชิก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4" name="Oval 553"/>
          <p:cNvSpPr/>
          <p:nvPr/>
        </p:nvSpPr>
        <p:spPr>
          <a:xfrm>
            <a:off x="18554571" y="10408160"/>
            <a:ext cx="148465" cy="148465"/>
          </a:xfrm>
          <a:prstGeom prst="ellipse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18703036" y="10369864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บุคคลทั่วไป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6" name="TextBox 555"/>
          <p:cNvSpPr txBox="1"/>
          <p:nvPr/>
        </p:nvSpPr>
        <p:spPr>
          <a:xfrm>
            <a:off x="18282334" y="10634925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ชื่อ-นามสกุล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7" name="Rounded Rectangle 556"/>
          <p:cNvSpPr/>
          <p:nvPr/>
        </p:nvSpPr>
        <p:spPr>
          <a:xfrm>
            <a:off x="19231345" y="10657954"/>
            <a:ext cx="1613948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8" name="Rounded Rectangle 557"/>
          <p:cNvSpPr/>
          <p:nvPr/>
        </p:nvSpPr>
        <p:spPr>
          <a:xfrm>
            <a:off x="21611243" y="10657954"/>
            <a:ext cx="1613948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9" name="TextBox 558"/>
          <p:cNvSpPr txBox="1"/>
          <p:nvPr/>
        </p:nvSpPr>
        <p:spPr>
          <a:xfrm>
            <a:off x="20662232" y="10634925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เบอร์โทรศัพท์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0" name="TextBox 559"/>
          <p:cNvSpPr txBox="1"/>
          <p:nvPr/>
        </p:nvSpPr>
        <p:spPr>
          <a:xfrm>
            <a:off x="17917462" y="10891074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ที่อยู่</a:t>
            </a:r>
            <a:endParaRPr lang="en-US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61" name="Group 560"/>
          <p:cNvGrpSpPr/>
          <p:nvPr/>
        </p:nvGrpSpPr>
        <p:grpSpPr>
          <a:xfrm>
            <a:off x="20687788" y="11286739"/>
            <a:ext cx="2539750" cy="252000"/>
            <a:chOff x="-60571" y="641914"/>
            <a:chExt cx="2539750" cy="276999"/>
          </a:xfrm>
        </p:grpSpPr>
        <p:sp>
          <p:nvSpPr>
            <p:cNvPr id="562" name="Rounded Rectangle 561"/>
            <p:cNvSpPr/>
            <p:nvPr/>
          </p:nvSpPr>
          <p:spPr>
            <a:xfrm>
              <a:off x="1085766" y="683029"/>
              <a:ext cx="139341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village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63" name="TextBox 562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หมู่บ้าน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4" name="Group 563"/>
          <p:cNvGrpSpPr/>
          <p:nvPr/>
        </p:nvGrpSpPr>
        <p:grpSpPr>
          <a:xfrm>
            <a:off x="18437120" y="11492554"/>
            <a:ext cx="2321307" cy="252000"/>
            <a:chOff x="157873" y="641914"/>
            <a:chExt cx="2321307" cy="276999"/>
          </a:xfrm>
        </p:grpSpPr>
        <p:sp>
          <p:nvSpPr>
            <p:cNvPr id="565" name="Rounded Rectangle 56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h_no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66" name="TextBox 565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บ้านเลขที่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7" name="Group 566"/>
          <p:cNvGrpSpPr/>
          <p:nvPr/>
        </p:nvGrpSpPr>
        <p:grpSpPr>
          <a:xfrm>
            <a:off x="20902646" y="11477141"/>
            <a:ext cx="2321306" cy="252000"/>
            <a:chOff x="157873" y="641914"/>
            <a:chExt cx="2321306" cy="276999"/>
          </a:xfrm>
        </p:grpSpPr>
        <p:sp>
          <p:nvSpPr>
            <p:cNvPr id="568" name="Rounded Rectangle 567"/>
            <p:cNvSpPr/>
            <p:nvPr/>
          </p:nvSpPr>
          <p:spPr>
            <a:xfrm>
              <a:off x="1085766" y="683029"/>
              <a:ext cx="139341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lot_no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69" name="TextBox 56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หมู่ที่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18435553" y="11111750"/>
            <a:ext cx="2321307" cy="252000"/>
            <a:chOff x="157873" y="641914"/>
            <a:chExt cx="2321307" cy="276999"/>
          </a:xfrm>
        </p:grpSpPr>
        <p:sp>
          <p:nvSpPr>
            <p:cNvPr id="571" name="Rounded Rectangle 570"/>
            <p:cNvSpPr/>
            <p:nvPr/>
          </p:nvSpPr>
          <p:spPr>
            <a:xfrm>
              <a:off x="1087688" y="683029"/>
              <a:ext cx="1391492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building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72" name="TextBox 57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อาคาร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3" name="Group 572"/>
          <p:cNvGrpSpPr/>
          <p:nvPr/>
        </p:nvGrpSpPr>
        <p:grpSpPr>
          <a:xfrm>
            <a:off x="20903940" y="11096337"/>
            <a:ext cx="2321307" cy="252000"/>
            <a:chOff x="157873" y="641914"/>
            <a:chExt cx="2321307" cy="276999"/>
          </a:xfrm>
        </p:grpSpPr>
        <p:sp>
          <p:nvSpPr>
            <p:cNvPr id="574" name="Rounded Rectangle 573"/>
            <p:cNvSpPr/>
            <p:nvPr/>
          </p:nvSpPr>
          <p:spPr>
            <a:xfrm>
              <a:off x="1085766" y="683029"/>
              <a:ext cx="139341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floor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75" name="TextBox 574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ชั้น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6" name="Group 575"/>
          <p:cNvGrpSpPr/>
          <p:nvPr/>
        </p:nvGrpSpPr>
        <p:grpSpPr>
          <a:xfrm>
            <a:off x="18435710" y="11302152"/>
            <a:ext cx="2321306" cy="252000"/>
            <a:chOff x="157873" y="641914"/>
            <a:chExt cx="2321306" cy="276999"/>
          </a:xfrm>
        </p:grpSpPr>
        <p:sp>
          <p:nvSpPr>
            <p:cNvPr id="577" name="Rounded Rectangle 576"/>
            <p:cNvSpPr/>
            <p:nvPr/>
          </p:nvSpPr>
          <p:spPr>
            <a:xfrm>
              <a:off x="1087530" y="683029"/>
              <a:ext cx="139164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room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78" name="TextBox 577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เลขที่ห้อง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9" name="Group 578"/>
          <p:cNvGrpSpPr/>
          <p:nvPr/>
        </p:nvGrpSpPr>
        <p:grpSpPr>
          <a:xfrm>
            <a:off x="20453294" y="11667543"/>
            <a:ext cx="2770658" cy="252000"/>
            <a:chOff x="-291479" y="641914"/>
            <a:chExt cx="2770658" cy="276999"/>
          </a:xfrm>
        </p:grpSpPr>
        <p:sp>
          <p:nvSpPr>
            <p:cNvPr id="580" name="Rounded Rectangle 579"/>
            <p:cNvSpPr/>
            <p:nvPr/>
          </p:nvSpPr>
          <p:spPr>
            <a:xfrm>
              <a:off x="1085764" y="683029"/>
              <a:ext cx="1393415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lane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81" name="TextBox 580"/>
            <p:cNvSpPr txBox="1"/>
            <p:nvPr/>
          </p:nvSpPr>
          <p:spPr>
            <a:xfrm>
              <a:off x="-291479" y="641914"/>
              <a:ext cx="1377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ตรอก / ซอย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18214777" y="11682956"/>
            <a:ext cx="2539751" cy="252000"/>
            <a:chOff x="-62073" y="646563"/>
            <a:chExt cx="2539751" cy="276999"/>
          </a:xfrm>
        </p:grpSpPr>
        <p:sp>
          <p:nvSpPr>
            <p:cNvPr id="583" name="Rounded Rectangle 582"/>
            <p:cNvSpPr/>
            <p:nvPr/>
          </p:nvSpPr>
          <p:spPr>
            <a:xfrm>
              <a:off x="1081480" y="687678"/>
              <a:ext cx="1396198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street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84" name="TextBox 583"/>
            <p:cNvSpPr txBox="1"/>
            <p:nvPr/>
          </p:nvSpPr>
          <p:spPr>
            <a:xfrm>
              <a:off x="-62073" y="646563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ถนน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20902930" y="12048347"/>
            <a:ext cx="2321306" cy="252000"/>
            <a:chOff x="157873" y="641914"/>
            <a:chExt cx="2321306" cy="276999"/>
          </a:xfrm>
        </p:grpSpPr>
        <p:sp>
          <p:nvSpPr>
            <p:cNvPr id="586" name="Rounded Rectangle 585"/>
            <p:cNvSpPr/>
            <p:nvPr/>
          </p:nvSpPr>
          <p:spPr>
            <a:xfrm>
              <a:off x="1086776" y="683029"/>
              <a:ext cx="139240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zip_code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87" name="TextBox 58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รหัสไปรษณีย์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18229235" y="10887295"/>
            <a:ext cx="5002555" cy="252000"/>
            <a:chOff x="-60571" y="641914"/>
            <a:chExt cx="5002555" cy="276999"/>
          </a:xfrm>
        </p:grpSpPr>
        <p:sp>
          <p:nvSpPr>
            <p:cNvPr id="589" name="Rounded Rectangle 588"/>
            <p:cNvSpPr/>
            <p:nvPr/>
          </p:nvSpPr>
          <p:spPr>
            <a:xfrm>
              <a:off x="1072445" y="683029"/>
              <a:ext cx="386953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place_name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90" name="TextBox 589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ชื่อสถานที่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18433721" y="11873358"/>
            <a:ext cx="2361431" cy="252000"/>
            <a:chOff x="4819007" y="4280374"/>
            <a:chExt cx="2361431" cy="283521"/>
          </a:xfrm>
        </p:grpSpPr>
        <p:grpSp>
          <p:nvGrpSpPr>
            <p:cNvPr id="592" name="Group 591"/>
            <p:cNvGrpSpPr/>
            <p:nvPr/>
          </p:nvGrpSpPr>
          <p:grpSpPr>
            <a:xfrm>
              <a:off x="4819007" y="4280374"/>
              <a:ext cx="2321306" cy="276999"/>
              <a:chOff x="157873" y="641914"/>
              <a:chExt cx="2321306" cy="276999"/>
            </a:xfrm>
          </p:grpSpPr>
          <p:sp>
            <p:nvSpPr>
              <p:cNvPr id="594" name="Rounded Rectangle 593"/>
              <p:cNvSpPr/>
              <p:nvPr/>
            </p:nvSpPr>
            <p:spPr>
              <a:xfrm>
                <a:off x="1081306" y="683029"/>
                <a:ext cx="1397873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province_code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595" name="TextBox 594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จังหวัด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93" name="Rectangle 592"/>
            <p:cNvSpPr/>
            <p:nvPr/>
          </p:nvSpPr>
          <p:spPr>
            <a:xfrm>
              <a:off x="6885305" y="434130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596" name="Group 595"/>
          <p:cNvGrpSpPr/>
          <p:nvPr/>
        </p:nvGrpSpPr>
        <p:grpSpPr>
          <a:xfrm>
            <a:off x="20906506" y="11857945"/>
            <a:ext cx="2368446" cy="252000"/>
            <a:chOff x="4819008" y="4066672"/>
            <a:chExt cx="2368446" cy="283960"/>
          </a:xfrm>
        </p:grpSpPr>
        <p:grpSp>
          <p:nvGrpSpPr>
            <p:cNvPr id="597" name="Group 596"/>
            <p:cNvGrpSpPr/>
            <p:nvPr/>
          </p:nvGrpSpPr>
          <p:grpSpPr>
            <a:xfrm>
              <a:off x="4819008" y="4066672"/>
              <a:ext cx="2321307" cy="276999"/>
              <a:chOff x="157873" y="641914"/>
              <a:chExt cx="2321307" cy="276999"/>
            </a:xfrm>
          </p:grpSpPr>
          <p:sp>
            <p:nvSpPr>
              <p:cNvPr id="599" name="Rounded Rectangle 598"/>
              <p:cNvSpPr/>
              <p:nvPr/>
            </p:nvSpPr>
            <p:spPr>
              <a:xfrm>
                <a:off x="1083200" y="683029"/>
                <a:ext cx="1395980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district_code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00" name="TextBox 599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อำเภอ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98" name="Rectangle 597"/>
            <p:cNvSpPr/>
            <p:nvPr/>
          </p:nvSpPr>
          <p:spPr>
            <a:xfrm>
              <a:off x="6892321" y="412804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601" name="Group 600"/>
          <p:cNvGrpSpPr/>
          <p:nvPr/>
        </p:nvGrpSpPr>
        <p:grpSpPr>
          <a:xfrm>
            <a:off x="18437621" y="12063760"/>
            <a:ext cx="2368521" cy="252000"/>
            <a:chOff x="4819009" y="3853409"/>
            <a:chExt cx="2368521" cy="276999"/>
          </a:xfrm>
        </p:grpSpPr>
        <p:grpSp>
          <p:nvGrpSpPr>
            <p:cNvPr id="602" name="Group 601"/>
            <p:cNvGrpSpPr/>
            <p:nvPr/>
          </p:nvGrpSpPr>
          <p:grpSpPr>
            <a:xfrm>
              <a:off x="4819009" y="3853409"/>
              <a:ext cx="2321307" cy="276999"/>
              <a:chOff x="157873" y="641914"/>
              <a:chExt cx="2321307" cy="276999"/>
            </a:xfrm>
          </p:grpSpPr>
          <p:sp>
            <p:nvSpPr>
              <p:cNvPr id="604" name="Rounded Rectangle 603"/>
              <p:cNvSpPr/>
              <p:nvPr/>
            </p:nvSpPr>
            <p:spPr>
              <a:xfrm>
                <a:off x="1083016" y="683029"/>
                <a:ext cx="139616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subistrict_code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05" name="TextBox 604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ตำบล / แขวง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3" name="Rectangle 602"/>
            <p:cNvSpPr/>
            <p:nvPr/>
          </p:nvSpPr>
          <p:spPr>
            <a:xfrm>
              <a:off x="6892397" y="3898544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606" name="TextBox 605"/>
          <p:cNvSpPr txBox="1"/>
          <p:nvPr/>
        </p:nvSpPr>
        <p:spPr>
          <a:xfrm>
            <a:off x="17239622" y="12306469"/>
            <a:ext cx="125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ข้อมูลผู้สร้างรายการ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7" name="TextBox 606"/>
          <p:cNvSpPr txBox="1"/>
          <p:nvPr/>
        </p:nvSpPr>
        <p:spPr>
          <a:xfrm>
            <a:off x="17531592" y="12864316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หมายเหตุ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8" name="Rounded Rectangle 607"/>
          <p:cNvSpPr/>
          <p:nvPr/>
        </p:nvSpPr>
        <p:spPr>
          <a:xfrm>
            <a:off x="18480602" y="12887345"/>
            <a:ext cx="4731527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09" name="Elbow Connector 608"/>
          <p:cNvCxnSpPr>
            <a:stCxn id="244" idx="3"/>
            <a:endCxn id="510" idx="0"/>
          </p:cNvCxnSpPr>
          <p:nvPr/>
        </p:nvCxnSpPr>
        <p:spPr>
          <a:xfrm flipH="1">
            <a:off x="20441709" y="1881225"/>
            <a:ext cx="3298618" cy="5417396"/>
          </a:xfrm>
          <a:prstGeom prst="bentConnector4">
            <a:avLst>
              <a:gd name="adj1" fmla="val -10450"/>
              <a:gd name="adj2" fmla="val 9364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4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2335777" y="1162050"/>
            <a:ext cx="6580195" cy="6153150"/>
          </a:xfrm>
          <a:prstGeom prst="rect">
            <a:avLst/>
          </a:prstGeom>
          <a:solidFill>
            <a:srgbClr val="00B0F0">
              <a:alpha val="49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</a:t>
            </a:r>
            <a:endParaRPr lang="th-TH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562615" y="1673104"/>
            <a:ext cx="6126519" cy="5515096"/>
          </a:xfrm>
          <a:prstGeom prst="roundRect">
            <a:avLst>
              <a:gd name="adj" fmla="val 213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99837" y="2115809"/>
            <a:ext cx="125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จำนวนที่จอง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658165" y="2156924"/>
            <a:ext cx="492908" cy="155014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1000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67221" y="1840083"/>
            <a:ext cx="12514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ชื่อผลิตภัณฑ์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822103" y="1881198"/>
            <a:ext cx="1613948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ข้าวหอมมะลิ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56484" y="3975597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รหัสผู้ขอจอง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431471" y="3977516"/>
            <a:ext cx="945565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(รหัสสมาชิก)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2397094" y="1833139"/>
            <a:ext cx="12514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รหัสผลิตภัณฑ์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3651976" y="1874254"/>
            <a:ext cx="1613948" cy="1947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4151073" y="2106284"/>
            <a:ext cx="85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กิโลกรัม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2423788" y="2344666"/>
            <a:ext cx="125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เงินที่ต้องจ่าย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14543787" y="2639932"/>
            <a:ext cx="492908" cy="155014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5036695" y="2589292"/>
            <a:ext cx="85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บาท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88" name="Group 287"/>
          <p:cNvGrpSpPr/>
          <p:nvPr/>
        </p:nvGrpSpPr>
        <p:grpSpPr>
          <a:xfrm>
            <a:off x="12689781" y="6450143"/>
            <a:ext cx="5706515" cy="242705"/>
            <a:chOff x="12689781" y="7622468"/>
            <a:chExt cx="5706515" cy="242705"/>
          </a:xfrm>
        </p:grpSpPr>
        <p:sp>
          <p:nvSpPr>
            <p:cNvPr id="20" name="TextBox 19"/>
            <p:cNvSpPr txBox="1"/>
            <p:nvPr/>
          </p:nvSpPr>
          <p:spPr>
            <a:xfrm>
              <a:off x="12689781" y="7622468"/>
              <a:ext cx="9715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จองโดย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3664769" y="7663583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(แอดมิน, หรือ ฝ่ายปฏิบัติงานที่ ล็อกอินอยู่)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567222" y="7629290"/>
              <a:ext cx="1211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วันที่ทำรายการจอง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782348" y="767040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(วันที่ปัจจุบัน)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827020" y="2083302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สถานะ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802008" y="2124417"/>
            <a:ext cx="1613948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รอยืนยัน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78929" y="2130858"/>
            <a:ext cx="20456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</a:t>
            </a:r>
            <a:endParaRPr lang="th-TH" sz="9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ound Same Side Corner Rectangle 23"/>
          <p:cNvSpPr/>
          <p:nvPr/>
        </p:nvSpPr>
        <p:spPr>
          <a:xfrm rot="10800000">
            <a:off x="593966" y="1697068"/>
            <a:ext cx="10853964" cy="4865572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93966" y="1375674"/>
            <a:ext cx="10853964" cy="394982"/>
            <a:chOff x="612322" y="2614510"/>
            <a:chExt cx="10853964" cy="394982"/>
          </a:xfrm>
        </p:grpSpPr>
        <p:sp>
          <p:nvSpPr>
            <p:cNvPr id="26" name="Round Same Side Corner Rectangle 25"/>
            <p:cNvSpPr/>
            <p:nvPr/>
          </p:nvSpPr>
          <p:spPr>
            <a:xfrm>
              <a:off x="612322" y="2656114"/>
              <a:ext cx="10853964" cy="311775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2322" y="2614510"/>
              <a:ext cx="1234834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ข้อมูลจองผลิตผล</a:t>
              </a:r>
              <a:endParaRPr lang="th-TH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37896"/>
              </p:ext>
            </p:extLst>
          </p:nvPr>
        </p:nvGraphicFramePr>
        <p:xfrm>
          <a:off x="699183" y="2389112"/>
          <a:ext cx="10658132" cy="348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10">
                  <a:extLst>
                    <a:ext uri="{9D8B030D-6E8A-4147-A177-3AD203B41FA5}">
                      <a16:colId xmlns:a16="http://schemas.microsoft.com/office/drawing/2014/main" val="1091482473"/>
                    </a:ext>
                  </a:extLst>
                </a:gridCol>
                <a:gridCol w="722375">
                  <a:extLst>
                    <a:ext uri="{9D8B030D-6E8A-4147-A177-3AD203B41FA5}">
                      <a16:colId xmlns:a16="http://schemas.microsoft.com/office/drawing/2014/main" val="2852476019"/>
                    </a:ext>
                  </a:extLst>
                </a:gridCol>
                <a:gridCol w="1110860">
                  <a:extLst>
                    <a:ext uri="{9D8B030D-6E8A-4147-A177-3AD203B41FA5}">
                      <a16:colId xmlns:a16="http://schemas.microsoft.com/office/drawing/2014/main" val="3838747684"/>
                    </a:ext>
                  </a:extLst>
                </a:gridCol>
                <a:gridCol w="1125572">
                  <a:extLst>
                    <a:ext uri="{9D8B030D-6E8A-4147-A177-3AD203B41FA5}">
                      <a16:colId xmlns:a16="http://schemas.microsoft.com/office/drawing/2014/main" val="1351887228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895229217"/>
                    </a:ext>
                  </a:extLst>
                </a:gridCol>
                <a:gridCol w="1121972">
                  <a:extLst>
                    <a:ext uri="{9D8B030D-6E8A-4147-A177-3AD203B41FA5}">
                      <a16:colId xmlns:a16="http://schemas.microsoft.com/office/drawing/2014/main" val="3201560393"/>
                    </a:ext>
                  </a:extLst>
                </a:gridCol>
                <a:gridCol w="856946">
                  <a:extLst>
                    <a:ext uri="{9D8B030D-6E8A-4147-A177-3AD203B41FA5}">
                      <a16:colId xmlns:a16="http://schemas.microsoft.com/office/drawing/2014/main" val="2709484832"/>
                    </a:ext>
                  </a:extLst>
                </a:gridCol>
                <a:gridCol w="874053">
                  <a:extLst>
                    <a:ext uri="{9D8B030D-6E8A-4147-A177-3AD203B41FA5}">
                      <a16:colId xmlns:a16="http://schemas.microsoft.com/office/drawing/2014/main" val="3809532440"/>
                    </a:ext>
                  </a:extLst>
                </a:gridCol>
                <a:gridCol w="807707">
                  <a:extLst>
                    <a:ext uri="{9D8B030D-6E8A-4147-A177-3AD203B41FA5}">
                      <a16:colId xmlns:a16="http://schemas.microsoft.com/office/drawing/2014/main" val="3675773844"/>
                    </a:ext>
                  </a:extLst>
                </a:gridCol>
                <a:gridCol w="756968">
                  <a:extLst>
                    <a:ext uri="{9D8B030D-6E8A-4147-A177-3AD203B41FA5}">
                      <a16:colId xmlns:a16="http://schemas.microsoft.com/office/drawing/2014/main" val="3930117895"/>
                    </a:ext>
                  </a:extLst>
                </a:gridCol>
                <a:gridCol w="447016">
                  <a:extLst>
                    <a:ext uri="{9D8B030D-6E8A-4147-A177-3AD203B41FA5}">
                      <a16:colId xmlns:a16="http://schemas.microsoft.com/office/drawing/2014/main" val="1912789073"/>
                    </a:ext>
                  </a:extLst>
                </a:gridCol>
                <a:gridCol w="753105">
                  <a:extLst>
                    <a:ext uri="{9D8B030D-6E8A-4147-A177-3AD203B41FA5}">
                      <a16:colId xmlns:a16="http://schemas.microsoft.com/office/drawing/2014/main" val="3528236267"/>
                    </a:ext>
                  </a:extLst>
                </a:gridCol>
                <a:gridCol w="834173">
                  <a:extLst>
                    <a:ext uri="{9D8B030D-6E8A-4147-A177-3AD203B41FA5}">
                      <a16:colId xmlns:a16="http://schemas.microsoft.com/office/drawing/2014/main" val="2643265089"/>
                    </a:ext>
                  </a:extLst>
                </a:gridCol>
              </a:tblGrid>
              <a:tr h="424682"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ลำดับ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รหัสการจอง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วันที่จอง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ผลิตภัณฑ์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รหัสผู้จอง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ชื่อผู้จอง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เบอร์โทรศัพท์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จำนวนประมาณการ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จำนวนพร้อมส่ง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จำนวน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หน่วย</a:t>
                      </a:r>
                      <a:endParaRPr lang="en-US" sz="800" b="0" dirty="0" smtClean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สถานะ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จอง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544280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 ตุลาคม 2559</a:t>
                      </a: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ข้าวหอมมะลิ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นายสมชาย จอมพล</a:t>
                      </a: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087-8302448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1500</a:t>
                      </a: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1000</a:t>
                      </a: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700</a:t>
                      </a: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 SimSun"/>
                          <a:cs typeface="Arial" panose="020B0604020202020204" pitchFamily="34" charset="0"/>
                        </a:rPr>
                        <a:t>ส่งมอบเรียบร้อยแล้ว</a:t>
                      </a: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4396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2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 ตุลาคม 2559</a:t>
                      </a: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ข้าวเหนียวดำ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นายอดิศักดิ์</a:t>
                      </a:r>
                      <a:r>
                        <a:rPr lang="th-TH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พรเดช</a:t>
                      </a: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088-7447929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500</a:t>
                      </a: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400</a:t>
                      </a: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300</a:t>
                      </a: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 SimSun"/>
                          <a:cs typeface="Arial" panose="020B0604020202020204" pitchFamily="34" charset="0"/>
                        </a:rPr>
                        <a:t>ส่งมอบเรียบร้อยแล้ว</a:t>
                      </a:r>
                      <a:endParaRPr kumimoji="0" lang="th-TH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6314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3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 </a:t>
                      </a:r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ตุลาคม</a:t>
                      </a:r>
                      <a:r>
                        <a:rPr lang="th-TH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2559</a:t>
                      </a: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ข้าวกล้อง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นางอารี  บุตรเสนา</a:t>
                      </a: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089-9402600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 SimSun"/>
                          <a:cs typeface="Arial" panose="020B0604020202020204" pitchFamily="34" charset="0"/>
                        </a:rPr>
                        <a:t>ส่งมอบเรียบร้อยแล้ว</a:t>
                      </a:r>
                      <a:endParaRPr kumimoji="0" lang="th-TH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6920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4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  <a:r>
                        <a:rPr lang="th-TH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ตุลาคม 2559</a:t>
                      </a: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ข้าวไรซ์เบอรี่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นางสาวนิตยา ทองสาย</a:t>
                      </a: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091-8313594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 SimSun"/>
                          <a:cs typeface="Arial" panose="020B0604020202020204" pitchFamily="34" charset="0"/>
                        </a:rPr>
                        <a:t>ส่งมอบเรียบร้อยแล้ว</a:t>
                      </a:r>
                      <a:endParaRPr kumimoji="0" lang="th-TH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64020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5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 ตุลาคม 2559</a:t>
                      </a: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ข้าวหอมนิล</a:t>
                      </a: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นายสมชาย จอมพล</a:t>
                      </a: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087-8302448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 SimSun"/>
                          <a:cs typeface="Arial" panose="020B0604020202020204" pitchFamily="34" charset="0"/>
                        </a:rPr>
                        <a:t>ส่งมอบเรียบร้อยแล้ว</a:t>
                      </a: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5343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6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 กันยายน 2559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ข้าวเหนียวกัญญา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นายสนิท บุญรอด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080-7424829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300</a:t>
                      </a: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250</a:t>
                      </a: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250</a:t>
                      </a:r>
                      <a:endParaRPr 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 SimSun"/>
                          <a:cs typeface="Arial" panose="020B0604020202020204" pitchFamily="34" charset="0"/>
                        </a:rPr>
                        <a:t>ส่งมอบเรียบร้อยแล้ว</a:t>
                      </a: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2028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7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 กันยยายน 2559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ข้าวหอมมะลิแดง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นายมานพ ร้อยศรี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094-2844738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450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 SimSun"/>
                          <a:cs typeface="Arial" panose="020B0604020202020204" pitchFamily="34" charset="0"/>
                        </a:rPr>
                        <a:t>ส่งมอบเรียบร้อยแล้ว</a:t>
                      </a:r>
                      <a:endParaRPr kumimoji="0" lang="th-TH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605733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8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 กันยายน</a:t>
                      </a:r>
                      <a:r>
                        <a:rPr lang="th-TH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2559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ข้าวประดู่แดง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นายสนิท บุญรอด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080-7424829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 SimSun"/>
                          <a:cs typeface="Arial" panose="020B0604020202020204" pitchFamily="34" charset="0"/>
                        </a:rPr>
                        <a:t>ส่งมอบเรียบร้อยแล้ว</a:t>
                      </a: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88463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9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 กันยายน 2559</a:t>
                      </a: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ข้าวดอกพะยอม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นางบัว  ดอนสินทรัพย์</a:t>
                      </a: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089-6712711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550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 SimSun"/>
                          <a:cs typeface="Arial" panose="020B0604020202020204" pitchFamily="34" charset="0"/>
                        </a:rPr>
                        <a:t>ส่งมอบเรียบร้อยแล้ว</a:t>
                      </a: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13949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 กันยายน</a:t>
                      </a:r>
                      <a:r>
                        <a:rPr lang="th-TH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2559</a:t>
                      </a: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ข้าวขาวดอกมะลิ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นางลำดวน ภูไท</a:t>
                      </a:r>
                      <a:endParaRPr 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088-3565276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300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กิโลกรัม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 SimSun"/>
                          <a:cs typeface="Arial" panose="020B0604020202020204" pitchFamily="34" charset="0"/>
                        </a:rPr>
                        <a:t>ส่งมอบเรียบร้อยแล้ว</a:t>
                      </a:r>
                    </a:p>
                  </a:txBody>
                  <a:tcPr marL="48089" marR="48089" marT="24044" marB="240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42118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9441816" y="1996724"/>
            <a:ext cx="1843402" cy="276999"/>
            <a:chOff x="-1149900" y="641914"/>
            <a:chExt cx="1843402" cy="276999"/>
          </a:xfrm>
        </p:grpSpPr>
        <p:sp>
          <p:nvSpPr>
            <p:cNvPr id="30" name="Rounded Rectangle 29"/>
            <p:cNvSpPr/>
            <p:nvPr/>
          </p:nvSpPr>
          <p:spPr>
            <a:xfrm>
              <a:off x="-235326" y="683029"/>
              <a:ext cx="928828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1834" y="2032866"/>
            <a:ext cx="2099644" cy="276999"/>
            <a:chOff x="157873" y="641914"/>
            <a:chExt cx="2099644" cy="276999"/>
          </a:xfrm>
        </p:grpSpPr>
        <p:sp>
          <p:nvSpPr>
            <p:cNvPr id="33" name="Rounded Rectangle 166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56532" y="6144918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</a:t>
            </a:r>
            <a:r>
              <a:rPr lang="th-TH" sz="1200" dirty="0" smtClean="0"/>
              <a:t>10 </a:t>
            </a:r>
            <a:r>
              <a:rPr lang="th-TH" sz="1200" dirty="0"/>
              <a:t>ของทั้งหมด </a:t>
            </a:r>
            <a:r>
              <a:rPr lang="th-TH" sz="1200" dirty="0" smtClean="0"/>
              <a:t>40 </a:t>
            </a:r>
            <a:r>
              <a:rPr lang="th-TH" sz="1200" dirty="0"/>
              <a:t>รายการ</a:t>
            </a:r>
            <a:endParaRPr lang="en-US" sz="1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9022800" y="6184580"/>
            <a:ext cx="2300519" cy="197674"/>
            <a:chOff x="9013354" y="5517896"/>
            <a:chExt cx="2300519" cy="197674"/>
          </a:xfrm>
        </p:grpSpPr>
        <p:sp>
          <p:nvSpPr>
            <p:cNvPr id="38" name="Rounded Rectangle 174"/>
            <p:cNvSpPr/>
            <p:nvPr/>
          </p:nvSpPr>
          <p:spPr>
            <a:xfrm>
              <a:off x="10682189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175"/>
            <p:cNvSpPr/>
            <p:nvPr/>
          </p:nvSpPr>
          <p:spPr>
            <a:xfrm>
              <a:off x="9013354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176"/>
            <p:cNvSpPr/>
            <p:nvPr/>
          </p:nvSpPr>
          <p:spPr>
            <a:xfrm>
              <a:off x="9695539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176"/>
            <p:cNvSpPr/>
            <p:nvPr/>
          </p:nvSpPr>
          <p:spPr>
            <a:xfrm>
              <a:off x="9937237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2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ounded Rectangle 176"/>
            <p:cNvSpPr/>
            <p:nvPr/>
          </p:nvSpPr>
          <p:spPr>
            <a:xfrm>
              <a:off x="10193993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3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ounded Rectangle 176"/>
            <p:cNvSpPr/>
            <p:nvPr/>
          </p:nvSpPr>
          <p:spPr>
            <a:xfrm>
              <a:off x="10435691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4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74097" y="1090085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ข้อมูลการจองผลิตผล</a:t>
            </a:r>
            <a:endParaRPr lang="th-TH" sz="14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Rounded Rectangle 176"/>
          <p:cNvSpPr/>
          <p:nvPr/>
        </p:nvSpPr>
        <p:spPr>
          <a:xfrm>
            <a:off x="10638641" y="2855248"/>
            <a:ext cx="633198" cy="194444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900" b="1" dirty="0" smtClean="0">
                <a:solidFill>
                  <a:schemeClr val="bg1"/>
                </a:solidFill>
              </a:rPr>
              <a:t>รายละเอียด</a:t>
            </a:r>
            <a:endParaRPr lang="th-TH" sz="900" b="1" dirty="0">
              <a:solidFill>
                <a:schemeClr val="bg1"/>
              </a:solidFill>
            </a:endParaRPr>
          </a:p>
        </p:txBody>
      </p:sp>
      <p:cxnSp>
        <p:nvCxnSpPr>
          <p:cNvPr id="98" name="Elbow Connector 29"/>
          <p:cNvCxnSpPr>
            <a:stCxn id="84" idx="3"/>
            <a:endCxn id="22" idx="1"/>
          </p:cNvCxnSpPr>
          <p:nvPr/>
        </p:nvCxnSpPr>
        <p:spPr>
          <a:xfrm>
            <a:off x="11271839" y="2952470"/>
            <a:ext cx="1063938" cy="128615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17455914" y="1333110"/>
            <a:ext cx="587638" cy="2656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9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บันทึก</a:t>
            </a:r>
            <a:endParaRPr lang="th-TH" sz="9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8142232" y="1333110"/>
            <a:ext cx="587638" cy="2656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9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ปิด</a:t>
            </a:r>
            <a:endParaRPr lang="th-TH" sz="9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6969875" y="2314736"/>
            <a:ext cx="1613948" cy="583792"/>
          </a:xfrm>
          <a:prstGeom prst="roundRect">
            <a:avLst>
              <a:gd name="adj" fmla="val 8493"/>
            </a:avLst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800" dirty="0" smtClean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รอโอนเงินจอง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800" dirty="0" smtClean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โอนเงินจองเรียบร้อยแล้ว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800" dirty="0" smtClean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ส่งมอบเรียบร้อยแล้ว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ข้อมูลการจอง</a:t>
            </a:r>
            <a:r>
              <a:rPr lang="th-TH" dirty="0" smtClean="0"/>
              <a:t>ผลิตผลิตภัณฑ์</a:t>
            </a:r>
            <a:endParaRPr lang="th-TH" b="1" dirty="0"/>
          </a:p>
        </p:txBody>
      </p:sp>
      <p:sp>
        <p:nvSpPr>
          <p:cNvPr id="108" name="Rounded Rectangle 107"/>
          <p:cNvSpPr/>
          <p:nvPr/>
        </p:nvSpPr>
        <p:spPr>
          <a:xfrm>
            <a:off x="6585514" y="599204"/>
            <a:ext cx="1091636" cy="427949"/>
          </a:xfrm>
          <a:prstGeom prst="roundRect">
            <a:avLst>
              <a:gd name="adj" fmla="val 419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597349" y="704566"/>
            <a:ext cx="734496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ผลิตภัณฑ์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6756963" y="1029995"/>
            <a:ext cx="1732511" cy="668567"/>
            <a:chOff x="4096368" y="1616526"/>
            <a:chExt cx="1732511" cy="668567"/>
          </a:xfrm>
        </p:grpSpPr>
        <p:sp>
          <p:nvSpPr>
            <p:cNvPr id="111" name="Rounded Rectangle 110"/>
            <p:cNvSpPr/>
            <p:nvPr/>
          </p:nvSpPr>
          <p:spPr>
            <a:xfrm>
              <a:off x="4096368" y="1626322"/>
              <a:ext cx="1346915" cy="641735"/>
            </a:xfrm>
            <a:prstGeom prst="roundRect">
              <a:avLst>
                <a:gd name="adj" fmla="val 150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096368" y="2079512"/>
              <a:ext cx="1346915" cy="1801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4096368" y="1616526"/>
              <a:ext cx="1732511" cy="668567"/>
              <a:chOff x="2626106" y="1307131"/>
              <a:chExt cx="1732511" cy="421165"/>
            </a:xfrm>
            <a:noFill/>
          </p:grpSpPr>
          <p:sp>
            <p:nvSpPr>
              <p:cNvPr id="114" name="Rectangle 113"/>
              <p:cNvSpPr/>
              <p:nvPr/>
            </p:nvSpPr>
            <p:spPr>
              <a:xfrm>
                <a:off x="2793762" y="1440621"/>
                <a:ext cx="1564855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ปฏิทินแผนการ</a:t>
                </a:r>
                <a:r>
                  <a:rPr lang="th-TH" sz="9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จำหน่าย</a:t>
                </a:r>
                <a:endParaRPr lang="th-TH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626106" y="1468257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793764" y="1563623"/>
                <a:ext cx="1257536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ข้อมูลการ</a:t>
                </a:r>
                <a:r>
                  <a:rPr lang="th-TH" sz="9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จอง</a:t>
                </a:r>
                <a:endParaRPr lang="th-TH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626106" y="1579545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793764" y="1307131"/>
                <a:ext cx="1257536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ผลิตภัณฑ์</a:t>
                </a:r>
                <a:endParaRPr lang="th-TH" sz="90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626106" y="1323053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120" name="Rounded Rectangle 176"/>
          <p:cNvSpPr/>
          <p:nvPr/>
        </p:nvSpPr>
        <p:spPr>
          <a:xfrm>
            <a:off x="10638641" y="3167117"/>
            <a:ext cx="633198" cy="194444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900" b="1" dirty="0" smtClean="0">
                <a:solidFill>
                  <a:schemeClr val="bg1"/>
                </a:solidFill>
              </a:rPr>
              <a:t>รายละเอียด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121" name="Rounded Rectangle 176"/>
          <p:cNvSpPr/>
          <p:nvPr/>
        </p:nvSpPr>
        <p:spPr>
          <a:xfrm>
            <a:off x="10638641" y="3478986"/>
            <a:ext cx="633198" cy="194444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900" b="1" dirty="0" smtClean="0">
                <a:solidFill>
                  <a:schemeClr val="bg1"/>
                </a:solidFill>
              </a:rPr>
              <a:t>รายละเอียด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122" name="Rounded Rectangle 176"/>
          <p:cNvSpPr/>
          <p:nvPr/>
        </p:nvSpPr>
        <p:spPr>
          <a:xfrm>
            <a:off x="10638641" y="3790855"/>
            <a:ext cx="633198" cy="194444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900" b="1" dirty="0" smtClean="0">
                <a:solidFill>
                  <a:schemeClr val="bg1"/>
                </a:solidFill>
              </a:rPr>
              <a:t>รายละเอียด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123" name="Rounded Rectangle 176"/>
          <p:cNvSpPr/>
          <p:nvPr/>
        </p:nvSpPr>
        <p:spPr>
          <a:xfrm>
            <a:off x="10638641" y="4083674"/>
            <a:ext cx="633198" cy="194444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900" b="1" dirty="0" smtClean="0">
                <a:solidFill>
                  <a:schemeClr val="bg1"/>
                </a:solidFill>
              </a:rPr>
              <a:t>รายละเอียด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124" name="Rounded Rectangle 176"/>
          <p:cNvSpPr/>
          <p:nvPr/>
        </p:nvSpPr>
        <p:spPr>
          <a:xfrm>
            <a:off x="10638641" y="4386018"/>
            <a:ext cx="633198" cy="194444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900" b="1" dirty="0" smtClean="0">
                <a:solidFill>
                  <a:schemeClr val="bg1"/>
                </a:solidFill>
              </a:rPr>
              <a:t>รายละเอียด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125" name="Rounded Rectangle 176"/>
          <p:cNvSpPr/>
          <p:nvPr/>
        </p:nvSpPr>
        <p:spPr>
          <a:xfrm>
            <a:off x="10638641" y="4697887"/>
            <a:ext cx="633198" cy="194444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900" b="1" dirty="0" smtClean="0">
                <a:solidFill>
                  <a:schemeClr val="bg1"/>
                </a:solidFill>
              </a:rPr>
              <a:t>รายละเอียด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126" name="Rounded Rectangle 176"/>
          <p:cNvSpPr/>
          <p:nvPr/>
        </p:nvSpPr>
        <p:spPr>
          <a:xfrm>
            <a:off x="10638641" y="5009756"/>
            <a:ext cx="633198" cy="194444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900" b="1" dirty="0" smtClean="0">
                <a:solidFill>
                  <a:schemeClr val="bg1"/>
                </a:solidFill>
              </a:rPr>
              <a:t>รายละเอียด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127" name="Rounded Rectangle 176"/>
          <p:cNvSpPr/>
          <p:nvPr/>
        </p:nvSpPr>
        <p:spPr>
          <a:xfrm>
            <a:off x="10638641" y="5321625"/>
            <a:ext cx="633198" cy="194444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900" b="1" dirty="0" smtClean="0">
                <a:solidFill>
                  <a:schemeClr val="bg1"/>
                </a:solidFill>
              </a:rPr>
              <a:t>รายละเอียด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128" name="Rounded Rectangle 176"/>
          <p:cNvSpPr/>
          <p:nvPr/>
        </p:nvSpPr>
        <p:spPr>
          <a:xfrm>
            <a:off x="10638641" y="5623968"/>
            <a:ext cx="633198" cy="194444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900" b="1" dirty="0" smtClean="0">
                <a:solidFill>
                  <a:schemeClr val="bg1"/>
                </a:solidFill>
              </a:rPr>
              <a:t>รายละเอียด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3887202" y="2597107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ราคาปลีก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14543787" y="2894329"/>
            <a:ext cx="492908" cy="155014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5036695" y="2843689"/>
            <a:ext cx="85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บาท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3887202" y="2851504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ราคาส่ง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13718730" y="2913438"/>
            <a:ext cx="148465" cy="148465"/>
          </a:xfrm>
          <a:prstGeom prst="ellipse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13718730" y="2653558"/>
            <a:ext cx="148465" cy="148465"/>
            <a:chOff x="13718730" y="2653558"/>
            <a:chExt cx="148465" cy="148465"/>
          </a:xfrm>
        </p:grpSpPr>
        <p:sp>
          <p:nvSpPr>
            <p:cNvPr id="150" name="Oval 149"/>
            <p:cNvSpPr/>
            <p:nvPr/>
          </p:nvSpPr>
          <p:spPr>
            <a:xfrm>
              <a:off x="13718730" y="2653558"/>
              <a:ext cx="148465" cy="148465"/>
            </a:xfrm>
            <a:prstGeom prst="ellipse">
              <a:avLst/>
            </a:prstGeom>
            <a:gradFill flip="none" rotWithShape="1">
              <a:gsLst>
                <a:gs pos="0">
                  <a:srgbClr val="DEDEDE">
                    <a:shade val="67500"/>
                    <a:satMod val="115000"/>
                  </a:srgbClr>
                </a:gs>
                <a:gs pos="100000">
                  <a:schemeClr val="bg1"/>
                </a:gs>
                <a:gs pos="51000">
                  <a:srgbClr val="DEDED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 flipH="1">
              <a:off x="13759255" y="2694128"/>
              <a:ext cx="67327" cy="673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12445927" y="3182673"/>
            <a:ext cx="125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จำนวนเงินที่จ่าย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13704255" y="3223788"/>
            <a:ext cx="492908" cy="1550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4197163" y="3173148"/>
            <a:ext cx="85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บาท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2423788" y="3520216"/>
            <a:ext cx="125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ข้อมูลผู้จอง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989" y="4012611"/>
            <a:ext cx="121870" cy="121870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15846398" y="3972593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ชื่อ-นามสกุล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6795409" y="3995622"/>
            <a:ext cx="1613948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13738737" y="3754261"/>
            <a:ext cx="148465" cy="148465"/>
            <a:chOff x="13718730" y="2653558"/>
            <a:chExt cx="148465" cy="148465"/>
          </a:xfrm>
        </p:grpSpPr>
        <p:sp>
          <p:nvSpPr>
            <p:cNvPr id="165" name="Oval 164"/>
            <p:cNvSpPr/>
            <p:nvPr/>
          </p:nvSpPr>
          <p:spPr>
            <a:xfrm>
              <a:off x="13718730" y="2653558"/>
              <a:ext cx="148465" cy="148465"/>
            </a:xfrm>
            <a:prstGeom prst="ellipse">
              <a:avLst/>
            </a:prstGeom>
            <a:gradFill flip="none" rotWithShape="1">
              <a:gsLst>
                <a:gs pos="0">
                  <a:srgbClr val="DEDEDE">
                    <a:shade val="67500"/>
                    <a:satMod val="115000"/>
                  </a:srgbClr>
                </a:gs>
                <a:gs pos="100000">
                  <a:schemeClr val="bg1"/>
                </a:gs>
                <a:gs pos="51000">
                  <a:srgbClr val="DEDED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 flipH="1">
              <a:off x="13759255" y="2694128"/>
              <a:ext cx="67327" cy="673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13887202" y="3715965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สมาชิก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13738737" y="4271589"/>
            <a:ext cx="148465" cy="148465"/>
          </a:xfrm>
          <a:prstGeom prst="ellipse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3887202" y="4233293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บุคคลทั่วไป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3466500" y="4498354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ชื่อ-นามสกุล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14415511" y="4521383"/>
            <a:ext cx="1613948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16795409" y="4521383"/>
            <a:ext cx="1613948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5846398" y="4498354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เบอร์โทรศัพท์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3101628" y="4754503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ที่อยู่</a:t>
            </a:r>
            <a:endParaRPr lang="en-US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93" name="Group 192"/>
          <p:cNvGrpSpPr/>
          <p:nvPr/>
        </p:nvGrpSpPr>
        <p:grpSpPr>
          <a:xfrm>
            <a:off x="15871954" y="5150168"/>
            <a:ext cx="2539750" cy="252000"/>
            <a:chOff x="-60571" y="641914"/>
            <a:chExt cx="2539750" cy="276999"/>
          </a:xfrm>
        </p:grpSpPr>
        <p:sp>
          <p:nvSpPr>
            <p:cNvPr id="194" name="Rounded Rectangle 193"/>
            <p:cNvSpPr/>
            <p:nvPr/>
          </p:nvSpPr>
          <p:spPr>
            <a:xfrm>
              <a:off x="1085766" y="683029"/>
              <a:ext cx="139341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village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หมู่บ้าน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13621286" y="5355983"/>
            <a:ext cx="2321307" cy="252000"/>
            <a:chOff x="157873" y="641914"/>
            <a:chExt cx="2321307" cy="276999"/>
          </a:xfrm>
        </p:grpSpPr>
        <p:sp>
          <p:nvSpPr>
            <p:cNvPr id="197" name="Rounded Rectangle 196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h_no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บ้านเลขที่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6086812" y="5340570"/>
            <a:ext cx="2321306" cy="252000"/>
            <a:chOff x="157873" y="641914"/>
            <a:chExt cx="2321306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1085766" y="683029"/>
              <a:ext cx="139341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lot_no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หมู่ที่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13619719" y="4975179"/>
            <a:ext cx="2321307" cy="252000"/>
            <a:chOff x="157873" y="641914"/>
            <a:chExt cx="2321307" cy="276999"/>
          </a:xfrm>
        </p:grpSpPr>
        <p:sp>
          <p:nvSpPr>
            <p:cNvPr id="203" name="Rounded Rectangle 202"/>
            <p:cNvSpPr/>
            <p:nvPr/>
          </p:nvSpPr>
          <p:spPr>
            <a:xfrm>
              <a:off x="1087688" y="683029"/>
              <a:ext cx="1391492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building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อาคาร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6088106" y="4959766"/>
            <a:ext cx="2321307" cy="252000"/>
            <a:chOff x="157873" y="641914"/>
            <a:chExt cx="2321307" cy="276999"/>
          </a:xfrm>
        </p:grpSpPr>
        <p:sp>
          <p:nvSpPr>
            <p:cNvPr id="206" name="Rounded Rectangle 205"/>
            <p:cNvSpPr/>
            <p:nvPr/>
          </p:nvSpPr>
          <p:spPr>
            <a:xfrm>
              <a:off x="1085766" y="683029"/>
              <a:ext cx="139341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floor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ชั้น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13619876" y="5165581"/>
            <a:ext cx="2321306" cy="252000"/>
            <a:chOff x="157873" y="641914"/>
            <a:chExt cx="2321306" cy="276999"/>
          </a:xfrm>
        </p:grpSpPr>
        <p:sp>
          <p:nvSpPr>
            <p:cNvPr id="209" name="Rounded Rectangle 208"/>
            <p:cNvSpPr/>
            <p:nvPr/>
          </p:nvSpPr>
          <p:spPr>
            <a:xfrm>
              <a:off x="1087530" y="683029"/>
              <a:ext cx="139164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room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เลขที่ห้อง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5637460" y="5530972"/>
            <a:ext cx="2770658" cy="252000"/>
            <a:chOff x="-291479" y="641914"/>
            <a:chExt cx="2770658" cy="276999"/>
          </a:xfrm>
        </p:grpSpPr>
        <p:sp>
          <p:nvSpPr>
            <p:cNvPr id="212" name="Rounded Rectangle 211"/>
            <p:cNvSpPr/>
            <p:nvPr/>
          </p:nvSpPr>
          <p:spPr>
            <a:xfrm>
              <a:off x="1085764" y="683029"/>
              <a:ext cx="1393415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lane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-291479" y="641914"/>
              <a:ext cx="1377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ตรอก / ซอย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13398943" y="5546385"/>
            <a:ext cx="2539751" cy="252000"/>
            <a:chOff x="-62073" y="646563"/>
            <a:chExt cx="2539751" cy="276999"/>
          </a:xfrm>
        </p:grpSpPr>
        <p:sp>
          <p:nvSpPr>
            <p:cNvPr id="215" name="Rounded Rectangle 214"/>
            <p:cNvSpPr/>
            <p:nvPr/>
          </p:nvSpPr>
          <p:spPr>
            <a:xfrm>
              <a:off x="1081480" y="687678"/>
              <a:ext cx="1396198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street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-62073" y="646563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ถนน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6087096" y="5911776"/>
            <a:ext cx="2321306" cy="252000"/>
            <a:chOff x="157873" y="641914"/>
            <a:chExt cx="2321306" cy="276999"/>
          </a:xfrm>
        </p:grpSpPr>
        <p:sp>
          <p:nvSpPr>
            <p:cNvPr id="218" name="Rounded Rectangle 217"/>
            <p:cNvSpPr/>
            <p:nvPr/>
          </p:nvSpPr>
          <p:spPr>
            <a:xfrm>
              <a:off x="1086776" y="683029"/>
              <a:ext cx="139240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zip_code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รหัสไปรษณีย์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13413401" y="4750724"/>
            <a:ext cx="5002555" cy="252000"/>
            <a:chOff x="-60571" y="641914"/>
            <a:chExt cx="5002555" cy="276999"/>
          </a:xfrm>
        </p:grpSpPr>
        <p:sp>
          <p:nvSpPr>
            <p:cNvPr id="221" name="Rounded Rectangle 220"/>
            <p:cNvSpPr/>
            <p:nvPr/>
          </p:nvSpPr>
          <p:spPr>
            <a:xfrm>
              <a:off x="1072445" y="683029"/>
              <a:ext cx="386953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place_name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ชื่อสถานที่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13617887" y="5736787"/>
            <a:ext cx="2361431" cy="252000"/>
            <a:chOff x="4819007" y="4280374"/>
            <a:chExt cx="2361431" cy="283521"/>
          </a:xfrm>
        </p:grpSpPr>
        <p:grpSp>
          <p:nvGrpSpPr>
            <p:cNvPr id="227" name="Group 226"/>
            <p:cNvGrpSpPr/>
            <p:nvPr/>
          </p:nvGrpSpPr>
          <p:grpSpPr>
            <a:xfrm>
              <a:off x="4819007" y="4280374"/>
              <a:ext cx="2321306" cy="276999"/>
              <a:chOff x="157873" y="641914"/>
              <a:chExt cx="2321306" cy="276999"/>
            </a:xfrm>
          </p:grpSpPr>
          <p:sp>
            <p:nvSpPr>
              <p:cNvPr id="229" name="Rounded Rectangle 228"/>
              <p:cNvSpPr/>
              <p:nvPr/>
            </p:nvSpPr>
            <p:spPr>
              <a:xfrm>
                <a:off x="1081306" y="683029"/>
                <a:ext cx="1397873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province_code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จังหวัด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8" name="Rectangle 227"/>
            <p:cNvSpPr/>
            <p:nvPr/>
          </p:nvSpPr>
          <p:spPr>
            <a:xfrm>
              <a:off x="6885305" y="434130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6090672" y="5721374"/>
            <a:ext cx="2368446" cy="252000"/>
            <a:chOff x="4819008" y="4066672"/>
            <a:chExt cx="2368446" cy="283960"/>
          </a:xfrm>
        </p:grpSpPr>
        <p:grpSp>
          <p:nvGrpSpPr>
            <p:cNvPr id="232" name="Group 231"/>
            <p:cNvGrpSpPr/>
            <p:nvPr/>
          </p:nvGrpSpPr>
          <p:grpSpPr>
            <a:xfrm>
              <a:off x="4819008" y="4066672"/>
              <a:ext cx="2321307" cy="276999"/>
              <a:chOff x="157873" y="641914"/>
              <a:chExt cx="2321307" cy="276999"/>
            </a:xfrm>
          </p:grpSpPr>
          <p:sp>
            <p:nvSpPr>
              <p:cNvPr id="234" name="Rounded Rectangle 233"/>
              <p:cNvSpPr/>
              <p:nvPr/>
            </p:nvSpPr>
            <p:spPr>
              <a:xfrm>
                <a:off x="1083200" y="683029"/>
                <a:ext cx="1395980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district_code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อำเภอ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3" name="Rectangle 232"/>
            <p:cNvSpPr/>
            <p:nvPr/>
          </p:nvSpPr>
          <p:spPr>
            <a:xfrm>
              <a:off x="6892321" y="412804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13621787" y="5927189"/>
            <a:ext cx="2368521" cy="252000"/>
            <a:chOff x="4819009" y="3853409"/>
            <a:chExt cx="2368521" cy="276999"/>
          </a:xfrm>
        </p:grpSpPr>
        <p:grpSp>
          <p:nvGrpSpPr>
            <p:cNvPr id="237" name="Group 236"/>
            <p:cNvGrpSpPr/>
            <p:nvPr/>
          </p:nvGrpSpPr>
          <p:grpSpPr>
            <a:xfrm>
              <a:off x="4819009" y="3853409"/>
              <a:ext cx="2321307" cy="276999"/>
              <a:chOff x="157873" y="641914"/>
              <a:chExt cx="2321307" cy="276999"/>
            </a:xfrm>
          </p:grpSpPr>
          <p:sp>
            <p:nvSpPr>
              <p:cNvPr id="239" name="Rounded Rectangle 238"/>
              <p:cNvSpPr/>
              <p:nvPr/>
            </p:nvSpPr>
            <p:spPr>
              <a:xfrm>
                <a:off x="1083016" y="683029"/>
                <a:ext cx="139616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subistrict_code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ตำบล / แขวง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8" name="Rectangle 237"/>
            <p:cNvSpPr/>
            <p:nvPr/>
          </p:nvSpPr>
          <p:spPr>
            <a:xfrm>
              <a:off x="6892397" y="3898544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285" name="TextBox 284"/>
          <p:cNvSpPr txBox="1"/>
          <p:nvPr/>
        </p:nvSpPr>
        <p:spPr>
          <a:xfrm>
            <a:off x="12423788" y="6169898"/>
            <a:ext cx="125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ข้อมูลผู้สร้างรายการ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2715758" y="6727745"/>
            <a:ext cx="97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หมายเหตุ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13664768" y="6750774"/>
            <a:ext cx="4731527" cy="194768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0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13989</TotalTime>
  <Words>1639</Words>
  <Application>Microsoft Office PowerPoint</Application>
  <PresentationFormat>Widescreen</PresentationFormat>
  <Paragraphs>803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 SimSun</vt:lpstr>
      <vt:lpstr>Angsana New</vt:lpstr>
      <vt:lpstr>Arial</vt:lpstr>
      <vt:lpstr>Calibri</vt:lpstr>
      <vt:lpstr>Calibri Light</vt:lpstr>
      <vt:lpstr>Cordia New</vt:lpstr>
      <vt:lpstr>DokChampa</vt:lpstr>
      <vt:lpstr>Verdana</vt:lpstr>
      <vt:lpstr>Wingdings 3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salamork ratiug</cp:lastModifiedBy>
  <cp:revision>544</cp:revision>
  <cp:lastPrinted>2016-05-06T04:51:37Z</cp:lastPrinted>
  <dcterms:created xsi:type="dcterms:W3CDTF">2016-04-03T18:10:33Z</dcterms:created>
  <dcterms:modified xsi:type="dcterms:W3CDTF">2017-02-24T11:19:58Z</dcterms:modified>
</cp:coreProperties>
</file>