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6"/>
  </p:notesMasterIdLst>
  <p:sldIdLst>
    <p:sldId id="312" r:id="rId3"/>
    <p:sldId id="310" r:id="rId4"/>
    <p:sldId id="313" r:id="rId5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93D6A"/>
    <a:srgbClr val="F5F3F4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6437" autoAdjust="0"/>
  </p:normalViewPr>
  <p:slideViewPr>
    <p:cSldViewPr snapToGrid="0">
      <p:cViewPr>
        <p:scale>
          <a:sx n="66" d="100"/>
          <a:sy n="66" d="100"/>
        </p:scale>
        <p:origin x="4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03/02/60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64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00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1830791" y="709270"/>
            <a:ext cx="60144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สมาชิก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75969" y="709270"/>
            <a:ext cx="84029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ภาพกิจกรรม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94394" y="709270"/>
            <a:ext cx="9028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โครงการอบรม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3309" y="709270"/>
            <a:ext cx="83548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th-TH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คลิปกิจกรรม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95899" y="709270"/>
            <a:ext cx="92845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ส่งข่าว</a:t>
            </a:r>
            <a:r>
              <a:rPr lang="th-TH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lang="en-US" sz="900" b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Email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21448" y="709270"/>
            <a:ext cx="93006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ผลิตผลสมาชิก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308325" y="709270"/>
            <a:ext cx="87395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รายงานข้อมูล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472615" y="704525"/>
            <a:ext cx="1043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</a:t>
            </a:r>
            <a:r>
              <a:rPr 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: admin</a:t>
            </a:r>
            <a:endParaRPr lang="th-TH" sz="900" b="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34" y="699782"/>
            <a:ext cx="257244" cy="24032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605726" y="709270"/>
            <a:ext cx="73770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ตั้งค่าระบบ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02389" y="709270"/>
            <a:ext cx="115929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th-TH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 3" panose="05040102010807070707" pitchFamily="18" charset="2"/>
              </a:rPr>
              <a:t>ประมาณการผลิตผล</a:t>
            </a:r>
          </a:p>
        </p:txBody>
      </p: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17500"/>
            <a:ext cx="11399520" cy="60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744956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97" y="109008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ข้อมูลสมาชิก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 </a:t>
            </a:r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ผลิตภัณฑ์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45036" y="1397393"/>
            <a:ext cx="537115" cy="348662"/>
            <a:chOff x="612322" y="2619228"/>
            <a:chExt cx="537115" cy="34866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612323" y="2619228"/>
              <a:ext cx="537114" cy="348662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322" y="2696574"/>
              <a:ext cx="537114" cy="2262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7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ผลิตภัณฑ์</a:t>
              </a:r>
              <a:endParaRPr lang="th-TH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0" name="Round Same Side Corner Rectangle 149"/>
          <p:cNvSpPr/>
          <p:nvPr/>
        </p:nvSpPr>
        <p:spPr>
          <a:xfrm>
            <a:off x="592002" y="1397392"/>
            <a:ext cx="10140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ข้อมูลตามบัตรประชาชน </a:t>
            </a:r>
            <a:endParaRPr lang="en-US" sz="6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และข้อมูลการติดต่อกลับ</a:t>
            </a:r>
          </a:p>
        </p:txBody>
      </p:sp>
      <p:sp>
        <p:nvSpPr>
          <p:cNvPr id="151" name="Round Same Side Corner Rectangle 150"/>
          <p:cNvSpPr/>
          <p:nvPr/>
        </p:nvSpPr>
        <p:spPr>
          <a:xfrm>
            <a:off x="1646834" y="139739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ประวัติการฝึกอบรม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ound Same Side Corner Rectangle 151"/>
          <p:cNvSpPr/>
          <p:nvPr/>
        </p:nvSpPr>
        <p:spPr>
          <a:xfrm>
            <a:off x="2577155" y="1397392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ประวัติการดูงาน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ound Same Side Corner Rectangle 152"/>
          <p:cNvSpPr/>
          <p:nvPr/>
        </p:nvSpPr>
        <p:spPr>
          <a:xfrm>
            <a:off x="3379474" y="1397392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ประสบการณ์ในการช่วยเหลือสังคม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ound Same Side Corner Rectangle 153"/>
          <p:cNvSpPr/>
          <p:nvPr/>
        </p:nvSpPr>
        <p:spPr>
          <a:xfrm>
            <a:off x="4654899" y="1397392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รางวัลเชิดชูเกียรติที่เคยได้รับ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ound Same Side Corner Rectangle 154"/>
          <p:cNvSpPr/>
          <p:nvPr/>
        </p:nvSpPr>
        <p:spPr>
          <a:xfrm>
            <a:off x="5805524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ข้อมูลการศึกษา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ound Same Side Corner Rectangle 155"/>
          <p:cNvSpPr/>
          <p:nvPr/>
        </p:nvSpPr>
        <p:spPr>
          <a:xfrm>
            <a:off x="6563719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ข้อมูลสุขภาพ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ound Same Side Corner Rectangle 156"/>
          <p:cNvSpPr/>
          <p:nvPr/>
        </p:nvSpPr>
        <p:spPr>
          <a:xfrm>
            <a:off x="7321915" y="1397392"/>
            <a:ext cx="89731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ข้อมูลสถานที่ทำงาน </a:t>
            </a:r>
            <a:endParaRPr lang="th-TH" sz="600" b="1" dirty="0" smtClean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</a:t>
            </a:r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ประวัติการทำงาน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ound Same Side Corner Rectangle 157"/>
          <p:cNvSpPr/>
          <p:nvPr/>
        </p:nvSpPr>
        <p:spPr>
          <a:xfrm>
            <a:off x="8266725" y="1397392"/>
            <a:ext cx="730819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ผลิตผลในครัวเรือน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92002" y="1784804"/>
            <a:ext cx="10710997" cy="394982"/>
            <a:chOff x="610358" y="2588810"/>
            <a:chExt cx="10710997" cy="394982"/>
          </a:xfrm>
        </p:grpSpPr>
        <p:sp>
          <p:nvSpPr>
            <p:cNvPr id="160" name="Round Same Side Corner Rectangle 159"/>
            <p:cNvSpPr/>
            <p:nvPr/>
          </p:nvSpPr>
          <p:spPr>
            <a:xfrm>
              <a:off x="735784" y="2656114"/>
              <a:ext cx="10585571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0358" y="2588810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รายการข้อมูลผลิตภัฑณ์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54423"/>
              </p:ext>
            </p:extLst>
          </p:nvPr>
        </p:nvGraphicFramePr>
        <p:xfrm>
          <a:off x="717430" y="2712689"/>
          <a:ext cx="10571349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6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777921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141447332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936360930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78343147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กลุ่มผลิตภัณฑ์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ประเภทผลิตภัณฑ์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จำนวนงวด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9163335" y="1871159"/>
            <a:ext cx="2066925" cy="287696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8621139" y="2289778"/>
            <a:ext cx="2667642" cy="276999"/>
            <a:chOff x="-1149900" y="641914"/>
            <a:chExt cx="2667642" cy="276999"/>
          </a:xfrm>
        </p:grpSpPr>
        <p:sp>
          <p:nvSpPr>
            <p:cNvPr id="165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17429" y="6286695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9002480" y="6326357"/>
            <a:ext cx="2300519" cy="197674"/>
            <a:chOff x="9013354" y="5517896"/>
            <a:chExt cx="2300519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75350" y="2285839"/>
            <a:ext cx="2099644" cy="276999"/>
            <a:chOff x="157873" y="641914"/>
            <a:chExt cx="2099644" cy="276999"/>
          </a:xfrm>
        </p:grpSpPr>
        <p:sp>
          <p:nvSpPr>
            <p:cNvPr id="202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2416372" y="0"/>
            <a:ext cx="7865530" cy="8621486"/>
            <a:chOff x="4321440" y="2937259"/>
            <a:chExt cx="2645301" cy="428921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321440" y="2937259"/>
              <a:ext cx="2645301" cy="4289211"/>
              <a:chOff x="4118252" y="3186526"/>
              <a:chExt cx="2645301" cy="4289211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118252" y="3186526"/>
                <a:ext cx="2645301" cy="4289211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4191724" y="3467919"/>
                <a:ext cx="2477862" cy="3866008"/>
              </a:xfrm>
              <a:prstGeom prst="roundRect">
                <a:avLst>
                  <a:gd name="adj" fmla="val 1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324" y="4933528"/>
              <a:ext cx="148521" cy="148521"/>
            </a:xfrm>
            <a:prstGeom prst="rect">
              <a:avLst/>
            </a:prstGeom>
          </p:spPr>
        </p:pic>
      </p:grpSp>
      <p:sp>
        <p:nvSpPr>
          <p:cNvPr id="224" name="Rounded Rectangle 223"/>
          <p:cNvSpPr/>
          <p:nvPr/>
        </p:nvSpPr>
        <p:spPr>
          <a:xfrm>
            <a:off x="12967052" y="2939663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3950953" y="727384"/>
            <a:ext cx="5693554" cy="274320"/>
          </a:xfrm>
          <a:prstGeom prst="roundRect">
            <a:avLst>
              <a:gd name="adj" fmla="val 129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Product_desc</a:t>
            </a:r>
            <a:endParaRPr lang="en-US" sz="1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3303019" y="73373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ชื่อสินค้า</a:t>
            </a:r>
            <a:endParaRPr lang="en-US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17391969" y="1064022"/>
            <a:ext cx="2252538" cy="274320"/>
            <a:chOff x="4879441" y="2417389"/>
            <a:chExt cx="2252538" cy="274320"/>
          </a:xfrm>
        </p:grpSpPr>
        <p:sp>
          <p:nvSpPr>
            <p:cNvPr id="228" name="Rounded Rectangle 227"/>
            <p:cNvSpPr/>
            <p:nvPr/>
          </p:nvSpPr>
          <p:spPr>
            <a:xfrm>
              <a:off x="5431195" y="2417389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79441" y="2423744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3227679" y="1064022"/>
            <a:ext cx="2424060" cy="274320"/>
            <a:chOff x="393816" y="1274442"/>
            <a:chExt cx="2424060" cy="274320"/>
          </a:xfrm>
        </p:grpSpPr>
        <p:sp>
          <p:nvSpPr>
            <p:cNvPr id="231" name="Rounded Rectangle 230"/>
            <p:cNvSpPr/>
            <p:nvPr/>
          </p:nvSpPr>
          <p:spPr>
            <a:xfrm>
              <a:off x="1117092" y="1274442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Product_group_desc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93816" y="1280797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กลุ่มสินค้า</a:t>
              </a:r>
              <a:endParaRPr lang="en-US" dirty="0"/>
            </a:p>
          </p:txBody>
        </p:sp>
        <p:sp>
          <p:nvSpPr>
            <p:cNvPr id="233" name="Isosceles Triangle 232"/>
            <p:cNvSpPr/>
            <p:nvPr/>
          </p:nvSpPr>
          <p:spPr>
            <a:xfrm flipV="1">
              <a:off x="2646427" y="1397118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3067378" y="1385508"/>
            <a:ext cx="2584360" cy="274320"/>
            <a:chOff x="233515" y="1819158"/>
            <a:chExt cx="2584360" cy="274320"/>
          </a:xfrm>
        </p:grpSpPr>
        <p:sp>
          <p:nvSpPr>
            <p:cNvPr id="235" name="TextBox 234"/>
            <p:cNvSpPr txBox="1"/>
            <p:nvPr/>
          </p:nvSpPr>
          <p:spPr>
            <a:xfrm>
              <a:off x="233515" y="1825513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ประเภทสินค้า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37" name="Rounded Rectangle 236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Product_type_desc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8" name="Isosceles Triangle 237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17290978" y="1385508"/>
            <a:ext cx="2353529" cy="274320"/>
            <a:chOff x="464346" y="1819158"/>
            <a:chExt cx="2353529" cy="274320"/>
          </a:xfrm>
        </p:grpSpPr>
        <p:sp>
          <p:nvSpPr>
            <p:cNvPr id="240" name="TextBox 239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42" name="Rounded Rectangle 241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Product_unit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4" name="Rounded Rectangle 243"/>
          <p:cNvSpPr/>
          <p:nvPr/>
        </p:nvSpPr>
        <p:spPr>
          <a:xfrm>
            <a:off x="1397168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494323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591478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1688633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7828310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8799860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13381565" y="1712806"/>
            <a:ext cx="2270173" cy="274320"/>
            <a:chOff x="547702" y="1819158"/>
            <a:chExt cx="2270173" cy="274320"/>
          </a:xfrm>
        </p:grpSpPr>
        <p:sp>
          <p:nvSpPr>
            <p:cNvPr id="251" name="TextBox 250"/>
            <p:cNvSpPr txBox="1"/>
            <p:nvPr/>
          </p:nvSpPr>
          <p:spPr>
            <a:xfrm>
              <a:off x="547702" y="1825513"/>
              <a:ext cx="569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7BA9D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เลือกไฟล์รูปภาพ</a:t>
              </a:r>
              <a:endPara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2951024" y="301275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2967052" y="34793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2954836" y="3552425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2967052" y="40086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2967052" y="4081725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216854" y="291629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8216854" y="347388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8216854" y="4002036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1182320" y="-11399"/>
            <a:ext cx="6869158" cy="3709206"/>
          </a:xfrm>
          <a:prstGeom prst="roundRect">
            <a:avLst>
              <a:gd name="adj" fmla="val 186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21166292" y="6169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1599403" y="382711"/>
            <a:ext cx="2614818" cy="342900"/>
            <a:chOff x="203057" y="1805191"/>
            <a:chExt cx="2614818" cy="342900"/>
          </a:xfrm>
        </p:grpSpPr>
        <p:sp>
          <p:nvSpPr>
            <p:cNvPr id="267" name="TextBox 266"/>
            <p:cNvSpPr txBox="1"/>
            <p:nvPr/>
          </p:nvSpPr>
          <p:spPr>
            <a:xfrm>
              <a:off x="203057" y="1845836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ราคาขายปลีก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Retail_price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280616" y="382711"/>
            <a:ext cx="2509020" cy="342900"/>
            <a:chOff x="308855" y="1805191"/>
            <a:chExt cx="2509020" cy="342900"/>
          </a:xfrm>
        </p:grpSpPr>
        <p:sp>
          <p:nvSpPr>
            <p:cNvPr id="270" name="TextBox 269"/>
            <p:cNvSpPr txBox="1"/>
            <p:nvPr/>
          </p:nvSpPr>
          <p:spPr>
            <a:xfrm>
              <a:off x="308855" y="1845836"/>
              <a:ext cx="8082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ราคาขายส่ง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Wholesale_price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1254758" y="826983"/>
            <a:ext cx="2959463" cy="342900"/>
            <a:chOff x="-141588" y="1805191"/>
            <a:chExt cx="2959463" cy="342900"/>
          </a:xfrm>
        </p:grpSpPr>
        <p:sp>
          <p:nvSpPr>
            <p:cNvPr id="273" name="TextBox 272"/>
            <p:cNvSpPr txBox="1"/>
            <p:nvPr/>
          </p:nvSpPr>
          <p:spPr>
            <a:xfrm>
              <a:off x="-141588" y="1845836"/>
              <a:ext cx="1258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เงื่อนไขสินค้าราคาส่ง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Wholesale_condition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1313813" y="1263694"/>
            <a:ext cx="2909770" cy="342900"/>
            <a:chOff x="-91895" y="1805191"/>
            <a:chExt cx="2909770" cy="342900"/>
          </a:xfrm>
        </p:grpSpPr>
        <p:sp>
          <p:nvSpPr>
            <p:cNvPr id="276" name="TextBox 275"/>
            <p:cNvSpPr txBox="1"/>
            <p:nvPr/>
          </p:nvSpPr>
          <p:spPr>
            <a:xfrm>
              <a:off x="-91895" y="1845836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กำลังการผลิตต่อวัน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</a:t>
              </a:r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_day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746745" y="1263694"/>
            <a:ext cx="3038011" cy="342900"/>
            <a:chOff x="-220136" y="1805191"/>
            <a:chExt cx="3038011" cy="342900"/>
          </a:xfrm>
        </p:grpSpPr>
        <p:sp>
          <p:nvSpPr>
            <p:cNvPr id="279" name="TextBox 278"/>
            <p:cNvSpPr txBox="1"/>
            <p:nvPr/>
          </p:nvSpPr>
          <p:spPr>
            <a:xfrm>
              <a:off x="-220136" y="1845836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กำลังการผลิตต่อเดือน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Capacity_per_month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24599270" y="826983"/>
            <a:ext cx="3185486" cy="342900"/>
            <a:chOff x="-367611" y="1805191"/>
            <a:chExt cx="3185486" cy="342900"/>
          </a:xfrm>
        </p:grpSpPr>
        <p:sp>
          <p:nvSpPr>
            <p:cNvPr id="282" name="TextBox 281"/>
            <p:cNvSpPr txBox="1"/>
            <p:nvPr/>
          </p:nvSpPr>
          <p:spPr>
            <a:xfrm>
              <a:off x="-367611" y="1845836"/>
              <a:ext cx="1484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ระยะเวลาในการเก็บรักษา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Product_life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1758143" y="1663533"/>
            <a:ext cx="2440090" cy="342900"/>
            <a:chOff x="377785" y="1805191"/>
            <a:chExt cx="2440090" cy="342900"/>
          </a:xfrm>
        </p:grpSpPr>
        <p:sp>
          <p:nvSpPr>
            <p:cNvPr id="285" name="TextBox 284"/>
            <p:cNvSpPr txBox="1"/>
            <p:nvPr/>
          </p:nvSpPr>
          <p:spPr>
            <a:xfrm>
              <a:off x="377785" y="184583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สั่งล่วงหน้า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Advance_order_condition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280661" y="1663533"/>
            <a:ext cx="2492987" cy="342900"/>
            <a:chOff x="324888" y="1805191"/>
            <a:chExt cx="2492987" cy="342900"/>
          </a:xfrm>
        </p:grpSpPr>
        <p:sp>
          <p:nvSpPr>
            <p:cNvPr id="288" name="TextBox 287"/>
            <p:cNvSpPr txBox="1"/>
            <p:nvPr/>
          </p:nvSpPr>
          <p:spPr>
            <a:xfrm>
              <a:off x="324888" y="1845836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พร้อมจัดส่ง</a:t>
              </a:r>
              <a:endParaRPr lang="en-US" dirty="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Store_quantity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1143936" y="2078803"/>
            <a:ext cx="6624831" cy="342900"/>
            <a:chOff x="-245784" y="1353639"/>
            <a:chExt cx="6624831" cy="342900"/>
          </a:xfrm>
        </p:grpSpPr>
        <p:sp>
          <p:nvSpPr>
            <p:cNvPr id="294" name="TextBox 293"/>
            <p:cNvSpPr txBox="1"/>
            <p:nvPr/>
          </p:nvSpPr>
          <p:spPr>
            <a:xfrm>
              <a:off x="-245784" y="1394284"/>
              <a:ext cx="1362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ช่องทางในการจำหน่าย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117090" y="1353639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Distribution_channels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21182320" y="3843962"/>
            <a:ext cx="6869158" cy="1200483"/>
          </a:xfrm>
          <a:prstGeom prst="roundRect">
            <a:avLst>
              <a:gd name="adj" fmla="val 56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1166290" y="3917051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1645248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21867104" y="4251727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Delivery_post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22952409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23079409" y="425172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Delivery_bus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24129727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24279318" y="422287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Delivery_train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1645248" y="4669551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ounded Rectangle 308"/>
          <p:cNvSpPr/>
          <p:nvPr/>
        </p:nvSpPr>
        <p:spPr>
          <a:xfrm>
            <a:off x="21182320" y="5171284"/>
            <a:ext cx="6869158" cy="2885415"/>
          </a:xfrm>
          <a:prstGeom prst="roundRect">
            <a:avLst>
              <a:gd name="adj" fmla="val 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21213088" y="524437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21445259" y="6316067"/>
            <a:ext cx="6339496" cy="1135381"/>
            <a:chOff x="39551" y="1805190"/>
            <a:chExt cx="6339496" cy="1135381"/>
          </a:xfrm>
        </p:grpSpPr>
        <p:sp>
          <p:nvSpPr>
            <p:cNvPr id="312" name="TextBox 311"/>
            <p:cNvSpPr txBox="1"/>
            <p:nvPr/>
          </p:nvSpPr>
          <p:spPr>
            <a:xfrm>
              <a:off x="39551" y="1845836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รายละเอียดสินค้า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1117090" y="1805190"/>
              <a:ext cx="5261957" cy="1135381"/>
            </a:xfrm>
            <a:prstGeom prst="roundRect">
              <a:avLst>
                <a:gd name="adj" fmla="val 69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Product_detail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21300989" y="553567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5" name="Group 314"/>
          <p:cNvGrpSpPr/>
          <p:nvPr/>
        </p:nvGrpSpPr>
        <p:grpSpPr>
          <a:xfrm>
            <a:off x="21805935" y="7535856"/>
            <a:ext cx="5978820" cy="342900"/>
            <a:chOff x="400227" y="1805191"/>
            <a:chExt cx="5978820" cy="342900"/>
          </a:xfrm>
        </p:grpSpPr>
        <p:sp>
          <p:nvSpPr>
            <p:cNvPr id="316" name="TextBox 315"/>
            <p:cNvSpPr txBox="1"/>
            <p:nvPr/>
          </p:nvSpPr>
          <p:spPr>
            <a:xfrm>
              <a:off x="400227" y="1845836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ข้อมูลอื่นๆ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117090" y="1805191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X_note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1200314" y="2569529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ช่องทางการสั่งซื้อ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22952409" y="5517113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2" name="Isosceles Triangle 321"/>
          <p:cNvSpPr/>
          <p:nvPr/>
        </p:nvSpPr>
        <p:spPr>
          <a:xfrm flipV="1">
            <a:off x="24498053" y="5623376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2645635" y="55356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25170874" y="5517113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9" name="Isosceles Triangle 328"/>
          <p:cNvSpPr/>
          <p:nvPr/>
        </p:nvSpPr>
        <p:spPr>
          <a:xfrm flipV="1">
            <a:off x="26716518" y="5623376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4864100" y="55356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22952409" y="5838242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2" name="Isosceles Triangle 331"/>
          <p:cNvSpPr/>
          <p:nvPr/>
        </p:nvSpPr>
        <p:spPr>
          <a:xfrm flipV="1">
            <a:off x="24498053" y="5944505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2645635" y="585680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25170874" y="5838242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Standard_desc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5" name="Isosceles Triangle 334"/>
          <p:cNvSpPr/>
          <p:nvPr/>
        </p:nvSpPr>
        <p:spPr>
          <a:xfrm flipV="1">
            <a:off x="26716518" y="5944505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4864100" y="585680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3" name="Elbow Connector 322"/>
          <p:cNvCxnSpPr>
            <a:stCxn id="224" idx="3"/>
            <a:endCxn id="264" idx="1"/>
          </p:cNvCxnSpPr>
          <p:nvPr/>
        </p:nvCxnSpPr>
        <p:spPr>
          <a:xfrm flipV="1">
            <a:off x="19836210" y="1843204"/>
            <a:ext cx="1346110" cy="13245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254" idx="3"/>
            <a:endCxn id="299" idx="1"/>
          </p:cNvCxnSpPr>
          <p:nvPr/>
        </p:nvCxnSpPr>
        <p:spPr>
          <a:xfrm>
            <a:off x="19836210" y="3707443"/>
            <a:ext cx="1346110" cy="736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56" idx="3"/>
            <a:endCxn id="309" idx="1"/>
          </p:cNvCxnSpPr>
          <p:nvPr/>
        </p:nvCxnSpPr>
        <p:spPr>
          <a:xfrm>
            <a:off x="19836210" y="4236743"/>
            <a:ext cx="1346110" cy="23772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63" idx="3"/>
            <a:endCxn id="210" idx="1"/>
          </p:cNvCxnSpPr>
          <p:nvPr/>
        </p:nvCxnSpPr>
        <p:spPr>
          <a:xfrm>
            <a:off x="11230260" y="2015007"/>
            <a:ext cx="1186112" cy="22957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06885" y="1773034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00296"/>
              </p:ext>
            </p:extLst>
          </p:nvPr>
        </p:nvGraphicFramePr>
        <p:xfrm>
          <a:off x="12739232" y="6322841"/>
          <a:ext cx="7087282" cy="164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งวดที่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วันที่ประมาณการผลิตภัณฑ์ออกสู่ตลาด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ธันวาคม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แพ็ค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พฤศจิกายน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2559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ตุลาคม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กันยายน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grpSp>
        <p:nvGrpSpPr>
          <p:cNvPr id="169" name="Group 168"/>
          <p:cNvGrpSpPr/>
          <p:nvPr/>
        </p:nvGrpSpPr>
        <p:grpSpPr>
          <a:xfrm>
            <a:off x="12310708" y="5985417"/>
            <a:ext cx="2099644" cy="276999"/>
            <a:chOff x="157873" y="641914"/>
            <a:chExt cx="2099644" cy="276999"/>
          </a:xfrm>
        </p:grpSpPr>
        <p:sp>
          <p:nvSpPr>
            <p:cNvPr id="170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7163619" y="5985417"/>
            <a:ext cx="2667642" cy="276999"/>
            <a:chOff x="-1149900" y="641914"/>
            <a:chExt cx="2667642" cy="276999"/>
          </a:xfrm>
        </p:grpSpPr>
        <p:sp>
          <p:nvSpPr>
            <p:cNvPr id="176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2739232" y="7980698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</a:t>
            </a:r>
            <a:r>
              <a:rPr lang="th-TH" sz="1200" dirty="0" smtClean="0"/>
              <a:t>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8277536" y="8088526"/>
            <a:ext cx="1558674" cy="197674"/>
            <a:chOff x="9755199" y="5517896"/>
            <a:chExt cx="1558674" cy="197674"/>
          </a:xfrm>
        </p:grpSpPr>
        <p:sp>
          <p:nvSpPr>
            <p:cNvPr id="181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75"/>
            <p:cNvSpPr/>
            <p:nvPr/>
          </p:nvSpPr>
          <p:spPr>
            <a:xfrm>
              <a:off x="9755199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76"/>
            <p:cNvSpPr/>
            <p:nvPr/>
          </p:nvSpPr>
          <p:spPr>
            <a:xfrm>
              <a:off x="10437384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28042" y="5532826"/>
            <a:ext cx="7108168" cy="428717"/>
            <a:chOff x="554499" y="2627203"/>
            <a:chExt cx="7281457" cy="428717"/>
          </a:xfrm>
        </p:grpSpPr>
        <p:sp>
          <p:nvSpPr>
            <p:cNvPr id="187" name="Round Same Side Corner Rectangle 186"/>
            <p:cNvSpPr/>
            <p:nvPr/>
          </p:nvSpPr>
          <p:spPr>
            <a:xfrm>
              <a:off x="612322" y="2656114"/>
              <a:ext cx="7223634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54499" y="2627203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วันที่ประมาณการออกสู่ตลาด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13770472" y="4866835"/>
            <a:ext cx="1965601" cy="274320"/>
            <a:chOff x="1600606" y="2744314"/>
            <a:chExt cx="1965601" cy="27432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00606" y="2744314"/>
              <a:ext cx="1965601" cy="274320"/>
              <a:chOff x="852274" y="1819158"/>
              <a:chExt cx="1965601" cy="274320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852274" y="1825513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th-TH" sz="11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ปี</a:t>
                </a:r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2559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1" name="Isosceles Triangle 190"/>
            <p:cNvSpPr/>
            <p:nvPr/>
          </p:nvSpPr>
          <p:spPr>
            <a:xfrm flipV="1">
              <a:off x="3385116" y="2850577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247893" y="5228661"/>
            <a:ext cx="2488180" cy="274320"/>
            <a:chOff x="329695" y="1819158"/>
            <a:chExt cx="2488180" cy="274320"/>
          </a:xfrm>
        </p:grpSpPr>
        <p:sp>
          <p:nvSpPr>
            <p:cNvPr id="198" name="TextBox 197"/>
            <p:cNvSpPr txBox="1"/>
            <p:nvPr/>
          </p:nvSpPr>
          <p:spPr>
            <a:xfrm>
              <a:off x="329695" y="182551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จำนวนต่อปี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1,700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151421" y="5226921"/>
            <a:ext cx="2353529" cy="274320"/>
            <a:chOff x="464346" y="1819158"/>
            <a:chExt cx="2353529" cy="274320"/>
          </a:xfrm>
        </p:grpSpPr>
        <p:sp>
          <p:nvSpPr>
            <p:cNvPr id="207" name="TextBox 206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7052035" y="4852509"/>
            <a:ext cx="2452915" cy="274320"/>
            <a:chOff x="364960" y="1819158"/>
            <a:chExt cx="2452915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364960" y="1825513"/>
              <a:ext cx="7521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จำนวนงวด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17686055" y="5635807"/>
            <a:ext cx="2066925" cy="287696"/>
          </a:xfrm>
          <a:prstGeom prst="rect">
            <a:avLst/>
          </a:prstGeom>
        </p:spPr>
      </p:pic>
      <p:grpSp>
        <p:nvGrpSpPr>
          <p:cNvPr id="217" name="Group 216"/>
          <p:cNvGrpSpPr/>
          <p:nvPr/>
        </p:nvGrpSpPr>
        <p:grpSpPr>
          <a:xfrm>
            <a:off x="16225480" y="9011645"/>
            <a:ext cx="3588622" cy="1983893"/>
            <a:chOff x="18014078" y="2579449"/>
            <a:chExt cx="3588622" cy="1983893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014078" y="2579449"/>
              <a:ext cx="3588622" cy="1983893"/>
              <a:chOff x="-2809474" y="3051389"/>
              <a:chExt cx="3588622" cy="1983893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-2809474" y="3051389"/>
                <a:ext cx="3588622" cy="1983893"/>
                <a:chOff x="3634570" y="3564333"/>
                <a:chExt cx="3588622" cy="1983893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3634570" y="3564333"/>
                  <a:ext cx="3588622" cy="1983893"/>
                  <a:chOff x="8528548" y="2209800"/>
                  <a:chExt cx="3266665" cy="1983893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8528548" y="2209800"/>
                    <a:ext cx="3266665" cy="1983893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 smtClean="0"/>
                      <a:t>Pop 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8724361" y="2718389"/>
                    <a:ext cx="2763611" cy="133826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3801556" y="4159105"/>
                  <a:ext cx="2868830" cy="772945"/>
                  <a:chOff x="8398226" y="3230424"/>
                  <a:chExt cx="2868830" cy="772945"/>
                </a:xfrm>
              </p:grpSpPr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8678120" y="347839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จำนวนผลิตผล</a:t>
                    </a:r>
                    <a:endParaRPr lang="en-US" sz="1200" dirty="0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9653108" y="3519512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Estimate_qty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8398226" y="3230424"/>
                    <a:ext cx="12514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วันที่ผลิตผลออกสู่ตลาด</a:t>
                    </a:r>
                    <a:endParaRPr lang="en-US" sz="1200" dirty="0"/>
                  </a:p>
                </p:txBody>
              </p:sp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9653108" y="3271539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Lunch_date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8678120" y="372637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หน่วย</a:t>
                    </a:r>
                    <a:endParaRPr lang="en-US" sz="1200" dirty="0"/>
                  </a:p>
                </p:txBody>
              </p:sp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9653108" y="3767485"/>
                    <a:ext cx="1613948" cy="1947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แพ็ค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2" name="Group 221"/>
              <p:cNvGrpSpPr/>
              <p:nvPr/>
            </p:nvGrpSpPr>
            <p:grpSpPr>
              <a:xfrm>
                <a:off x="-1381003" y="4425242"/>
                <a:ext cx="758549" cy="342907"/>
                <a:chOff x="5008533" y="5039493"/>
                <a:chExt cx="758549" cy="342907"/>
              </a:xfrm>
            </p:grpSpPr>
            <p:sp>
              <p:nvSpPr>
                <p:cNvPr id="223" name="Rounded Rectangle 222"/>
                <p:cNvSpPr/>
                <p:nvPr/>
              </p:nvSpPr>
              <p:spPr>
                <a:xfrm>
                  <a:off x="5008533" y="5039493"/>
                  <a:ext cx="758549" cy="342907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>
                      <a:solidFill>
                        <a:srgbClr val="093D6A"/>
                      </a:solidFill>
                      <a:latin typeface="Arial" panose="020B0604020202020204" pitchFamily="34" charset="0"/>
                    </a:rPr>
                    <a:t>บันทึก</a:t>
                  </a:r>
                </a:p>
              </p:txBody>
            </p:sp>
            <p:pic>
              <p:nvPicPr>
                <p:cNvPr id="259" name="Picture 258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9671" y="5129261"/>
                  <a:ext cx="148521" cy="14852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0" name="Picture 219"/>
            <p:cNvPicPr>
              <a:picLocks noChangeAspect="1"/>
            </p:cNvPicPr>
            <p:nvPr/>
          </p:nvPicPr>
          <p:blipFill rotWithShape="1">
            <a:blip r:embed="rId6"/>
            <a:srcRect l="83475" t="13948" r="3547" b="16209"/>
            <a:stretch/>
          </p:blipFill>
          <p:spPr>
            <a:xfrm>
              <a:off x="20805362" y="3250877"/>
              <a:ext cx="183184" cy="126555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341" name="Elbow Connector 340"/>
          <p:cNvCxnSpPr>
            <a:stCxn id="215" idx="3"/>
            <a:endCxn id="339" idx="3"/>
          </p:cNvCxnSpPr>
          <p:nvPr/>
        </p:nvCxnSpPr>
        <p:spPr>
          <a:xfrm>
            <a:off x="19752980" y="5779655"/>
            <a:ext cx="61122" cy="4223937"/>
          </a:xfrm>
          <a:prstGeom prst="bentConnector3">
            <a:avLst>
              <a:gd name="adj1" fmla="val 4740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7640011" y="5520718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/>
          <p:cNvSpPr txBox="1"/>
          <p:nvPr/>
        </p:nvSpPr>
        <p:spPr>
          <a:xfrm>
            <a:off x="12868293" y="4560839"/>
            <a:ext cx="1630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ประมาณการออกสู่ตลาด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21867104" y="2893912"/>
            <a:ext cx="2347117" cy="342900"/>
            <a:chOff x="470758" y="1805191"/>
            <a:chExt cx="2347117" cy="342900"/>
          </a:xfrm>
        </p:grpSpPr>
        <p:sp>
          <p:nvSpPr>
            <p:cNvPr id="346" name="TextBox 345"/>
            <p:cNvSpPr txBox="1"/>
            <p:nvPr/>
          </p:nvSpPr>
          <p:spPr>
            <a:xfrm>
              <a:off x="470758" y="1845836"/>
              <a:ext cx="6463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Contact_telephone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5618820" y="2893912"/>
            <a:ext cx="2149947" cy="342900"/>
            <a:chOff x="667928" y="1805191"/>
            <a:chExt cx="2149947" cy="342900"/>
          </a:xfrm>
        </p:grpSpPr>
        <p:sp>
          <p:nvSpPr>
            <p:cNvPr id="349" name="TextBox 348"/>
            <p:cNvSpPr txBox="1"/>
            <p:nvPr/>
          </p:nvSpPr>
          <p:spPr>
            <a:xfrm>
              <a:off x="667928" y="184583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Contact_email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2109158" y="3316229"/>
            <a:ext cx="5659609" cy="342900"/>
            <a:chOff x="712812" y="1805191"/>
            <a:chExt cx="5659609" cy="342900"/>
          </a:xfrm>
        </p:grpSpPr>
        <p:sp>
          <p:nvSpPr>
            <p:cNvPr id="352" name="TextBox 351"/>
            <p:cNvSpPr txBox="1"/>
            <p:nvPr/>
          </p:nvSpPr>
          <p:spPr>
            <a:xfrm>
              <a:off x="712812" y="18458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1117091" y="1805191"/>
              <a:ext cx="5255330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Contact_other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932393" y="4564939"/>
            <a:ext cx="5859741" cy="342900"/>
            <a:chOff x="21932393" y="4564939"/>
            <a:chExt cx="5859741" cy="342900"/>
          </a:xfrm>
        </p:grpSpPr>
        <p:sp>
          <p:nvSpPr>
            <p:cNvPr id="308" name="Rounded Rectangle 307"/>
            <p:cNvSpPr/>
            <p:nvPr/>
          </p:nvSpPr>
          <p:spPr>
            <a:xfrm>
              <a:off x="21932393" y="4564939"/>
              <a:ext cx="5859741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Delivery_other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23960698" y="4597254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19243951" y="11641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จัดเก็บ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593966" y="1744956"/>
            <a:ext cx="10853964" cy="4865572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097" y="109008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ข้อมูลสมาชิก</a:t>
            </a:r>
            <a:endParaRPr lang="th-TH" sz="14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31" y="65883"/>
            <a:ext cx="38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 </a:t>
            </a:r>
            <a:r>
              <a:rPr lang="th-TH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ผลิตภัณฑ์</a:t>
            </a:r>
            <a:endParaRPr lang="th-TH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45036" y="1397393"/>
            <a:ext cx="537115" cy="348662"/>
            <a:chOff x="612322" y="2619228"/>
            <a:chExt cx="537115" cy="348662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612323" y="2619228"/>
              <a:ext cx="537114" cy="348662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322" y="2696574"/>
              <a:ext cx="537114" cy="2262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7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ผลิตภัณฑ์</a:t>
              </a:r>
              <a:endParaRPr lang="th-TH" sz="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0" name="Round Same Side Corner Rectangle 149"/>
          <p:cNvSpPr/>
          <p:nvPr/>
        </p:nvSpPr>
        <p:spPr>
          <a:xfrm>
            <a:off x="592002" y="1397392"/>
            <a:ext cx="10140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ข้อมูลตามบัตรประชาชน </a:t>
            </a:r>
            <a:endParaRPr lang="en-US" sz="600" b="1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และข้อมูลการติดต่อกลับ</a:t>
            </a:r>
          </a:p>
        </p:txBody>
      </p:sp>
      <p:sp>
        <p:nvSpPr>
          <p:cNvPr id="151" name="Round Same Side Corner Rectangle 150"/>
          <p:cNvSpPr/>
          <p:nvPr/>
        </p:nvSpPr>
        <p:spPr>
          <a:xfrm>
            <a:off x="1646834" y="139739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ประวัติการฝึกอบรม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ound Same Side Corner Rectangle 151"/>
          <p:cNvSpPr/>
          <p:nvPr/>
        </p:nvSpPr>
        <p:spPr>
          <a:xfrm>
            <a:off x="2577155" y="1397392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ประวัติการดูงาน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ound Same Side Corner Rectangle 152"/>
          <p:cNvSpPr/>
          <p:nvPr/>
        </p:nvSpPr>
        <p:spPr>
          <a:xfrm>
            <a:off x="3379474" y="1397392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ประสบการณ์ในการช่วยเหลือสังคม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ound Same Side Corner Rectangle 153"/>
          <p:cNvSpPr/>
          <p:nvPr/>
        </p:nvSpPr>
        <p:spPr>
          <a:xfrm>
            <a:off x="4654899" y="1397392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รางวัลเชิดชูเกียรติที่เคยได้รับ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ound Same Side Corner Rectangle 154"/>
          <p:cNvSpPr/>
          <p:nvPr/>
        </p:nvSpPr>
        <p:spPr>
          <a:xfrm>
            <a:off x="5805524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ข้อมูลการศึกษา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ound Same Side Corner Rectangle 155"/>
          <p:cNvSpPr/>
          <p:nvPr/>
        </p:nvSpPr>
        <p:spPr>
          <a:xfrm>
            <a:off x="6563719" y="139739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ข้อมูลสุขภาพ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ound Same Side Corner Rectangle 156"/>
          <p:cNvSpPr/>
          <p:nvPr/>
        </p:nvSpPr>
        <p:spPr>
          <a:xfrm>
            <a:off x="7321915" y="1397392"/>
            <a:ext cx="89731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ข้อมูลสถานที่ทำงาน </a:t>
            </a:r>
            <a:endParaRPr lang="th-TH" sz="600" b="1" dirty="0" smtClean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h-TH" sz="600" b="1" dirty="0" smtClean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และ</a:t>
            </a:r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ประวัติการทำงาน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ound Same Side Corner Rectangle 157"/>
          <p:cNvSpPr/>
          <p:nvPr/>
        </p:nvSpPr>
        <p:spPr>
          <a:xfrm>
            <a:off x="8266725" y="1397392"/>
            <a:ext cx="730819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600" b="1" dirty="0">
                <a:solidFill>
                  <a:srgbClr val="093D6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ผลิตผลในครัวเรือน</a:t>
            </a:r>
            <a:endParaRPr lang="th-TH" sz="600" dirty="0">
              <a:solidFill>
                <a:srgbClr val="093D6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92002" y="1784804"/>
            <a:ext cx="10710997" cy="394982"/>
            <a:chOff x="610358" y="2588810"/>
            <a:chExt cx="10710997" cy="394982"/>
          </a:xfrm>
        </p:grpSpPr>
        <p:sp>
          <p:nvSpPr>
            <p:cNvPr id="160" name="Round Same Side Corner Rectangle 159"/>
            <p:cNvSpPr/>
            <p:nvPr/>
          </p:nvSpPr>
          <p:spPr>
            <a:xfrm>
              <a:off x="735784" y="2656114"/>
              <a:ext cx="10585571" cy="311775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0358" y="2588810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รายการข้อมูลผลิตภัฑณ์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54423"/>
              </p:ext>
            </p:extLst>
          </p:nvPr>
        </p:nvGraphicFramePr>
        <p:xfrm>
          <a:off x="717430" y="2712689"/>
          <a:ext cx="10571349" cy="348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6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777921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1912789073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141447332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936360930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278343147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ลำดับ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ชื่อผลิตภัณฑ์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กลุ่มผลิตภัณฑ์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ประเภทผลิตภัณฑ์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จำนวนงวด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สถานะ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5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534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6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028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7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0573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8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846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9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3949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10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42118"/>
                  </a:ext>
                </a:extLst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9163335" y="1871159"/>
            <a:ext cx="2066925" cy="287696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8621139" y="2289778"/>
            <a:ext cx="2667642" cy="276999"/>
            <a:chOff x="-1149900" y="641914"/>
            <a:chExt cx="2667642" cy="276999"/>
          </a:xfrm>
        </p:grpSpPr>
        <p:sp>
          <p:nvSpPr>
            <p:cNvPr id="165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17429" y="6286695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</a:t>
            </a:r>
            <a:r>
              <a:rPr lang="th-TH" sz="1200" dirty="0" smtClean="0"/>
              <a:t>10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40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9002480" y="6326357"/>
            <a:ext cx="2300519" cy="197674"/>
            <a:chOff x="9013354" y="5517896"/>
            <a:chExt cx="2300519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5"/>
            <p:cNvSpPr/>
            <p:nvPr/>
          </p:nvSpPr>
          <p:spPr>
            <a:xfrm>
              <a:off x="9013354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Rounded Rectangle 176"/>
            <p:cNvSpPr/>
            <p:nvPr/>
          </p:nvSpPr>
          <p:spPr>
            <a:xfrm>
              <a:off x="9695539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Rounded Rectangle 176"/>
            <p:cNvSpPr/>
            <p:nvPr/>
          </p:nvSpPr>
          <p:spPr>
            <a:xfrm>
              <a:off x="9937237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2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Rounded Rectangle 176"/>
            <p:cNvSpPr/>
            <p:nvPr/>
          </p:nvSpPr>
          <p:spPr>
            <a:xfrm>
              <a:off x="10193993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3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ounded Rectangle 176"/>
            <p:cNvSpPr/>
            <p:nvPr/>
          </p:nvSpPr>
          <p:spPr>
            <a:xfrm>
              <a:off x="10435691" y="5517896"/>
              <a:ext cx="201722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900" b="1" dirty="0" smtClean="0">
                  <a:solidFill>
                    <a:sysClr val="windowText" lastClr="000000"/>
                  </a:solidFill>
                </a:rPr>
                <a:t>4</a:t>
              </a:r>
              <a:endParaRPr lang="th-TH" sz="9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75350" y="2285839"/>
            <a:ext cx="2099644" cy="276999"/>
            <a:chOff x="157873" y="641914"/>
            <a:chExt cx="2099644" cy="276999"/>
          </a:xfrm>
        </p:grpSpPr>
        <p:sp>
          <p:nvSpPr>
            <p:cNvPr id="202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2416372" y="0"/>
            <a:ext cx="7865530" cy="8621486"/>
            <a:chOff x="4321440" y="2937259"/>
            <a:chExt cx="2645301" cy="428921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321440" y="2937259"/>
              <a:ext cx="2645301" cy="4289211"/>
              <a:chOff x="4118252" y="3186526"/>
              <a:chExt cx="2645301" cy="4289211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118252" y="3186526"/>
                <a:ext cx="2645301" cy="4289211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4191724" y="3467919"/>
                <a:ext cx="2477862" cy="3866008"/>
              </a:xfrm>
              <a:prstGeom prst="roundRect">
                <a:avLst>
                  <a:gd name="adj" fmla="val 147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324" y="4933528"/>
              <a:ext cx="148521" cy="148521"/>
            </a:xfrm>
            <a:prstGeom prst="rect">
              <a:avLst/>
            </a:prstGeom>
          </p:spPr>
        </p:pic>
      </p:grpSp>
      <p:sp>
        <p:nvSpPr>
          <p:cNvPr id="224" name="Rounded Rectangle 223"/>
          <p:cNvSpPr/>
          <p:nvPr/>
        </p:nvSpPr>
        <p:spPr>
          <a:xfrm>
            <a:off x="12967052" y="2939663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3950953" y="727384"/>
            <a:ext cx="5693554" cy="274320"/>
          </a:xfrm>
          <a:prstGeom prst="roundRect">
            <a:avLst>
              <a:gd name="adj" fmla="val 129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กล้วยหอมทองกรอบเค็ม</a:t>
            </a:r>
            <a:endParaRPr lang="en-US" sz="1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3303019" y="73373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ชื่อสินค้า</a:t>
            </a:r>
            <a:endParaRPr lang="en-US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17391969" y="1064022"/>
            <a:ext cx="2252538" cy="274320"/>
            <a:chOff x="4879441" y="2417389"/>
            <a:chExt cx="2252538" cy="274320"/>
          </a:xfrm>
        </p:grpSpPr>
        <p:sp>
          <p:nvSpPr>
            <p:cNvPr id="228" name="Rounded Rectangle 227"/>
            <p:cNvSpPr/>
            <p:nvPr/>
          </p:nvSpPr>
          <p:spPr>
            <a:xfrm>
              <a:off x="5431195" y="2417389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79441" y="2423744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3227679" y="1064022"/>
            <a:ext cx="2424060" cy="274320"/>
            <a:chOff x="393816" y="1274442"/>
            <a:chExt cx="2424060" cy="274320"/>
          </a:xfrm>
        </p:grpSpPr>
        <p:sp>
          <p:nvSpPr>
            <p:cNvPr id="231" name="Rounded Rectangle 230"/>
            <p:cNvSpPr/>
            <p:nvPr/>
          </p:nvSpPr>
          <p:spPr>
            <a:xfrm>
              <a:off x="1117092" y="1274442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อาหารและเครื่องดื่ม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93816" y="1280797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กลุ่มสินค้า</a:t>
              </a:r>
              <a:endParaRPr lang="en-US" dirty="0"/>
            </a:p>
          </p:txBody>
        </p:sp>
        <p:sp>
          <p:nvSpPr>
            <p:cNvPr id="233" name="Isosceles Triangle 232"/>
            <p:cNvSpPr/>
            <p:nvPr/>
          </p:nvSpPr>
          <p:spPr>
            <a:xfrm flipV="1">
              <a:off x="2646427" y="1397118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3067378" y="1385508"/>
            <a:ext cx="2584360" cy="274320"/>
            <a:chOff x="233515" y="1819158"/>
            <a:chExt cx="2584360" cy="274320"/>
          </a:xfrm>
        </p:grpSpPr>
        <p:sp>
          <p:nvSpPr>
            <p:cNvPr id="235" name="TextBox 234"/>
            <p:cNvSpPr txBox="1"/>
            <p:nvPr/>
          </p:nvSpPr>
          <p:spPr>
            <a:xfrm>
              <a:off x="233515" y="1825513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ประเภทสินค้า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37" name="Rounded Rectangle 236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ขนมหวาน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8" name="Isosceles Triangle 237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17290978" y="1385508"/>
            <a:ext cx="2353529" cy="274320"/>
            <a:chOff x="464346" y="1819158"/>
            <a:chExt cx="2353529" cy="274320"/>
          </a:xfrm>
        </p:grpSpPr>
        <p:sp>
          <p:nvSpPr>
            <p:cNvPr id="240" name="TextBox 239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117091" y="1819158"/>
              <a:ext cx="1700784" cy="274320"/>
              <a:chOff x="1117091" y="1819158"/>
              <a:chExt cx="1700784" cy="274320"/>
            </a:xfrm>
          </p:grpSpPr>
          <p:sp>
            <p:nvSpPr>
              <p:cNvPr id="242" name="Rounded Rectangle 241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แพ็ค</a:t>
                </a:r>
                <a:endParaRPr lang="en-US" sz="1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 flipV="1">
                <a:off x="2646427" y="1941834"/>
                <a:ext cx="57150" cy="6179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4" name="Rounded Rectangle 243"/>
          <p:cNvSpPr/>
          <p:nvPr/>
        </p:nvSpPr>
        <p:spPr>
          <a:xfrm>
            <a:off x="1397168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494323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1591478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16886331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17828310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8799860" y="2065148"/>
            <a:ext cx="854585" cy="759048"/>
          </a:xfrm>
          <a:prstGeom prst="roundRect">
            <a:avLst>
              <a:gd name="adj" fmla="val 1105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รูปภาพ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13381565" y="1712806"/>
            <a:ext cx="2270173" cy="274320"/>
            <a:chOff x="547702" y="1819158"/>
            <a:chExt cx="2270173" cy="274320"/>
          </a:xfrm>
        </p:grpSpPr>
        <p:sp>
          <p:nvSpPr>
            <p:cNvPr id="251" name="TextBox 250"/>
            <p:cNvSpPr txBox="1"/>
            <p:nvPr/>
          </p:nvSpPr>
          <p:spPr>
            <a:xfrm>
              <a:off x="547702" y="1825513"/>
              <a:ext cx="569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รูปภาพ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7BA9D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เลือกไฟล์รูปภาพ</a:t>
              </a:r>
              <a:endPara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2951024" y="3012751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2967052" y="34793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2954836" y="3552425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2967052" y="4008637"/>
            <a:ext cx="6869158" cy="456212"/>
          </a:xfrm>
          <a:prstGeom prst="roundRect">
            <a:avLst>
              <a:gd name="adj" fmla="val 135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12967052" y="4081725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216854" y="291629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8216854" y="3473884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8216854" y="4002036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Collapsible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1182320" y="-86353"/>
            <a:ext cx="6869158" cy="3784160"/>
          </a:xfrm>
          <a:prstGeom prst="roundRect">
            <a:avLst>
              <a:gd name="adj" fmla="val 186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21166292" y="-1326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ข้อมูลสำคัญ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21599403" y="307757"/>
            <a:ext cx="2614818" cy="342900"/>
            <a:chOff x="203057" y="1805191"/>
            <a:chExt cx="2614818" cy="342900"/>
          </a:xfrm>
        </p:grpSpPr>
        <p:sp>
          <p:nvSpPr>
            <p:cNvPr id="267" name="TextBox 266"/>
            <p:cNvSpPr txBox="1"/>
            <p:nvPr/>
          </p:nvSpPr>
          <p:spPr>
            <a:xfrm>
              <a:off x="203057" y="1845836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ราคาขายปลีก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280616" y="307757"/>
            <a:ext cx="2509020" cy="342900"/>
            <a:chOff x="308855" y="1805191"/>
            <a:chExt cx="2509020" cy="342900"/>
          </a:xfrm>
        </p:grpSpPr>
        <p:sp>
          <p:nvSpPr>
            <p:cNvPr id="270" name="TextBox 269"/>
            <p:cNvSpPr txBox="1"/>
            <p:nvPr/>
          </p:nvSpPr>
          <p:spPr>
            <a:xfrm>
              <a:off x="308855" y="1845836"/>
              <a:ext cx="8082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ราคาขายส่ง</a:t>
              </a:r>
              <a:endParaRPr lang="en-US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45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1254758" y="752029"/>
            <a:ext cx="2959463" cy="342900"/>
            <a:chOff x="-141588" y="1805191"/>
            <a:chExt cx="2959463" cy="342900"/>
          </a:xfrm>
        </p:grpSpPr>
        <p:sp>
          <p:nvSpPr>
            <p:cNvPr id="273" name="TextBox 272"/>
            <p:cNvSpPr txBox="1"/>
            <p:nvPr/>
          </p:nvSpPr>
          <p:spPr>
            <a:xfrm>
              <a:off x="-141588" y="1845836"/>
              <a:ext cx="1258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เงื่อนไขสินค้าราคาส่ง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สั่ง 10 แพ็คขึ้นไป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21313813" y="1188740"/>
            <a:ext cx="2909770" cy="342900"/>
            <a:chOff x="-91895" y="1805191"/>
            <a:chExt cx="2909770" cy="342900"/>
          </a:xfrm>
        </p:grpSpPr>
        <p:sp>
          <p:nvSpPr>
            <p:cNvPr id="276" name="TextBox 275"/>
            <p:cNvSpPr txBox="1"/>
            <p:nvPr/>
          </p:nvSpPr>
          <p:spPr>
            <a:xfrm>
              <a:off x="-91895" y="1845836"/>
              <a:ext cx="12089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กำลังการผลิตต่อวัน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120 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746745" y="1188740"/>
            <a:ext cx="3038011" cy="342900"/>
            <a:chOff x="-220136" y="1805191"/>
            <a:chExt cx="3038011" cy="342900"/>
          </a:xfrm>
        </p:grpSpPr>
        <p:sp>
          <p:nvSpPr>
            <p:cNvPr id="279" name="TextBox 278"/>
            <p:cNvSpPr txBox="1"/>
            <p:nvPr/>
          </p:nvSpPr>
          <p:spPr>
            <a:xfrm>
              <a:off x="-220136" y="1845836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กำลังการผลิตต่อเดือน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0" name="Rounded Rectangle 279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3,600 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24599270" y="752029"/>
            <a:ext cx="3185486" cy="342900"/>
            <a:chOff x="-367611" y="1805191"/>
            <a:chExt cx="3185486" cy="342900"/>
          </a:xfrm>
        </p:grpSpPr>
        <p:sp>
          <p:nvSpPr>
            <p:cNvPr id="282" name="TextBox 281"/>
            <p:cNvSpPr txBox="1"/>
            <p:nvPr/>
          </p:nvSpPr>
          <p:spPr>
            <a:xfrm>
              <a:off x="-367611" y="1845836"/>
              <a:ext cx="1484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ระยะเวลาในการเก็บรักษา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 เดือน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1758143" y="1588579"/>
            <a:ext cx="2440090" cy="342900"/>
            <a:chOff x="377785" y="1805191"/>
            <a:chExt cx="2440090" cy="342900"/>
          </a:xfrm>
        </p:grpSpPr>
        <p:sp>
          <p:nvSpPr>
            <p:cNvPr id="285" name="TextBox 284"/>
            <p:cNvSpPr txBox="1"/>
            <p:nvPr/>
          </p:nvSpPr>
          <p:spPr>
            <a:xfrm>
              <a:off x="377785" y="184583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สั่งล่วงหน้า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มากกว่า 500 แพ็ค / 2 วัน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280661" y="1588579"/>
            <a:ext cx="2492987" cy="342900"/>
            <a:chOff x="324888" y="1805191"/>
            <a:chExt cx="2492987" cy="342900"/>
          </a:xfrm>
        </p:grpSpPr>
        <p:sp>
          <p:nvSpPr>
            <p:cNvPr id="288" name="TextBox 287"/>
            <p:cNvSpPr txBox="1"/>
            <p:nvPr/>
          </p:nvSpPr>
          <p:spPr>
            <a:xfrm>
              <a:off x="324888" y="1845836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h-TH"/>
              </a:defPPr>
              <a:lvl1pPr algn="r">
                <a:defRPr sz="11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th-TH" dirty="0"/>
                <a:t>พร้อมจัดส่ง</a:t>
              </a:r>
              <a:endParaRPr lang="en-US" dirty="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400 </a:t>
              </a:r>
              <a:r>
                <a:rPr lang="th-TH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แพ็ค</a:t>
              </a:r>
              <a:endParaRPr lang="en-US" sz="1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1143936" y="2003849"/>
            <a:ext cx="6624831" cy="342900"/>
            <a:chOff x="-245784" y="1353639"/>
            <a:chExt cx="6624831" cy="342900"/>
          </a:xfrm>
        </p:grpSpPr>
        <p:sp>
          <p:nvSpPr>
            <p:cNvPr id="294" name="TextBox 293"/>
            <p:cNvSpPr txBox="1"/>
            <p:nvPr/>
          </p:nvSpPr>
          <p:spPr>
            <a:xfrm>
              <a:off x="-245784" y="1394284"/>
              <a:ext cx="1362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ช่องทางในการจำหน่าย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1117090" y="1353639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ร้านค้าในชุมชน , มีคนมารับที่บ้านไปขาย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21182320" y="3843962"/>
            <a:ext cx="6869158" cy="1200483"/>
          </a:xfrm>
          <a:prstGeom prst="roundRect">
            <a:avLst>
              <a:gd name="adj" fmla="val 565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1166290" y="3917051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ข้อมูลการขนส่ง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21645248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21813561" y="4251727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ไปรษณีย์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22952409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23120722" y="425172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รถทัวร์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24129727" y="4316630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24298040" y="425172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รถไฟ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1645248" y="4669551"/>
            <a:ext cx="127000" cy="133677"/>
          </a:xfrm>
          <a:prstGeom prst="roundRect">
            <a:avLst/>
          </a:prstGeom>
          <a:gradFill flip="none" rotWithShape="1">
            <a:gsLst>
              <a:gs pos="0">
                <a:srgbClr val="DEDEDE">
                  <a:shade val="67500"/>
                  <a:satMod val="115000"/>
                </a:srgbClr>
              </a:gs>
              <a:gs pos="100000">
                <a:schemeClr val="bg1"/>
              </a:gs>
              <a:gs pos="51000">
                <a:srgbClr val="DEDED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307"/>
          <p:cNvSpPr/>
          <p:nvPr/>
        </p:nvSpPr>
        <p:spPr>
          <a:xfrm>
            <a:off x="21932393" y="4564939"/>
            <a:ext cx="5859741" cy="34290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อื่นๆ โปรดระบุ....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21182320" y="5171284"/>
            <a:ext cx="6869158" cy="2885415"/>
          </a:xfrm>
          <a:prstGeom prst="roundRect">
            <a:avLst>
              <a:gd name="adj" fmla="val 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21213088" y="524437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ข้อมูลรายละเอียดสินค้า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21445259" y="6316067"/>
            <a:ext cx="6339496" cy="1135381"/>
            <a:chOff x="39551" y="1805190"/>
            <a:chExt cx="6339496" cy="1135381"/>
          </a:xfrm>
        </p:grpSpPr>
        <p:sp>
          <p:nvSpPr>
            <p:cNvPr id="312" name="TextBox 311"/>
            <p:cNvSpPr txBox="1"/>
            <p:nvPr/>
          </p:nvSpPr>
          <p:spPr>
            <a:xfrm>
              <a:off x="39551" y="1845836"/>
              <a:ext cx="10775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รายละเอียดสินค้า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1117090" y="1805190"/>
              <a:ext cx="5261957" cy="1135381"/>
            </a:xfrm>
            <a:prstGeom prst="roundRect">
              <a:avLst>
                <a:gd name="adj" fmla="val 69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21300989" y="553567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การรับรองมาตรฐาน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5" name="Group 314"/>
          <p:cNvGrpSpPr/>
          <p:nvPr/>
        </p:nvGrpSpPr>
        <p:grpSpPr>
          <a:xfrm>
            <a:off x="21805935" y="7535856"/>
            <a:ext cx="5978820" cy="342900"/>
            <a:chOff x="400227" y="1805191"/>
            <a:chExt cx="5978820" cy="342900"/>
          </a:xfrm>
        </p:grpSpPr>
        <p:sp>
          <p:nvSpPr>
            <p:cNvPr id="316" name="TextBox 315"/>
            <p:cNvSpPr txBox="1"/>
            <p:nvPr/>
          </p:nvSpPr>
          <p:spPr>
            <a:xfrm>
              <a:off x="400227" y="1845836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ข้อมูลอื่นๆ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117090" y="1805191"/>
              <a:ext cx="5261957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งดผลิตในเดือนเมษษยน เพราะต้องไปลงแขกเกี่ยวข้าว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9" name="TextBox 318"/>
          <p:cNvSpPr txBox="1"/>
          <p:nvPr/>
        </p:nvSpPr>
        <p:spPr>
          <a:xfrm>
            <a:off x="21411638" y="2494575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ช่องทางการสั่งซื้อ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22952409" y="5517113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OTOP 5 star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2" name="Isosceles Triangle 321"/>
          <p:cNvSpPr/>
          <p:nvPr/>
        </p:nvSpPr>
        <p:spPr>
          <a:xfrm flipV="1">
            <a:off x="24498053" y="5623376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2645635" y="55356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25170874" y="5517113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อย.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9" name="Isosceles Triangle 328"/>
          <p:cNvSpPr/>
          <p:nvPr/>
        </p:nvSpPr>
        <p:spPr>
          <a:xfrm flipV="1">
            <a:off x="26716518" y="5623376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4864100" y="55356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22952409" y="5838242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ฮาลาล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2" name="Isosceles Triangle 331"/>
          <p:cNvSpPr/>
          <p:nvPr/>
        </p:nvSpPr>
        <p:spPr>
          <a:xfrm flipV="1">
            <a:off x="24498053" y="5944505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2645635" y="585680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25170874" y="5838242"/>
            <a:ext cx="1700784" cy="274320"/>
          </a:xfrm>
          <a:prstGeom prst="roundRect">
            <a:avLst>
              <a:gd name="adj" fmla="val 1481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25400" dist="12700" dir="162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</a:t>
            </a:r>
            <a:endParaRPr lang="en-US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5" name="Isosceles Triangle 334"/>
          <p:cNvSpPr/>
          <p:nvPr/>
        </p:nvSpPr>
        <p:spPr>
          <a:xfrm flipV="1">
            <a:off x="26716518" y="5944505"/>
            <a:ext cx="57150" cy="6179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4864100" y="585680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4)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3" name="Elbow Connector 322"/>
          <p:cNvCxnSpPr>
            <a:stCxn id="224" idx="3"/>
            <a:endCxn id="264" idx="1"/>
          </p:cNvCxnSpPr>
          <p:nvPr/>
        </p:nvCxnSpPr>
        <p:spPr>
          <a:xfrm flipV="1">
            <a:off x="19836210" y="2184308"/>
            <a:ext cx="1346110" cy="9834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254" idx="3"/>
            <a:endCxn id="299" idx="1"/>
          </p:cNvCxnSpPr>
          <p:nvPr/>
        </p:nvCxnSpPr>
        <p:spPr>
          <a:xfrm>
            <a:off x="19836210" y="3707443"/>
            <a:ext cx="1346110" cy="736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256" idx="3"/>
            <a:endCxn id="309" idx="1"/>
          </p:cNvCxnSpPr>
          <p:nvPr/>
        </p:nvCxnSpPr>
        <p:spPr>
          <a:xfrm>
            <a:off x="19836210" y="4236743"/>
            <a:ext cx="1346110" cy="23772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63" idx="3"/>
            <a:endCxn id="210" idx="1"/>
          </p:cNvCxnSpPr>
          <p:nvPr/>
        </p:nvCxnSpPr>
        <p:spPr>
          <a:xfrm>
            <a:off x="11230260" y="2015007"/>
            <a:ext cx="1186112" cy="22957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06885" y="1773034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13332"/>
              </p:ext>
            </p:extLst>
          </p:nvPr>
        </p:nvGraphicFramePr>
        <p:xfrm>
          <a:off x="12739232" y="6081541"/>
          <a:ext cx="7087282" cy="164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0">
                  <a:extLst>
                    <a:ext uri="{9D8B030D-6E8A-4147-A177-3AD203B41FA5}">
                      <a16:colId xmlns:a16="http://schemas.microsoft.com/office/drawing/2014/main" val="1091482473"/>
                    </a:ext>
                  </a:extLst>
                </a:gridCol>
                <a:gridCol w="3323937">
                  <a:extLst>
                    <a:ext uri="{9D8B030D-6E8A-4147-A177-3AD203B41FA5}">
                      <a16:colId xmlns:a16="http://schemas.microsoft.com/office/drawing/2014/main" val="1351887228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949773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49283106"/>
                    </a:ext>
                  </a:extLst>
                </a:gridCol>
              </a:tblGrid>
              <a:tr h="424682"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งวดที่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วันที่ประมาณการผลิตภัณฑ์ออกสู่ตลาด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จำนวน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000" b="0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หน่วย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44280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1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ธันวาคม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แพ็ค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4396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2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พฤศจิกายน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2559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631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3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31 ตุลาคม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69201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/>
                      <a:r>
                        <a:rPr lang="lo-LA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4</a:t>
                      </a:r>
                      <a:endParaRPr 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30 กันยายน 2559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แพ็ค</a:t>
                      </a:r>
                      <a:endParaRPr lang="th-T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64020"/>
                  </a:ext>
                </a:extLst>
              </a:tr>
            </a:tbl>
          </a:graphicData>
        </a:graphic>
      </p:graphicFrame>
      <p:grpSp>
        <p:nvGrpSpPr>
          <p:cNvPr id="169" name="Group 168"/>
          <p:cNvGrpSpPr/>
          <p:nvPr/>
        </p:nvGrpSpPr>
        <p:grpSpPr>
          <a:xfrm>
            <a:off x="12310708" y="5744117"/>
            <a:ext cx="2099644" cy="276999"/>
            <a:chOff x="157873" y="641914"/>
            <a:chExt cx="2099644" cy="276999"/>
          </a:xfrm>
        </p:grpSpPr>
        <p:sp>
          <p:nvSpPr>
            <p:cNvPr id="170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7163619" y="5744117"/>
            <a:ext cx="2667642" cy="276999"/>
            <a:chOff x="-1149900" y="641914"/>
            <a:chExt cx="2667642" cy="276999"/>
          </a:xfrm>
        </p:grpSpPr>
        <p:sp>
          <p:nvSpPr>
            <p:cNvPr id="176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2739232" y="7739398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</a:t>
            </a:r>
            <a:r>
              <a:rPr lang="th-TH" sz="1200" dirty="0" smtClean="0"/>
              <a:t> </a:t>
            </a:r>
            <a:r>
              <a:rPr lang="th-TH" sz="1200" dirty="0"/>
              <a:t>ของทั้งหมด </a:t>
            </a:r>
            <a:r>
              <a:rPr lang="th-TH" sz="1200" dirty="0" smtClean="0"/>
              <a:t>4 </a:t>
            </a:r>
            <a:r>
              <a:rPr lang="th-TH" sz="1200" dirty="0"/>
              <a:t>รายการ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8277536" y="7847226"/>
            <a:ext cx="1558674" cy="197674"/>
            <a:chOff x="9755199" y="5517896"/>
            <a:chExt cx="1558674" cy="197674"/>
          </a:xfrm>
        </p:grpSpPr>
        <p:sp>
          <p:nvSpPr>
            <p:cNvPr id="181" name="Rounded Rectangle 174"/>
            <p:cNvSpPr/>
            <p:nvPr/>
          </p:nvSpPr>
          <p:spPr>
            <a:xfrm>
              <a:off x="10682189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75"/>
            <p:cNvSpPr/>
            <p:nvPr/>
          </p:nvSpPr>
          <p:spPr>
            <a:xfrm>
              <a:off x="9755199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76"/>
            <p:cNvSpPr/>
            <p:nvPr/>
          </p:nvSpPr>
          <p:spPr>
            <a:xfrm>
              <a:off x="10437384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28042" y="5291526"/>
            <a:ext cx="7108168" cy="428717"/>
            <a:chOff x="554499" y="2627203"/>
            <a:chExt cx="7281457" cy="428717"/>
          </a:xfrm>
        </p:grpSpPr>
        <p:sp>
          <p:nvSpPr>
            <p:cNvPr id="187" name="Round Same Side Corner Rectangle 186"/>
            <p:cNvSpPr/>
            <p:nvPr/>
          </p:nvSpPr>
          <p:spPr>
            <a:xfrm>
              <a:off x="612322" y="2656114"/>
              <a:ext cx="7223634" cy="399806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54499" y="2627203"/>
              <a:ext cx="2008137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วันที่ประมาณการออกสู่ตลาด</a:t>
              </a:r>
              <a:endParaRPr lang="th-TH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13770472" y="4625535"/>
            <a:ext cx="1965601" cy="274320"/>
            <a:chOff x="1600606" y="2744314"/>
            <a:chExt cx="1965601" cy="27432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00606" y="2744314"/>
              <a:ext cx="1965601" cy="274320"/>
              <a:chOff x="852274" y="1819158"/>
              <a:chExt cx="1965601" cy="274320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852274" y="1825513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th-TH" sz="11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ปี</a:t>
                </a:r>
                <a:endPara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1117091" y="1819158"/>
                <a:ext cx="1700784" cy="274320"/>
              </a:xfrm>
              <a:prstGeom prst="roundRect">
                <a:avLst>
                  <a:gd name="adj" fmla="val 148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25400" dist="12700" dir="16200000">
                  <a:schemeClr val="tx1">
                    <a:alpha val="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000" dirty="0" smtClean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2559</a:t>
                </a:r>
                <a:endParaRPr lang="en-US" sz="1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1" name="Isosceles Triangle 190"/>
            <p:cNvSpPr/>
            <p:nvPr/>
          </p:nvSpPr>
          <p:spPr>
            <a:xfrm flipV="1">
              <a:off x="3385116" y="2850577"/>
              <a:ext cx="57150" cy="6179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3247893" y="4987361"/>
            <a:ext cx="2488180" cy="274320"/>
            <a:chOff x="329695" y="1819158"/>
            <a:chExt cx="2488180" cy="274320"/>
          </a:xfrm>
        </p:grpSpPr>
        <p:sp>
          <p:nvSpPr>
            <p:cNvPr id="198" name="TextBox 197"/>
            <p:cNvSpPr txBox="1"/>
            <p:nvPr/>
          </p:nvSpPr>
          <p:spPr>
            <a:xfrm>
              <a:off x="329695" y="182551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จำนวนต่อปี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1,700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151421" y="4985621"/>
            <a:ext cx="2353529" cy="274320"/>
            <a:chOff x="464346" y="1819158"/>
            <a:chExt cx="2353529" cy="274320"/>
          </a:xfrm>
        </p:grpSpPr>
        <p:sp>
          <p:nvSpPr>
            <p:cNvPr id="207" name="TextBox 206"/>
            <p:cNvSpPr txBox="1"/>
            <p:nvPr/>
          </p:nvSpPr>
          <p:spPr>
            <a:xfrm>
              <a:off x="464346" y="1825513"/>
              <a:ext cx="65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หน่วยนับ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แพ็ค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7052035" y="4611209"/>
            <a:ext cx="2452915" cy="274320"/>
            <a:chOff x="364960" y="1819158"/>
            <a:chExt cx="2452915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364960" y="1825513"/>
              <a:ext cx="7521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จำนวนงวด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1117091" y="1819158"/>
              <a:ext cx="1700784" cy="274320"/>
            </a:xfrm>
            <a:prstGeom prst="roundRect">
              <a:avLst>
                <a:gd name="adj" fmla="val 14815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0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3"/>
          <a:srcRect r="24971" b="8811"/>
          <a:stretch/>
        </p:blipFill>
        <p:spPr>
          <a:xfrm>
            <a:off x="17686055" y="5394507"/>
            <a:ext cx="2066925" cy="287696"/>
          </a:xfrm>
          <a:prstGeom prst="rect">
            <a:avLst/>
          </a:prstGeom>
        </p:spPr>
      </p:pic>
      <p:grpSp>
        <p:nvGrpSpPr>
          <p:cNvPr id="217" name="Group 216"/>
          <p:cNvGrpSpPr/>
          <p:nvPr/>
        </p:nvGrpSpPr>
        <p:grpSpPr>
          <a:xfrm>
            <a:off x="16225480" y="9011646"/>
            <a:ext cx="3588622" cy="2193384"/>
            <a:chOff x="18014078" y="2579450"/>
            <a:chExt cx="3588622" cy="2193384"/>
          </a:xfrm>
        </p:grpSpPr>
        <p:grpSp>
          <p:nvGrpSpPr>
            <p:cNvPr id="219" name="Group 218"/>
            <p:cNvGrpSpPr/>
            <p:nvPr/>
          </p:nvGrpSpPr>
          <p:grpSpPr>
            <a:xfrm>
              <a:off x="18014078" y="2579450"/>
              <a:ext cx="3588622" cy="2193384"/>
              <a:chOff x="-2809474" y="3051390"/>
              <a:chExt cx="3588622" cy="2193384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-2809474" y="3051390"/>
                <a:ext cx="3588622" cy="2193384"/>
                <a:chOff x="3634570" y="3564334"/>
                <a:chExt cx="3588622" cy="2193384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3634570" y="3564334"/>
                  <a:ext cx="3588622" cy="2193384"/>
                  <a:chOff x="8528548" y="2209801"/>
                  <a:chExt cx="3266665" cy="2193384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8528548" y="2209801"/>
                    <a:ext cx="3266665" cy="2193384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 smtClean="0"/>
                      <a:t>Pop 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8724361" y="2718389"/>
                    <a:ext cx="2763611" cy="1451935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3801556" y="4159105"/>
                  <a:ext cx="2868830" cy="785588"/>
                  <a:chOff x="8398226" y="3230424"/>
                  <a:chExt cx="2868830" cy="785588"/>
                </a:xfrm>
              </p:grpSpPr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8678120" y="347839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จำนวนผลิตผล</a:t>
                    </a:r>
                    <a:endParaRPr lang="en-US" sz="1200" dirty="0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9653108" y="3519512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100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8398226" y="3230424"/>
                    <a:ext cx="12514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วันที่ผลิตผลออกสู่ตลาด</a:t>
                    </a:r>
                    <a:endParaRPr lang="en-US" sz="1200" dirty="0"/>
                  </a:p>
                </p:txBody>
              </p:sp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9653108" y="3271539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1 มกราคม 2560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8678120" y="3739013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 smtClean="0"/>
                      <a:t>หน่วย</a:t>
                    </a:r>
                    <a:endParaRPr lang="en-US" sz="1200" dirty="0"/>
                  </a:p>
                </p:txBody>
              </p:sp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9653108" y="3780128"/>
                    <a:ext cx="1613948" cy="19476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th-TH" sz="800" dirty="0" smtClean="0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แพ็ค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2" name="Group 221"/>
              <p:cNvGrpSpPr/>
              <p:nvPr/>
            </p:nvGrpSpPr>
            <p:grpSpPr>
              <a:xfrm>
                <a:off x="-1381003" y="4460146"/>
                <a:ext cx="758549" cy="342907"/>
                <a:chOff x="5008533" y="5074397"/>
                <a:chExt cx="758549" cy="342907"/>
              </a:xfrm>
            </p:grpSpPr>
            <p:sp>
              <p:nvSpPr>
                <p:cNvPr id="223" name="Rounded Rectangle 222"/>
                <p:cNvSpPr/>
                <p:nvPr/>
              </p:nvSpPr>
              <p:spPr>
                <a:xfrm>
                  <a:off x="5008533" y="5074397"/>
                  <a:ext cx="758549" cy="342907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b="1" dirty="0">
                      <a:solidFill>
                        <a:srgbClr val="093D6A"/>
                      </a:solidFill>
                      <a:latin typeface="Arial" panose="020B0604020202020204" pitchFamily="34" charset="0"/>
                    </a:rPr>
                    <a:t>บันทึก</a:t>
                  </a:r>
                </a:p>
              </p:txBody>
            </p:sp>
            <p:pic>
              <p:nvPicPr>
                <p:cNvPr id="259" name="Picture 258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9671" y="5164165"/>
                  <a:ext cx="148521" cy="14852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0" name="Picture 219"/>
            <p:cNvPicPr>
              <a:picLocks noChangeAspect="1"/>
            </p:cNvPicPr>
            <p:nvPr/>
          </p:nvPicPr>
          <p:blipFill rotWithShape="1">
            <a:blip r:embed="rId6"/>
            <a:srcRect l="83475" t="13948" r="3547" b="16209"/>
            <a:stretch/>
          </p:blipFill>
          <p:spPr>
            <a:xfrm>
              <a:off x="20805362" y="3250877"/>
              <a:ext cx="183184" cy="126555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341" name="Elbow Connector 340"/>
          <p:cNvCxnSpPr>
            <a:stCxn id="215" idx="3"/>
            <a:endCxn id="339" idx="3"/>
          </p:cNvCxnSpPr>
          <p:nvPr/>
        </p:nvCxnSpPr>
        <p:spPr>
          <a:xfrm>
            <a:off x="19752980" y="5538355"/>
            <a:ext cx="61122" cy="5020099"/>
          </a:xfrm>
          <a:prstGeom prst="bentConnector3">
            <a:avLst>
              <a:gd name="adj1" fmla="val 8776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7640011" y="5279418"/>
            <a:ext cx="2279344" cy="4889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2" name="Group 351"/>
          <p:cNvGrpSpPr/>
          <p:nvPr/>
        </p:nvGrpSpPr>
        <p:grpSpPr>
          <a:xfrm>
            <a:off x="21867104" y="2749864"/>
            <a:ext cx="2347117" cy="342900"/>
            <a:chOff x="470758" y="1805191"/>
            <a:chExt cx="2347117" cy="342900"/>
          </a:xfrm>
        </p:grpSpPr>
        <p:sp>
          <p:nvSpPr>
            <p:cNvPr id="353" name="TextBox 352"/>
            <p:cNvSpPr txBox="1"/>
            <p:nvPr/>
          </p:nvSpPr>
          <p:spPr>
            <a:xfrm>
              <a:off x="470758" y="1845836"/>
              <a:ext cx="6463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โทรศัพท์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5618820" y="2749864"/>
            <a:ext cx="2149947" cy="342900"/>
            <a:chOff x="667928" y="1805191"/>
            <a:chExt cx="2149947" cy="342900"/>
          </a:xfrm>
        </p:grpSpPr>
        <p:sp>
          <p:nvSpPr>
            <p:cNvPr id="356" name="TextBox 355"/>
            <p:cNvSpPr txBox="1"/>
            <p:nvPr/>
          </p:nvSpPr>
          <p:spPr>
            <a:xfrm>
              <a:off x="667928" y="184583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อีเมล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1117091" y="1805191"/>
              <a:ext cx="1700784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22109158" y="3172181"/>
            <a:ext cx="5659609" cy="342900"/>
            <a:chOff x="712812" y="1805191"/>
            <a:chExt cx="5659609" cy="342900"/>
          </a:xfrm>
        </p:grpSpPr>
        <p:sp>
          <p:nvSpPr>
            <p:cNvPr id="359" name="TextBox 358"/>
            <p:cNvSpPr txBox="1"/>
            <p:nvPr/>
          </p:nvSpPr>
          <p:spPr>
            <a:xfrm>
              <a:off x="712812" y="18458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th-TH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อื่นๆ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1117091" y="1805191"/>
              <a:ext cx="5255330" cy="342900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25400" dist="12700" dir="16200000">
                <a:schemeClr val="tx1">
                  <a:alpha val="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61" name="Rounded Rectangle 360"/>
          <p:cNvSpPr/>
          <p:nvPr/>
        </p:nvSpPr>
        <p:spPr>
          <a:xfrm>
            <a:off x="19243951" y="11641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จัดเก็บ</a:t>
            </a:r>
            <a:endParaRPr lang="th-TH" sz="14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2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12307</TotalTime>
  <Words>659</Words>
  <Application>Microsoft Office PowerPoint</Application>
  <PresentationFormat>Widescreen</PresentationFormat>
  <Paragraphs>317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 SimSun</vt:lpstr>
      <vt:lpstr>Angsana New</vt:lpstr>
      <vt:lpstr>Arial</vt:lpstr>
      <vt:lpstr>Calibri</vt:lpstr>
      <vt:lpstr>Calibri Light</vt:lpstr>
      <vt:lpstr>Cordia New</vt:lpstr>
      <vt:lpstr>DokChampa</vt:lpstr>
      <vt:lpstr>Verdana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460</cp:revision>
  <cp:lastPrinted>2016-05-06T04:51:37Z</cp:lastPrinted>
  <dcterms:created xsi:type="dcterms:W3CDTF">2016-04-03T18:10:33Z</dcterms:created>
  <dcterms:modified xsi:type="dcterms:W3CDTF">2017-02-03T07:10:21Z</dcterms:modified>
</cp:coreProperties>
</file>