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256" r:id="rId2"/>
    <p:sldId id="301" r:id="rId3"/>
    <p:sldId id="302" r:id="rId4"/>
    <p:sldId id="303" r:id="rId5"/>
    <p:sldId id="257" r:id="rId6"/>
    <p:sldId id="264" r:id="rId7"/>
    <p:sldId id="262" r:id="rId8"/>
    <p:sldId id="304" r:id="rId9"/>
    <p:sldId id="263" r:id="rId10"/>
    <p:sldId id="359" r:id="rId11"/>
    <p:sldId id="363" r:id="rId12"/>
    <p:sldId id="364" r:id="rId13"/>
    <p:sldId id="373" r:id="rId14"/>
    <p:sldId id="365" r:id="rId15"/>
    <p:sldId id="374" r:id="rId16"/>
    <p:sldId id="375" r:id="rId17"/>
    <p:sldId id="376" r:id="rId18"/>
    <p:sldId id="367" r:id="rId19"/>
    <p:sldId id="368" r:id="rId20"/>
    <p:sldId id="369" r:id="rId21"/>
    <p:sldId id="370" r:id="rId22"/>
    <p:sldId id="371" r:id="rId23"/>
    <p:sldId id="387" r:id="rId24"/>
    <p:sldId id="372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6" r:id="rId33"/>
    <p:sldId id="384" r:id="rId34"/>
    <p:sldId id="385" r:id="rId35"/>
    <p:sldId id="360" r:id="rId36"/>
    <p:sldId id="358" r:id="rId37"/>
    <p:sldId id="388" r:id="rId38"/>
    <p:sldId id="392" r:id="rId39"/>
    <p:sldId id="389" r:id="rId40"/>
    <p:sldId id="390" r:id="rId41"/>
    <p:sldId id="393" r:id="rId42"/>
    <p:sldId id="394" r:id="rId43"/>
    <p:sldId id="405" r:id="rId44"/>
    <p:sldId id="406" r:id="rId45"/>
    <p:sldId id="407" r:id="rId46"/>
    <p:sldId id="408" r:id="rId47"/>
    <p:sldId id="277" r:id="rId48"/>
    <p:sldId id="276" r:id="rId49"/>
    <p:sldId id="286" r:id="rId50"/>
    <p:sldId id="290" r:id="rId51"/>
    <p:sldId id="258" r:id="rId52"/>
    <p:sldId id="409" r:id="rId53"/>
    <p:sldId id="413" r:id="rId54"/>
    <p:sldId id="411" r:id="rId55"/>
    <p:sldId id="412" r:id="rId56"/>
    <p:sldId id="410" r:id="rId57"/>
    <p:sldId id="414" r:id="rId58"/>
    <p:sldId id="415" r:id="rId59"/>
    <p:sldId id="416" r:id="rId60"/>
    <p:sldId id="300" r:id="rId61"/>
    <p:sldId id="259" r:id="rId62"/>
    <p:sldId id="260" r:id="rId63"/>
    <p:sldId id="261" r:id="rId64"/>
    <p:sldId id="265" r:id="rId65"/>
    <p:sldId id="267" r:id="rId66"/>
    <p:sldId id="268" r:id="rId67"/>
    <p:sldId id="269" r:id="rId68"/>
    <p:sldId id="270" r:id="rId69"/>
    <p:sldId id="271" r:id="rId70"/>
    <p:sldId id="274" r:id="rId71"/>
    <p:sldId id="396" r:id="rId72"/>
    <p:sldId id="272" r:id="rId73"/>
    <p:sldId id="399" r:id="rId74"/>
    <p:sldId id="397" r:id="rId75"/>
    <p:sldId id="398" r:id="rId76"/>
    <p:sldId id="400" r:id="rId77"/>
    <p:sldId id="401" r:id="rId78"/>
    <p:sldId id="278" r:id="rId79"/>
    <p:sldId id="275" r:id="rId80"/>
    <p:sldId id="279" r:id="rId81"/>
    <p:sldId id="284" r:id="rId82"/>
    <p:sldId id="280" r:id="rId83"/>
    <p:sldId id="281" r:id="rId84"/>
    <p:sldId id="282" r:id="rId85"/>
    <p:sldId id="402" r:id="rId86"/>
    <p:sldId id="404" r:id="rId87"/>
    <p:sldId id="283" r:id="rId88"/>
    <p:sldId id="285" r:id="rId89"/>
    <p:sldId id="287" r:id="rId90"/>
    <p:sldId id="334" r:id="rId91"/>
    <p:sldId id="395" r:id="rId92"/>
    <p:sldId id="288" r:id="rId93"/>
    <p:sldId id="289" r:id="rId94"/>
    <p:sldId id="332" r:id="rId95"/>
    <p:sldId id="333" r:id="rId96"/>
    <p:sldId id="291" r:id="rId97"/>
    <p:sldId id="305" r:id="rId98"/>
    <p:sldId id="306" r:id="rId99"/>
    <p:sldId id="307" r:id="rId100"/>
    <p:sldId id="308" r:id="rId101"/>
    <p:sldId id="309" r:id="rId102"/>
    <p:sldId id="310" r:id="rId103"/>
    <p:sldId id="311" r:id="rId104"/>
    <p:sldId id="312" r:id="rId105"/>
    <p:sldId id="313" r:id="rId106"/>
    <p:sldId id="314" r:id="rId107"/>
    <p:sldId id="315" r:id="rId108"/>
    <p:sldId id="316" r:id="rId109"/>
    <p:sldId id="317" r:id="rId110"/>
    <p:sldId id="318" r:id="rId111"/>
    <p:sldId id="319" r:id="rId112"/>
    <p:sldId id="292" r:id="rId113"/>
    <p:sldId id="293" r:id="rId114"/>
    <p:sldId id="320" r:id="rId115"/>
    <p:sldId id="321" r:id="rId116"/>
    <p:sldId id="322" r:id="rId117"/>
    <p:sldId id="323" r:id="rId118"/>
    <p:sldId id="294" r:id="rId119"/>
    <p:sldId id="295" r:id="rId120"/>
    <p:sldId id="296" r:id="rId121"/>
    <p:sldId id="297" r:id="rId122"/>
    <p:sldId id="298" r:id="rId123"/>
    <p:sldId id="299" r:id="rId124"/>
    <p:sldId id="324" r:id="rId125"/>
    <p:sldId id="325" r:id="rId126"/>
    <p:sldId id="326" r:id="rId127"/>
    <p:sldId id="327" r:id="rId128"/>
    <p:sldId id="328" r:id="rId129"/>
    <p:sldId id="361" r:id="rId130"/>
    <p:sldId id="362" r:id="rId131"/>
    <p:sldId id="329" r:id="rId132"/>
    <p:sldId id="330" r:id="rId133"/>
    <p:sldId id="331" r:id="rId134"/>
    <p:sldId id="335" r:id="rId135"/>
    <p:sldId id="336" r:id="rId136"/>
    <p:sldId id="337" r:id="rId137"/>
    <p:sldId id="338" r:id="rId138"/>
    <p:sldId id="339" r:id="rId139"/>
    <p:sldId id="340" r:id="rId140"/>
    <p:sldId id="342" r:id="rId141"/>
    <p:sldId id="343" r:id="rId142"/>
    <p:sldId id="344" r:id="rId143"/>
    <p:sldId id="345" r:id="rId144"/>
    <p:sldId id="346" r:id="rId145"/>
    <p:sldId id="347" r:id="rId146"/>
    <p:sldId id="348" r:id="rId147"/>
    <p:sldId id="349" r:id="rId148"/>
    <p:sldId id="350" r:id="rId149"/>
    <p:sldId id="352" r:id="rId150"/>
    <p:sldId id="351" r:id="rId151"/>
    <p:sldId id="353" r:id="rId152"/>
    <p:sldId id="354" r:id="rId153"/>
    <p:sldId id="355" r:id="rId154"/>
    <p:sldId id="356" r:id="rId155"/>
    <p:sldId id="357" r:id="rId156"/>
    <p:sldId id="403" r:id="rId15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444" autoAdjust="0"/>
  </p:normalViewPr>
  <p:slideViewPr>
    <p:cSldViewPr>
      <p:cViewPr>
        <p:scale>
          <a:sx n="80" d="100"/>
          <a:sy n="80" d="100"/>
        </p:scale>
        <p:origin x="-127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CLO</c:v>
          </c:tx>
          <c:invertIfNegative val="0"/>
          <c:cat>
            <c:numRef>
              <c:f>Plan1!$E$4:$Q$4</c:f>
              <c:numCache>
                <c:formatCode>General</c:formatCod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numCache>
            </c:numRef>
          </c:cat>
          <c:val>
            <c:numRef>
              <c:f>Plan1!$B$2:$B$14</c:f>
              <c:numCache>
                <c:formatCode>General</c:formatCode>
                <c:ptCount val="13"/>
                <c:pt idx="0">
                  <c:v>82</c:v>
                </c:pt>
                <c:pt idx="1">
                  <c:v>128</c:v>
                </c:pt>
                <c:pt idx="2">
                  <c:v>260</c:v>
                </c:pt>
                <c:pt idx="3">
                  <c:v>241</c:v>
                </c:pt>
                <c:pt idx="4">
                  <c:v>339</c:v>
                </c:pt>
                <c:pt idx="5">
                  <c:v>102</c:v>
                </c:pt>
                <c:pt idx="6">
                  <c:v>79</c:v>
                </c:pt>
                <c:pt idx="7">
                  <c:v>46</c:v>
                </c:pt>
                <c:pt idx="8">
                  <c:v>88</c:v>
                </c:pt>
                <c:pt idx="9">
                  <c:v>42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31392"/>
        <c:axId val="130332928"/>
      </c:barChart>
      <c:catAx>
        <c:axId val="130331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0332928"/>
        <c:crosses val="autoZero"/>
        <c:auto val="0"/>
        <c:lblAlgn val="ctr"/>
        <c:lblOffset val="100"/>
        <c:noMultiLvlLbl val="0"/>
      </c:catAx>
      <c:valAx>
        <c:axId val="130332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3313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1">
        <a:lumMod val="40000"/>
        <a:lumOff val="60000"/>
      </a:schemeClr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Qte</c:v>
                </c:pt>
              </c:strCache>
            </c:strRef>
          </c:tx>
          <c:invertIfNegative val="0"/>
          <c:cat>
            <c:numRef>
              <c:f>Plan1!$A$2:$A$14</c:f>
              <c:numCache>
                <c:formatCode>0</c:formatCod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numCache>
            </c:numRef>
          </c:cat>
          <c:val>
            <c:numRef>
              <c:f>Plan1!$B$2:$B$14</c:f>
              <c:numCache>
                <c:formatCode>General</c:formatCode>
                <c:ptCount val="13"/>
                <c:pt idx="0">
                  <c:v>0</c:v>
                </c:pt>
                <c:pt idx="1">
                  <c:v>69</c:v>
                </c:pt>
                <c:pt idx="2">
                  <c:v>100</c:v>
                </c:pt>
                <c:pt idx="3">
                  <c:v>219</c:v>
                </c:pt>
                <c:pt idx="4">
                  <c:v>237</c:v>
                </c:pt>
                <c:pt idx="5">
                  <c:v>94</c:v>
                </c:pt>
                <c:pt idx="6">
                  <c:v>62</c:v>
                </c:pt>
                <c:pt idx="7">
                  <c:v>77</c:v>
                </c:pt>
                <c:pt idx="8">
                  <c:v>177</c:v>
                </c:pt>
                <c:pt idx="9">
                  <c:v>31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26464"/>
        <c:axId val="113124480"/>
      </c:barChart>
      <c:catAx>
        <c:axId val="129326464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pt-BR"/>
          </a:p>
        </c:txPr>
        <c:crossAx val="113124480"/>
        <c:crosses val="autoZero"/>
        <c:auto val="1"/>
        <c:lblAlgn val="ctr"/>
        <c:lblOffset val="100"/>
        <c:noMultiLvlLbl val="0"/>
      </c:catAx>
      <c:valAx>
        <c:axId val="113124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326464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3">
        <a:lumMod val="40000"/>
        <a:lumOff val="60000"/>
      </a:schemeClr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Plan1!$C$1</c:f>
              <c:strCache>
                <c:ptCount val="1"/>
                <c:pt idx="0">
                  <c:v>Hectares</c:v>
                </c:pt>
              </c:strCache>
            </c:strRef>
          </c:tx>
          <c:invertIfNegative val="0"/>
          <c:cat>
            <c:numRef>
              <c:f>Plan1!$A$2:$A$14</c:f>
              <c:numCache>
                <c:formatCode>0</c:formatCod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numCache>
            </c:numRef>
          </c:cat>
          <c:val>
            <c:numRef>
              <c:f>Plan1!$C$2:$C$14</c:f>
              <c:numCache>
                <c:formatCode>#,##0.00</c:formatCode>
                <c:ptCount val="13"/>
                <c:pt idx="0">
                  <c:v>0</c:v>
                </c:pt>
                <c:pt idx="1">
                  <c:v>6724.0118000000002</c:v>
                </c:pt>
                <c:pt idx="2">
                  <c:v>8187.3873000000003</c:v>
                </c:pt>
                <c:pt idx="3">
                  <c:v>11475.104300000006</c:v>
                </c:pt>
                <c:pt idx="4">
                  <c:v>10127.572099999987</c:v>
                </c:pt>
                <c:pt idx="5">
                  <c:v>1701.6319999999998</c:v>
                </c:pt>
                <c:pt idx="6">
                  <c:v>1136.8392999999999</c:v>
                </c:pt>
                <c:pt idx="7">
                  <c:v>3417.1859999999997</c:v>
                </c:pt>
                <c:pt idx="8">
                  <c:v>15464.0697</c:v>
                </c:pt>
                <c:pt idx="9">
                  <c:v>2325.0315000000119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02720"/>
        <c:axId val="130304256"/>
      </c:barChart>
      <c:catAx>
        <c:axId val="130302720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pt-BR"/>
          </a:p>
        </c:txPr>
        <c:crossAx val="130304256"/>
        <c:crosses val="autoZero"/>
        <c:auto val="1"/>
        <c:lblAlgn val="ctr"/>
        <c:lblOffset val="100"/>
        <c:noMultiLvlLbl val="0"/>
      </c:catAx>
      <c:valAx>
        <c:axId val="130304256"/>
        <c:scaling>
          <c:orientation val="minMax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crossAx val="130302720"/>
        <c:crosses val="autoZero"/>
        <c:crossBetween val="between"/>
      </c:valAx>
    </c:plotArea>
    <c:plotVisOnly val="1"/>
    <c:dispBlanksAs val="gap"/>
    <c:showDLblsOverMax val="0"/>
  </c:chart>
  <c:spPr>
    <a:solidFill>
      <a:schemeClr val="bg2">
        <a:lumMod val="75000"/>
      </a:schemeClr>
    </a:solidFill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22-04-05T18:35:16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6181 1101,'21'0,"0"21</inkml:trace>
  <inkml:trace contextRef="#ctx0" brushRef="#br0" timeOffset="2946">5821 1482</inkml:trace>
  <inkml:trace contextRef="#ctx0" brushRef="#br0" timeOffset="5041">2201 847</inkml:trace>
  <inkml:trace contextRef="#ctx0" brushRef="#br0" timeOffset="26648">12234 1101,'22'21,"-22"0,0-21</inkml:trace>
  <inkml:trace contextRef="#ctx0" brushRef="#br0" timeOffset="27150">9250 1185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E0972-DDCD-4522-B9EB-67331E493883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1AFFC-B8F6-4F51-BCCB-0471B82F5B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92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AFFC-B8F6-4F51-BCCB-0471B82F5BE0}" type="slidenum">
              <a:rPr lang="pt-BR" smtClean="0"/>
              <a:pPr/>
              <a:t>139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2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40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80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36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4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62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42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3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A36E0-2B44-4873-BDEE-704CACB4E7AD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0828-BBD3-4677-B399-BB75D80569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5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51.xml"/><Relationship Id="rId7" Type="http://schemas.openxmlformats.org/officeDocument/2006/relationships/slide" Target="slide6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2.xml"/><Relationship Id="rId11" Type="http://schemas.openxmlformats.org/officeDocument/2006/relationships/image" Target="../media/image1.emf"/><Relationship Id="rId5" Type="http://schemas.openxmlformats.org/officeDocument/2006/relationships/slide" Target="slide1.xml"/><Relationship Id="rId10" Type="http://schemas.openxmlformats.org/officeDocument/2006/relationships/customXml" Target="../ink/ink1.xml"/><Relationship Id="rId4" Type="http://schemas.openxmlformats.org/officeDocument/2006/relationships/slide" Target="slide7.xml"/><Relationship Id="rId9" Type="http://schemas.openxmlformats.org/officeDocument/2006/relationships/slide" Target="slide6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125.xml"/><Relationship Id="rId3" Type="http://schemas.openxmlformats.org/officeDocument/2006/relationships/slide" Target="slide5.xml"/><Relationship Id="rId7" Type="http://schemas.openxmlformats.org/officeDocument/2006/relationships/slide" Target="slide37.xml"/><Relationship Id="rId12" Type="http://schemas.openxmlformats.org/officeDocument/2006/relationships/slide" Target="slide3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35.xml"/><Relationship Id="rId4" Type="http://schemas.openxmlformats.org/officeDocument/2006/relationships/slide" Target="slide1.xml"/><Relationship Id="rId9" Type="http://schemas.openxmlformats.org/officeDocument/2006/relationships/slide" Target="slide10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114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03.xml"/><Relationship Id="rId5" Type="http://schemas.openxmlformats.org/officeDocument/2006/relationships/slide" Target="slide93.xml"/><Relationship Id="rId15" Type="http://schemas.openxmlformats.org/officeDocument/2006/relationships/slide" Target="slide36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116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0" Type="http://schemas.openxmlformats.org/officeDocument/2006/relationships/slide" Target="slide96.xml"/><Relationship Id="rId4" Type="http://schemas.openxmlformats.org/officeDocument/2006/relationships/slide" Target="slide1.xml"/><Relationship Id="rId9" Type="http://schemas.openxmlformats.org/officeDocument/2006/relationships/slide" Target="slide10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114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7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03.xml"/><Relationship Id="rId5" Type="http://schemas.openxmlformats.org/officeDocument/2006/relationships/slide" Target="slide93.xml"/><Relationship Id="rId15" Type="http://schemas.openxmlformats.org/officeDocument/2006/relationships/slide" Target="slide36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116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104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96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36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105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96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36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106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96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36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96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107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36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108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109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96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36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111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108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96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36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1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12.xml"/><Relationship Id="rId18" Type="http://schemas.openxmlformats.org/officeDocument/2006/relationships/slide" Target="slide24.xml"/><Relationship Id="rId3" Type="http://schemas.openxmlformats.org/officeDocument/2006/relationships/slide" Target="slide5.xml"/><Relationship Id="rId7" Type="http://schemas.openxmlformats.org/officeDocument/2006/relationships/slide" Target="slide37.xml"/><Relationship Id="rId12" Type="http://schemas.openxmlformats.org/officeDocument/2006/relationships/slide" Target="slide36.xml"/><Relationship Id="rId17" Type="http://schemas.openxmlformats.org/officeDocument/2006/relationships/slide" Target="slide116.xml"/><Relationship Id="rId2" Type="http://schemas.openxmlformats.org/officeDocument/2006/relationships/notesSlide" Target="../notesSlides/notesSlide3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16.xml"/><Relationship Id="rId10" Type="http://schemas.openxmlformats.org/officeDocument/2006/relationships/slide" Target="slide35.xml"/><Relationship Id="rId19" Type="http://schemas.openxmlformats.org/officeDocument/2006/relationships/slide" Target="slide20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96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102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36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108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96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36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13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121.xml"/><Relationship Id="rId5" Type="http://schemas.openxmlformats.org/officeDocument/2006/relationships/slide" Target="slide93.xml"/><Relationship Id="rId10" Type="http://schemas.openxmlformats.org/officeDocument/2006/relationships/slide" Target="slide119.xml"/><Relationship Id="rId4" Type="http://schemas.openxmlformats.org/officeDocument/2006/relationships/slide" Target="slide1.xml"/><Relationship Id="rId9" Type="http://schemas.openxmlformats.org/officeDocument/2006/relationships/slide" Target="slide124.xml"/><Relationship Id="rId14" Type="http://schemas.openxmlformats.org/officeDocument/2006/relationships/slide" Target="slide36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slide" Target="slide112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18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0" Type="http://schemas.openxmlformats.org/officeDocument/2006/relationships/slide" Target="slide100.xml"/><Relationship Id="rId4" Type="http://schemas.openxmlformats.org/officeDocument/2006/relationships/slide" Target="slide1.xml"/><Relationship Id="rId9" Type="http://schemas.openxmlformats.org/officeDocument/2006/relationships/slide" Target="slide115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114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103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36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116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0" Type="http://schemas.openxmlformats.org/officeDocument/2006/relationships/slide" Target="slide100.xml"/><Relationship Id="rId4" Type="http://schemas.openxmlformats.org/officeDocument/2006/relationships/slide" Target="slide1.xml"/><Relationship Id="rId9" Type="http://schemas.openxmlformats.org/officeDocument/2006/relationships/slide" Target="slide117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114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103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36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116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slide" Target="slide119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5" Type="http://schemas.openxmlformats.org/officeDocument/2006/relationships/slide" Target="slide93.xml"/><Relationship Id="rId10" Type="http://schemas.openxmlformats.org/officeDocument/2006/relationships/slide" Target="slide36.xml"/><Relationship Id="rId4" Type="http://schemas.openxmlformats.org/officeDocument/2006/relationships/slide" Target="slide1.xml"/><Relationship Id="rId9" Type="http://schemas.openxmlformats.org/officeDocument/2006/relationships/slide" Target="slide7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slide" Target="slide12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97.xml"/><Relationship Id="rId18" Type="http://schemas.openxmlformats.org/officeDocument/2006/relationships/slide" Target="slide13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36.xml"/><Relationship Id="rId17" Type="http://schemas.openxmlformats.org/officeDocument/2006/relationships/slide" Target="slide116.xml"/><Relationship Id="rId2" Type="http://schemas.openxmlformats.org/officeDocument/2006/relationships/notesSlide" Target="../notesSlides/notesSlide4.xml"/><Relationship Id="rId16" Type="http://schemas.openxmlformats.org/officeDocument/2006/relationships/slide" Target="slide114.xml"/><Relationship Id="rId20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101.xml"/><Relationship Id="rId10" Type="http://schemas.openxmlformats.org/officeDocument/2006/relationships/slide" Target="slide35.xml"/><Relationship Id="rId19" Type="http://schemas.openxmlformats.org/officeDocument/2006/relationships/slide" Target="slide11.xml"/><Relationship Id="rId4" Type="http://schemas.openxmlformats.org/officeDocument/2006/relationships/slide" Target="slide1.xml"/><Relationship Id="rId9" Type="http://schemas.openxmlformats.org/officeDocument/2006/relationships/slide" Target="slide124.xml"/><Relationship Id="rId14" Type="http://schemas.openxmlformats.org/officeDocument/2006/relationships/slide" Target="slide99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slide" Target="slide119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36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122.xml"/><Relationship Id="rId5" Type="http://schemas.openxmlformats.org/officeDocument/2006/relationships/slide" Target="slide93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21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slide" Target="slide112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5" Type="http://schemas.openxmlformats.org/officeDocument/2006/relationships/slide" Target="slide93.xml"/><Relationship Id="rId10" Type="http://schemas.openxmlformats.org/officeDocument/2006/relationships/slide" Target="slide36.xml"/><Relationship Id="rId4" Type="http://schemas.openxmlformats.org/officeDocument/2006/relationships/slide" Target="slide1.xml"/><Relationship Id="rId9" Type="http://schemas.openxmlformats.org/officeDocument/2006/relationships/slide" Target="slide7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24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51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126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125.xml"/><Relationship Id="rId5" Type="http://schemas.openxmlformats.org/officeDocument/2006/relationships/slide" Target="slide93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9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slide" Target="slide96.xml"/><Relationship Id="rId13" Type="http://schemas.openxmlformats.org/officeDocument/2006/relationships/slide" Target="slide125.xml"/><Relationship Id="rId3" Type="http://schemas.openxmlformats.org/officeDocument/2006/relationships/slide" Target="slide5.xml"/><Relationship Id="rId7" Type="http://schemas.openxmlformats.org/officeDocument/2006/relationships/slide" Target="slide93.xml"/><Relationship Id="rId12" Type="http://schemas.openxmlformats.org/officeDocument/2006/relationships/slide" Target="slide126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slide" Target="slide124.xml"/><Relationship Id="rId5" Type="http://schemas.openxmlformats.org/officeDocument/2006/relationships/slide" Target="slide7.xml"/><Relationship Id="rId10" Type="http://schemas.openxmlformats.org/officeDocument/2006/relationships/slide" Target="slide122.xml"/><Relationship Id="rId4" Type="http://schemas.openxmlformats.org/officeDocument/2006/relationships/slide" Target="slide1.xml"/><Relationship Id="rId9" Type="http://schemas.openxmlformats.org/officeDocument/2006/relationships/slide" Target="slide112.xml"/><Relationship Id="rId14" Type="http://schemas.openxmlformats.org/officeDocument/2006/relationships/slide" Target="slide10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127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124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5.xml"/><Relationship Id="rId7" Type="http://schemas.openxmlformats.org/officeDocument/2006/relationships/slide" Target="slide132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1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28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5.xml"/><Relationship Id="rId7" Type="http://schemas.openxmlformats.org/officeDocument/2006/relationships/slide" Target="slide129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3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5.xml"/><Relationship Id="rId7" Type="http://schemas.openxmlformats.org/officeDocument/2006/relationships/slide" Target="slide132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1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16.xml"/><Relationship Id="rId1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12" Type="http://schemas.openxmlformats.org/officeDocument/2006/relationships/slide" Target="slide14.xml"/><Relationship Id="rId17" Type="http://schemas.openxmlformats.org/officeDocument/2006/relationships/slide" Target="slide22.xml"/><Relationship Id="rId2" Type="http://schemas.openxmlformats.org/officeDocument/2006/relationships/notesSlide" Target="../notesSlides/notesSlide5.xml"/><Relationship Id="rId16" Type="http://schemas.openxmlformats.org/officeDocument/2006/relationships/slide" Target="slide20.xml"/><Relationship Id="rId20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12.xml"/><Relationship Id="rId5" Type="http://schemas.openxmlformats.org/officeDocument/2006/relationships/slide" Target="slide93.xml"/><Relationship Id="rId15" Type="http://schemas.openxmlformats.org/officeDocument/2006/relationships/slide" Target="slide116.xml"/><Relationship Id="rId10" Type="http://schemas.openxmlformats.org/officeDocument/2006/relationships/slide" Target="slide36.xml"/><Relationship Id="rId19" Type="http://schemas.openxmlformats.org/officeDocument/2006/relationships/slide" Target="slide24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8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5.xml"/><Relationship Id="rId7" Type="http://schemas.openxmlformats.org/officeDocument/2006/relationships/slide" Target="slide132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1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28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5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0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5.xml"/><Relationship Id="rId7" Type="http://schemas.openxmlformats.org/officeDocument/2006/relationships/slide" Target="slide129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0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slide" Target="slide129.xml"/><Relationship Id="rId3" Type="http://schemas.openxmlformats.org/officeDocument/2006/relationships/slide" Target="slide5.xml"/><Relationship Id="rId7" Type="http://schemas.openxmlformats.org/officeDocument/2006/relationships/slide" Target="slide130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2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35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51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5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95.xml"/><Relationship Id="rId7" Type="http://schemas.openxmlformats.org/officeDocument/2006/relationships/slide" Target="slide135.xml"/><Relationship Id="rId12" Type="http://schemas.openxmlformats.org/officeDocument/2006/relationships/slide" Target="slide1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slide" Target="slide7.xml"/><Relationship Id="rId11" Type="http://schemas.openxmlformats.org/officeDocument/2006/relationships/slide" Target="slide134.xml"/><Relationship Id="rId5" Type="http://schemas.openxmlformats.org/officeDocument/2006/relationships/slide" Target="slide1.xml"/><Relationship Id="rId10" Type="http://schemas.openxmlformats.org/officeDocument/2006/relationships/slide" Target="slide136.xml"/><Relationship Id="rId4" Type="http://schemas.openxmlformats.org/officeDocument/2006/relationships/slide" Target="slide5.xml"/><Relationship Id="rId9" Type="http://schemas.openxmlformats.org/officeDocument/2006/relationships/image" Target="../media/image2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5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97.xml"/><Relationship Id="rId7" Type="http://schemas.openxmlformats.org/officeDocument/2006/relationships/slide" Target="slide135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slide" Target="slide7.xml"/><Relationship Id="rId11" Type="http://schemas.openxmlformats.org/officeDocument/2006/relationships/slide" Target="slide134.xml"/><Relationship Id="rId5" Type="http://schemas.openxmlformats.org/officeDocument/2006/relationships/slide" Target="slide1.xml"/><Relationship Id="rId10" Type="http://schemas.openxmlformats.org/officeDocument/2006/relationships/slide" Target="slide136.xml"/><Relationship Id="rId4" Type="http://schemas.openxmlformats.org/officeDocument/2006/relationships/slide" Target="slide5.xml"/><Relationship Id="rId9" Type="http://schemas.openxmlformats.org/officeDocument/2006/relationships/image" Target="../media/image2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51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9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5.xml"/><Relationship Id="rId7" Type="http://schemas.openxmlformats.org/officeDocument/2006/relationships/slide" Target="slide138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0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12.xml"/><Relationship Id="rId18" Type="http://schemas.openxmlformats.org/officeDocument/2006/relationships/slide" Target="slide103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36.xml"/><Relationship Id="rId17" Type="http://schemas.openxmlformats.org/officeDocument/2006/relationships/slide" Target="slide116.xml"/><Relationship Id="rId2" Type="http://schemas.openxmlformats.org/officeDocument/2006/relationships/notesSlide" Target="../notesSlides/notesSlide6.xml"/><Relationship Id="rId16" Type="http://schemas.openxmlformats.org/officeDocument/2006/relationships/slide" Target="slide114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101.xml"/><Relationship Id="rId10" Type="http://schemas.openxmlformats.org/officeDocument/2006/relationships/slide" Target="slide35.xml"/><Relationship Id="rId19" Type="http://schemas.openxmlformats.org/officeDocument/2006/relationships/slide" Target="slide15.xml"/><Relationship Id="rId4" Type="http://schemas.openxmlformats.org/officeDocument/2006/relationships/slide" Target="slide1.xml"/><Relationship Id="rId9" Type="http://schemas.openxmlformats.org/officeDocument/2006/relationships/slide" Target="slide124.xml"/><Relationship Id="rId14" Type="http://schemas.openxmlformats.org/officeDocument/2006/relationships/slide" Target="slide99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slide" Target="slide142.xml"/><Relationship Id="rId3" Type="http://schemas.openxmlformats.org/officeDocument/2006/relationships/slide" Target="slide5.xml"/><Relationship Id="rId7" Type="http://schemas.openxmlformats.org/officeDocument/2006/relationships/slide" Target="slide141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9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5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51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0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slide" Target="slide138.xml"/><Relationship Id="rId3" Type="http://schemas.openxmlformats.org/officeDocument/2006/relationships/slide" Target="slide5.xml"/><Relationship Id="rId7" Type="http://schemas.openxmlformats.org/officeDocument/2006/relationships/slide" Target="slide140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1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5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51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4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3" Type="http://schemas.openxmlformats.org/officeDocument/2006/relationships/slide" Target="slide5.xml"/><Relationship Id="rId7" Type="http://schemas.openxmlformats.org/officeDocument/2006/relationships/slide" Target="slide143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1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slide" Target="slide146.xml"/><Relationship Id="rId3" Type="http://schemas.openxmlformats.org/officeDocument/2006/relationships/slide" Target="slide5.xml"/><Relationship Id="rId7" Type="http://schemas.openxmlformats.org/officeDocument/2006/relationships/slide" Target="slide51.xm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4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4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45.xm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1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slide" Target="slide143.xml"/><Relationship Id="rId3" Type="http://schemas.openxmlformats.org/officeDocument/2006/relationships/slide" Target="slide5.xml"/><Relationship Id="rId7" Type="http://schemas.openxmlformats.org/officeDocument/2006/relationships/slide" Target="slide145.xm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1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0.xml"/><Relationship Id="rId5" Type="http://schemas.openxmlformats.org/officeDocument/2006/relationships/slide" Target="slide149.xml"/><Relationship Id="rId4" Type="http://schemas.openxmlformats.org/officeDocument/2006/relationships/slide" Target="slide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51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16.xml"/><Relationship Id="rId1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12" Type="http://schemas.openxmlformats.org/officeDocument/2006/relationships/slide" Target="slide14.xml"/><Relationship Id="rId17" Type="http://schemas.openxmlformats.org/officeDocument/2006/relationships/slide" Target="slide22.xml"/><Relationship Id="rId2" Type="http://schemas.openxmlformats.org/officeDocument/2006/relationships/notesSlide" Target="../notesSlides/notesSlide7.xml"/><Relationship Id="rId16" Type="http://schemas.openxmlformats.org/officeDocument/2006/relationships/slide" Target="slide20.xml"/><Relationship Id="rId20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12.xml"/><Relationship Id="rId5" Type="http://schemas.openxmlformats.org/officeDocument/2006/relationships/slide" Target="slide93.xml"/><Relationship Id="rId15" Type="http://schemas.openxmlformats.org/officeDocument/2006/relationships/slide" Target="slide116.xml"/><Relationship Id="rId10" Type="http://schemas.openxmlformats.org/officeDocument/2006/relationships/slide" Target="slide36.xml"/><Relationship Id="rId19" Type="http://schemas.openxmlformats.org/officeDocument/2006/relationships/slide" Target="slide24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8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8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8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4.xml"/><Relationship Id="rId5" Type="http://schemas.openxmlformats.org/officeDocument/2006/relationships/slide" Target="slide153.xml"/><Relationship Id="rId4" Type="http://schemas.openxmlformats.org/officeDocument/2006/relationships/slide" Target="slide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4.xml"/><Relationship Id="rId5" Type="http://schemas.openxmlformats.org/officeDocument/2006/relationships/slide" Target="slide155.xml"/><Relationship Id="rId4" Type="http://schemas.openxmlformats.org/officeDocument/2006/relationships/slide" Target="slide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2.xml"/><Relationship Id="rId5" Type="http://schemas.openxmlformats.org/officeDocument/2006/relationships/image" Target="../media/image5.png"/><Relationship Id="rId4" Type="http://schemas.openxmlformats.org/officeDocument/2006/relationships/slide" Target="slide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2.xml"/><Relationship Id="rId5" Type="http://schemas.openxmlformats.org/officeDocument/2006/relationships/image" Target="../media/image5.png"/><Relationship Id="rId4" Type="http://schemas.openxmlformats.org/officeDocument/2006/relationships/slide" Target="slide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12.xml"/><Relationship Id="rId18" Type="http://schemas.openxmlformats.org/officeDocument/2006/relationships/slide" Target="slide103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36.xml"/><Relationship Id="rId17" Type="http://schemas.openxmlformats.org/officeDocument/2006/relationships/slide" Target="slide116.xml"/><Relationship Id="rId2" Type="http://schemas.openxmlformats.org/officeDocument/2006/relationships/notesSlide" Target="../notesSlides/notesSlide8.xml"/><Relationship Id="rId16" Type="http://schemas.openxmlformats.org/officeDocument/2006/relationships/slide" Target="slide114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101.xml"/><Relationship Id="rId10" Type="http://schemas.openxmlformats.org/officeDocument/2006/relationships/slide" Target="slide35.xml"/><Relationship Id="rId19" Type="http://schemas.openxmlformats.org/officeDocument/2006/relationships/slide" Target="slide17.xml"/><Relationship Id="rId4" Type="http://schemas.openxmlformats.org/officeDocument/2006/relationships/slide" Target="slide1.xml"/><Relationship Id="rId9" Type="http://schemas.openxmlformats.org/officeDocument/2006/relationships/slide" Target="slide124.xml"/><Relationship Id="rId14" Type="http://schemas.openxmlformats.org/officeDocument/2006/relationships/slide" Target="slide9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16.xml"/><Relationship Id="rId1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12" Type="http://schemas.openxmlformats.org/officeDocument/2006/relationships/slide" Target="slide14.xml"/><Relationship Id="rId17" Type="http://schemas.openxmlformats.org/officeDocument/2006/relationships/slide" Target="slide22.xml"/><Relationship Id="rId2" Type="http://schemas.openxmlformats.org/officeDocument/2006/relationships/notesSlide" Target="../notesSlides/notesSlide9.xml"/><Relationship Id="rId16" Type="http://schemas.openxmlformats.org/officeDocument/2006/relationships/slide" Target="slide20.xml"/><Relationship Id="rId20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12.xml"/><Relationship Id="rId5" Type="http://schemas.openxmlformats.org/officeDocument/2006/relationships/slide" Target="slide93.xml"/><Relationship Id="rId15" Type="http://schemas.openxmlformats.org/officeDocument/2006/relationships/slide" Target="slide116.xml"/><Relationship Id="rId10" Type="http://schemas.openxmlformats.org/officeDocument/2006/relationships/slide" Target="slide36.xml"/><Relationship Id="rId19" Type="http://schemas.openxmlformats.org/officeDocument/2006/relationships/slide" Target="slide24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24.xml"/><Relationship Id="rId13" Type="http://schemas.openxmlformats.org/officeDocument/2006/relationships/slide" Target="slide14.xml"/><Relationship Id="rId18" Type="http://schemas.openxmlformats.org/officeDocument/2006/relationships/slide" Target="slide116.xml"/><Relationship Id="rId3" Type="http://schemas.openxmlformats.org/officeDocument/2006/relationships/slide" Target="slide5.xml"/><Relationship Id="rId21" Type="http://schemas.openxmlformats.org/officeDocument/2006/relationships/slide" Target="slide24.xml"/><Relationship Id="rId7" Type="http://schemas.openxmlformats.org/officeDocument/2006/relationships/slide" Target="slide112.xml"/><Relationship Id="rId12" Type="http://schemas.openxmlformats.org/officeDocument/2006/relationships/slide" Target="slide12.xml"/><Relationship Id="rId17" Type="http://schemas.openxmlformats.org/officeDocument/2006/relationships/slide" Target="slide11.xml"/><Relationship Id="rId2" Type="http://schemas.openxmlformats.org/officeDocument/2006/relationships/notesSlide" Target="../notesSlides/notesSlide10.xml"/><Relationship Id="rId16" Type="http://schemas.openxmlformats.org/officeDocument/2006/relationships/slide" Target="slide19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5" Type="http://schemas.openxmlformats.org/officeDocument/2006/relationships/slide" Target="slide114.xml"/><Relationship Id="rId10" Type="http://schemas.openxmlformats.org/officeDocument/2006/relationships/slide" Target="slide7.xml"/><Relationship Id="rId19" Type="http://schemas.openxmlformats.org/officeDocument/2006/relationships/slide" Target="slide20.xml"/><Relationship Id="rId4" Type="http://schemas.openxmlformats.org/officeDocument/2006/relationships/slide" Target="slide1.xml"/><Relationship Id="rId9" Type="http://schemas.openxmlformats.org/officeDocument/2006/relationships/slide" Target="slide35.xml"/><Relationship Id="rId1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18.xml"/><Relationship Id="rId18" Type="http://schemas.openxmlformats.org/officeDocument/2006/relationships/slide" Target="slide24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12" Type="http://schemas.openxmlformats.org/officeDocument/2006/relationships/slide" Target="slide14.xml"/><Relationship Id="rId1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12.xml"/><Relationship Id="rId5" Type="http://schemas.openxmlformats.org/officeDocument/2006/relationships/slide" Target="slide93.xml"/><Relationship Id="rId15" Type="http://schemas.openxmlformats.org/officeDocument/2006/relationships/slide" Target="slide20.xml"/><Relationship Id="rId10" Type="http://schemas.openxmlformats.org/officeDocument/2006/relationships/slide" Target="slide36.xml"/><Relationship Id="rId19" Type="http://schemas.openxmlformats.org/officeDocument/2006/relationships/slide" Target="slide37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7" Type="http://schemas.openxmlformats.org/officeDocument/2006/relationships/slide" Target="slide6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24.xml"/><Relationship Id="rId13" Type="http://schemas.openxmlformats.org/officeDocument/2006/relationships/slide" Target="slide14.xml"/><Relationship Id="rId18" Type="http://schemas.openxmlformats.org/officeDocument/2006/relationships/slide" Target="slide11.xml"/><Relationship Id="rId3" Type="http://schemas.openxmlformats.org/officeDocument/2006/relationships/slide" Target="slide5.xml"/><Relationship Id="rId21" Type="http://schemas.openxmlformats.org/officeDocument/2006/relationships/slide" Target="slide22.xml"/><Relationship Id="rId7" Type="http://schemas.openxmlformats.org/officeDocument/2006/relationships/slide" Target="slide112.xml"/><Relationship Id="rId12" Type="http://schemas.openxmlformats.org/officeDocument/2006/relationships/slide" Target="slide12.xml"/><Relationship Id="rId17" Type="http://schemas.openxmlformats.org/officeDocument/2006/relationships/slide" Target="slide21.xml"/><Relationship Id="rId2" Type="http://schemas.openxmlformats.org/officeDocument/2006/relationships/notesSlide" Target="../notesSlides/notesSlide12.xml"/><Relationship Id="rId16" Type="http://schemas.openxmlformats.org/officeDocument/2006/relationships/slide" Target="slide103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5" Type="http://schemas.openxmlformats.org/officeDocument/2006/relationships/slide" Target="slide114.xml"/><Relationship Id="rId10" Type="http://schemas.openxmlformats.org/officeDocument/2006/relationships/slide" Target="slide7.xml"/><Relationship Id="rId19" Type="http://schemas.openxmlformats.org/officeDocument/2006/relationships/slide" Target="slide116.xml"/><Relationship Id="rId4" Type="http://schemas.openxmlformats.org/officeDocument/2006/relationships/slide" Target="slide1.xml"/><Relationship Id="rId9" Type="http://schemas.openxmlformats.org/officeDocument/2006/relationships/slide" Target="slide35.xml"/><Relationship Id="rId14" Type="http://schemas.openxmlformats.org/officeDocument/2006/relationships/slide" Target="slide18.xml"/><Relationship Id="rId22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18.xml"/><Relationship Id="rId1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12" Type="http://schemas.openxmlformats.org/officeDocument/2006/relationships/slide" Target="slide14.xml"/><Relationship Id="rId17" Type="http://schemas.openxmlformats.org/officeDocument/2006/relationships/slide" Target="slide22.xml"/><Relationship Id="rId2" Type="http://schemas.openxmlformats.org/officeDocument/2006/relationships/notesSlide" Target="../notesSlides/notesSlide13.xml"/><Relationship Id="rId16" Type="http://schemas.openxmlformats.org/officeDocument/2006/relationships/slide" Target="slide20.xml"/><Relationship Id="rId20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12.xml"/><Relationship Id="rId5" Type="http://schemas.openxmlformats.org/officeDocument/2006/relationships/slide" Target="slide93.xml"/><Relationship Id="rId15" Type="http://schemas.openxmlformats.org/officeDocument/2006/relationships/slide" Target="slide116.xml"/><Relationship Id="rId10" Type="http://schemas.openxmlformats.org/officeDocument/2006/relationships/slide" Target="slide36.xml"/><Relationship Id="rId19" Type="http://schemas.openxmlformats.org/officeDocument/2006/relationships/slide" Target="slide24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0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24.xml"/><Relationship Id="rId13" Type="http://schemas.openxmlformats.org/officeDocument/2006/relationships/slide" Target="slide14.xml"/><Relationship Id="rId18" Type="http://schemas.openxmlformats.org/officeDocument/2006/relationships/slide" Target="slide11.xml"/><Relationship Id="rId3" Type="http://schemas.openxmlformats.org/officeDocument/2006/relationships/slide" Target="slide5.xml"/><Relationship Id="rId21" Type="http://schemas.openxmlformats.org/officeDocument/2006/relationships/slide" Target="slide22.xml"/><Relationship Id="rId7" Type="http://schemas.openxmlformats.org/officeDocument/2006/relationships/slide" Target="slide112.xml"/><Relationship Id="rId12" Type="http://schemas.openxmlformats.org/officeDocument/2006/relationships/slide" Target="slide12.xml"/><Relationship Id="rId17" Type="http://schemas.openxmlformats.org/officeDocument/2006/relationships/slide" Target="slide23.xml"/><Relationship Id="rId2" Type="http://schemas.openxmlformats.org/officeDocument/2006/relationships/notesSlide" Target="../notesSlides/notesSlide14.xml"/><Relationship Id="rId16" Type="http://schemas.openxmlformats.org/officeDocument/2006/relationships/slide" Target="slide103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5" Type="http://schemas.openxmlformats.org/officeDocument/2006/relationships/slide" Target="slide114.xml"/><Relationship Id="rId10" Type="http://schemas.openxmlformats.org/officeDocument/2006/relationships/slide" Target="slide7.xml"/><Relationship Id="rId19" Type="http://schemas.openxmlformats.org/officeDocument/2006/relationships/slide" Target="slide116.xml"/><Relationship Id="rId4" Type="http://schemas.openxmlformats.org/officeDocument/2006/relationships/slide" Target="slide1.xml"/><Relationship Id="rId9" Type="http://schemas.openxmlformats.org/officeDocument/2006/relationships/slide" Target="slide35.xml"/><Relationship Id="rId14" Type="http://schemas.openxmlformats.org/officeDocument/2006/relationships/slide" Target="slide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18.xml"/><Relationship Id="rId1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12" Type="http://schemas.openxmlformats.org/officeDocument/2006/relationships/slide" Target="slide14.xml"/><Relationship Id="rId17" Type="http://schemas.openxmlformats.org/officeDocument/2006/relationships/slide" Target="slide22.xml"/><Relationship Id="rId2" Type="http://schemas.openxmlformats.org/officeDocument/2006/relationships/notesSlide" Target="../notesSlides/notesSlide15.xml"/><Relationship Id="rId16" Type="http://schemas.openxmlformats.org/officeDocument/2006/relationships/slide" Target="slide20.xml"/><Relationship Id="rId20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12.xml"/><Relationship Id="rId5" Type="http://schemas.openxmlformats.org/officeDocument/2006/relationships/slide" Target="slide93.xml"/><Relationship Id="rId15" Type="http://schemas.openxmlformats.org/officeDocument/2006/relationships/slide" Target="slide116.xml"/><Relationship Id="rId10" Type="http://schemas.openxmlformats.org/officeDocument/2006/relationships/slide" Target="slide36.xml"/><Relationship Id="rId19" Type="http://schemas.openxmlformats.org/officeDocument/2006/relationships/slide" Target="slide24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0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14.xml"/><Relationship Id="rId18" Type="http://schemas.openxmlformats.org/officeDocument/2006/relationships/slide" Target="slide22.xml"/><Relationship Id="rId3" Type="http://schemas.openxmlformats.org/officeDocument/2006/relationships/slide" Target="slide5.xml"/><Relationship Id="rId21" Type="http://schemas.openxmlformats.org/officeDocument/2006/relationships/slide" Target="slide25.xml"/><Relationship Id="rId7" Type="http://schemas.openxmlformats.org/officeDocument/2006/relationships/slide" Target="slide112.xml"/><Relationship Id="rId12" Type="http://schemas.openxmlformats.org/officeDocument/2006/relationships/slide" Target="slide12.xml"/><Relationship Id="rId17" Type="http://schemas.openxmlformats.org/officeDocument/2006/relationships/slide" Target="slide20.xml"/><Relationship Id="rId2" Type="http://schemas.openxmlformats.org/officeDocument/2006/relationships/notesSlide" Target="../notesSlides/notesSlide16.xml"/><Relationship Id="rId16" Type="http://schemas.openxmlformats.org/officeDocument/2006/relationships/slide" Target="slide116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5" Type="http://schemas.openxmlformats.org/officeDocument/2006/relationships/slide" Target="slide103.xml"/><Relationship Id="rId10" Type="http://schemas.openxmlformats.org/officeDocument/2006/relationships/slide" Target="slide7.xml"/><Relationship Id="rId19" Type="http://schemas.openxmlformats.org/officeDocument/2006/relationships/slide" Target="slide10.xml"/><Relationship Id="rId4" Type="http://schemas.openxmlformats.org/officeDocument/2006/relationships/slide" Target="slide1.xml"/><Relationship Id="rId9" Type="http://schemas.openxmlformats.org/officeDocument/2006/relationships/slide" Target="slide35.xml"/><Relationship Id="rId1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12.xml"/><Relationship Id="rId18" Type="http://schemas.openxmlformats.org/officeDocument/2006/relationships/slide" Target="slide103.xml"/><Relationship Id="rId3" Type="http://schemas.openxmlformats.org/officeDocument/2006/relationships/slide" Target="slide5.xml"/><Relationship Id="rId21" Type="http://schemas.openxmlformats.org/officeDocument/2006/relationships/slide" Target="slide26.xml"/><Relationship Id="rId7" Type="http://schemas.openxmlformats.org/officeDocument/2006/relationships/slide" Target="slide112.xml"/><Relationship Id="rId12" Type="http://schemas.openxmlformats.org/officeDocument/2006/relationships/slide" Target="slide36.xml"/><Relationship Id="rId17" Type="http://schemas.openxmlformats.org/officeDocument/2006/relationships/slide" Target="slide116.xml"/><Relationship Id="rId2" Type="http://schemas.openxmlformats.org/officeDocument/2006/relationships/notesSlide" Target="../notesSlides/notesSlide17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16.xml"/><Relationship Id="rId10" Type="http://schemas.openxmlformats.org/officeDocument/2006/relationships/slide" Target="slide35.xml"/><Relationship Id="rId19" Type="http://schemas.openxmlformats.org/officeDocument/2006/relationships/slide" Target="slide20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12.xml"/><Relationship Id="rId18" Type="http://schemas.openxmlformats.org/officeDocument/2006/relationships/slide" Target="slide103.xml"/><Relationship Id="rId3" Type="http://schemas.openxmlformats.org/officeDocument/2006/relationships/slide" Target="slide5.xml"/><Relationship Id="rId21" Type="http://schemas.openxmlformats.org/officeDocument/2006/relationships/slide" Target="slide27.xml"/><Relationship Id="rId7" Type="http://schemas.openxmlformats.org/officeDocument/2006/relationships/slide" Target="slide112.xml"/><Relationship Id="rId12" Type="http://schemas.openxmlformats.org/officeDocument/2006/relationships/slide" Target="slide36.xml"/><Relationship Id="rId17" Type="http://schemas.openxmlformats.org/officeDocument/2006/relationships/slide" Target="slide116.xml"/><Relationship Id="rId2" Type="http://schemas.openxmlformats.org/officeDocument/2006/relationships/notesSlide" Target="../notesSlides/notesSlide18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16.xml"/><Relationship Id="rId10" Type="http://schemas.openxmlformats.org/officeDocument/2006/relationships/slide" Target="slide35.xml"/><Relationship Id="rId19" Type="http://schemas.openxmlformats.org/officeDocument/2006/relationships/slide" Target="slide20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12.xml"/><Relationship Id="rId18" Type="http://schemas.openxmlformats.org/officeDocument/2006/relationships/slide" Target="slide103.xml"/><Relationship Id="rId3" Type="http://schemas.openxmlformats.org/officeDocument/2006/relationships/slide" Target="slide5.xml"/><Relationship Id="rId21" Type="http://schemas.openxmlformats.org/officeDocument/2006/relationships/slide" Target="slide28.xml"/><Relationship Id="rId7" Type="http://schemas.openxmlformats.org/officeDocument/2006/relationships/slide" Target="slide112.xml"/><Relationship Id="rId12" Type="http://schemas.openxmlformats.org/officeDocument/2006/relationships/slide" Target="slide36.xml"/><Relationship Id="rId17" Type="http://schemas.openxmlformats.org/officeDocument/2006/relationships/slide" Target="slide116.xml"/><Relationship Id="rId2" Type="http://schemas.openxmlformats.org/officeDocument/2006/relationships/notesSlide" Target="../notesSlides/notesSlide19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16.xml"/><Relationship Id="rId10" Type="http://schemas.openxmlformats.org/officeDocument/2006/relationships/slide" Target="slide35.xml"/><Relationship Id="rId19" Type="http://schemas.openxmlformats.org/officeDocument/2006/relationships/slide" Target="slide20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4.xml"/><Relationship Id="rId18" Type="http://schemas.openxmlformats.org/officeDocument/2006/relationships/slide" Target="slide22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12" Type="http://schemas.openxmlformats.org/officeDocument/2006/relationships/slide" Target="slide12.xml"/><Relationship Id="rId17" Type="http://schemas.openxmlformats.org/officeDocument/2006/relationships/slide" Target="slide20.xml"/><Relationship Id="rId2" Type="http://schemas.openxmlformats.org/officeDocument/2006/relationships/notesSlide" Target="../notesSlides/notesSlide20.xml"/><Relationship Id="rId16" Type="http://schemas.openxmlformats.org/officeDocument/2006/relationships/slide" Target="slide116.xml"/><Relationship Id="rId20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5" Type="http://schemas.openxmlformats.org/officeDocument/2006/relationships/slide" Target="slide18.xml"/><Relationship Id="rId10" Type="http://schemas.openxmlformats.org/officeDocument/2006/relationships/slide" Target="slide7.xml"/><Relationship Id="rId19" Type="http://schemas.openxmlformats.org/officeDocument/2006/relationships/slide" Target="slide29.xml"/><Relationship Id="rId4" Type="http://schemas.openxmlformats.org/officeDocument/2006/relationships/slide" Target="slide1.xml"/><Relationship Id="rId9" Type="http://schemas.openxmlformats.org/officeDocument/2006/relationships/slide" Target="slide35.xml"/><Relationship Id="rId14" Type="http://schemas.openxmlformats.org/officeDocument/2006/relationships/slide" Target="slide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12.xml"/><Relationship Id="rId18" Type="http://schemas.openxmlformats.org/officeDocument/2006/relationships/slide" Target="slide103.xml"/><Relationship Id="rId3" Type="http://schemas.openxmlformats.org/officeDocument/2006/relationships/slide" Target="slide5.xml"/><Relationship Id="rId21" Type="http://schemas.openxmlformats.org/officeDocument/2006/relationships/slide" Target="slide30.xml"/><Relationship Id="rId7" Type="http://schemas.openxmlformats.org/officeDocument/2006/relationships/slide" Target="slide112.xml"/><Relationship Id="rId12" Type="http://schemas.openxmlformats.org/officeDocument/2006/relationships/slide" Target="slide36.xml"/><Relationship Id="rId17" Type="http://schemas.openxmlformats.org/officeDocument/2006/relationships/slide" Target="slide116.xml"/><Relationship Id="rId2" Type="http://schemas.openxmlformats.org/officeDocument/2006/relationships/notesSlide" Target="../notesSlides/notesSlide21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16.xml"/><Relationship Id="rId10" Type="http://schemas.openxmlformats.org/officeDocument/2006/relationships/slide" Target="slide35.xml"/><Relationship Id="rId19" Type="http://schemas.openxmlformats.org/officeDocument/2006/relationships/slide" Target="slide20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14.xml"/><Relationship Id="rId22" Type="http://schemas.openxmlformats.org/officeDocument/2006/relationships/slide" Target="slide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7" Type="http://schemas.openxmlformats.org/officeDocument/2006/relationships/slide" Target="slide6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12.xml"/><Relationship Id="rId18" Type="http://schemas.openxmlformats.org/officeDocument/2006/relationships/slide" Target="slide103.xml"/><Relationship Id="rId3" Type="http://schemas.openxmlformats.org/officeDocument/2006/relationships/slide" Target="slide5.xml"/><Relationship Id="rId21" Type="http://schemas.openxmlformats.org/officeDocument/2006/relationships/slide" Target="slide30.xml"/><Relationship Id="rId7" Type="http://schemas.openxmlformats.org/officeDocument/2006/relationships/slide" Target="slide112.xml"/><Relationship Id="rId12" Type="http://schemas.openxmlformats.org/officeDocument/2006/relationships/slide" Target="slide36.xml"/><Relationship Id="rId17" Type="http://schemas.openxmlformats.org/officeDocument/2006/relationships/slide" Target="slide116.xml"/><Relationship Id="rId2" Type="http://schemas.openxmlformats.org/officeDocument/2006/relationships/notesSlide" Target="../notesSlides/notesSlide22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24" Type="http://schemas.openxmlformats.org/officeDocument/2006/relationships/slide" Target="slide31.xml"/><Relationship Id="rId5" Type="http://schemas.openxmlformats.org/officeDocument/2006/relationships/slide" Target="slide93.xml"/><Relationship Id="rId15" Type="http://schemas.openxmlformats.org/officeDocument/2006/relationships/slide" Target="slide16.xml"/><Relationship Id="rId23" Type="http://schemas.openxmlformats.org/officeDocument/2006/relationships/slide" Target="slide29.xml"/><Relationship Id="rId10" Type="http://schemas.openxmlformats.org/officeDocument/2006/relationships/slide" Target="slide35.xml"/><Relationship Id="rId19" Type="http://schemas.openxmlformats.org/officeDocument/2006/relationships/slide" Target="slide20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14.xml"/><Relationship Id="rId22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12.xml"/><Relationship Id="rId18" Type="http://schemas.openxmlformats.org/officeDocument/2006/relationships/slide" Target="slide103.xml"/><Relationship Id="rId3" Type="http://schemas.openxmlformats.org/officeDocument/2006/relationships/slide" Target="slide5.xml"/><Relationship Id="rId21" Type="http://schemas.openxmlformats.org/officeDocument/2006/relationships/slide" Target="slide32.xml"/><Relationship Id="rId7" Type="http://schemas.openxmlformats.org/officeDocument/2006/relationships/slide" Target="slide112.xml"/><Relationship Id="rId12" Type="http://schemas.openxmlformats.org/officeDocument/2006/relationships/slide" Target="slide36.xml"/><Relationship Id="rId17" Type="http://schemas.openxmlformats.org/officeDocument/2006/relationships/slide" Target="slide116.xml"/><Relationship Id="rId2" Type="http://schemas.openxmlformats.org/officeDocument/2006/relationships/notesSlide" Target="../notesSlides/notesSlide23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16.xml"/><Relationship Id="rId10" Type="http://schemas.openxmlformats.org/officeDocument/2006/relationships/slide" Target="slide35.xml"/><Relationship Id="rId19" Type="http://schemas.openxmlformats.org/officeDocument/2006/relationships/slide" Target="slide20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4.xml"/><Relationship Id="rId18" Type="http://schemas.openxmlformats.org/officeDocument/2006/relationships/slide" Target="slide20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12" Type="http://schemas.openxmlformats.org/officeDocument/2006/relationships/slide" Target="slide12.xml"/><Relationship Id="rId17" Type="http://schemas.openxmlformats.org/officeDocument/2006/relationships/slide" Target="slide24.xml"/><Relationship Id="rId2" Type="http://schemas.openxmlformats.org/officeDocument/2006/relationships/notesSlide" Target="../notesSlides/notesSlide24.xml"/><Relationship Id="rId16" Type="http://schemas.openxmlformats.org/officeDocument/2006/relationships/slide" Target="slide116.xml"/><Relationship Id="rId20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5" Type="http://schemas.openxmlformats.org/officeDocument/2006/relationships/slide" Target="slide18.xml"/><Relationship Id="rId10" Type="http://schemas.openxmlformats.org/officeDocument/2006/relationships/slide" Target="slide7.xml"/><Relationship Id="rId19" Type="http://schemas.openxmlformats.org/officeDocument/2006/relationships/slide" Target="slide22.xml"/><Relationship Id="rId4" Type="http://schemas.openxmlformats.org/officeDocument/2006/relationships/slide" Target="slide1.xml"/><Relationship Id="rId9" Type="http://schemas.openxmlformats.org/officeDocument/2006/relationships/slide" Target="slide35.xml"/><Relationship Id="rId14" Type="http://schemas.openxmlformats.org/officeDocument/2006/relationships/slide" Target="slide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12.xml"/><Relationship Id="rId18" Type="http://schemas.openxmlformats.org/officeDocument/2006/relationships/slide" Target="slide20.xml"/><Relationship Id="rId3" Type="http://schemas.openxmlformats.org/officeDocument/2006/relationships/slide" Target="slide5.xml"/><Relationship Id="rId21" Type="http://schemas.openxmlformats.org/officeDocument/2006/relationships/slide" Target="slide96.xml"/><Relationship Id="rId7" Type="http://schemas.openxmlformats.org/officeDocument/2006/relationships/slide" Target="slide112.xml"/><Relationship Id="rId12" Type="http://schemas.openxmlformats.org/officeDocument/2006/relationships/slide" Target="slide36.xml"/><Relationship Id="rId17" Type="http://schemas.openxmlformats.org/officeDocument/2006/relationships/slide" Target="slide116.xml"/><Relationship Id="rId2" Type="http://schemas.openxmlformats.org/officeDocument/2006/relationships/notesSlide" Target="../notesSlides/notesSlide25.xml"/><Relationship Id="rId16" Type="http://schemas.openxmlformats.org/officeDocument/2006/relationships/slide" Target="slide18.xml"/><Relationship Id="rId20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16.xml"/><Relationship Id="rId10" Type="http://schemas.openxmlformats.org/officeDocument/2006/relationships/slide" Target="slide35.xml"/><Relationship Id="rId19" Type="http://schemas.openxmlformats.org/officeDocument/2006/relationships/slide" Target="slide22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14.xml"/><Relationship Id="rId22" Type="http://schemas.openxmlformats.org/officeDocument/2006/relationships/slide" Target="slide2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4.xml"/><Relationship Id="rId18" Type="http://schemas.openxmlformats.org/officeDocument/2006/relationships/slide" Target="slide22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12" Type="http://schemas.openxmlformats.org/officeDocument/2006/relationships/slide" Target="slide12.xml"/><Relationship Id="rId17" Type="http://schemas.openxmlformats.org/officeDocument/2006/relationships/slide" Target="slide20.xml"/><Relationship Id="rId2" Type="http://schemas.openxmlformats.org/officeDocument/2006/relationships/notesSlide" Target="../notesSlides/notesSlide26.xml"/><Relationship Id="rId16" Type="http://schemas.openxmlformats.org/officeDocument/2006/relationships/slide" Target="slide116.xml"/><Relationship Id="rId20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5" Type="http://schemas.openxmlformats.org/officeDocument/2006/relationships/slide" Target="slide18.xml"/><Relationship Id="rId10" Type="http://schemas.openxmlformats.org/officeDocument/2006/relationships/slide" Target="slide7.xml"/><Relationship Id="rId19" Type="http://schemas.openxmlformats.org/officeDocument/2006/relationships/slide" Target="slide24.xml"/><Relationship Id="rId4" Type="http://schemas.openxmlformats.org/officeDocument/2006/relationships/slide" Target="slide1.xml"/><Relationship Id="rId9" Type="http://schemas.openxmlformats.org/officeDocument/2006/relationships/slide" Target="slide35.xml"/><Relationship Id="rId14" Type="http://schemas.openxmlformats.org/officeDocument/2006/relationships/slide" Target="slide1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37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12" Type="http://schemas.openxmlformats.org/officeDocument/2006/relationships/slide" Target="slide1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4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2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1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126.xml"/><Relationship Id="rId4" Type="http://schemas.openxmlformats.org/officeDocument/2006/relationships/slide" Target="slide1.xml"/><Relationship Id="rId9" Type="http://schemas.openxmlformats.org/officeDocument/2006/relationships/slide" Target="slide12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39.xml"/><Relationship Id="rId3" Type="http://schemas.openxmlformats.org/officeDocument/2006/relationships/slide" Target="slide5.xml"/><Relationship Id="rId7" Type="http://schemas.openxmlformats.org/officeDocument/2006/relationships/slide" Target="slide37.xml"/><Relationship Id="rId12" Type="http://schemas.openxmlformats.org/officeDocument/2006/relationships/slide" Target="slide3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35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4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39.xml"/><Relationship Id="rId3" Type="http://schemas.openxmlformats.org/officeDocument/2006/relationships/slide" Target="slide5.xml"/><Relationship Id="rId7" Type="http://schemas.openxmlformats.org/officeDocument/2006/relationships/slide" Target="slide37.xml"/><Relationship Id="rId12" Type="http://schemas.openxmlformats.org/officeDocument/2006/relationships/slide" Target="slide3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35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12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21.xml"/><Relationship Id="rId3" Type="http://schemas.openxmlformats.org/officeDocument/2006/relationships/slide" Target="slide5.xml"/><Relationship Id="rId7" Type="http://schemas.openxmlformats.org/officeDocument/2006/relationships/slide" Target="slide37.xml"/><Relationship Id="rId12" Type="http://schemas.openxmlformats.org/officeDocument/2006/relationships/slide" Target="slide3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5" Type="http://schemas.openxmlformats.org/officeDocument/2006/relationships/slide" Target="slide40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35.xml"/><Relationship Id="rId14" Type="http://schemas.openxmlformats.org/officeDocument/2006/relationships/slide" Target="slide1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1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39.xml"/><Relationship Id="rId3" Type="http://schemas.openxmlformats.org/officeDocument/2006/relationships/slide" Target="slide5.xml"/><Relationship Id="rId7" Type="http://schemas.openxmlformats.org/officeDocument/2006/relationships/slide" Target="slide37.xml"/><Relationship Id="rId12" Type="http://schemas.openxmlformats.org/officeDocument/2006/relationships/slide" Target="slide3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35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21.xml"/><Relationship Id="rId3" Type="http://schemas.openxmlformats.org/officeDocument/2006/relationships/slide" Target="slide5.xml"/><Relationship Id="rId7" Type="http://schemas.openxmlformats.org/officeDocument/2006/relationships/slide" Target="slide37.xml"/><Relationship Id="rId12" Type="http://schemas.openxmlformats.org/officeDocument/2006/relationships/slide" Target="slide3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5" Type="http://schemas.openxmlformats.org/officeDocument/2006/relationships/slide" Target="slide40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35.xml"/><Relationship Id="rId1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43.xml"/><Relationship Id="rId3" Type="http://schemas.openxmlformats.org/officeDocument/2006/relationships/slide" Target="slide5.xml"/><Relationship Id="rId7" Type="http://schemas.openxmlformats.org/officeDocument/2006/relationships/slide" Target="slide37.xml"/><Relationship Id="rId12" Type="http://schemas.openxmlformats.org/officeDocument/2006/relationships/slide" Target="slide3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35.xml"/><Relationship Id="rId4" Type="http://schemas.openxmlformats.org/officeDocument/2006/relationships/slide" Target="slide1.xml"/><Relationship Id="rId9" Type="http://schemas.openxmlformats.org/officeDocument/2006/relationships/slide" Target="slide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98.xml"/><Relationship Id="rId3" Type="http://schemas.openxmlformats.org/officeDocument/2006/relationships/slide" Target="slide5.xml"/><Relationship Id="rId7" Type="http://schemas.openxmlformats.org/officeDocument/2006/relationships/slide" Target="slide37.xml"/><Relationship Id="rId12" Type="http://schemas.openxmlformats.org/officeDocument/2006/relationships/slide" Target="slide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5" Type="http://schemas.openxmlformats.org/officeDocument/2006/relationships/slide" Target="slide44.xml"/><Relationship Id="rId10" Type="http://schemas.openxmlformats.org/officeDocument/2006/relationships/slide" Target="slide35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4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122.xml"/><Relationship Id="rId12" Type="http://schemas.openxmlformats.org/officeDocument/2006/relationships/slide" Target="slide4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2.xml"/><Relationship Id="rId5" Type="http://schemas.openxmlformats.org/officeDocument/2006/relationships/slide" Target="slide11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3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44.xml"/><Relationship Id="rId3" Type="http://schemas.openxmlformats.org/officeDocument/2006/relationships/slide" Target="slide5.xml"/><Relationship Id="rId7" Type="http://schemas.openxmlformats.org/officeDocument/2006/relationships/slide" Target="slide122.xml"/><Relationship Id="rId12" Type="http://schemas.openxmlformats.org/officeDocument/2006/relationships/slide" Target="slide4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11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3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13" Type="http://schemas.openxmlformats.org/officeDocument/2006/relationships/slide" Target="slide44.xml"/><Relationship Id="rId3" Type="http://schemas.openxmlformats.org/officeDocument/2006/relationships/slide" Target="slide5.xml"/><Relationship Id="rId7" Type="http://schemas.openxmlformats.org/officeDocument/2006/relationships/slide" Target="slide37.xml"/><Relationship Id="rId12" Type="http://schemas.openxmlformats.org/officeDocument/2006/relationships/slide" Target="slide3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35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openxmlformats.org/officeDocument/2006/relationships/slide" Target="slide4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slide" Target="slide1.xml"/><Relationship Id="rId7" Type="http://schemas.openxmlformats.org/officeDocument/2006/relationships/slide" Target="slide4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5" Type="http://schemas.openxmlformats.org/officeDocument/2006/relationships/slide" Target="slide6.xml"/><Relationship Id="rId10" Type="http://schemas.openxmlformats.org/officeDocument/2006/relationships/slide" Target="slide89.xml"/><Relationship Id="rId4" Type="http://schemas.openxmlformats.org/officeDocument/2006/relationships/slide" Target="slide7.xml"/><Relationship Id="rId9" Type="http://schemas.openxmlformats.org/officeDocument/2006/relationships/slide" Target="slide4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slide" Target="slide1.xml"/><Relationship Id="rId7" Type="http://schemas.openxmlformats.org/officeDocument/2006/relationships/slide" Target="slide4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5" Type="http://schemas.openxmlformats.org/officeDocument/2006/relationships/slide" Target="slide6.xml"/><Relationship Id="rId10" Type="http://schemas.openxmlformats.org/officeDocument/2006/relationships/slide" Target="slide89.xml"/><Relationship Id="rId4" Type="http://schemas.openxmlformats.org/officeDocument/2006/relationships/slide" Target="slide7.xml"/><Relationship Id="rId9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148.xml"/><Relationship Id="rId3" Type="http://schemas.openxmlformats.org/officeDocument/2006/relationships/slide" Target="slide1.xml"/><Relationship Id="rId7" Type="http://schemas.openxmlformats.org/officeDocument/2006/relationships/slide" Target="slide4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5" Type="http://schemas.openxmlformats.org/officeDocument/2006/relationships/slide" Target="slide6.xml"/><Relationship Id="rId10" Type="http://schemas.openxmlformats.org/officeDocument/2006/relationships/slide" Target="slide89.xml"/><Relationship Id="rId4" Type="http://schemas.openxmlformats.org/officeDocument/2006/relationships/slide" Target="slide7.xml"/><Relationship Id="rId9" Type="http://schemas.openxmlformats.org/officeDocument/2006/relationships/slide" Target="slide15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9.xml"/><Relationship Id="rId3" Type="http://schemas.openxmlformats.org/officeDocument/2006/relationships/slide" Target="slide7.xml"/><Relationship Id="rId7" Type="http://schemas.openxmlformats.org/officeDocument/2006/relationships/slide" Target="slide4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slide" Target="slide1.xml"/><Relationship Id="rId7" Type="http://schemas.openxmlformats.org/officeDocument/2006/relationships/slide" Target="slide4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5" Type="http://schemas.openxmlformats.org/officeDocument/2006/relationships/slide" Target="slide6.xml"/><Relationship Id="rId10" Type="http://schemas.openxmlformats.org/officeDocument/2006/relationships/slide" Target="slide89.xml"/><Relationship Id="rId4" Type="http://schemas.openxmlformats.org/officeDocument/2006/relationships/slide" Target="slide7.xml"/><Relationship Id="rId9" Type="http://schemas.openxmlformats.org/officeDocument/2006/relationships/slide" Target="slide4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slide" Target="slide51.xml"/><Relationship Id="rId7" Type="http://schemas.openxmlformats.org/officeDocument/2006/relationships/slide" Target="slide6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8.xml"/><Relationship Id="rId5" Type="http://schemas.openxmlformats.org/officeDocument/2006/relationships/slide" Target="slide134.xml"/><Relationship Id="rId10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6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51.xml"/><Relationship Id="rId7" Type="http://schemas.openxmlformats.org/officeDocument/2006/relationships/slide" Target="slide5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7" Type="http://schemas.openxmlformats.org/officeDocument/2006/relationships/slide" Target="slide5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6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slide" Target="slide51.xml"/><Relationship Id="rId7" Type="http://schemas.openxmlformats.org/officeDocument/2006/relationships/slide" Target="slide5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6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7" Type="http://schemas.openxmlformats.org/officeDocument/2006/relationships/slide" Target="slide5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6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51.xml"/><Relationship Id="rId7" Type="http://schemas.openxmlformats.org/officeDocument/2006/relationships/slide" Target="slide5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7.xml"/><Relationship Id="rId10" Type="http://schemas.openxmlformats.org/officeDocument/2006/relationships/slide" Target="slide58.xml"/><Relationship Id="rId4" Type="http://schemas.openxmlformats.org/officeDocument/2006/relationships/slide" Target="slide1.xml"/><Relationship Id="rId9" Type="http://schemas.openxmlformats.org/officeDocument/2006/relationships/slide" Target="slide5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7" Type="http://schemas.openxmlformats.org/officeDocument/2006/relationships/slide" Target="slide5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7" Type="http://schemas.openxmlformats.org/officeDocument/2006/relationships/slide" Target="slide5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slide" Target="slide7.xml"/><Relationship Id="rId7" Type="http://schemas.openxmlformats.org/officeDocument/2006/relationships/slide" Target="slide49.xml"/><Relationship Id="rId12" Type="http://schemas.openxmlformats.org/officeDocument/2006/relationships/slide" Target="slide8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85.xml"/><Relationship Id="rId5" Type="http://schemas.openxmlformats.org/officeDocument/2006/relationships/slide" Target="slide6.xml"/><Relationship Id="rId10" Type="http://schemas.openxmlformats.org/officeDocument/2006/relationships/slide" Target="slide81.xml"/><Relationship Id="rId4" Type="http://schemas.openxmlformats.org/officeDocument/2006/relationships/slide" Target="slide1.xml"/><Relationship Id="rId9" Type="http://schemas.openxmlformats.org/officeDocument/2006/relationships/slide" Target="slide80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134.xml"/><Relationship Id="rId7" Type="http://schemas.openxmlformats.org/officeDocument/2006/relationships/slide" Target="slide7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51.xml"/><Relationship Id="rId10" Type="http://schemas.openxmlformats.org/officeDocument/2006/relationships/slide" Target="slide143.xml"/><Relationship Id="rId4" Type="http://schemas.openxmlformats.org/officeDocument/2006/relationships/slide" Target="slide5.xml"/><Relationship Id="rId9" Type="http://schemas.openxmlformats.org/officeDocument/2006/relationships/slide" Target="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1.xml"/><Relationship Id="rId4" Type="http://schemas.openxmlformats.org/officeDocument/2006/relationships/slide" Target="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7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slide" Target="slide1.xml"/><Relationship Id="rId4" Type="http://schemas.openxmlformats.org/officeDocument/2006/relationships/slide" Target="slide6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1.xml"/><Relationship Id="rId7" Type="http://schemas.openxmlformats.org/officeDocument/2006/relationships/chart" Target="../charts/chart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slide" Target="slide1.xml"/><Relationship Id="rId4" Type="http://schemas.openxmlformats.org/officeDocument/2006/relationships/slide" Target="slide6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hyperlink" Target="file:///D:\SEAGRI\10-Sistema%20de%20Gest&#227;o%20das%20Ocupa&#231;&#245;es%20Rurais%20-%20SIGOR\SIGOR\Formul&#225;rio%20Padr&#227;o%20de%20Regulariza&#231;&#227;o%20Fundi&#225;ria%20(Pessoa%20F&#237;sica).pdf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9.xml"/><Relationship Id="rId5" Type="http://schemas.openxmlformats.org/officeDocument/2006/relationships/slide" Target="slide66.xml"/><Relationship Id="rId4" Type="http://schemas.openxmlformats.org/officeDocument/2006/relationships/slide" Target="slide5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5.xml"/><Relationship Id="rId4" Type="http://schemas.openxmlformats.org/officeDocument/2006/relationships/slide" Target="slide5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8.xml"/><Relationship Id="rId4" Type="http://schemas.openxmlformats.org/officeDocument/2006/relationships/slide" Target="slide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5" Type="http://schemas.openxmlformats.org/officeDocument/2006/relationships/slide" Target="slide66.xml"/><Relationship Id="rId4" Type="http://schemas.openxmlformats.org/officeDocument/2006/relationships/slide" Target="slide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7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8.xml"/><Relationship Id="rId5" Type="http://schemas.openxmlformats.org/officeDocument/2006/relationships/slide" Target="slide8.xml"/><Relationship Id="rId4" Type="http://schemas.openxmlformats.org/officeDocument/2006/relationships/slide" Target="slide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7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2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0.xml"/><Relationship Id="rId5" Type="http://schemas.openxmlformats.org/officeDocument/2006/relationships/slide" Target="slide72.xml"/><Relationship Id="rId4" Type="http://schemas.openxmlformats.org/officeDocument/2006/relationships/slide" Target="slide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7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3.xml"/><Relationship Id="rId5" Type="http://schemas.openxmlformats.org/officeDocument/2006/relationships/slide" Target="slide75.xml"/><Relationship Id="rId4" Type="http://schemas.openxmlformats.org/officeDocument/2006/relationships/slide" Target="slide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83.xml"/><Relationship Id="rId4" Type="http://schemas.openxmlformats.org/officeDocument/2006/relationships/slide" Target="slide1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slide" Target="slide5.xml"/><Relationship Id="rId7" Type="http://schemas.openxmlformats.org/officeDocument/2006/relationships/slide" Target="slide70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83.xml"/><Relationship Id="rId4" Type="http://schemas.openxmlformats.org/officeDocument/2006/relationships/slide" Target="slide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6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77.xml"/><Relationship Id="rId4" Type="http://schemas.openxmlformats.org/officeDocument/2006/relationships/slide" Target="slide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8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0.xml"/><Relationship Id="rId5" Type="http://schemas.openxmlformats.org/officeDocument/2006/relationships/slide" Target="slide78.xml"/><Relationship Id="rId4" Type="http://schemas.openxmlformats.org/officeDocument/2006/relationships/slide" Target="slide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5" Type="http://schemas.openxmlformats.org/officeDocument/2006/relationships/slide" Target="slide66.xml"/><Relationship Id="rId4" Type="http://schemas.openxmlformats.org/officeDocument/2006/relationships/slide" Target="slide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8.xml"/><Relationship Id="rId5" Type="http://schemas.openxmlformats.org/officeDocument/2006/relationships/slide" Target="slide10.xml"/><Relationship Id="rId4" Type="http://schemas.openxmlformats.org/officeDocument/2006/relationships/slide" Target="slide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82.xml"/><Relationship Id="rId4" Type="http://schemas.openxmlformats.org/officeDocument/2006/relationships/slide" Target="slide5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82.xml"/><Relationship Id="rId4" Type="http://schemas.openxmlformats.org/officeDocument/2006/relationships/slide" Target="slide51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8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3.xml"/><Relationship Id="rId5" Type="http://schemas.openxmlformats.org/officeDocument/2006/relationships/slide" Target="slide75.xml"/><Relationship Id="rId4" Type="http://schemas.openxmlformats.org/officeDocument/2006/relationships/slide" Target="slide1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8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4.xml"/><Relationship Id="rId5" Type="http://schemas.openxmlformats.org/officeDocument/2006/relationships/slide" Target="slide78.xml"/><Relationship Id="rId4" Type="http://schemas.openxmlformats.org/officeDocument/2006/relationships/slide" Target="slide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0.xml"/><Relationship Id="rId5" Type="http://schemas.openxmlformats.org/officeDocument/2006/relationships/slide" Target="slide78.xml"/><Relationship Id="rId4" Type="http://schemas.openxmlformats.org/officeDocument/2006/relationships/slide" Target="slide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6.xml"/><Relationship Id="rId5" Type="http://schemas.openxmlformats.org/officeDocument/2006/relationships/slide" Target="slide7.xml"/><Relationship Id="rId4" Type="http://schemas.openxmlformats.org/officeDocument/2006/relationships/slide" Target="slide5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2.xml"/><Relationship Id="rId5" Type="http://schemas.openxmlformats.org/officeDocument/2006/relationships/slide" Target="slide7.xml"/><Relationship Id="rId4" Type="http://schemas.openxmlformats.org/officeDocument/2006/relationships/slide" Target="slide51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3" Type="http://schemas.openxmlformats.org/officeDocument/2006/relationships/slide" Target="slide5.xml"/><Relationship Id="rId7" Type="http://schemas.openxmlformats.org/officeDocument/2006/relationships/slide" Target="slide70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2.xml"/><Relationship Id="rId5" Type="http://schemas.openxmlformats.org/officeDocument/2006/relationships/slide" Target="slide69.xml"/><Relationship Id="rId4" Type="http://schemas.openxmlformats.org/officeDocument/2006/relationships/slide" Target="slide1.xml"/><Relationship Id="rId9" Type="http://schemas.openxmlformats.org/officeDocument/2006/relationships/slide" Target="slide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0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3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6.xml"/><Relationship Id="rId11" Type="http://schemas.openxmlformats.org/officeDocument/2006/relationships/slide" Target="slide7.xml"/><Relationship Id="rId5" Type="http://schemas.openxmlformats.org/officeDocument/2006/relationships/slide" Target="slide93.xml"/><Relationship Id="rId10" Type="http://schemas.openxmlformats.org/officeDocument/2006/relationships/slide" Target="slide126.xml"/><Relationship Id="rId4" Type="http://schemas.openxmlformats.org/officeDocument/2006/relationships/slide" Target="slide1.xml"/><Relationship Id="rId9" Type="http://schemas.openxmlformats.org/officeDocument/2006/relationships/slide" Target="slide12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1.xml"/><Relationship Id="rId5" Type="http://schemas.openxmlformats.org/officeDocument/2006/relationships/slide" Target="slide92.xml"/><Relationship Id="rId4" Type="http://schemas.openxmlformats.org/officeDocument/2006/relationships/slide" Target="slide7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slide" Target="slide89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2.xml"/><Relationship Id="rId5" Type="http://schemas.openxmlformats.org/officeDocument/2006/relationships/slide" Target="slide94.xml"/><Relationship Id="rId4" Type="http://schemas.openxmlformats.org/officeDocument/2006/relationships/slide" Target="slide93.xml"/><Relationship Id="rId9" Type="http://schemas.openxmlformats.org/officeDocument/2006/relationships/slide" Target="slide9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89.xml"/><Relationship Id="rId4" Type="http://schemas.openxmlformats.org/officeDocument/2006/relationships/slide" Target="slide9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slide" Target="slide112.xml"/><Relationship Id="rId13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6.xml"/><Relationship Id="rId12" Type="http://schemas.openxmlformats.org/officeDocument/2006/relationships/slide" Target="slide125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3.xml"/><Relationship Id="rId11" Type="http://schemas.openxmlformats.org/officeDocument/2006/relationships/slide" Target="slide35.xml"/><Relationship Id="rId5" Type="http://schemas.openxmlformats.org/officeDocument/2006/relationships/slide" Target="slide7.xml"/><Relationship Id="rId10" Type="http://schemas.openxmlformats.org/officeDocument/2006/relationships/slide" Target="slide124.xml"/><Relationship Id="rId4" Type="http://schemas.openxmlformats.org/officeDocument/2006/relationships/slide" Target="slide1.xml"/><Relationship Id="rId9" Type="http://schemas.openxmlformats.org/officeDocument/2006/relationships/slide" Target="slide12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9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92.xml"/><Relationship Id="rId4" Type="http://schemas.openxmlformats.org/officeDocument/2006/relationships/slide" Target="slide9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2.xml"/><Relationship Id="rId5" Type="http://schemas.openxmlformats.org/officeDocument/2006/relationships/slide" Target="slide94.xml"/><Relationship Id="rId4" Type="http://schemas.openxmlformats.org/officeDocument/2006/relationships/slide" Target="slide9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slide" Target="slide124.xml"/><Relationship Id="rId13" Type="http://schemas.openxmlformats.org/officeDocument/2006/relationships/slide" Target="slide114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7.xml"/><Relationship Id="rId2" Type="http://schemas.openxmlformats.org/officeDocument/2006/relationships/notesSlide" Target="../notesSlides/notesSlide56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01.xml"/><Relationship Id="rId5" Type="http://schemas.openxmlformats.org/officeDocument/2006/relationships/slide" Target="slide93.xml"/><Relationship Id="rId15" Type="http://schemas.openxmlformats.org/officeDocument/2006/relationships/slide" Target="slide103.xml"/><Relationship Id="rId10" Type="http://schemas.openxmlformats.org/officeDocument/2006/relationships/slide" Target="slide99.xml"/><Relationship Id="rId4" Type="http://schemas.openxmlformats.org/officeDocument/2006/relationships/slide" Target="slide1.xml"/><Relationship Id="rId9" Type="http://schemas.openxmlformats.org/officeDocument/2006/relationships/slide" Target="slide97.xml"/><Relationship Id="rId14" Type="http://schemas.openxmlformats.org/officeDocument/2006/relationships/slide" Target="slide116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0" Type="http://schemas.openxmlformats.org/officeDocument/2006/relationships/slide" Target="slide96.xml"/><Relationship Id="rId4" Type="http://schemas.openxmlformats.org/officeDocument/2006/relationships/slide" Target="slide1.xml"/><Relationship Id="rId9" Type="http://schemas.openxmlformats.org/officeDocument/2006/relationships/slide" Target="slide98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13" Type="http://schemas.openxmlformats.org/officeDocument/2006/relationships/slide" Target="slide114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12" Type="http://schemas.openxmlformats.org/officeDocument/2006/relationships/slide" Target="slide7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03.xml"/><Relationship Id="rId5" Type="http://schemas.openxmlformats.org/officeDocument/2006/relationships/slide" Target="slide93.xml"/><Relationship Id="rId15" Type="http://schemas.openxmlformats.org/officeDocument/2006/relationships/slide" Target="slide36.xml"/><Relationship Id="rId10" Type="http://schemas.openxmlformats.org/officeDocument/2006/relationships/slide" Target="slide101.xml"/><Relationship Id="rId4" Type="http://schemas.openxmlformats.org/officeDocument/2006/relationships/slide" Target="slide1.xml"/><Relationship Id="rId9" Type="http://schemas.openxmlformats.org/officeDocument/2006/relationships/slide" Target="slide99.xml"/><Relationship Id="rId14" Type="http://schemas.openxmlformats.org/officeDocument/2006/relationships/slide" Target="slide116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112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36.xml"/><Relationship Id="rId5" Type="http://schemas.openxmlformats.org/officeDocument/2006/relationships/slide" Target="slide93.xml"/><Relationship Id="rId10" Type="http://schemas.openxmlformats.org/officeDocument/2006/relationships/slide" Target="slide96.xml"/><Relationship Id="rId4" Type="http://schemas.openxmlformats.org/officeDocument/2006/relationships/slide" Target="slide1.xml"/><Relationship Id="rId9" Type="http://schemas.openxmlformats.org/officeDocument/2006/relationships/slide" Target="slide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8" name="Botão de ação: Personalizar 7">
            <a:hlinkClick r:id="rId4" action="ppaction://hlinksldjump" highlightClick="1"/>
          </p:cNvPr>
          <p:cNvSpPr/>
          <p:nvPr/>
        </p:nvSpPr>
        <p:spPr>
          <a:xfrm>
            <a:off x="4930894" y="21744"/>
            <a:ext cx="2161386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14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5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1964202" y="1235233"/>
            <a:ext cx="2459228" cy="129501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PROCESSOS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Autuados ................5.240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Arquivados.................712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Sobrestados.................75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Contratos................1.040</a:t>
            </a:r>
          </a:p>
        </p:txBody>
      </p:sp>
      <p:sp>
        <p:nvSpPr>
          <p:cNvPr id="13" name="Botão de ação: Personalizar 12">
            <a:hlinkClick r:id="" action="ppaction://noaction" highlightClick="1"/>
          </p:cNvPr>
          <p:cNvSpPr/>
          <p:nvPr/>
        </p:nvSpPr>
        <p:spPr>
          <a:xfrm>
            <a:off x="4644008" y="1200572"/>
            <a:ext cx="2448272" cy="1364332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PONTO DE CONTROLE</a:t>
            </a:r>
            <a:endParaRPr lang="pt-BR" b="1" dirty="0">
              <a:solidFill>
                <a:schemeClr val="tx1"/>
              </a:solidFill>
            </a:endParaRPr>
          </a:p>
          <a:p>
            <a:r>
              <a:rPr lang="pt-BR" sz="1050" dirty="0">
                <a:solidFill>
                  <a:schemeClr val="tx1"/>
                </a:solidFill>
              </a:rPr>
              <a:t>Ocupação caracterizada</a:t>
            </a:r>
            <a:r>
              <a:rPr lang="pt-BR" sz="1050" dirty="0" smtClean="0">
                <a:solidFill>
                  <a:schemeClr val="tx1"/>
                </a:solidFill>
              </a:rPr>
              <a:t>..............50</a:t>
            </a:r>
            <a:endParaRPr lang="pt-BR" sz="1050" dirty="0">
              <a:solidFill>
                <a:schemeClr val="tx1"/>
              </a:solidFill>
            </a:endParaRPr>
          </a:p>
          <a:p>
            <a:r>
              <a:rPr lang="pt-BR" sz="1050" dirty="0">
                <a:solidFill>
                  <a:schemeClr val="tx1"/>
                </a:solidFill>
              </a:rPr>
              <a:t>Requerente comprova a </a:t>
            </a:r>
            <a:r>
              <a:rPr lang="pt-BR" sz="1050" dirty="0" err="1" smtClean="0">
                <a:solidFill>
                  <a:schemeClr val="tx1"/>
                </a:solidFill>
              </a:rPr>
              <a:t>ocu</a:t>
            </a:r>
            <a:r>
              <a:rPr lang="pt-BR" sz="1050" dirty="0" smtClean="0">
                <a:solidFill>
                  <a:schemeClr val="tx1"/>
                </a:solidFill>
              </a:rPr>
              <a:t>......250</a:t>
            </a:r>
          </a:p>
          <a:p>
            <a:r>
              <a:rPr lang="pt-BR" sz="1050" dirty="0">
                <a:solidFill>
                  <a:schemeClr val="tx1"/>
                </a:solidFill>
              </a:rPr>
              <a:t>Encaminhado para </a:t>
            </a:r>
            <a:r>
              <a:rPr lang="pt-BR" sz="1050" dirty="0" smtClean="0">
                <a:solidFill>
                  <a:schemeClr val="tx1"/>
                </a:solidFill>
              </a:rPr>
              <a:t>vistoria...........35</a:t>
            </a:r>
            <a:endParaRPr lang="pt-BR" sz="1050" dirty="0">
              <a:solidFill>
                <a:schemeClr val="tx1"/>
              </a:solidFill>
            </a:endParaRPr>
          </a:p>
          <a:p>
            <a:r>
              <a:rPr lang="pt-BR" sz="1050" dirty="0" smtClean="0">
                <a:solidFill>
                  <a:schemeClr val="tx1"/>
                </a:solidFill>
              </a:rPr>
              <a:t>Ausência de atividade rural............2</a:t>
            </a:r>
          </a:p>
          <a:p>
            <a:r>
              <a:rPr lang="pt-BR" sz="1050" dirty="0">
                <a:solidFill>
                  <a:schemeClr val="tx1"/>
                </a:solidFill>
              </a:rPr>
              <a:t>Existência de atividade rural </a:t>
            </a:r>
            <a:r>
              <a:rPr lang="pt-BR" sz="1050" dirty="0" smtClean="0">
                <a:solidFill>
                  <a:schemeClr val="tx1"/>
                </a:solidFill>
              </a:rPr>
              <a:t>........27</a:t>
            </a:r>
          </a:p>
          <a:p>
            <a:r>
              <a:rPr lang="pt-BR" sz="1050" dirty="0">
                <a:solidFill>
                  <a:schemeClr val="tx1"/>
                </a:solidFill>
              </a:rPr>
              <a:t>Poligonal </a:t>
            </a:r>
            <a:r>
              <a:rPr lang="pt-BR" sz="1050" dirty="0" smtClean="0">
                <a:solidFill>
                  <a:schemeClr val="tx1"/>
                </a:solidFill>
              </a:rPr>
              <a:t>certificada......................15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04248" y="1578514"/>
            <a:ext cx="144016" cy="8926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>
            <a:off x="6804248" y="1626439"/>
            <a:ext cx="144016" cy="119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 rot="10800000">
            <a:off x="6804249" y="2301880"/>
            <a:ext cx="144000" cy="11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Botão de ação: Personalizar 1">
            <a:hlinkClick r:id="" action="ppaction://noaction" highlightClick="1"/>
          </p:cNvPr>
          <p:cNvSpPr/>
          <p:nvPr/>
        </p:nvSpPr>
        <p:spPr>
          <a:xfrm>
            <a:off x="2736916" y="3285008"/>
            <a:ext cx="504000" cy="2160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ANO</a:t>
            </a:r>
            <a:endParaRPr lang="pt-BR" sz="1400" b="1" dirty="0"/>
          </a:p>
        </p:txBody>
      </p:sp>
      <p:sp>
        <p:nvSpPr>
          <p:cNvPr id="16" name="Botão de ação: Personalizar 15">
            <a:hlinkClick r:id="" action="ppaction://noaction" highlightClick="1"/>
          </p:cNvPr>
          <p:cNvSpPr/>
          <p:nvPr/>
        </p:nvSpPr>
        <p:spPr>
          <a:xfrm>
            <a:off x="2736916" y="3501032"/>
            <a:ext cx="504000" cy="2160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2010</a:t>
            </a:r>
            <a:endParaRPr lang="pt-BR" sz="1200" dirty="0"/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2736916" y="3717056"/>
            <a:ext cx="504000" cy="2160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2011</a:t>
            </a:r>
            <a:endParaRPr lang="pt-BR" sz="1200" dirty="0"/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2736916" y="3933080"/>
            <a:ext cx="504000" cy="2160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2012</a:t>
            </a:r>
            <a:endParaRPr lang="pt-BR" sz="1200" dirty="0"/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2736916" y="4149104"/>
            <a:ext cx="504000" cy="2160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2013</a:t>
            </a:r>
            <a:endParaRPr lang="pt-BR" sz="1200" dirty="0"/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2736916" y="4365128"/>
            <a:ext cx="504000" cy="2160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2014</a:t>
            </a:r>
            <a:endParaRPr lang="pt-BR" sz="1200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2736916" y="4581152"/>
            <a:ext cx="504000" cy="2160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2015</a:t>
            </a:r>
            <a:endParaRPr lang="pt-BR" sz="1200" dirty="0"/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2736916" y="4797176"/>
            <a:ext cx="504000" cy="2160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2016</a:t>
            </a:r>
            <a:endParaRPr lang="pt-BR" sz="1200" dirty="0"/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2736916" y="5013200"/>
            <a:ext cx="504000" cy="2160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2017</a:t>
            </a:r>
            <a:endParaRPr lang="pt-BR" sz="1200" dirty="0"/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2736916" y="5229224"/>
            <a:ext cx="504000" cy="2160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2018</a:t>
            </a:r>
            <a:endParaRPr lang="pt-BR" sz="1200" dirty="0"/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2736916" y="5445248"/>
            <a:ext cx="504000" cy="2160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2019</a:t>
            </a:r>
            <a:endParaRPr lang="pt-BR" sz="1200" dirty="0"/>
          </a:p>
        </p:txBody>
      </p:sp>
      <p:sp>
        <p:nvSpPr>
          <p:cNvPr id="27" name="Botão de ação: Personalizar 26">
            <a:hlinkClick r:id="rId6" action="ppaction://hlinksldjump" highlightClick="1"/>
          </p:cNvPr>
          <p:cNvSpPr/>
          <p:nvPr/>
        </p:nvSpPr>
        <p:spPr>
          <a:xfrm>
            <a:off x="3240916" y="3501008"/>
            <a:ext cx="504000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82</a:t>
            </a:r>
            <a:endParaRPr lang="pt-BR" sz="1200" dirty="0"/>
          </a:p>
        </p:txBody>
      </p:sp>
      <p:sp>
        <p:nvSpPr>
          <p:cNvPr id="28" name="Botão de ação: Personalizar 27">
            <a:hlinkClick r:id="" action="ppaction://noaction" highlightClick="1"/>
          </p:cNvPr>
          <p:cNvSpPr/>
          <p:nvPr/>
        </p:nvSpPr>
        <p:spPr>
          <a:xfrm>
            <a:off x="3240916" y="3285008"/>
            <a:ext cx="504000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qte</a:t>
            </a:r>
            <a:endParaRPr lang="pt-BR" sz="1400" b="1" dirty="0"/>
          </a:p>
        </p:txBody>
      </p:sp>
      <p:sp>
        <p:nvSpPr>
          <p:cNvPr id="29" name="Botão de ação: Personalizar 28">
            <a:hlinkClick r:id="" action="ppaction://noaction" highlightClick="1"/>
          </p:cNvPr>
          <p:cNvSpPr/>
          <p:nvPr/>
        </p:nvSpPr>
        <p:spPr>
          <a:xfrm>
            <a:off x="3240916" y="3069008"/>
            <a:ext cx="1380116" cy="216024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CLO</a:t>
            </a:r>
            <a:endParaRPr lang="pt-BR" sz="1400" b="1" dirty="0"/>
          </a:p>
        </p:txBody>
      </p:sp>
      <p:sp>
        <p:nvSpPr>
          <p:cNvPr id="30" name="Botão de ação: Personalizar 29">
            <a:hlinkClick r:id="" action="ppaction://noaction" highlightClick="1"/>
          </p:cNvPr>
          <p:cNvSpPr/>
          <p:nvPr/>
        </p:nvSpPr>
        <p:spPr>
          <a:xfrm>
            <a:off x="3744916" y="3285032"/>
            <a:ext cx="876116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hectares</a:t>
            </a:r>
            <a:endParaRPr lang="pt-BR" sz="1400" b="1" dirty="0"/>
          </a:p>
        </p:txBody>
      </p:sp>
      <p:sp>
        <p:nvSpPr>
          <p:cNvPr id="31" name="Botão de ação: Personalizar 30">
            <a:hlinkClick r:id="rId6" action="ppaction://hlinksldjump" highlightClick="1"/>
          </p:cNvPr>
          <p:cNvSpPr/>
          <p:nvPr/>
        </p:nvSpPr>
        <p:spPr>
          <a:xfrm>
            <a:off x="3744916" y="3501032"/>
            <a:ext cx="876116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?</a:t>
            </a:r>
            <a:endParaRPr lang="pt-BR" sz="1200" dirty="0"/>
          </a:p>
        </p:txBody>
      </p:sp>
      <p:sp>
        <p:nvSpPr>
          <p:cNvPr id="32" name="Botão de ação: Personalizar 31">
            <a:hlinkClick r:id="rId7" action="ppaction://hlinksldjump" highlightClick="1"/>
          </p:cNvPr>
          <p:cNvSpPr/>
          <p:nvPr/>
        </p:nvSpPr>
        <p:spPr>
          <a:xfrm>
            <a:off x="4632044" y="3500984"/>
            <a:ext cx="504000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3" name="Botão de ação: Personalizar 32">
            <a:hlinkClick r:id="" action="ppaction://noaction" highlightClick="1"/>
          </p:cNvPr>
          <p:cNvSpPr/>
          <p:nvPr/>
        </p:nvSpPr>
        <p:spPr>
          <a:xfrm>
            <a:off x="4632044" y="3284984"/>
            <a:ext cx="504000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tx1"/>
                </a:solidFill>
              </a:rPr>
              <a:t>qte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4" name="Botão de ação: Personalizar 33">
            <a:hlinkClick r:id="" action="ppaction://noaction" highlightClick="1"/>
          </p:cNvPr>
          <p:cNvSpPr/>
          <p:nvPr/>
        </p:nvSpPr>
        <p:spPr>
          <a:xfrm>
            <a:off x="4632044" y="3068984"/>
            <a:ext cx="1380116" cy="216024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CONTRATO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5136044" y="3285008"/>
            <a:ext cx="876116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hectares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6" name="Botão de ação: Personalizar 35">
            <a:hlinkClick r:id="rId7" action="ppaction://hlinksldjump" highlightClick="1"/>
          </p:cNvPr>
          <p:cNvSpPr/>
          <p:nvPr/>
        </p:nvSpPr>
        <p:spPr>
          <a:xfrm>
            <a:off x="5136044" y="3501008"/>
            <a:ext cx="876116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0,00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7" name="Botão de ação: Personalizar 36">
            <a:hlinkClick r:id="rId6" action="ppaction://hlinksldjump" highlightClick="1"/>
          </p:cNvPr>
          <p:cNvSpPr/>
          <p:nvPr/>
        </p:nvSpPr>
        <p:spPr>
          <a:xfrm>
            <a:off x="3240916" y="3717056"/>
            <a:ext cx="504000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178</a:t>
            </a:r>
            <a:endParaRPr lang="pt-BR" sz="1200" dirty="0"/>
          </a:p>
        </p:txBody>
      </p:sp>
      <p:sp>
        <p:nvSpPr>
          <p:cNvPr id="38" name="Botão de ação: Personalizar 37">
            <a:hlinkClick r:id="rId6" action="ppaction://hlinksldjump" highlightClick="1"/>
          </p:cNvPr>
          <p:cNvSpPr/>
          <p:nvPr/>
        </p:nvSpPr>
        <p:spPr>
          <a:xfrm>
            <a:off x="3744916" y="3717080"/>
            <a:ext cx="876116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?</a:t>
            </a:r>
            <a:endParaRPr lang="pt-BR" sz="1200" dirty="0"/>
          </a:p>
        </p:txBody>
      </p:sp>
      <p:sp>
        <p:nvSpPr>
          <p:cNvPr id="39" name="Botão de ação: Personalizar 38">
            <a:hlinkClick r:id="rId7" action="ppaction://hlinksldjump" highlightClick="1"/>
          </p:cNvPr>
          <p:cNvSpPr/>
          <p:nvPr/>
        </p:nvSpPr>
        <p:spPr>
          <a:xfrm>
            <a:off x="4632044" y="3717032"/>
            <a:ext cx="504000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69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0" name="Botão de ação: Personalizar 39">
            <a:hlinkClick r:id="rId7" action="ppaction://hlinksldjump" highlightClick="1"/>
          </p:cNvPr>
          <p:cNvSpPr/>
          <p:nvPr/>
        </p:nvSpPr>
        <p:spPr>
          <a:xfrm>
            <a:off x="5136044" y="3717056"/>
            <a:ext cx="876116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6.724,01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Botão de ação: Personalizar 40">
            <a:hlinkClick r:id="rId6" action="ppaction://hlinksldjump" highlightClick="1"/>
          </p:cNvPr>
          <p:cNvSpPr/>
          <p:nvPr/>
        </p:nvSpPr>
        <p:spPr>
          <a:xfrm>
            <a:off x="3240916" y="3933008"/>
            <a:ext cx="504000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288</a:t>
            </a:r>
            <a:endParaRPr lang="pt-BR" sz="1200" dirty="0"/>
          </a:p>
        </p:txBody>
      </p:sp>
      <p:sp>
        <p:nvSpPr>
          <p:cNvPr id="42" name="Botão de ação: Personalizar 41">
            <a:hlinkClick r:id="rId6" action="ppaction://hlinksldjump" highlightClick="1"/>
          </p:cNvPr>
          <p:cNvSpPr/>
          <p:nvPr/>
        </p:nvSpPr>
        <p:spPr>
          <a:xfrm>
            <a:off x="3744916" y="3933032"/>
            <a:ext cx="876116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?</a:t>
            </a:r>
            <a:endParaRPr lang="pt-BR" sz="1200" dirty="0"/>
          </a:p>
        </p:txBody>
      </p:sp>
      <p:sp>
        <p:nvSpPr>
          <p:cNvPr id="43" name="Botão de ação: Personalizar 42">
            <a:hlinkClick r:id="rId7" action="ppaction://hlinksldjump" highlightClick="1"/>
          </p:cNvPr>
          <p:cNvSpPr/>
          <p:nvPr/>
        </p:nvSpPr>
        <p:spPr>
          <a:xfrm>
            <a:off x="4632044" y="3932984"/>
            <a:ext cx="504000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100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4" name="Botão de ação: Personalizar 43">
            <a:hlinkClick r:id="rId7" action="ppaction://hlinksldjump" highlightClick="1"/>
          </p:cNvPr>
          <p:cNvSpPr/>
          <p:nvPr/>
        </p:nvSpPr>
        <p:spPr>
          <a:xfrm>
            <a:off x="5136044" y="3933008"/>
            <a:ext cx="876116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8.187,38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5" name="Botão de ação: Personalizar 44">
            <a:hlinkClick r:id="rId6" action="ppaction://hlinksldjump" highlightClick="1"/>
          </p:cNvPr>
          <p:cNvSpPr/>
          <p:nvPr/>
        </p:nvSpPr>
        <p:spPr>
          <a:xfrm>
            <a:off x="3240916" y="4148960"/>
            <a:ext cx="504000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241</a:t>
            </a:r>
            <a:endParaRPr lang="pt-BR" sz="1200" dirty="0"/>
          </a:p>
        </p:txBody>
      </p:sp>
      <p:sp>
        <p:nvSpPr>
          <p:cNvPr id="46" name="Botão de ação: Personalizar 45">
            <a:hlinkClick r:id="rId6" action="ppaction://hlinksldjump" highlightClick="1"/>
          </p:cNvPr>
          <p:cNvSpPr/>
          <p:nvPr/>
        </p:nvSpPr>
        <p:spPr>
          <a:xfrm>
            <a:off x="3744916" y="4148984"/>
            <a:ext cx="876116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?</a:t>
            </a:r>
            <a:endParaRPr lang="pt-BR" sz="1200" dirty="0"/>
          </a:p>
        </p:txBody>
      </p:sp>
      <p:sp>
        <p:nvSpPr>
          <p:cNvPr id="47" name="Botão de ação: Personalizar 46">
            <a:hlinkClick r:id="rId7" action="ppaction://hlinksldjump" highlightClick="1"/>
          </p:cNvPr>
          <p:cNvSpPr/>
          <p:nvPr/>
        </p:nvSpPr>
        <p:spPr>
          <a:xfrm>
            <a:off x="4632044" y="4148936"/>
            <a:ext cx="504000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219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Botão de ação: Personalizar 47">
            <a:hlinkClick r:id="rId7" action="ppaction://hlinksldjump" highlightClick="1"/>
          </p:cNvPr>
          <p:cNvSpPr/>
          <p:nvPr/>
        </p:nvSpPr>
        <p:spPr>
          <a:xfrm>
            <a:off x="5136044" y="4148960"/>
            <a:ext cx="876116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11.475,10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9" name="Botão de ação: Personalizar 48">
            <a:hlinkClick r:id="rId6" action="ppaction://hlinksldjump" highlightClick="1"/>
          </p:cNvPr>
          <p:cNvSpPr/>
          <p:nvPr/>
        </p:nvSpPr>
        <p:spPr>
          <a:xfrm>
            <a:off x="3240916" y="4364912"/>
            <a:ext cx="504000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339</a:t>
            </a:r>
            <a:endParaRPr lang="pt-BR" sz="1200" dirty="0"/>
          </a:p>
        </p:txBody>
      </p:sp>
      <p:sp>
        <p:nvSpPr>
          <p:cNvPr id="50" name="Botão de ação: Personalizar 49">
            <a:hlinkClick r:id="rId6" action="ppaction://hlinksldjump" highlightClick="1"/>
          </p:cNvPr>
          <p:cNvSpPr/>
          <p:nvPr/>
        </p:nvSpPr>
        <p:spPr>
          <a:xfrm>
            <a:off x="3744916" y="4364936"/>
            <a:ext cx="876116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?</a:t>
            </a:r>
            <a:endParaRPr lang="pt-BR" sz="1200" dirty="0"/>
          </a:p>
        </p:txBody>
      </p:sp>
      <p:sp>
        <p:nvSpPr>
          <p:cNvPr id="51" name="Botão de ação: Personalizar 50">
            <a:hlinkClick r:id="rId7" action="ppaction://hlinksldjump" highlightClick="1"/>
          </p:cNvPr>
          <p:cNvSpPr/>
          <p:nvPr/>
        </p:nvSpPr>
        <p:spPr>
          <a:xfrm>
            <a:off x="4632044" y="4364888"/>
            <a:ext cx="504000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237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2" name="Botão de ação: Personalizar 51">
            <a:hlinkClick r:id="rId7" action="ppaction://hlinksldjump" highlightClick="1"/>
          </p:cNvPr>
          <p:cNvSpPr/>
          <p:nvPr/>
        </p:nvSpPr>
        <p:spPr>
          <a:xfrm>
            <a:off x="5136044" y="4364912"/>
            <a:ext cx="876116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10.127,57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3" name="Botão de ação: Personalizar 52">
            <a:hlinkClick r:id="rId6" action="ppaction://hlinksldjump" highlightClick="1"/>
          </p:cNvPr>
          <p:cNvSpPr/>
          <p:nvPr/>
        </p:nvSpPr>
        <p:spPr>
          <a:xfrm>
            <a:off x="3240916" y="4580864"/>
            <a:ext cx="504000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101</a:t>
            </a:r>
            <a:endParaRPr lang="pt-BR" sz="1200" dirty="0"/>
          </a:p>
        </p:txBody>
      </p:sp>
      <p:sp>
        <p:nvSpPr>
          <p:cNvPr id="54" name="Botão de ação: Personalizar 53">
            <a:hlinkClick r:id="rId6" action="ppaction://hlinksldjump" highlightClick="1"/>
          </p:cNvPr>
          <p:cNvSpPr/>
          <p:nvPr/>
        </p:nvSpPr>
        <p:spPr>
          <a:xfrm>
            <a:off x="3744916" y="4580888"/>
            <a:ext cx="876116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?</a:t>
            </a:r>
            <a:endParaRPr lang="pt-BR" sz="1200" dirty="0"/>
          </a:p>
        </p:txBody>
      </p:sp>
      <p:sp>
        <p:nvSpPr>
          <p:cNvPr id="55" name="Botão de ação: Personalizar 54">
            <a:hlinkClick r:id="rId7" action="ppaction://hlinksldjump" highlightClick="1"/>
          </p:cNvPr>
          <p:cNvSpPr/>
          <p:nvPr/>
        </p:nvSpPr>
        <p:spPr>
          <a:xfrm>
            <a:off x="4632044" y="4580840"/>
            <a:ext cx="504000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94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6" name="Botão de ação: Personalizar 55">
            <a:hlinkClick r:id="rId7" action="ppaction://hlinksldjump" highlightClick="1"/>
          </p:cNvPr>
          <p:cNvSpPr/>
          <p:nvPr/>
        </p:nvSpPr>
        <p:spPr>
          <a:xfrm>
            <a:off x="5136044" y="4580864"/>
            <a:ext cx="876116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1.701,63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rId6" action="ppaction://hlinksldjump" highlightClick="1"/>
          </p:cNvPr>
          <p:cNvSpPr/>
          <p:nvPr/>
        </p:nvSpPr>
        <p:spPr>
          <a:xfrm>
            <a:off x="3240916" y="4796816"/>
            <a:ext cx="504000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82</a:t>
            </a:r>
            <a:endParaRPr lang="pt-BR" sz="1200" dirty="0"/>
          </a:p>
        </p:txBody>
      </p:sp>
      <p:sp>
        <p:nvSpPr>
          <p:cNvPr id="58" name="Botão de ação: Personalizar 57">
            <a:hlinkClick r:id="rId6" action="ppaction://hlinksldjump" highlightClick="1"/>
          </p:cNvPr>
          <p:cNvSpPr/>
          <p:nvPr/>
        </p:nvSpPr>
        <p:spPr>
          <a:xfrm>
            <a:off x="3744916" y="4796840"/>
            <a:ext cx="876116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?</a:t>
            </a:r>
            <a:endParaRPr lang="pt-BR" sz="1200" dirty="0"/>
          </a:p>
        </p:txBody>
      </p:sp>
      <p:sp>
        <p:nvSpPr>
          <p:cNvPr id="59" name="Botão de ação: Personalizar 58">
            <a:hlinkClick r:id="rId7" action="ppaction://hlinksldjump" highlightClick="1"/>
          </p:cNvPr>
          <p:cNvSpPr/>
          <p:nvPr/>
        </p:nvSpPr>
        <p:spPr>
          <a:xfrm>
            <a:off x="4632044" y="4796792"/>
            <a:ext cx="504000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62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Botão de ação: Personalizar 59">
            <a:hlinkClick r:id="rId7" action="ppaction://hlinksldjump" highlightClick="1"/>
          </p:cNvPr>
          <p:cNvSpPr/>
          <p:nvPr/>
        </p:nvSpPr>
        <p:spPr>
          <a:xfrm>
            <a:off x="5136044" y="4796816"/>
            <a:ext cx="876116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1.136,83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1" name="Botão de ação: Personalizar 60">
            <a:hlinkClick r:id="rId6" action="ppaction://hlinksldjump" highlightClick="1"/>
          </p:cNvPr>
          <p:cNvSpPr/>
          <p:nvPr/>
        </p:nvSpPr>
        <p:spPr>
          <a:xfrm>
            <a:off x="3240916" y="5013200"/>
            <a:ext cx="504000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46</a:t>
            </a:r>
            <a:endParaRPr lang="pt-BR" sz="1200" dirty="0"/>
          </a:p>
        </p:txBody>
      </p:sp>
      <p:sp>
        <p:nvSpPr>
          <p:cNvPr id="62" name="Botão de ação: Personalizar 61">
            <a:hlinkClick r:id="rId6" action="ppaction://hlinksldjump" highlightClick="1"/>
          </p:cNvPr>
          <p:cNvSpPr/>
          <p:nvPr/>
        </p:nvSpPr>
        <p:spPr>
          <a:xfrm>
            <a:off x="3744916" y="5013200"/>
            <a:ext cx="876116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?</a:t>
            </a:r>
            <a:endParaRPr lang="pt-BR" sz="1200" dirty="0"/>
          </a:p>
        </p:txBody>
      </p:sp>
      <p:sp>
        <p:nvSpPr>
          <p:cNvPr id="63" name="Botão de ação: Personalizar 62">
            <a:hlinkClick r:id="rId7" action="ppaction://hlinksldjump" highlightClick="1"/>
          </p:cNvPr>
          <p:cNvSpPr/>
          <p:nvPr/>
        </p:nvSpPr>
        <p:spPr>
          <a:xfrm>
            <a:off x="4632044" y="5013200"/>
            <a:ext cx="504000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77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4" name="Botão de ação: Personalizar 63">
            <a:hlinkClick r:id="rId7" action="ppaction://hlinksldjump" highlightClick="1"/>
          </p:cNvPr>
          <p:cNvSpPr/>
          <p:nvPr/>
        </p:nvSpPr>
        <p:spPr>
          <a:xfrm>
            <a:off x="5136044" y="5013200"/>
            <a:ext cx="876116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3.417,18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rId6" action="ppaction://hlinksldjump" highlightClick="1"/>
          </p:cNvPr>
          <p:cNvSpPr/>
          <p:nvPr/>
        </p:nvSpPr>
        <p:spPr>
          <a:xfrm>
            <a:off x="3240916" y="5229224"/>
            <a:ext cx="504000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88</a:t>
            </a:r>
            <a:endParaRPr lang="pt-BR" sz="1200" dirty="0"/>
          </a:p>
        </p:txBody>
      </p:sp>
      <p:sp>
        <p:nvSpPr>
          <p:cNvPr id="66" name="Botão de ação: Personalizar 65">
            <a:hlinkClick r:id="rId6" action="ppaction://hlinksldjump" highlightClick="1"/>
          </p:cNvPr>
          <p:cNvSpPr/>
          <p:nvPr/>
        </p:nvSpPr>
        <p:spPr>
          <a:xfrm>
            <a:off x="3744916" y="5229224"/>
            <a:ext cx="876116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?</a:t>
            </a:r>
            <a:endParaRPr lang="pt-BR" sz="1200" dirty="0"/>
          </a:p>
        </p:txBody>
      </p:sp>
      <p:sp>
        <p:nvSpPr>
          <p:cNvPr id="67" name="Botão de ação: Personalizar 66">
            <a:hlinkClick r:id="rId7" action="ppaction://hlinksldjump" highlightClick="1"/>
          </p:cNvPr>
          <p:cNvSpPr/>
          <p:nvPr/>
        </p:nvSpPr>
        <p:spPr>
          <a:xfrm>
            <a:off x="4632044" y="5229224"/>
            <a:ext cx="504000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177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8" name="Botão de ação: Personalizar 67">
            <a:hlinkClick r:id="rId7" action="ppaction://hlinksldjump" highlightClick="1"/>
          </p:cNvPr>
          <p:cNvSpPr/>
          <p:nvPr/>
        </p:nvSpPr>
        <p:spPr>
          <a:xfrm>
            <a:off x="5136044" y="5229224"/>
            <a:ext cx="876116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15.464,06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rId6" action="ppaction://hlinksldjump" highlightClick="1"/>
          </p:cNvPr>
          <p:cNvSpPr/>
          <p:nvPr/>
        </p:nvSpPr>
        <p:spPr>
          <a:xfrm>
            <a:off x="3240916" y="5445248"/>
            <a:ext cx="504000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46</a:t>
            </a:r>
            <a:endParaRPr lang="pt-BR" sz="1200" dirty="0"/>
          </a:p>
        </p:txBody>
      </p:sp>
      <p:sp>
        <p:nvSpPr>
          <p:cNvPr id="70" name="Botão de ação: Personalizar 69">
            <a:hlinkClick r:id="rId6" action="ppaction://hlinksldjump" highlightClick="1"/>
          </p:cNvPr>
          <p:cNvSpPr/>
          <p:nvPr/>
        </p:nvSpPr>
        <p:spPr>
          <a:xfrm>
            <a:off x="3744916" y="5445248"/>
            <a:ext cx="876116" cy="216000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?</a:t>
            </a:r>
            <a:endParaRPr lang="pt-BR" sz="1200" dirty="0"/>
          </a:p>
        </p:txBody>
      </p:sp>
      <p:sp>
        <p:nvSpPr>
          <p:cNvPr id="71" name="Botão de ação: Personalizar 70">
            <a:hlinkClick r:id="rId7" action="ppaction://hlinksldjump" highlightClick="1"/>
          </p:cNvPr>
          <p:cNvSpPr/>
          <p:nvPr/>
        </p:nvSpPr>
        <p:spPr>
          <a:xfrm>
            <a:off x="4632044" y="5445248"/>
            <a:ext cx="504000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31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7" action="ppaction://hlinksldjump" highlightClick="1"/>
          </p:cNvPr>
          <p:cNvSpPr/>
          <p:nvPr/>
        </p:nvSpPr>
        <p:spPr>
          <a:xfrm>
            <a:off x="5136044" y="5445248"/>
            <a:ext cx="876116" cy="216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2.325,03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964202" y="836712"/>
            <a:ext cx="5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(PAINEL DE INDICADORES)</a:t>
            </a:r>
            <a:endParaRPr lang="pt-BR" dirty="0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60070" y="1186170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77" name="Botão de ação: Personalizar 76">
            <a:hlinkClick r:id="rId8" action="ppaction://hlinksldjump" highlightClick="1"/>
          </p:cNvPr>
          <p:cNvSpPr/>
          <p:nvPr/>
        </p:nvSpPr>
        <p:spPr>
          <a:xfrm>
            <a:off x="5500694" y="5929330"/>
            <a:ext cx="1357322" cy="357190"/>
          </a:xfrm>
          <a:prstGeom prst="actionButtonBlan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EXEMPLO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8" name="Botão de ação: Personalizar 77">
            <a:hlinkClick r:id="rId9" action="ppaction://hlinksldjump" highlightClick="1"/>
          </p:cNvPr>
          <p:cNvSpPr/>
          <p:nvPr/>
        </p:nvSpPr>
        <p:spPr>
          <a:xfrm>
            <a:off x="3922782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ADMIN</a:t>
            </a:r>
            <a:endParaRPr lang="pt-BR" sz="14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Tinta 2"/>
              <p14:cNvContentPartPr/>
              <p14:nvPr/>
            </p14:nvContentPartPr>
            <p14:xfrm>
              <a:off x="792360" y="304920"/>
              <a:ext cx="3620160" cy="22896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000" y="295560"/>
                <a:ext cx="363888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2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</a:rPr>
              <a:t>Áreas (hectares)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929066"/>
            <a:ext cx="2628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Ponto de Controle / Status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929066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36084"/>
            <a:ext cx="5256000" cy="978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00232" y="4193552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Ponto de Controle</a:t>
            </a:r>
            <a:endParaRPr lang="pt-BR" sz="9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2000232" y="4382003"/>
            <a:ext cx="403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PU - juntado</a:t>
            </a:r>
            <a:endParaRPr lang="pt-BR" sz="10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087046" y="4193552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Data</a:t>
            </a:r>
            <a:endParaRPr lang="pt-BR" sz="9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87046" y="4382004"/>
            <a:ext cx="97200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26/11/2019</a:t>
            </a:r>
            <a:endParaRPr lang="pt-BR" sz="10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000232" y="4657063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Status do Processo</a:t>
            </a:r>
            <a:endParaRPr lang="pt-BR" sz="9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2000232" y="4845514"/>
            <a:ext cx="378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Em andamento</a:t>
            </a:r>
            <a:endParaRPr lang="pt-BR" sz="10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828978" y="4647620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Data</a:t>
            </a:r>
            <a:endParaRPr lang="pt-BR" sz="9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28978" y="4836072"/>
            <a:ext cx="97200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26/11/2019</a:t>
            </a:r>
            <a:endParaRPr lang="pt-BR" sz="1000" dirty="0"/>
          </a:p>
        </p:txBody>
      </p:sp>
      <p:sp>
        <p:nvSpPr>
          <p:cNvPr id="70" name="Botão de ação: Personalizar 69">
            <a:hlinkClick r:id="rId13" action="ppaction://hlinksldjump" highlightClick="1"/>
          </p:cNvPr>
          <p:cNvSpPr/>
          <p:nvPr/>
        </p:nvSpPr>
        <p:spPr>
          <a:xfrm>
            <a:off x="6856330" y="4855660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>
              <a:sym typeface="Webdings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91,4388</a:t>
            </a:r>
            <a:endParaRPr lang="pt-BR" sz="700" dirty="0">
              <a:solidFill>
                <a:srgbClr val="FF0000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6,8648</a:t>
            </a:r>
            <a:endParaRPr lang="pt-BR" sz="700" dirty="0">
              <a:solidFill>
                <a:srgbClr val="FF0000"/>
              </a:solidFill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16,2200</a:t>
            </a:r>
            <a:endParaRPr lang="pt-BR" sz="700" dirty="0">
              <a:solidFill>
                <a:srgbClr val="FF0000"/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114,5236</a:t>
            </a:r>
            <a:endParaRPr lang="pt-BR" sz="700" dirty="0">
              <a:solidFill>
                <a:srgbClr val="FF0000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1" name="Botão de ação: Personalizar 100">
            <a:hlinkClick r:id="rId11" action="ppaction://hlinksldjump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2" name="Botão de ação: Personalizar 101">
            <a:hlinkClick r:id="rId12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7" name="Botão de ação: Personalizar 106">
            <a:hlinkClick r:id="rId13" action="ppaction://hlinksldjump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8" name="Botão de ação: Personalizar 107">
            <a:hlinkClick r:id="rId14" action="ppaction://hlinksldjump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5" name="Botão de ação: Personalizar 104">
            <a:hlinkClick r:id="rId15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" action="ppaction://noaction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" action="ppaction://noaction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" action="ppaction://noaction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2" name="Botão de ação: Personalizar 101">
            <a:hlinkClick r:id="rId8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785918" y="3429000"/>
            <a:ext cx="5286412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1785918" y="346066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dados das áreas do Contrato (em hectares)</a:t>
            </a:r>
            <a:endParaRPr lang="pt-BR" b="1" dirty="0"/>
          </a:p>
        </p:txBody>
      </p:sp>
      <p:sp>
        <p:nvSpPr>
          <p:cNvPr id="109" name="Botão de ação: Personalizar 108">
            <a:hlinkClick r:id="rId9" action="ppaction://hlinksldjump" highlightClick="1"/>
          </p:cNvPr>
          <p:cNvSpPr/>
          <p:nvPr/>
        </p:nvSpPr>
        <p:spPr>
          <a:xfrm>
            <a:off x="4672964" y="4972259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1" name="Conector reto 110"/>
          <p:cNvCxnSpPr/>
          <p:nvPr/>
        </p:nvCxnSpPr>
        <p:spPr>
          <a:xfrm>
            <a:off x="1826296" y="3928423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Botão de ação: Personalizar 111">
            <a:hlinkClick r:id="rId10" action="ppaction://hlinksldjump" highlightClick="1"/>
          </p:cNvPr>
          <p:cNvSpPr/>
          <p:nvPr/>
        </p:nvSpPr>
        <p:spPr>
          <a:xfrm>
            <a:off x="6660232" y="353266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2641177" y="4186441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Total</a:t>
            </a:r>
            <a:endParaRPr lang="pt-BR" sz="10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641177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114,5236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3978925" y="4186441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APP</a:t>
            </a:r>
            <a:endParaRPr lang="pt-BR" sz="10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3988110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16,2200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1928794" y="4472193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Contrato:</a:t>
            </a:r>
            <a:endParaRPr lang="pt-BR" sz="1000" b="1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5335042" y="4186441"/>
            <a:ext cx="1243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Reserva Legal</a:t>
            </a:r>
            <a:endParaRPr lang="pt-BR" sz="1000" b="1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5335042" y="4474483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6,8648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7" name="Botão de ação: Personalizar 116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91,4388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6,8648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16,2200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114,5236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1" name="Botão de ação: Personalizar 100">
            <a:hlinkClick r:id="rId11" action="ppaction://hlinksldjump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2" name="Botão de ação: Personalizar 101">
            <a:hlinkClick r:id="rId12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7" name="Botão de ação: Personalizar 106">
            <a:hlinkClick r:id="rId13" action="ppaction://hlinksldjump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8" name="Botão de ação: Personalizar 107">
            <a:hlinkClick r:id="rId14" action="ppaction://hlinksldjump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5" name="Botão de ação: Personalizar 104">
            <a:hlinkClick r:id="rId15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2" name="Botão de ação: Personalizar 101">
            <a:hlinkClick r:id="rId11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3" name="Botão de ação: Personalizar 112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1928794" y="2571744"/>
            <a:ext cx="5286412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1928794" y="2603405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4937456" y="4643446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07" name="Conector reto 106"/>
          <p:cNvCxnSpPr/>
          <p:nvPr/>
        </p:nvCxnSpPr>
        <p:spPr>
          <a:xfrm>
            <a:off x="1969172" y="3071167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Botão de ação: Personalizar 107">
            <a:hlinkClick r:id="rId12" action="ppaction://hlinksldjump" highlightClick="1"/>
          </p:cNvPr>
          <p:cNvSpPr/>
          <p:nvPr/>
        </p:nvSpPr>
        <p:spPr>
          <a:xfrm>
            <a:off x="6803108" y="2675413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2000232" y="3143248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000232" y="3357561"/>
            <a:ext cx="1242000" cy="39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Retiro ou </a:t>
            </a:r>
            <a:r>
              <a:rPr lang="pt-BR" sz="1000" dirty="0" err="1" smtClean="0">
                <a:solidFill>
                  <a:srgbClr val="FF0000"/>
                </a:solidFill>
              </a:rPr>
              <a:t>Epavina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3357554" y="3143249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3357554" y="3357563"/>
            <a:ext cx="18573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Cartório de Registro do 2º Ofício do Registro de Imóveis DF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5286380" y="3143249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5286380" y="3357563"/>
            <a:ext cx="857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 1/53.339</a:t>
            </a:r>
          </a:p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 1/53.360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8" name="Botão de ação: Personalizar 137">
            <a:hlinkClick r:id="rId13" action="ppaction://hlinksldjump" highlightClick="1"/>
          </p:cNvPr>
          <p:cNvSpPr/>
          <p:nvPr/>
        </p:nvSpPr>
        <p:spPr>
          <a:xfrm>
            <a:off x="6193808" y="3429000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42" name="Tabela 141"/>
          <p:cNvGraphicFramePr>
            <a:graphicFrameLocks noGrp="1"/>
          </p:cNvGraphicFramePr>
          <p:nvPr/>
        </p:nvGraphicFramePr>
        <p:xfrm>
          <a:off x="2071670" y="3786190"/>
          <a:ext cx="50006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Botão de ação: Personalizar 142">
            <a:hlinkClick r:id="" action="ppaction://noaction" highlightClick="1"/>
          </p:cNvPr>
          <p:cNvSpPr/>
          <p:nvPr/>
        </p:nvSpPr>
        <p:spPr>
          <a:xfrm>
            <a:off x="6786578" y="4249132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4" name="Botão de ação: Personalizar 143">
            <a:hlinkClick r:id="" action="ppaction://noaction" highlightClick="1"/>
          </p:cNvPr>
          <p:cNvSpPr/>
          <p:nvPr/>
        </p:nvSpPr>
        <p:spPr>
          <a:xfrm>
            <a:off x="6535140" y="4249132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5" name="Seta para baixo 144"/>
          <p:cNvSpPr/>
          <p:nvPr/>
        </p:nvSpPr>
        <p:spPr>
          <a:xfrm rot="2926851">
            <a:off x="7111435" y="3037039"/>
            <a:ext cx="290482" cy="4256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Botão de ação: Personalizar 116">
            <a:hlinkClick r:id="rId14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2" name="Botão de ação: Personalizar 101">
            <a:hlinkClick r:id="rId11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3" name="Botão de ação: Personalizar 112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1928794" y="2571744"/>
            <a:ext cx="5286412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1928794" y="2603405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4937456" y="4643446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07" name="Conector reto 106"/>
          <p:cNvCxnSpPr/>
          <p:nvPr/>
        </p:nvCxnSpPr>
        <p:spPr>
          <a:xfrm>
            <a:off x="1969172" y="3071167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Botão de ação: Personalizar 107">
            <a:hlinkClick r:id="rId12" action="ppaction://hlinksldjump" highlightClick="1"/>
          </p:cNvPr>
          <p:cNvSpPr/>
          <p:nvPr/>
        </p:nvSpPr>
        <p:spPr>
          <a:xfrm>
            <a:off x="6803108" y="2675413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2000232" y="3143248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000232" y="3357561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3357554" y="3143249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3357554" y="3357563"/>
            <a:ext cx="18573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5286380" y="3143249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5286380" y="3357563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8" name="Botão de ação: Personalizar 137">
            <a:hlinkClick r:id="" action="ppaction://noaction" highlightClick="1"/>
          </p:cNvPr>
          <p:cNvSpPr/>
          <p:nvPr/>
        </p:nvSpPr>
        <p:spPr>
          <a:xfrm>
            <a:off x="6193808" y="3357562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42" name="Tabela 141"/>
          <p:cNvGraphicFramePr>
            <a:graphicFrameLocks noGrp="1"/>
          </p:cNvGraphicFramePr>
          <p:nvPr/>
        </p:nvGraphicFramePr>
        <p:xfrm>
          <a:off x="2071670" y="3786190"/>
          <a:ext cx="500066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Botão de ação: Personalizar 142">
            <a:hlinkClick r:id="" action="ppaction://noaction" highlightClick="1"/>
          </p:cNvPr>
          <p:cNvSpPr/>
          <p:nvPr/>
        </p:nvSpPr>
        <p:spPr>
          <a:xfrm>
            <a:off x="6786578" y="4249132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4" name="Botão de ação: Personalizar 143">
            <a:hlinkClick r:id="" action="ppaction://noaction" highlightClick="1"/>
          </p:cNvPr>
          <p:cNvSpPr/>
          <p:nvPr/>
        </p:nvSpPr>
        <p:spPr>
          <a:xfrm>
            <a:off x="6535140" y="4249132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Botão de ação: Personalizar 116">
            <a:hlinkClick r:id="rId13" action="ppaction://hlinksldjump" highlightClick="1"/>
          </p:cNvPr>
          <p:cNvSpPr/>
          <p:nvPr/>
        </p:nvSpPr>
        <p:spPr>
          <a:xfrm>
            <a:off x="2214546" y="3357562"/>
            <a:ext cx="857256" cy="2448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+ 1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7" name="Seta para baixo 136"/>
          <p:cNvSpPr/>
          <p:nvPr/>
        </p:nvSpPr>
        <p:spPr>
          <a:xfrm rot="2700000">
            <a:off x="3074340" y="2860034"/>
            <a:ext cx="214314" cy="50006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Botão de ação: Personalizar 138">
            <a:hlinkClick r:id="rId14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2" name="Botão de ação: Personalizar 101">
            <a:hlinkClick r:id="rId11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3" name="Botão de ação: Personalizar 112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1928794" y="2571744"/>
            <a:ext cx="5286412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1928794" y="2603405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4937456" y="4643446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07" name="Conector reto 106"/>
          <p:cNvCxnSpPr/>
          <p:nvPr/>
        </p:nvCxnSpPr>
        <p:spPr>
          <a:xfrm>
            <a:off x="1969172" y="3071167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Botão de ação: Personalizar 107">
            <a:hlinkClick r:id="rId12" action="ppaction://hlinksldjump" highlightClick="1"/>
          </p:cNvPr>
          <p:cNvSpPr/>
          <p:nvPr/>
        </p:nvSpPr>
        <p:spPr>
          <a:xfrm>
            <a:off x="6803108" y="2675413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2000232" y="3143248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000232" y="3357561"/>
            <a:ext cx="124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Faz. Sto. Antônio dos Guimarães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3357554" y="3143249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3357554" y="3357563"/>
            <a:ext cx="18573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Cartório de Registro do 2º Ofício do Registro de Imóveis DF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5286380" y="3143249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5286380" y="3357563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 2/156.003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8" name="Botão de ação: Personalizar 137">
            <a:hlinkClick r:id="rId13" action="ppaction://hlinksldjump" highlightClick="1"/>
          </p:cNvPr>
          <p:cNvSpPr/>
          <p:nvPr/>
        </p:nvSpPr>
        <p:spPr>
          <a:xfrm>
            <a:off x="6193808" y="3357562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42" name="Tabela 141"/>
          <p:cNvGraphicFramePr>
            <a:graphicFrameLocks noGrp="1"/>
          </p:cNvGraphicFramePr>
          <p:nvPr/>
        </p:nvGraphicFramePr>
        <p:xfrm>
          <a:off x="2071670" y="3786190"/>
          <a:ext cx="500066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Botão de ação: Personalizar 142">
            <a:hlinkClick r:id="" action="ppaction://noaction" highlightClick="1"/>
          </p:cNvPr>
          <p:cNvSpPr/>
          <p:nvPr/>
        </p:nvSpPr>
        <p:spPr>
          <a:xfrm>
            <a:off x="6786578" y="4249132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4" name="Botão de ação: Personalizar 143">
            <a:hlinkClick r:id="" action="ppaction://noaction" highlightClick="1"/>
          </p:cNvPr>
          <p:cNvSpPr/>
          <p:nvPr/>
        </p:nvSpPr>
        <p:spPr>
          <a:xfrm>
            <a:off x="6535140" y="4249132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7" name="Seta para baixo 136"/>
          <p:cNvSpPr/>
          <p:nvPr/>
        </p:nvSpPr>
        <p:spPr>
          <a:xfrm rot="2608519">
            <a:off x="7103893" y="2899047"/>
            <a:ext cx="290482" cy="4256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Botão de ação: Personalizar 116">
            <a:hlinkClick r:id="rId14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2" name="Botão de ação: Personalizar 101">
            <a:hlinkClick r:id="rId11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3" name="Botão de ação: Personalizar 112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1928794" y="2571744"/>
            <a:ext cx="5286412" cy="292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1928794" y="2603405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01" name="Botão de ação: Personalizar 100">
            <a:hlinkClick r:id="rId12" action="ppaction://hlinksldjump" highlightClick="1"/>
          </p:cNvPr>
          <p:cNvSpPr/>
          <p:nvPr/>
        </p:nvSpPr>
        <p:spPr>
          <a:xfrm>
            <a:off x="4937456" y="5000636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07" name="Conector reto 106"/>
          <p:cNvCxnSpPr/>
          <p:nvPr/>
        </p:nvCxnSpPr>
        <p:spPr>
          <a:xfrm>
            <a:off x="1969172" y="3071167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Botão de ação: Personalizar 107">
            <a:hlinkClick r:id="rId13" action="ppaction://hlinksldjump" highlightClick="1"/>
          </p:cNvPr>
          <p:cNvSpPr/>
          <p:nvPr/>
        </p:nvSpPr>
        <p:spPr>
          <a:xfrm>
            <a:off x="6803108" y="2675413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2000232" y="3143248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000232" y="3357561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3357554" y="3143249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3357554" y="3357563"/>
            <a:ext cx="18573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5286380" y="3143249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5286380" y="3357563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8" name="Botão de ação: Personalizar 137">
            <a:hlinkClick r:id="" action="ppaction://noaction" highlightClick="1"/>
          </p:cNvPr>
          <p:cNvSpPr/>
          <p:nvPr/>
        </p:nvSpPr>
        <p:spPr>
          <a:xfrm>
            <a:off x="6193808" y="3357562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42" name="Tabela 141"/>
          <p:cNvGraphicFramePr>
            <a:graphicFrameLocks noGrp="1"/>
          </p:cNvGraphicFramePr>
          <p:nvPr/>
        </p:nvGraphicFramePr>
        <p:xfrm>
          <a:off x="2071670" y="3786190"/>
          <a:ext cx="500066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Faz. Sto. Antônio dos Guimarães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2/156.003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Botão de ação: Personalizar 142">
            <a:hlinkClick r:id="" action="ppaction://noaction" highlightClick="1"/>
          </p:cNvPr>
          <p:cNvSpPr/>
          <p:nvPr/>
        </p:nvSpPr>
        <p:spPr>
          <a:xfrm>
            <a:off x="6786578" y="4249132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4" name="Botão de ação: Personalizar 143">
            <a:hlinkClick r:id="" action="ppaction://noaction" highlightClick="1"/>
          </p:cNvPr>
          <p:cNvSpPr/>
          <p:nvPr/>
        </p:nvSpPr>
        <p:spPr>
          <a:xfrm>
            <a:off x="6535140" y="4249132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Botão de ação: Personalizar 116">
            <a:hlinkClick r:id="" action="ppaction://noaction" highlightClick="1"/>
          </p:cNvPr>
          <p:cNvSpPr/>
          <p:nvPr/>
        </p:nvSpPr>
        <p:spPr>
          <a:xfrm>
            <a:off x="6799626" y="4667127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7" name="Botão de ação: Personalizar 136">
            <a:hlinkClick r:id="" action="ppaction://noaction" highlightClick="1"/>
          </p:cNvPr>
          <p:cNvSpPr/>
          <p:nvPr/>
        </p:nvSpPr>
        <p:spPr>
          <a:xfrm>
            <a:off x="6548188" y="4667127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Seta para baixo 138"/>
          <p:cNvSpPr/>
          <p:nvPr/>
        </p:nvSpPr>
        <p:spPr>
          <a:xfrm rot="2856718">
            <a:off x="7182187" y="4609936"/>
            <a:ext cx="290482" cy="4256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Botão de ação: Personalizar 139">
            <a:hlinkClick r:id="rId14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492152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482860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894752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852192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62455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6202940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41800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85219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621009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57013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54044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90048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6247857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Botão de ação: Personalizar 101">
            <a:hlinkClick r:id="rId11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Botão de ação: Personalizar 112">
            <a:hlinkClick r:id="rId12" action="ppaction://hlinksldjump" highlightClick="1"/>
          </p:cNvPr>
          <p:cNvSpPr/>
          <p:nvPr/>
        </p:nvSpPr>
        <p:spPr>
          <a:xfrm>
            <a:off x="6963768" y="460632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graphicFrame>
        <p:nvGraphicFramePr>
          <p:cNvPr id="139" name="Tabela 138"/>
          <p:cNvGraphicFramePr>
            <a:graphicFrameLocks noGrp="1"/>
          </p:cNvGraphicFramePr>
          <p:nvPr/>
        </p:nvGraphicFramePr>
        <p:xfrm>
          <a:off x="2071670" y="4572008"/>
          <a:ext cx="4857784" cy="80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627"/>
                <a:gridCol w="2428892"/>
                <a:gridCol w="1035265"/>
              </a:tblGrid>
              <a:tr h="191543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FAZENDA</a:t>
                      </a:r>
                      <a:endParaRPr lang="pt-BR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CARTÓRIO</a:t>
                      </a:r>
                      <a:endParaRPr lang="pt-BR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MATRÍCULA</a:t>
                      </a:r>
                      <a:endParaRPr lang="pt-BR" sz="700" dirty="0"/>
                    </a:p>
                  </a:txBody>
                  <a:tcPr anchor="ctr"/>
                </a:tc>
              </a:tr>
              <a:tr h="294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7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700" dirty="0"/>
                    </a:p>
                  </a:txBody>
                  <a:tcPr/>
                </a:tc>
              </a:tr>
              <a:tr h="299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Faz. Sto. Antônio dos Guimarães</a:t>
                      </a:r>
                      <a:endParaRPr lang="pt-BR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R 2/156.003</a:t>
                      </a:r>
                      <a:endParaRPr lang="pt-BR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0" name="Seta para baixo 139"/>
          <p:cNvSpPr/>
          <p:nvPr/>
        </p:nvSpPr>
        <p:spPr>
          <a:xfrm rot="7903051">
            <a:off x="7254033" y="4752101"/>
            <a:ext cx="290482" cy="4256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Botão de ação: Personalizar 140">
            <a:hlinkClick r:id="rId12" action="ppaction://hlinksldjump" highlightClick="1"/>
          </p:cNvPr>
          <p:cNvSpPr/>
          <p:nvPr/>
        </p:nvSpPr>
        <p:spPr>
          <a:xfrm>
            <a:off x="7358082" y="5286388"/>
            <a:ext cx="1571636" cy="1214446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Alteração: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(quando existe o lançamento)</a:t>
            </a:r>
          </a:p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Clique aqui!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2" name="Botão de ação: Personalizar 91">
            <a:hlinkClick r:id="rId13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2" name="Botão de ação: Personalizar 101">
            <a:hlinkClick r:id="rId11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3" name="Botão de ação: Personalizar 112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1928794" y="2571744"/>
            <a:ext cx="5286412" cy="292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1928794" y="2603405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4937456" y="5000636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07" name="Conector reto 106"/>
          <p:cNvCxnSpPr/>
          <p:nvPr/>
        </p:nvCxnSpPr>
        <p:spPr>
          <a:xfrm>
            <a:off x="1969172" y="3071167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Botão de ação: Personalizar 107">
            <a:hlinkClick r:id="rId12" action="ppaction://hlinksldjump" highlightClick="1"/>
          </p:cNvPr>
          <p:cNvSpPr/>
          <p:nvPr/>
        </p:nvSpPr>
        <p:spPr>
          <a:xfrm>
            <a:off x="6803108" y="2675413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2000232" y="3143248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000232" y="3357561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3357554" y="3143249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3357554" y="3357563"/>
            <a:ext cx="18573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5286380" y="3143249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5286380" y="3357563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8" name="Botão de ação: Personalizar 137">
            <a:hlinkClick r:id="" action="ppaction://noaction" highlightClick="1"/>
          </p:cNvPr>
          <p:cNvSpPr/>
          <p:nvPr/>
        </p:nvSpPr>
        <p:spPr>
          <a:xfrm>
            <a:off x="6193808" y="3357562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42" name="Tabela 141"/>
          <p:cNvGraphicFramePr>
            <a:graphicFrameLocks noGrp="1"/>
          </p:cNvGraphicFramePr>
          <p:nvPr/>
        </p:nvGraphicFramePr>
        <p:xfrm>
          <a:off x="2071670" y="3786190"/>
          <a:ext cx="500066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Faz. Sto. Antônio dos Guimarães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2/156.003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Botão de ação: Personalizar 142">
            <a:hlinkClick r:id="rId13" action="ppaction://hlinksldjump" highlightClick="1"/>
          </p:cNvPr>
          <p:cNvSpPr/>
          <p:nvPr/>
        </p:nvSpPr>
        <p:spPr>
          <a:xfrm>
            <a:off x="6786578" y="4249132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4" name="Botão de ação: Personalizar 143">
            <a:hlinkClick r:id="rId14" action="ppaction://hlinksldjump" highlightClick="1"/>
          </p:cNvPr>
          <p:cNvSpPr/>
          <p:nvPr/>
        </p:nvSpPr>
        <p:spPr>
          <a:xfrm>
            <a:off x="6535140" y="4249132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Botão de ação: Personalizar 116">
            <a:hlinkClick r:id="rId13" action="ppaction://hlinksldjump" highlightClick="1"/>
          </p:cNvPr>
          <p:cNvSpPr/>
          <p:nvPr/>
        </p:nvSpPr>
        <p:spPr>
          <a:xfrm>
            <a:off x="6799626" y="4667127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7" name="Botão de ação: Personalizar 136">
            <a:hlinkClick r:id="rId14" action="ppaction://hlinksldjump" highlightClick="1"/>
          </p:cNvPr>
          <p:cNvSpPr/>
          <p:nvPr/>
        </p:nvSpPr>
        <p:spPr>
          <a:xfrm>
            <a:off x="6548188" y="4667127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Botão de ação: Personalizar 138">
            <a:hlinkClick r:id="rId15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2" name="Botão de ação: Personalizar 101">
            <a:hlinkClick r:id="rId11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3" name="Botão de ação: Personalizar 112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1928794" y="2571744"/>
            <a:ext cx="5286412" cy="292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1928794" y="2603405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4937456" y="5000636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07" name="Conector reto 106"/>
          <p:cNvCxnSpPr/>
          <p:nvPr/>
        </p:nvCxnSpPr>
        <p:spPr>
          <a:xfrm>
            <a:off x="1969172" y="3071167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Botão de ação: Personalizar 107">
            <a:hlinkClick r:id="rId12" action="ppaction://hlinksldjump" highlightClick="1"/>
          </p:cNvPr>
          <p:cNvSpPr/>
          <p:nvPr/>
        </p:nvSpPr>
        <p:spPr>
          <a:xfrm>
            <a:off x="6803108" y="2675413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2000232" y="3143248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000232" y="3357561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3357554" y="3143249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3357554" y="3357563"/>
            <a:ext cx="18573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5286380" y="3143249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5286380" y="3357563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8" name="Botão de ação: Personalizar 137">
            <a:hlinkClick r:id="" action="ppaction://noaction" highlightClick="1"/>
          </p:cNvPr>
          <p:cNvSpPr/>
          <p:nvPr/>
        </p:nvSpPr>
        <p:spPr>
          <a:xfrm>
            <a:off x="6193808" y="3357562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42" name="Tabela 141"/>
          <p:cNvGraphicFramePr>
            <a:graphicFrameLocks noGrp="1"/>
          </p:cNvGraphicFramePr>
          <p:nvPr/>
        </p:nvGraphicFramePr>
        <p:xfrm>
          <a:off x="2071670" y="3786190"/>
          <a:ext cx="500066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Faz. Sto. Antônio dos Guimarães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2/156.003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Botão de ação: Personalizar 142">
            <a:hlinkClick r:id="" action="ppaction://noaction" highlightClick="1"/>
          </p:cNvPr>
          <p:cNvSpPr/>
          <p:nvPr/>
        </p:nvSpPr>
        <p:spPr>
          <a:xfrm>
            <a:off x="6786578" y="4249132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4" name="Botão de ação: Personalizar 143">
            <a:hlinkClick r:id="" action="ppaction://noaction" highlightClick="1"/>
          </p:cNvPr>
          <p:cNvSpPr/>
          <p:nvPr/>
        </p:nvSpPr>
        <p:spPr>
          <a:xfrm>
            <a:off x="6535140" y="4249132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Botão de ação: Personalizar 116">
            <a:hlinkClick r:id="" action="ppaction://noaction" highlightClick="1"/>
          </p:cNvPr>
          <p:cNvSpPr/>
          <p:nvPr/>
        </p:nvSpPr>
        <p:spPr>
          <a:xfrm>
            <a:off x="6799626" y="4667127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7" name="Botão de ação: Personalizar 136">
            <a:hlinkClick r:id="" action="ppaction://noaction" highlightClick="1"/>
          </p:cNvPr>
          <p:cNvSpPr/>
          <p:nvPr/>
        </p:nvSpPr>
        <p:spPr>
          <a:xfrm>
            <a:off x="6548188" y="4667127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Retângulo 138"/>
          <p:cNvSpPr/>
          <p:nvPr/>
        </p:nvSpPr>
        <p:spPr>
          <a:xfrm>
            <a:off x="2042320" y="3297541"/>
            <a:ext cx="4689920" cy="1787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CaixaDeTexto 139"/>
          <p:cNvSpPr txBox="1"/>
          <p:nvPr/>
        </p:nvSpPr>
        <p:spPr>
          <a:xfrm>
            <a:off x="2693391" y="3405263"/>
            <a:ext cx="344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MATRÍCULA</a:t>
            </a:r>
            <a:endParaRPr lang="pt-BR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2339752" y="3910096"/>
            <a:ext cx="408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Confirma a exclusão?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5" name="Botão de ação: Personalizar 144">
            <a:hlinkClick r:id="rId13" action="ppaction://hlinksldjump" highlightClick="1"/>
          </p:cNvPr>
          <p:cNvSpPr/>
          <p:nvPr/>
        </p:nvSpPr>
        <p:spPr>
          <a:xfrm>
            <a:off x="4457394" y="4411765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Botão de ação: Personalizar 145">
            <a:hlinkClick r:id="rId14" action="ppaction://hlinksldjump" highlightClick="1"/>
          </p:cNvPr>
          <p:cNvSpPr/>
          <p:nvPr/>
        </p:nvSpPr>
        <p:spPr>
          <a:xfrm>
            <a:off x="3131840" y="4411765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Botão de ação: Personalizar 146">
            <a:hlinkClick r:id="rId15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3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4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5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6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7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8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9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20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2" name="Botão de ação: Personalizar 101">
            <a:hlinkClick r:id="rId11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3" name="Botão de ação: Personalizar 112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1928794" y="2571744"/>
            <a:ext cx="5286412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1928794" y="2603405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01" name="Botão de ação: Personalizar 100">
            <a:hlinkClick r:id="rId12" action="ppaction://hlinksldjump" highlightClick="1"/>
          </p:cNvPr>
          <p:cNvSpPr/>
          <p:nvPr/>
        </p:nvSpPr>
        <p:spPr>
          <a:xfrm>
            <a:off x="4937456" y="4643446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07" name="Conector reto 106"/>
          <p:cNvCxnSpPr/>
          <p:nvPr/>
        </p:nvCxnSpPr>
        <p:spPr>
          <a:xfrm>
            <a:off x="1969172" y="3071167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Botão de ação: Personalizar 107">
            <a:hlinkClick r:id="rId13" action="ppaction://hlinksldjump" highlightClick="1"/>
          </p:cNvPr>
          <p:cNvSpPr/>
          <p:nvPr/>
        </p:nvSpPr>
        <p:spPr>
          <a:xfrm>
            <a:off x="6803108" y="2675413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2000232" y="3143248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000232" y="3357561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3357554" y="3143249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3357554" y="3357563"/>
            <a:ext cx="18573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5286380" y="3143249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5286380" y="3357563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8" name="Botão de ação: Personalizar 137">
            <a:hlinkClick r:id="" action="ppaction://noaction" highlightClick="1"/>
          </p:cNvPr>
          <p:cNvSpPr/>
          <p:nvPr/>
        </p:nvSpPr>
        <p:spPr>
          <a:xfrm>
            <a:off x="6193808" y="3357562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42" name="Tabela 141"/>
          <p:cNvGraphicFramePr>
            <a:graphicFrameLocks noGrp="1"/>
          </p:cNvGraphicFramePr>
          <p:nvPr/>
        </p:nvGraphicFramePr>
        <p:xfrm>
          <a:off x="2071670" y="3786190"/>
          <a:ext cx="500066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Botão de ação: Personalizar 142">
            <a:hlinkClick r:id="" action="ppaction://noaction" highlightClick="1"/>
          </p:cNvPr>
          <p:cNvSpPr/>
          <p:nvPr/>
        </p:nvSpPr>
        <p:spPr>
          <a:xfrm>
            <a:off x="6786578" y="4249132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4" name="Botão de ação: Personalizar 143">
            <a:hlinkClick r:id="" action="ppaction://noaction" highlightClick="1"/>
          </p:cNvPr>
          <p:cNvSpPr/>
          <p:nvPr/>
        </p:nvSpPr>
        <p:spPr>
          <a:xfrm>
            <a:off x="6535140" y="4249132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Botão de ação: Personalizar 116">
            <a:hlinkClick r:id="rId14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2" name="Botão de ação: Personalizar 101">
            <a:hlinkClick r:id="rId11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3" name="Botão de ação: Personalizar 112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1928794" y="2571744"/>
            <a:ext cx="5286412" cy="292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1928794" y="2603405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4937456" y="5000636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07" name="Conector reto 106"/>
          <p:cNvCxnSpPr/>
          <p:nvPr/>
        </p:nvCxnSpPr>
        <p:spPr>
          <a:xfrm>
            <a:off x="1969172" y="3071167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Botão de ação: Personalizar 107">
            <a:hlinkClick r:id="rId12" action="ppaction://hlinksldjump" highlightClick="1"/>
          </p:cNvPr>
          <p:cNvSpPr/>
          <p:nvPr/>
        </p:nvSpPr>
        <p:spPr>
          <a:xfrm>
            <a:off x="6803108" y="2675413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2000232" y="3143248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000232" y="3357561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Retiro ou </a:t>
            </a:r>
            <a:r>
              <a:rPr lang="pt-BR" sz="1000" dirty="0" err="1" smtClean="0">
                <a:solidFill>
                  <a:srgbClr val="FF0000"/>
                </a:solidFill>
              </a:rPr>
              <a:t>Epavina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3357554" y="3143249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3357554" y="3357563"/>
            <a:ext cx="18573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Cartório de Registro do 2º Ofício do Registro de Imóveis DF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5286380" y="3143249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5286380" y="3357563"/>
            <a:ext cx="857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 1/53.339</a:t>
            </a:r>
          </a:p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 1/53.360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8" name="Botão de ação: Personalizar 137">
            <a:hlinkClick r:id="rId13" action="ppaction://hlinksldjump" highlightClick="1"/>
          </p:cNvPr>
          <p:cNvSpPr/>
          <p:nvPr/>
        </p:nvSpPr>
        <p:spPr>
          <a:xfrm>
            <a:off x="6193808" y="3357562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ALTERAR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142" name="Tabela 141"/>
          <p:cNvGraphicFramePr>
            <a:graphicFrameLocks noGrp="1"/>
          </p:cNvGraphicFramePr>
          <p:nvPr/>
        </p:nvGraphicFramePr>
        <p:xfrm>
          <a:off x="2071670" y="3786190"/>
          <a:ext cx="500066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chemeClr val="tx1"/>
                          </a:solidFill>
                        </a:rPr>
                        <a:t>Epavina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R 1/53.360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Faz. Sto. Antônio dos Guimarães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2/156.003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Botão de ação: Personalizar 142">
            <a:hlinkClick r:id="" action="ppaction://noaction" highlightClick="1"/>
          </p:cNvPr>
          <p:cNvSpPr/>
          <p:nvPr/>
        </p:nvSpPr>
        <p:spPr>
          <a:xfrm>
            <a:off x="6786578" y="4249132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4" name="Botão de ação: Personalizar 143">
            <a:hlinkClick r:id="" action="ppaction://noaction" highlightClick="1"/>
          </p:cNvPr>
          <p:cNvSpPr/>
          <p:nvPr/>
        </p:nvSpPr>
        <p:spPr>
          <a:xfrm>
            <a:off x="6535140" y="4249132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Botão de ação: Personalizar 116">
            <a:hlinkClick r:id="" action="ppaction://noaction" highlightClick="1"/>
          </p:cNvPr>
          <p:cNvSpPr/>
          <p:nvPr/>
        </p:nvSpPr>
        <p:spPr>
          <a:xfrm>
            <a:off x="6799626" y="4667127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7" name="Botão de ação: Personalizar 136">
            <a:hlinkClick r:id="" action="ppaction://noaction" highlightClick="1"/>
          </p:cNvPr>
          <p:cNvSpPr/>
          <p:nvPr/>
        </p:nvSpPr>
        <p:spPr>
          <a:xfrm>
            <a:off x="6548188" y="4667127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CaixaDeTexto 138"/>
          <p:cNvSpPr txBox="1"/>
          <p:nvPr/>
        </p:nvSpPr>
        <p:spPr>
          <a:xfrm>
            <a:off x="2428860" y="2857496"/>
            <a:ext cx="364333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Alterar qualquer campo e clicar em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0" name="Seta para baixo 139"/>
          <p:cNvSpPr/>
          <p:nvPr/>
        </p:nvSpPr>
        <p:spPr>
          <a:xfrm rot="19353397">
            <a:off x="6171659" y="2901949"/>
            <a:ext cx="290482" cy="4256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Botão de ação: Personalizar 140">
            <a:hlinkClick r:id="rId14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1283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10243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479062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436502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584839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5805834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05717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44365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580369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2357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 rot="10800000"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6876256" y="5134044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6876256" y="5481419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5877874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Retângulo 58"/>
          <p:cNvSpPr/>
          <p:nvPr/>
        </p:nvSpPr>
        <p:spPr>
          <a:xfrm>
            <a:off x="1979712" y="4077096"/>
            <a:ext cx="394409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Botão de ação: Personalizar 60">
            <a:hlinkClick r:id="rId10" action="ppaction://hlinksldjump" highlightClick="1"/>
          </p:cNvPr>
          <p:cNvSpPr/>
          <p:nvPr/>
        </p:nvSpPr>
        <p:spPr>
          <a:xfrm>
            <a:off x="5923803" y="4077072"/>
            <a:ext cx="1312494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</a:t>
            </a:r>
            <a:r>
              <a:rPr lang="pt-BR" sz="1100" b="1" dirty="0" err="1" smtClean="0"/>
              <a:t>CLO</a:t>
            </a:r>
            <a:endParaRPr lang="pt-BR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63554"/>
              </p:ext>
            </p:extLst>
          </p:nvPr>
        </p:nvGraphicFramePr>
        <p:xfrm>
          <a:off x="1975932" y="4437112"/>
          <a:ext cx="5260368" cy="564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9844"/>
                <a:gridCol w="792088"/>
                <a:gridCol w="1008112"/>
                <a:gridCol w="1656184"/>
                <a:gridCol w="576064"/>
                <a:gridCol w="648076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Botão de ação: Personalizar 61">
            <a:hlinkClick r:id="rId11" action="ppaction://hlinksldjump" highlightClick="1"/>
          </p:cNvPr>
          <p:cNvSpPr/>
          <p:nvPr/>
        </p:nvSpPr>
        <p:spPr>
          <a:xfrm>
            <a:off x="6696255" y="4725144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63" name="Botão de ação: Personalizar 62">
            <a:hlinkClick r:id="rId12" action="ppaction://hlinksldjump" highlightClick="1"/>
          </p:cNvPr>
          <p:cNvSpPr/>
          <p:nvPr/>
        </p:nvSpPr>
        <p:spPr>
          <a:xfrm>
            <a:off x="6965207" y="472514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4" name="Botão de ação: Personalizar 63">
            <a:hlinkClick r:id="rId13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5" name="Botão de ação: Personalizar 64">
            <a:hlinkClick r:id="rId14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6727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1283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10243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479062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436502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584839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5805834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05717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44365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580369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2357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 rot="10800000"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134044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481419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5877874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Retângulo 58"/>
          <p:cNvSpPr/>
          <p:nvPr/>
        </p:nvSpPr>
        <p:spPr>
          <a:xfrm>
            <a:off x="1979712" y="4077096"/>
            <a:ext cx="394409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Botão de ação: Personalizar 60">
            <a:hlinkClick r:id="" action="ppaction://noaction" highlightClick="1"/>
          </p:cNvPr>
          <p:cNvSpPr/>
          <p:nvPr/>
        </p:nvSpPr>
        <p:spPr>
          <a:xfrm>
            <a:off x="5923803" y="4077072"/>
            <a:ext cx="1312494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</a:t>
            </a:r>
            <a:r>
              <a:rPr lang="pt-BR" sz="1100" b="1" dirty="0" err="1" smtClean="0"/>
              <a:t>CLO</a:t>
            </a:r>
            <a:endParaRPr lang="pt-BR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09767"/>
              </p:ext>
            </p:extLst>
          </p:nvPr>
        </p:nvGraphicFramePr>
        <p:xfrm>
          <a:off x="1975932" y="4437112"/>
          <a:ext cx="5260368" cy="564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9844"/>
                <a:gridCol w="792088"/>
                <a:gridCol w="1008112"/>
                <a:gridCol w="1656184"/>
                <a:gridCol w="576064"/>
                <a:gridCol w="648076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Ativo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6696255" y="4725144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63" name="Botão de ação: Personalizar 62">
            <a:hlinkClick r:id="rId8" action="ppaction://hlinksldjump" highlightClick="1"/>
          </p:cNvPr>
          <p:cNvSpPr/>
          <p:nvPr/>
        </p:nvSpPr>
        <p:spPr>
          <a:xfrm>
            <a:off x="6965207" y="472514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4" name="Retângulo 63"/>
          <p:cNvSpPr/>
          <p:nvPr/>
        </p:nvSpPr>
        <p:spPr>
          <a:xfrm>
            <a:off x="2042320" y="3297541"/>
            <a:ext cx="4689920" cy="1787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2693391" y="3405263"/>
            <a:ext cx="344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DO </a:t>
            </a:r>
            <a:r>
              <a:rPr lang="pt-BR" dirty="0" err="1" smtClean="0"/>
              <a:t>CLO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339752" y="3910096"/>
            <a:ext cx="408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Confirma a exclusão?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7" name="Botão de ação: Personalizar 66">
            <a:hlinkClick r:id="rId8" action="ppaction://hlinksldjump" highlightClick="1"/>
          </p:cNvPr>
          <p:cNvSpPr/>
          <p:nvPr/>
        </p:nvSpPr>
        <p:spPr>
          <a:xfrm>
            <a:off x="4457394" y="4411765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Botão de ação: Personalizar 67">
            <a:hlinkClick r:id="rId9" action="ppaction://hlinksldjump" highlightClick="1"/>
          </p:cNvPr>
          <p:cNvSpPr/>
          <p:nvPr/>
        </p:nvSpPr>
        <p:spPr>
          <a:xfrm>
            <a:off x="3131840" y="4411765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Botão de ação: Personalizar 68">
            <a:hlinkClick r:id="rId10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70" name="Botão de ação: Personalizar 69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29119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" action="ppaction://noaction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" action="ppaction://noaction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" action="ppaction://noaction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2" name="Botão de ação: Personalizar 101">
            <a:hlinkClick r:id="rId8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000364" y="3429000"/>
            <a:ext cx="3214710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3000364" y="346066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NIRF</a:t>
            </a:r>
            <a:endParaRPr lang="pt-BR" b="1" dirty="0"/>
          </a:p>
        </p:txBody>
      </p:sp>
      <p:sp>
        <p:nvSpPr>
          <p:cNvPr id="109" name="Botão de ação: Personalizar 108">
            <a:hlinkClick r:id="rId9" action="ppaction://hlinksldjump" highlightClick="1"/>
          </p:cNvPr>
          <p:cNvSpPr/>
          <p:nvPr/>
        </p:nvSpPr>
        <p:spPr>
          <a:xfrm>
            <a:off x="3500430" y="4972259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1" name="Conector reto 110"/>
          <p:cNvCxnSpPr/>
          <p:nvPr/>
        </p:nvCxnSpPr>
        <p:spPr>
          <a:xfrm>
            <a:off x="3040742" y="3928423"/>
            <a:ext cx="3174332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Botão de ação: Personalizar 111">
            <a:hlinkClick r:id="rId10" action="ppaction://hlinksldjump" highlightClick="1"/>
          </p:cNvPr>
          <p:cNvSpPr/>
          <p:nvPr/>
        </p:nvSpPr>
        <p:spPr>
          <a:xfrm>
            <a:off x="5775813" y="3532337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4139378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951.099.034.630-9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3428992" y="4472193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NIRF:</a:t>
            </a:r>
            <a:endParaRPr lang="pt-BR" sz="1000" b="1" dirty="0"/>
          </a:p>
        </p:txBody>
      </p:sp>
      <p:sp>
        <p:nvSpPr>
          <p:cNvPr id="113" name="Botão de ação: Personalizar 11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rgbClr val="FF0000"/>
                </a:solidFill>
              </a:rPr>
              <a:t>951.099.034.630-9</a:t>
            </a:r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2" name="Botão de ação: Personalizar 101">
            <a:hlinkClick r:id="rId11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3" name="Botão de ação: Personalizar 112">
            <a:hlinkClick r:id="rId12" action="ppaction://hlinksldjump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Botão de ação: Personalizar 93">
            <a:hlinkClick r:id="rId13" action="ppaction://hlinksldjump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0" name="Botão de ação: Personalizar 99">
            <a:hlinkClick r:id="rId14" action="ppaction://hlinksldjump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1" name="Botão de ação: Personalizar 100">
            <a:hlinkClick r:id="rId15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" action="ppaction://noaction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" action="ppaction://noaction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" action="ppaction://noaction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2" name="Botão de ação: Personalizar 101">
            <a:hlinkClick r:id="rId8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000364" y="3429000"/>
            <a:ext cx="3214710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3000364" y="346066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CCIR</a:t>
            </a:r>
            <a:endParaRPr lang="pt-BR" b="1" dirty="0"/>
          </a:p>
        </p:txBody>
      </p:sp>
      <p:sp>
        <p:nvSpPr>
          <p:cNvPr id="109" name="Botão de ação: Personalizar 108">
            <a:hlinkClick r:id="rId9" action="ppaction://hlinksldjump" highlightClick="1"/>
          </p:cNvPr>
          <p:cNvSpPr/>
          <p:nvPr/>
        </p:nvSpPr>
        <p:spPr>
          <a:xfrm>
            <a:off x="3500430" y="4972259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1" name="Conector reto 110"/>
          <p:cNvCxnSpPr/>
          <p:nvPr/>
        </p:nvCxnSpPr>
        <p:spPr>
          <a:xfrm>
            <a:off x="3040742" y="3928423"/>
            <a:ext cx="3174332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Botão de ação: Personalizar 111">
            <a:hlinkClick r:id="rId10" action="ppaction://hlinksldjump" highlightClick="1"/>
          </p:cNvPr>
          <p:cNvSpPr/>
          <p:nvPr/>
        </p:nvSpPr>
        <p:spPr>
          <a:xfrm>
            <a:off x="5775813" y="3532337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4139378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73129801413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3428992" y="4472193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NIRF:</a:t>
            </a:r>
            <a:endParaRPr lang="pt-BR" sz="1000" b="1" dirty="0"/>
          </a:p>
        </p:txBody>
      </p:sp>
      <p:sp>
        <p:nvSpPr>
          <p:cNvPr id="113" name="Botão de ação: Personalizar 11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solidFill>
                  <a:srgbClr val="FF0000"/>
                </a:solidFill>
              </a:rPr>
              <a:t>73129801413</a:t>
            </a:r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2" name="Botão de ação: Personalizar 101">
            <a:hlinkClick r:id="rId11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3" name="Botão de ação: Personalizar 112">
            <a:hlinkClick r:id="rId12" action="ppaction://hlinksldjump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Botão de ação: Personalizar 93">
            <a:hlinkClick r:id="rId13" action="ppaction://hlinksldjump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0" name="Botão de ação: Personalizar 99">
            <a:hlinkClick r:id="rId14" action="ppaction://hlinksldjump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1" name="Botão de ação: Personalizar 100">
            <a:hlinkClick r:id="rId15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1283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10243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479062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436502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584839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5805834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05717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44365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580369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2357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 rot="10800000"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134044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481419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5877874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Retângulo 58"/>
          <p:cNvSpPr/>
          <p:nvPr/>
        </p:nvSpPr>
        <p:spPr>
          <a:xfrm>
            <a:off x="1979712" y="4077096"/>
            <a:ext cx="394409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Botão de ação: Personalizar 60">
            <a:hlinkClick r:id="rId8" action="ppaction://hlinksldjump" highlightClick="1"/>
          </p:cNvPr>
          <p:cNvSpPr/>
          <p:nvPr/>
        </p:nvSpPr>
        <p:spPr>
          <a:xfrm>
            <a:off x="5923803" y="4077072"/>
            <a:ext cx="1312494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</a:t>
            </a:r>
            <a:r>
              <a:rPr lang="pt-BR" sz="1100" b="1" dirty="0" err="1" smtClean="0"/>
              <a:t>CLO</a:t>
            </a:r>
            <a:endParaRPr lang="pt-BR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67671"/>
              </p:ext>
            </p:extLst>
          </p:nvPr>
        </p:nvGraphicFramePr>
        <p:xfrm>
          <a:off x="1975932" y="4437112"/>
          <a:ext cx="5260368" cy="564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9844"/>
                <a:gridCol w="792088"/>
                <a:gridCol w="1008112"/>
                <a:gridCol w="1656184"/>
                <a:gridCol w="576064"/>
                <a:gridCol w="648076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6696255" y="4725144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63" name="Botão de ação: Personalizar 62">
            <a:hlinkClick r:id="" action="ppaction://noaction" highlightClick="1"/>
          </p:cNvPr>
          <p:cNvSpPr/>
          <p:nvPr/>
        </p:nvSpPr>
        <p:spPr>
          <a:xfrm>
            <a:off x="6965207" y="472514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4" name="Botão de ação: Personalizar 63">
            <a:hlinkClick r:id="rId9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5" name="Botão de ação: Personalizar 64">
            <a:hlinkClick r:id="rId10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2572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1283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10243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479062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436502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584839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5805834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05717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44365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580369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2357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 rot="10800000"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134044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481419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5877874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Retângulo 58"/>
          <p:cNvSpPr/>
          <p:nvPr/>
        </p:nvSpPr>
        <p:spPr>
          <a:xfrm>
            <a:off x="1979712" y="4077096"/>
            <a:ext cx="394409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Botão de ação: Personalizar 60">
            <a:hlinkClick r:id="" action="ppaction://noaction" highlightClick="1"/>
          </p:cNvPr>
          <p:cNvSpPr/>
          <p:nvPr/>
        </p:nvSpPr>
        <p:spPr>
          <a:xfrm>
            <a:off x="5923803" y="4077072"/>
            <a:ext cx="1312494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</a:t>
            </a:r>
            <a:r>
              <a:rPr lang="pt-BR" sz="1100" b="1" dirty="0" err="1" smtClean="0"/>
              <a:t>CLO</a:t>
            </a:r>
            <a:endParaRPr lang="pt-BR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01400"/>
              </p:ext>
            </p:extLst>
          </p:nvPr>
        </p:nvGraphicFramePr>
        <p:xfrm>
          <a:off x="1975932" y="4437112"/>
          <a:ext cx="5260368" cy="564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9844"/>
                <a:gridCol w="792088"/>
                <a:gridCol w="1008112"/>
                <a:gridCol w="1656184"/>
                <a:gridCol w="576064"/>
                <a:gridCol w="648076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6696255" y="4725144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63" name="Botão de ação: Personalizar 62">
            <a:hlinkClick r:id="" action="ppaction://noaction" highlightClick="1"/>
          </p:cNvPr>
          <p:cNvSpPr/>
          <p:nvPr/>
        </p:nvSpPr>
        <p:spPr>
          <a:xfrm>
            <a:off x="6965207" y="472514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4" name="Retângulo 63"/>
          <p:cNvSpPr/>
          <p:nvPr/>
        </p:nvSpPr>
        <p:spPr>
          <a:xfrm>
            <a:off x="1785918" y="1957179"/>
            <a:ext cx="5286412" cy="3582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785918" y="1988840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Cadastrar novo registro de </a:t>
            </a:r>
            <a:r>
              <a:rPr lang="pt-BR" b="1" dirty="0" err="1" smtClean="0"/>
              <a:t>CLO</a:t>
            </a:r>
            <a:endParaRPr lang="pt-BR" b="1" dirty="0"/>
          </a:p>
        </p:txBody>
      </p:sp>
      <p:sp>
        <p:nvSpPr>
          <p:cNvPr id="67" name="Botão de ação: Personalizar 66">
            <a:hlinkClick r:id="rId8" action="ppaction://hlinksldjump" highlightClick="1"/>
          </p:cNvPr>
          <p:cNvSpPr/>
          <p:nvPr/>
        </p:nvSpPr>
        <p:spPr>
          <a:xfrm>
            <a:off x="4672964" y="4948294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1826296" y="2456602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otão de ação: Personalizar 68">
            <a:hlinkClick r:id="rId9" action="ppaction://hlinksldjump" highlightClick="1"/>
          </p:cNvPr>
          <p:cNvSpPr/>
          <p:nvPr/>
        </p:nvSpPr>
        <p:spPr>
          <a:xfrm>
            <a:off x="6660232" y="2060848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2339752" y="278034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Nº do </a:t>
            </a:r>
            <a:r>
              <a:rPr lang="pt-BR" sz="1000" b="1" dirty="0" err="1" smtClean="0"/>
              <a:t>CLO</a:t>
            </a:r>
            <a:endParaRPr lang="pt-BR" sz="1000" b="1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542390" y="2996952"/>
            <a:ext cx="100811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0133/2020</a:t>
            </a:r>
            <a:endParaRPr lang="pt-BR" sz="10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4211960" y="2780348"/>
            <a:ext cx="117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Data de emissão</a:t>
            </a:r>
            <a:endParaRPr lang="pt-BR" sz="10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36335" y="2996952"/>
            <a:ext cx="11717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06/11/2016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2483768" y="3403099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CPF/CNPJ</a:t>
            </a:r>
            <a:endParaRPr lang="pt-BR" sz="10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2542390" y="3614827"/>
            <a:ext cx="224563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000.000.000-00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2502295" y="4123179"/>
            <a:ext cx="142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Legítimo Ocupante</a:t>
            </a:r>
            <a:endParaRPr lang="pt-BR" sz="10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2555776" y="4334907"/>
            <a:ext cx="38021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João Carlos Queiróz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8" name="Botão de ação: Personalizar 77">
            <a:hlinkClick r:id="rId10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79" name="Botão de ação: Personalizar 78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1375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3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4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5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6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7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6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17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28794" y="2786058"/>
            <a:ext cx="5286412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1928794" y="2817719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dados das áreas do PU (em hectares)</a:t>
            </a:r>
            <a:endParaRPr lang="pt-BR" b="1" dirty="0"/>
          </a:p>
        </p:txBody>
      </p:sp>
      <p:sp>
        <p:nvSpPr>
          <p:cNvPr id="122" name="Botão de ação: Personalizar 121">
            <a:hlinkClick r:id="rId18" action="ppaction://hlinksldjump" highlightClick="1"/>
          </p:cNvPr>
          <p:cNvSpPr/>
          <p:nvPr/>
        </p:nvSpPr>
        <p:spPr>
          <a:xfrm>
            <a:off x="4815840" y="4329317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1969172" y="3285481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19" action="ppaction://hlinksldjump" highlightClick="1"/>
          </p:cNvPr>
          <p:cNvSpPr/>
          <p:nvPr/>
        </p:nvSpPr>
        <p:spPr>
          <a:xfrm>
            <a:off x="6803108" y="2889727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2784053" y="3543499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Total</a:t>
            </a:r>
            <a:endParaRPr lang="pt-BR" sz="1000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2784053" y="3825831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114,5236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4121801" y="3543499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APP</a:t>
            </a:r>
            <a:endParaRPr lang="pt-BR" sz="1000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4130986" y="3825831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16,2214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5477918" y="3543499"/>
            <a:ext cx="1243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Reserva Legal</a:t>
            </a:r>
            <a:endParaRPr lang="pt-BR" sz="1000" b="1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5477918" y="3831541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6,8634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2073667" y="3845753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PU:</a:t>
            </a:r>
            <a:endParaRPr lang="pt-BR" sz="1000" b="1" dirty="0"/>
          </a:p>
        </p:txBody>
      </p:sp>
      <p:sp>
        <p:nvSpPr>
          <p:cNvPr id="137" name="Botão de ação: Personalizar 136">
            <a:hlinkClick r:id="rId20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48778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46190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838532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795972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20786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165304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4166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80312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16316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59521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 rot="10800000"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840889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237344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Retângulo 58"/>
          <p:cNvSpPr/>
          <p:nvPr/>
        </p:nvSpPr>
        <p:spPr>
          <a:xfrm>
            <a:off x="1979712" y="4077096"/>
            <a:ext cx="394409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Botão de ação: Personalizar 60">
            <a:hlinkClick r:id="rId8" action="ppaction://hlinksldjump" highlightClick="1"/>
          </p:cNvPr>
          <p:cNvSpPr/>
          <p:nvPr/>
        </p:nvSpPr>
        <p:spPr>
          <a:xfrm>
            <a:off x="5923803" y="4077072"/>
            <a:ext cx="1312494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</a:t>
            </a:r>
            <a:r>
              <a:rPr lang="pt-BR" sz="1100" b="1" dirty="0" err="1" smtClean="0"/>
              <a:t>CLO</a:t>
            </a:r>
            <a:endParaRPr lang="pt-BR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41795"/>
              </p:ext>
            </p:extLst>
          </p:nvPr>
        </p:nvGraphicFramePr>
        <p:xfrm>
          <a:off x="1975932" y="4437112"/>
          <a:ext cx="5260368" cy="9306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9844"/>
                <a:gridCol w="792088"/>
                <a:gridCol w="1008112"/>
                <a:gridCol w="1656184"/>
                <a:gridCol w="576064"/>
                <a:gridCol w="648076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0133/2020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06/11/2016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João Carlos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Botão de ação: Personalizar 61">
            <a:hlinkClick r:id="rId9" action="ppaction://hlinksldjump" highlightClick="1"/>
          </p:cNvPr>
          <p:cNvSpPr/>
          <p:nvPr/>
        </p:nvSpPr>
        <p:spPr>
          <a:xfrm>
            <a:off x="6696255" y="4725144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63" name="Botão de ação: Personalizar 62">
            <a:hlinkClick r:id="" action="ppaction://noaction" highlightClick="1"/>
          </p:cNvPr>
          <p:cNvSpPr/>
          <p:nvPr/>
        </p:nvSpPr>
        <p:spPr>
          <a:xfrm>
            <a:off x="6965207" y="472514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4" name="Botão de ação: Personalizar 63">
            <a:hlinkClick r:id="rId9" action="ppaction://hlinksldjump" highlightClick="1"/>
          </p:cNvPr>
          <p:cNvSpPr/>
          <p:nvPr/>
        </p:nvSpPr>
        <p:spPr>
          <a:xfrm>
            <a:off x="6703362" y="5086704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72314" y="508670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rId10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7" name="Botão de ação: Personalizar 66">
            <a:hlinkClick r:id="rId11" action="ppaction://hlinksldjump" highlightClick="1"/>
          </p:cNvPr>
          <p:cNvSpPr/>
          <p:nvPr/>
        </p:nvSpPr>
        <p:spPr>
          <a:xfrm>
            <a:off x="6876256" y="546655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68" name="Botão de ação: Personalizar 67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6638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1283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10243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479062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436502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584839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5805834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05717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44365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580369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2357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 rot="10800000"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134044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481419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5877874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Retângulo 58"/>
          <p:cNvSpPr/>
          <p:nvPr/>
        </p:nvSpPr>
        <p:spPr>
          <a:xfrm>
            <a:off x="1979712" y="4077096"/>
            <a:ext cx="394409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Botão de ação: Personalizar 60">
            <a:hlinkClick r:id="" action="ppaction://noaction" highlightClick="1"/>
          </p:cNvPr>
          <p:cNvSpPr/>
          <p:nvPr/>
        </p:nvSpPr>
        <p:spPr>
          <a:xfrm>
            <a:off x="5923803" y="4077072"/>
            <a:ext cx="1312494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</a:t>
            </a:r>
            <a:r>
              <a:rPr lang="pt-BR" sz="1100" b="1" dirty="0" err="1" smtClean="0"/>
              <a:t>CLO</a:t>
            </a:r>
            <a:endParaRPr lang="pt-BR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87877"/>
              </p:ext>
            </p:extLst>
          </p:nvPr>
        </p:nvGraphicFramePr>
        <p:xfrm>
          <a:off x="1975932" y="4437112"/>
          <a:ext cx="5260368" cy="564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9844"/>
                <a:gridCol w="792088"/>
                <a:gridCol w="1008112"/>
                <a:gridCol w="1656184"/>
                <a:gridCol w="576064"/>
                <a:gridCol w="648076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6696255" y="4725144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63" name="Botão de ação: Personalizar 62">
            <a:hlinkClick r:id="" action="ppaction://noaction" highlightClick="1"/>
          </p:cNvPr>
          <p:cNvSpPr/>
          <p:nvPr/>
        </p:nvSpPr>
        <p:spPr>
          <a:xfrm>
            <a:off x="6965207" y="472514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4" name="Retângulo 63"/>
          <p:cNvSpPr/>
          <p:nvPr/>
        </p:nvSpPr>
        <p:spPr>
          <a:xfrm>
            <a:off x="1785918" y="1957179"/>
            <a:ext cx="5286412" cy="3582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785918" y="1988840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Editar registro de </a:t>
            </a:r>
            <a:r>
              <a:rPr lang="pt-BR" b="1" dirty="0" err="1" smtClean="0"/>
              <a:t>CLO</a:t>
            </a:r>
            <a:endParaRPr lang="pt-BR" b="1" dirty="0"/>
          </a:p>
        </p:txBody>
      </p:sp>
      <p:sp>
        <p:nvSpPr>
          <p:cNvPr id="67" name="Botão de ação: Personalizar 66">
            <a:hlinkClick r:id="rId8" action="ppaction://hlinksldjump" highlightClick="1"/>
          </p:cNvPr>
          <p:cNvSpPr/>
          <p:nvPr/>
        </p:nvSpPr>
        <p:spPr>
          <a:xfrm>
            <a:off x="4672964" y="4948294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1826296" y="2456602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otão de ação: Personalizar 68">
            <a:hlinkClick r:id="rId8" action="ppaction://hlinksldjump" highlightClick="1"/>
          </p:cNvPr>
          <p:cNvSpPr/>
          <p:nvPr/>
        </p:nvSpPr>
        <p:spPr>
          <a:xfrm>
            <a:off x="6660232" y="2060848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2339752" y="249289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Nº do </a:t>
            </a:r>
            <a:r>
              <a:rPr lang="pt-BR" sz="1000" b="1" dirty="0" err="1" smtClean="0"/>
              <a:t>CLO</a:t>
            </a:r>
            <a:endParaRPr lang="pt-BR" sz="1000" b="1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542390" y="2709500"/>
            <a:ext cx="100811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0015/2014</a:t>
            </a:r>
            <a:endParaRPr lang="pt-BR" sz="10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4211960" y="2492896"/>
            <a:ext cx="117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Data de emissão</a:t>
            </a:r>
            <a:endParaRPr lang="pt-BR" sz="10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36335" y="2709500"/>
            <a:ext cx="11717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15/12/2014</a:t>
            </a:r>
            <a:endParaRPr lang="pt-BR" sz="10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2483768" y="311564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CPF/CNPJ</a:t>
            </a:r>
            <a:endParaRPr lang="pt-BR" sz="10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2542390" y="3327375"/>
            <a:ext cx="224563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000.000.000-00</a:t>
            </a:r>
            <a:endParaRPr lang="pt-BR" sz="10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2502295" y="3717032"/>
            <a:ext cx="142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Legítimo Ocupante</a:t>
            </a:r>
            <a:endParaRPr lang="pt-BR" sz="10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2555776" y="3928760"/>
            <a:ext cx="38021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/>
              <a:t>Mariana Queiróz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2339752" y="436510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Status</a:t>
            </a:r>
            <a:endParaRPr lang="pt-BR" sz="10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2542390" y="4581708"/>
            <a:ext cx="100811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Vigente        </a:t>
            </a:r>
            <a:r>
              <a:rPr lang="pt-BR" sz="1000" dirty="0" smtClean="0">
                <a:sym typeface="Wingdings 3"/>
              </a:rPr>
              <a:t></a:t>
            </a:r>
            <a:endParaRPr lang="pt-BR" sz="1000" dirty="0"/>
          </a:p>
        </p:txBody>
      </p:sp>
      <p:sp>
        <p:nvSpPr>
          <p:cNvPr id="80" name="Botão de ação: Personalizar 79">
            <a:hlinkClick r:id="rId9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81" name="Botão de ação: Personalizar 80">
            <a:hlinkClick r:id="rId10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8545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4021746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397918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505036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462476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587436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5831808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397918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4696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582967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26172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 rot="10800000">
            <a:off x="6876256" y="402747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6876256" y="5507393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5903848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Retângulo 58"/>
          <p:cNvSpPr/>
          <p:nvPr/>
        </p:nvSpPr>
        <p:spPr>
          <a:xfrm>
            <a:off x="1979711" y="4365128"/>
            <a:ext cx="3285869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Botão de ação: Personalizar 60">
            <a:hlinkClick r:id="" action="ppaction://noaction" highlightClick="1"/>
          </p:cNvPr>
          <p:cNvSpPr/>
          <p:nvPr/>
        </p:nvSpPr>
        <p:spPr>
          <a:xfrm>
            <a:off x="5280860" y="4365104"/>
            <a:ext cx="1955437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Termo Contratual</a:t>
            </a:r>
            <a:endParaRPr lang="pt-BR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21081"/>
              </p:ext>
            </p:extLst>
          </p:nvPr>
        </p:nvGraphicFramePr>
        <p:xfrm>
          <a:off x="1983490" y="4653136"/>
          <a:ext cx="52337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302"/>
                <a:gridCol w="432048"/>
                <a:gridCol w="504056"/>
                <a:gridCol w="504056"/>
                <a:gridCol w="936104"/>
                <a:gridCol w="432048"/>
                <a:gridCol w="288032"/>
                <a:gridCol w="288032"/>
                <a:gridCol w="360040"/>
                <a:gridCol w="432048"/>
                <a:gridCol w="340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Termo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Número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assinatura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Emissor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Cartório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Protocolo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Livro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Folha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Nº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600" dirty="0"/>
                    </a:p>
                  </a:txBody>
                  <a:tcPr marL="54000" marR="54000" marT="46800" marB="468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6947955" y="5131245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63" name="Botão de ação: Personalizar 62">
            <a:hlinkClick r:id="rId10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4" name="Botão de ação: Personalizar 63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1737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4021746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397918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505036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462476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587436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5831808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397918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4696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582967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26172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 rot="10800000">
            <a:off x="6876256" y="402747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507393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5903848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Retângulo 58"/>
          <p:cNvSpPr/>
          <p:nvPr/>
        </p:nvSpPr>
        <p:spPr>
          <a:xfrm>
            <a:off x="1979711" y="4365128"/>
            <a:ext cx="3285869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Botão de ação: Personalizar 60">
            <a:hlinkClick r:id="" action="ppaction://noaction" highlightClick="1"/>
          </p:cNvPr>
          <p:cNvSpPr/>
          <p:nvPr/>
        </p:nvSpPr>
        <p:spPr>
          <a:xfrm>
            <a:off x="5280860" y="4365104"/>
            <a:ext cx="1955437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Termo Contratual</a:t>
            </a:r>
            <a:endParaRPr lang="pt-BR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00705"/>
              </p:ext>
            </p:extLst>
          </p:nvPr>
        </p:nvGraphicFramePr>
        <p:xfrm>
          <a:off x="1983490" y="4653136"/>
          <a:ext cx="52337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302"/>
                <a:gridCol w="432048"/>
                <a:gridCol w="504056"/>
                <a:gridCol w="504056"/>
                <a:gridCol w="936104"/>
                <a:gridCol w="432048"/>
                <a:gridCol w="288032"/>
                <a:gridCol w="288032"/>
                <a:gridCol w="360040"/>
                <a:gridCol w="432048"/>
                <a:gridCol w="340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Termo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Número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assinatura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Emissor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Cartório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Protocolo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Livro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Folha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Nº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600" dirty="0"/>
                    </a:p>
                  </a:txBody>
                  <a:tcPr marL="54000" marR="54000" marT="46800" marB="468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6947955" y="5131245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63" name="Botão de ação: Personalizar 62">
            <a:hlinkClick r:id="rId9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64" name="Botão de ação: Personalizar 63">
            <a:hlinkClick r:id="rId10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5" name="Botão de ação: Personalizar 64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1094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4021746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397918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437249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4329934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56882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5645714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397918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433709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564357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07562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6876256" y="402747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 rot="10800000">
            <a:off x="6876256" y="4374851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2000232" y="4689444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Ponto de Controle</a:t>
            </a:r>
            <a:endParaRPr lang="pt-BR" sz="9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00232" y="4856629"/>
            <a:ext cx="403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PU - juntado</a:t>
            </a:r>
            <a:endParaRPr lang="pt-BR" sz="10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087046" y="4689444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Data</a:t>
            </a:r>
            <a:endParaRPr lang="pt-BR" sz="9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087046" y="4856630"/>
            <a:ext cx="97200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26/11/2019</a:t>
            </a:r>
            <a:endParaRPr lang="pt-BR" sz="1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000232" y="5152955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Status do Processo</a:t>
            </a:r>
            <a:endParaRPr lang="pt-BR" sz="9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000232" y="5320140"/>
            <a:ext cx="378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Em andamento</a:t>
            </a:r>
            <a:endParaRPr lang="pt-BR" sz="10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828978" y="5143512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Data</a:t>
            </a:r>
            <a:endParaRPr lang="pt-BR" sz="9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828978" y="5310698"/>
            <a:ext cx="97200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26/11/2019</a:t>
            </a:r>
            <a:endParaRPr lang="pt-BR" sz="1000" dirty="0"/>
          </a:p>
        </p:txBody>
      </p:sp>
      <p:sp>
        <p:nvSpPr>
          <p:cNvPr id="70" name="Botão de ação: Personalizar 69">
            <a:hlinkClick r:id="rId11" action="ppaction://hlinksldjump" highlightClick="1"/>
          </p:cNvPr>
          <p:cNvSpPr/>
          <p:nvPr/>
        </p:nvSpPr>
        <p:spPr>
          <a:xfrm>
            <a:off x="6856330" y="533028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rId12" action="ppaction://hlinksldjump" highlightClick="1"/>
          </p:cNvPr>
          <p:cNvSpPr/>
          <p:nvPr/>
        </p:nvSpPr>
        <p:spPr>
          <a:xfrm>
            <a:off x="6876256" y="5712768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71" name="Botão de ação: Personalizar 70">
            <a:hlinkClick r:id="rId13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77" name="Botão de ação: Personalizar 76">
            <a:hlinkClick r:id="rId6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8" name="Retângulo 77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6" name="Botão de ação: Personalizar 105">
            <a:hlinkClick r:id="rId7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7" name="Botão de ação: Personalizar 106">
            <a:hlinkClick r:id="rId8" action="ppaction://hlinksldjump" highlightClick="1"/>
          </p:cNvPr>
          <p:cNvSpPr/>
          <p:nvPr/>
        </p:nvSpPr>
        <p:spPr>
          <a:xfrm>
            <a:off x="1928794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</a:rPr>
              <a:t>Áreas (hectares)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08" name="Botão de ação: Personalizar 107">
            <a:hlinkClick r:id="rId9" action="ppaction://hlinksldjump" highlightClick="1"/>
          </p:cNvPr>
          <p:cNvSpPr/>
          <p:nvPr/>
        </p:nvSpPr>
        <p:spPr>
          <a:xfrm>
            <a:off x="3691397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09" name="Botão de ação: Personalizar 108">
            <a:hlinkClick r:id="rId10" action="ppaction://hlinksldjump" highlightClick="1"/>
          </p:cNvPr>
          <p:cNvSpPr/>
          <p:nvPr/>
        </p:nvSpPr>
        <p:spPr>
          <a:xfrm>
            <a:off x="5454000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11" name="Botão de ação: Personalizar 110">
            <a:hlinkClick r:id="rId11" action="ppaction://hlinksldjump" highlightClick="1"/>
          </p:cNvPr>
          <p:cNvSpPr/>
          <p:nvPr/>
        </p:nvSpPr>
        <p:spPr>
          <a:xfrm>
            <a:off x="1928794" y="3929066"/>
            <a:ext cx="2628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Ponto de Controle / Status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12" name="Botão de ação: Personalizar 111">
            <a:hlinkClick r:id="rId12" action="ppaction://hlinksldjump" highlightClick="1"/>
          </p:cNvPr>
          <p:cNvSpPr/>
          <p:nvPr/>
        </p:nvSpPr>
        <p:spPr>
          <a:xfrm>
            <a:off x="4572000" y="3929066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119" name="Retângulo 118"/>
          <p:cNvSpPr/>
          <p:nvPr/>
        </p:nvSpPr>
        <p:spPr>
          <a:xfrm>
            <a:off x="1928794" y="4236084"/>
            <a:ext cx="5256000" cy="978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2000232" y="4193552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Ponto de Controle</a:t>
            </a:r>
            <a:endParaRPr lang="pt-BR" sz="900" b="1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2000232" y="4382003"/>
            <a:ext cx="403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PU - juntado</a:t>
            </a:r>
            <a:endParaRPr lang="pt-BR" sz="100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6087046" y="4193552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Data</a:t>
            </a:r>
            <a:endParaRPr lang="pt-BR" sz="900" b="1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6087046" y="4382004"/>
            <a:ext cx="97200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26/11/2019</a:t>
            </a:r>
            <a:endParaRPr lang="pt-BR" sz="100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2000232" y="4657063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Status do Processo</a:t>
            </a:r>
            <a:endParaRPr lang="pt-BR" sz="900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2000232" y="4845514"/>
            <a:ext cx="378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Em andamento</a:t>
            </a:r>
            <a:endParaRPr lang="pt-BR" sz="100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5828978" y="4647620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Data</a:t>
            </a:r>
            <a:endParaRPr lang="pt-BR" sz="9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5828978" y="4836072"/>
            <a:ext cx="97200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26/11/2019</a:t>
            </a:r>
            <a:endParaRPr lang="pt-BR" sz="1000" dirty="0"/>
          </a:p>
        </p:txBody>
      </p:sp>
      <p:sp>
        <p:nvSpPr>
          <p:cNvPr id="145" name="Botão de ação: Personalizar 144">
            <a:hlinkClick r:id="rId13" action="ppaction://hlinksldjump" highlightClick="1"/>
          </p:cNvPr>
          <p:cNvSpPr/>
          <p:nvPr/>
        </p:nvSpPr>
        <p:spPr>
          <a:xfrm>
            <a:off x="6856330" y="4855660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>
              <a:sym typeface="Webdings"/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3000364" y="2786058"/>
            <a:ext cx="3214710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3000364" y="2817719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Status do Processo</a:t>
            </a:r>
            <a:endParaRPr lang="pt-BR" b="1" dirty="0"/>
          </a:p>
        </p:txBody>
      </p:sp>
      <p:sp>
        <p:nvSpPr>
          <p:cNvPr id="72" name="Botão de ação: Personalizar 71">
            <a:hlinkClick r:id="rId14" action="ppaction://hlinksldjump" highlightClick="1"/>
          </p:cNvPr>
          <p:cNvSpPr/>
          <p:nvPr/>
        </p:nvSpPr>
        <p:spPr>
          <a:xfrm>
            <a:off x="3286116" y="4329317"/>
            <a:ext cx="2643206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3" name="Conector reto 72"/>
          <p:cNvCxnSpPr/>
          <p:nvPr/>
        </p:nvCxnSpPr>
        <p:spPr>
          <a:xfrm>
            <a:off x="3040742" y="3285481"/>
            <a:ext cx="3174332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otão de ação: Personalizar 73">
            <a:hlinkClick r:id="rId14" action="ppaction://hlinksldjump" highlightClick="1"/>
          </p:cNvPr>
          <p:cNvSpPr/>
          <p:nvPr/>
        </p:nvSpPr>
        <p:spPr>
          <a:xfrm>
            <a:off x="5775813" y="2889395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3571868" y="3679425"/>
            <a:ext cx="248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sym typeface="Wingdings 3"/>
              </a:rPr>
              <a:t>Em andamento                            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3000364" y="3682845"/>
            <a:ext cx="6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STATUS:</a:t>
            </a:r>
            <a:endParaRPr lang="pt-BR" sz="10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4021746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397918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437249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4329934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4741826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4699266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397918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433709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469713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1514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6876256" y="402747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6876256" y="4374851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 rot="10800000">
            <a:off x="6876256" y="47713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5357818" y="4786322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Visualizar todos os itens</a:t>
            </a:r>
            <a:endParaRPr lang="pt-BR" sz="900" dirty="0"/>
          </a:p>
        </p:txBody>
      </p:sp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 rot="10800000">
            <a:off x="5275748" y="4828854"/>
            <a:ext cx="144000" cy="144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857352" y="5143512"/>
          <a:ext cx="5530387" cy="12792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562"/>
                <a:gridCol w="1947370"/>
                <a:gridCol w="504000"/>
                <a:gridCol w="402904"/>
                <a:gridCol w="1544465"/>
                <a:gridCol w="657086"/>
              </a:tblGrid>
              <a:tr h="273408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CHECK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ITEM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err="1" smtClean="0"/>
                        <a:t>Aut</a:t>
                      </a:r>
                      <a:r>
                        <a:rPr lang="pt-BR" sz="800" dirty="0" smtClean="0"/>
                        <a:t>?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DETALHE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VALIDADE</a:t>
                      </a:r>
                      <a:endParaRPr lang="pt-BR" sz="8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Requerimento padrão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--</a:t>
                      </a:r>
                      <a:endParaRPr lang="pt-BR" sz="8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Documentação pessoal (requerente)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--</a:t>
                      </a:r>
                    </a:p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rId12" action="ppaction://hlinksldjump" highlightClick="1"/>
          </p:cNvPr>
          <p:cNvSpPr/>
          <p:nvPr/>
        </p:nvSpPr>
        <p:spPr>
          <a:xfrm>
            <a:off x="2571736" y="5143512"/>
            <a:ext cx="3816226" cy="1544955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 M P L I A N D O</a:t>
            </a: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clique aqui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5" name="Botão de ação: Personalizar 64">
            <a:hlinkClick r:id="rId13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132" name="Conector reto 131"/>
          <p:cNvCxnSpPr/>
          <p:nvPr/>
        </p:nvCxnSpPr>
        <p:spPr>
          <a:xfrm>
            <a:off x="124892" y="6713012"/>
            <a:ext cx="8784000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42844" y="1285860"/>
          <a:ext cx="8816659" cy="509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20"/>
                <a:gridCol w="2806413"/>
                <a:gridCol w="484619"/>
                <a:gridCol w="1357322"/>
                <a:gridCol w="499271"/>
                <a:gridCol w="1858183"/>
                <a:gridCol w="862379"/>
                <a:gridCol w="381852"/>
              </a:tblGrid>
              <a:tr h="39416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CHECK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ITEM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N/A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Fls. / Nº DOC</a:t>
                      </a:r>
                      <a:r>
                        <a:rPr lang="pt-BR" sz="1000" baseline="0" dirty="0" smtClean="0"/>
                        <a:t> SEI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Aut</a:t>
                      </a:r>
                      <a:r>
                        <a:rPr lang="pt-BR" sz="1000" dirty="0" smtClean="0"/>
                        <a:t>.?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DETALHE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VALIDADE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Requerimento padrão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4212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Documentação pessoal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Comprovação do estado civil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15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Solteiro         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Instrumento de Procuração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27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31/12/2999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Documentos pessoais do procurador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26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smtClean="0"/>
                        <a:t>sem poderes para assinar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Declaração de não concessionário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10523684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Documentos de comprovação do lapso temporal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10596524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Fiscalização - Laudo de Vistoria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10696548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Existe atividade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18/06/2020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PU - Plano de Utilização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10696842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GTPU (Análise do PU)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10699259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Aprovado     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Certidão Negativa da SEAGRI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10700568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24/04/2020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Fazenda GDF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TERRACAP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10700588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24/11/2019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Parecer AJL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8642280" y="174638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5" name="Botão de ação: Personalizar 14">
            <a:hlinkClick r:id="" action="ppaction://noaction" highlightClick="1"/>
          </p:cNvPr>
          <p:cNvSpPr/>
          <p:nvPr/>
        </p:nvSpPr>
        <p:spPr>
          <a:xfrm>
            <a:off x="8642280" y="6111745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6" name="Botão de ação: Personalizar 15">
            <a:hlinkClick r:id="" action="ppaction://noaction" highlightClick="1"/>
          </p:cNvPr>
          <p:cNvSpPr/>
          <p:nvPr/>
        </p:nvSpPr>
        <p:spPr>
          <a:xfrm>
            <a:off x="8642280" y="208136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Botão de ação: Personalizar 16">
            <a:hlinkClick r:id="rId6" action="ppaction://hlinksldjump" highlightClick="1"/>
          </p:cNvPr>
          <p:cNvSpPr/>
          <p:nvPr/>
        </p:nvSpPr>
        <p:spPr>
          <a:xfrm>
            <a:off x="8642280" y="2416345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8642280" y="2751324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8642280" y="3086303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8642280" y="3421282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8642280" y="3756261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8642280" y="4091240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8642280" y="4426219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8642280" y="4761198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8642280" y="509617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8642280" y="543115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7" name="Botão de ação: Personalizar 26">
            <a:hlinkClick r:id="rId7" action="ppaction://hlinksldjump" highlightClick="1"/>
          </p:cNvPr>
          <p:cNvSpPr/>
          <p:nvPr/>
        </p:nvSpPr>
        <p:spPr>
          <a:xfrm>
            <a:off x="8642280" y="5766135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8" name="Seta para a direita 27"/>
          <p:cNvSpPr/>
          <p:nvPr/>
        </p:nvSpPr>
        <p:spPr>
          <a:xfrm rot="13865351">
            <a:off x="295245" y="1529952"/>
            <a:ext cx="1266834" cy="26271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1357290" y="2143116"/>
            <a:ext cx="87876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FF00"/>
                </a:solidFill>
              </a:rPr>
              <a:t>CLIQUE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32" name="Seta para a direita 31"/>
          <p:cNvSpPr/>
          <p:nvPr/>
        </p:nvSpPr>
        <p:spPr>
          <a:xfrm rot="2646075">
            <a:off x="179903" y="1617749"/>
            <a:ext cx="210221" cy="191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2646075">
            <a:off x="179903" y="2260691"/>
            <a:ext cx="210221" cy="191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direita 33"/>
          <p:cNvSpPr/>
          <p:nvPr/>
        </p:nvSpPr>
        <p:spPr>
          <a:xfrm rot="2646075">
            <a:off x="179903" y="2617881"/>
            <a:ext cx="210221" cy="191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direita 34"/>
          <p:cNvSpPr/>
          <p:nvPr/>
        </p:nvSpPr>
        <p:spPr>
          <a:xfrm rot="2646075">
            <a:off x="179903" y="2975070"/>
            <a:ext cx="210221" cy="191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a direita 35"/>
          <p:cNvSpPr/>
          <p:nvPr/>
        </p:nvSpPr>
        <p:spPr>
          <a:xfrm rot="2646075">
            <a:off x="179904" y="3332261"/>
            <a:ext cx="210221" cy="191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 para a direita 36"/>
          <p:cNvSpPr/>
          <p:nvPr/>
        </p:nvSpPr>
        <p:spPr>
          <a:xfrm rot="2646075">
            <a:off x="179903" y="3618013"/>
            <a:ext cx="210221" cy="191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 para a direita 37"/>
          <p:cNvSpPr/>
          <p:nvPr/>
        </p:nvSpPr>
        <p:spPr>
          <a:xfrm rot="2646075">
            <a:off x="179903" y="3975202"/>
            <a:ext cx="210221" cy="191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 para a direita 38"/>
          <p:cNvSpPr/>
          <p:nvPr/>
        </p:nvSpPr>
        <p:spPr>
          <a:xfrm rot="2646075">
            <a:off x="179904" y="4260955"/>
            <a:ext cx="210221" cy="191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 para a direita 39"/>
          <p:cNvSpPr/>
          <p:nvPr/>
        </p:nvSpPr>
        <p:spPr>
          <a:xfrm rot="2646075">
            <a:off x="179904" y="4618145"/>
            <a:ext cx="210221" cy="191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 para a direita 40"/>
          <p:cNvSpPr/>
          <p:nvPr/>
        </p:nvSpPr>
        <p:spPr>
          <a:xfrm rot="2646075">
            <a:off x="190537" y="4946429"/>
            <a:ext cx="210221" cy="191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 para a direita 41"/>
          <p:cNvSpPr/>
          <p:nvPr/>
        </p:nvSpPr>
        <p:spPr>
          <a:xfrm rot="7998351">
            <a:off x="540347" y="1859703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 para a direita 42"/>
          <p:cNvSpPr/>
          <p:nvPr/>
        </p:nvSpPr>
        <p:spPr>
          <a:xfrm rot="7998351">
            <a:off x="540347" y="5217288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 para a direita 43"/>
          <p:cNvSpPr/>
          <p:nvPr/>
        </p:nvSpPr>
        <p:spPr>
          <a:xfrm rot="7998351">
            <a:off x="540347" y="5574478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44"/>
          <p:cNvSpPr/>
          <p:nvPr/>
        </p:nvSpPr>
        <p:spPr>
          <a:xfrm rot="7998351">
            <a:off x="540347" y="5931668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42844" y="1988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1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42844" y="5345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2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42844" y="5702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3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42844" y="6028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4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428992" y="857232"/>
            <a:ext cx="49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Franklin Gothic Demi Cond" panose="020B0706030402020204" pitchFamily="34" charset="0"/>
              </a:rPr>
              <a:t>(AMPLIANDO CHECKLIST DA DOCUMENTAÇÃO)</a:t>
            </a:r>
            <a:endParaRPr lang="pt-BR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77678" y="949486"/>
            <a:ext cx="3122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Visualizar somente os itens pendentes</a:t>
            </a:r>
            <a:endParaRPr lang="pt-BR" sz="1200" dirty="0"/>
          </a:p>
        </p:txBody>
      </p:sp>
      <p:sp>
        <p:nvSpPr>
          <p:cNvPr id="53" name="Botão de ação: Personalizar 52">
            <a:hlinkClick r:id="rId8" action="ppaction://hlinksldjump" highlightClick="1"/>
          </p:cNvPr>
          <p:cNvSpPr/>
          <p:nvPr/>
        </p:nvSpPr>
        <p:spPr>
          <a:xfrm>
            <a:off x="7929586" y="928670"/>
            <a:ext cx="928694" cy="285752"/>
          </a:xfrm>
          <a:prstGeom prst="actionButtonBlan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sym typeface="Wingdings 3"/>
              </a:rPr>
              <a:t>VOLTAR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58" name="Botão de ação: Personalizar 57">
            <a:hlinkClick r:id="rId9" action="ppaction://hlinksldjump" highlightClick="1"/>
          </p:cNvPr>
          <p:cNvSpPr/>
          <p:nvPr/>
        </p:nvSpPr>
        <p:spPr>
          <a:xfrm rot="10800000">
            <a:off x="284596" y="998984"/>
            <a:ext cx="144000" cy="144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3428992" y="857232"/>
            <a:ext cx="49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Franklin Gothic Demi Cond" panose="020B0706030402020204" pitchFamily="34" charset="0"/>
              </a:rPr>
              <a:t>(AMPLIANDO CHECKLIST DA DOCUMENTAÇÃO)</a:t>
            </a:r>
            <a:endParaRPr lang="pt-BR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132" name="Conector reto 131"/>
          <p:cNvCxnSpPr/>
          <p:nvPr/>
        </p:nvCxnSpPr>
        <p:spPr>
          <a:xfrm>
            <a:off x="124892" y="6713012"/>
            <a:ext cx="8784000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77678" y="949486"/>
            <a:ext cx="3122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Visualizar somente os itens pendentes</a:t>
            </a:r>
            <a:endParaRPr lang="pt-BR" sz="1200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42844" y="1285860"/>
          <a:ext cx="8816659" cy="508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20"/>
                <a:gridCol w="2806413"/>
                <a:gridCol w="484619"/>
                <a:gridCol w="1357322"/>
                <a:gridCol w="499271"/>
                <a:gridCol w="1858183"/>
                <a:gridCol w="862379"/>
                <a:gridCol w="381852"/>
              </a:tblGrid>
              <a:tr h="39416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CHECK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ITEM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N/A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Fls. / Nº DOC</a:t>
                      </a:r>
                      <a:r>
                        <a:rPr lang="pt-BR" sz="1000" baseline="0" dirty="0" smtClean="0"/>
                        <a:t> SEI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Aut</a:t>
                      </a:r>
                      <a:r>
                        <a:rPr lang="pt-BR" sz="1000" dirty="0" smtClean="0"/>
                        <a:t>.?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DETALHE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VALIDADE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Documentação pessoal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ym typeface="Wingdings"/>
                        </a:rPr>
                        <a:t>Não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Fazenda GDF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TERRACAP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10700588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24/11/2019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Parecer AJL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Cumprimento das ressalvas da AJL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Memorial Descritivo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Informações Fundiárias e Matrícula do imóvel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COREG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Cumprimento das ressalvas do COREG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CLO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Contrato de CDU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Publicação do contrato de CDU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ITR – Comprovante de pagamento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Termo Aditivo – Último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8642280" y="174638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5" name="Botão de ação: Personalizar 14">
            <a:hlinkClick r:id="" action="ppaction://noaction" highlightClick="1"/>
          </p:cNvPr>
          <p:cNvSpPr/>
          <p:nvPr/>
        </p:nvSpPr>
        <p:spPr>
          <a:xfrm>
            <a:off x="8643966" y="6111745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6" name="Botão de ação: Personalizar 15">
            <a:hlinkClick r:id="" action="ppaction://noaction" highlightClick="1"/>
          </p:cNvPr>
          <p:cNvSpPr/>
          <p:nvPr/>
        </p:nvSpPr>
        <p:spPr>
          <a:xfrm>
            <a:off x="8642280" y="2082184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Botão de ação: Personalizar 16">
            <a:hlinkClick r:id="rId6" action="ppaction://hlinksldjump" highlightClick="1"/>
          </p:cNvPr>
          <p:cNvSpPr/>
          <p:nvPr/>
        </p:nvSpPr>
        <p:spPr>
          <a:xfrm>
            <a:off x="8642280" y="2417981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8642280" y="2753778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8642280" y="3089575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8642280" y="3425372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8642280" y="3761169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8642280" y="409696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8642280" y="4432763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8642280" y="4768560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8642280" y="510435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8642280" y="5440154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7" name="Botão de ação: Personalizar 26">
            <a:hlinkClick r:id="" action="ppaction://noaction" highlightClick="1"/>
          </p:cNvPr>
          <p:cNvSpPr/>
          <p:nvPr/>
        </p:nvSpPr>
        <p:spPr>
          <a:xfrm>
            <a:off x="8642280" y="5775951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9" name="Botão de ação: Personalizar 28">
            <a:hlinkClick r:id="rId7" action="ppaction://hlinksldjump" highlightClick="1"/>
          </p:cNvPr>
          <p:cNvSpPr/>
          <p:nvPr/>
        </p:nvSpPr>
        <p:spPr>
          <a:xfrm rot="10800000">
            <a:off x="284975" y="1015489"/>
            <a:ext cx="144000" cy="144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sym typeface="Wingdings"/>
              </a:rPr>
              <a:t>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0" name="Seta para a direita 29"/>
          <p:cNvSpPr/>
          <p:nvPr/>
        </p:nvSpPr>
        <p:spPr>
          <a:xfrm rot="7998351">
            <a:off x="540347" y="2539991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7998351">
            <a:off x="540347" y="2216892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7998351">
            <a:off x="540348" y="1573951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7998351">
            <a:off x="540347" y="1859702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142844" y="2649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4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4284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2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42844" y="2324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3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42844" y="1643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1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8" name="Botão de ação: Personalizar 37">
            <a:hlinkClick r:id="rId8" action="ppaction://hlinksldjump" highlightClick="1"/>
          </p:cNvPr>
          <p:cNvSpPr/>
          <p:nvPr/>
        </p:nvSpPr>
        <p:spPr>
          <a:xfrm>
            <a:off x="7929586" y="928670"/>
            <a:ext cx="928694" cy="285752"/>
          </a:xfrm>
          <a:prstGeom prst="actionButtonBlan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sym typeface="Wingdings 3"/>
              </a:rPr>
              <a:t>VOLTAR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132" name="Conector reto 131"/>
          <p:cNvCxnSpPr/>
          <p:nvPr/>
        </p:nvCxnSpPr>
        <p:spPr>
          <a:xfrm>
            <a:off x="124892" y="6713012"/>
            <a:ext cx="8784000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42844" y="1285860"/>
          <a:ext cx="8816659" cy="509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20"/>
                <a:gridCol w="2806413"/>
                <a:gridCol w="484619"/>
                <a:gridCol w="1357322"/>
                <a:gridCol w="499271"/>
                <a:gridCol w="1858183"/>
                <a:gridCol w="862379"/>
                <a:gridCol w="381852"/>
              </a:tblGrid>
              <a:tr h="39416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CHECK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ITEM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N/A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Fls. / Nº DOC</a:t>
                      </a:r>
                      <a:r>
                        <a:rPr lang="pt-BR" sz="1000" baseline="0" dirty="0" smtClean="0"/>
                        <a:t> SEI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Aut</a:t>
                      </a:r>
                      <a:r>
                        <a:rPr lang="pt-BR" sz="1000" dirty="0" smtClean="0"/>
                        <a:t>.?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DETALHE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VALIDADE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Requerimento padrão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4212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Documentação pessoal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Comprovação do estado civil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15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Solteiro         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Instrumento de Procuração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27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31/12/2999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Documentos pessoais do procurador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26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smtClean="0"/>
                        <a:t>sem poderes para assinar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Declaração de não concessionário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10523684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Documentos de comprovação do lapso temporal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10596524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Fiscalização - Laudo de Vistoria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10696548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Existe atividade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18/06/2020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PU - Plano de Utilização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10696842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GTPU (Análise do PU)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10699259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Aprovado     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Certidão Negativa da SEAGRI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10700568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24/04/2020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Fazenda GDF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TERRACAP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10700588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24/11/2019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Parecer AJL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8642280" y="174638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5" name="Botão de ação: Personalizar 14">
            <a:hlinkClick r:id="" action="ppaction://noaction" highlightClick="1"/>
          </p:cNvPr>
          <p:cNvSpPr/>
          <p:nvPr/>
        </p:nvSpPr>
        <p:spPr>
          <a:xfrm>
            <a:off x="8642280" y="6111745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6" name="Botão de ação: Personalizar 15">
            <a:hlinkClick r:id="" action="ppaction://noaction" highlightClick="1"/>
          </p:cNvPr>
          <p:cNvSpPr/>
          <p:nvPr/>
        </p:nvSpPr>
        <p:spPr>
          <a:xfrm>
            <a:off x="8642280" y="208136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Botão de ação: Personalizar 16">
            <a:hlinkClick r:id="rId6" action="ppaction://hlinksldjump" highlightClick="1"/>
          </p:cNvPr>
          <p:cNvSpPr/>
          <p:nvPr/>
        </p:nvSpPr>
        <p:spPr>
          <a:xfrm>
            <a:off x="8642280" y="2416345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8642280" y="2751324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8642280" y="3086303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8642280" y="3421282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8642280" y="3756261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8642280" y="4091240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8642280" y="4426219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8642280" y="4761198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8642280" y="509617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8642280" y="543115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7" name="Botão de ação: Personalizar 26">
            <a:hlinkClick r:id="rId7" action="ppaction://hlinksldjump" highlightClick="1"/>
          </p:cNvPr>
          <p:cNvSpPr/>
          <p:nvPr/>
        </p:nvSpPr>
        <p:spPr>
          <a:xfrm>
            <a:off x="8642280" y="5766135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8" name="Seta para a direita 27"/>
          <p:cNvSpPr/>
          <p:nvPr/>
        </p:nvSpPr>
        <p:spPr>
          <a:xfrm rot="19463037">
            <a:off x="7316087" y="2844606"/>
            <a:ext cx="1266834" cy="26271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929322" y="3357562"/>
            <a:ext cx="15001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FF00"/>
                </a:solidFill>
              </a:rPr>
              <a:t>CONTINUAR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428992" y="857232"/>
            <a:ext cx="49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Franklin Gothic Demi Cond" panose="020B0706030402020204" pitchFamily="34" charset="0"/>
              </a:rPr>
              <a:t>(AMPLIANDO CHECKLIST DA DOCUMENTAÇÃO)</a:t>
            </a:r>
            <a:endParaRPr lang="pt-BR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77678" y="949486"/>
            <a:ext cx="3122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Visualizar somente os itens pendentes</a:t>
            </a:r>
            <a:endParaRPr lang="pt-BR" sz="1200" dirty="0"/>
          </a:p>
        </p:txBody>
      </p:sp>
      <p:sp>
        <p:nvSpPr>
          <p:cNvPr id="53" name="Botão de ação: Personalizar 52">
            <a:hlinkClick r:id="rId8" action="ppaction://hlinksldjump" highlightClick="1"/>
          </p:cNvPr>
          <p:cNvSpPr/>
          <p:nvPr/>
        </p:nvSpPr>
        <p:spPr>
          <a:xfrm>
            <a:off x="7929586" y="928670"/>
            <a:ext cx="928694" cy="285752"/>
          </a:xfrm>
          <a:prstGeom prst="actionButtonBlan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sym typeface="Wingdings 3"/>
              </a:rPr>
              <a:t>VOLTAR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54" name="Botão de ação: Personalizar 53">
            <a:hlinkClick r:id="rId9" action="ppaction://hlinksldjump" highlightClick="1"/>
          </p:cNvPr>
          <p:cNvSpPr/>
          <p:nvPr/>
        </p:nvSpPr>
        <p:spPr>
          <a:xfrm rot="10800000">
            <a:off x="284596" y="998984"/>
            <a:ext cx="144000" cy="144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5" name="Seta para a direita 54"/>
          <p:cNvSpPr/>
          <p:nvPr/>
        </p:nvSpPr>
        <p:spPr>
          <a:xfrm rot="3500324">
            <a:off x="6961174" y="4640143"/>
            <a:ext cx="2119742" cy="25057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a direita 29"/>
          <p:cNvSpPr/>
          <p:nvPr/>
        </p:nvSpPr>
        <p:spPr>
          <a:xfrm rot="7998351">
            <a:off x="540347" y="5217288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7998351">
            <a:off x="540347" y="5574478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7998351">
            <a:off x="540347" y="5931668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42844" y="5345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2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42844" y="5702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3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42844" y="6028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4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6" name="Seta para a direita 35"/>
          <p:cNvSpPr/>
          <p:nvPr/>
        </p:nvSpPr>
        <p:spPr>
          <a:xfrm rot="7998351">
            <a:off x="540347" y="1859703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42844" y="1988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1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6" name="Botão de ação: Personalizar 135">
            <a:hlinkClick r:id="rId8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9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0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1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2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3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91,4388</a:t>
            </a:r>
            <a:endParaRPr lang="pt-BR" sz="700" dirty="0">
              <a:solidFill>
                <a:srgbClr val="FF0000"/>
              </a:solidFill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6,8634</a:t>
            </a:r>
            <a:endParaRPr lang="pt-BR" sz="6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16,2214</a:t>
            </a:r>
            <a:endParaRPr lang="pt-BR" sz="6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 dirty="0" smtClean="0">
                <a:solidFill>
                  <a:srgbClr val="FF0000"/>
                </a:solidFill>
              </a:rPr>
              <a:t>114,5236</a:t>
            </a:r>
            <a:endParaRPr lang="pt-BR" sz="700" dirty="0">
              <a:solidFill>
                <a:srgbClr val="FF0000"/>
              </a:solidFill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4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5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6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17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Botão de ação: Personalizar 119">
            <a:hlinkClick r:id="rId1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21" name="Botão de ação: Personalizar 120">
            <a:hlinkClick r:id="rId19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5" name="Botão de ação: Personalizar 114">
            <a:hlinkClick r:id="rId20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132" name="Conector reto 131"/>
          <p:cNvCxnSpPr/>
          <p:nvPr/>
        </p:nvCxnSpPr>
        <p:spPr>
          <a:xfrm>
            <a:off x="124892" y="6713012"/>
            <a:ext cx="8784000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42844" y="1285860"/>
          <a:ext cx="8816659" cy="509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20"/>
                <a:gridCol w="2806413"/>
                <a:gridCol w="484619"/>
                <a:gridCol w="1357322"/>
                <a:gridCol w="499271"/>
                <a:gridCol w="1858183"/>
                <a:gridCol w="862379"/>
                <a:gridCol w="381852"/>
              </a:tblGrid>
              <a:tr h="39416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CHECK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ITEM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N/A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Fls. / Nº DOC</a:t>
                      </a:r>
                      <a:r>
                        <a:rPr lang="pt-BR" sz="1000" baseline="0" dirty="0" smtClean="0"/>
                        <a:t> SEI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Aut</a:t>
                      </a:r>
                      <a:r>
                        <a:rPr lang="pt-BR" sz="1000" dirty="0" smtClean="0"/>
                        <a:t>.?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DETALHE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VALIDADE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Requerimento padrão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4212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Documentação pessoal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Comprovação do estado civil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15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Solteiro         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Instrumento de Procuração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27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31/12/2999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Documentos pessoais do procurador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26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smtClean="0"/>
                        <a:t>sem poderes para assinar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Declaração de não concessionário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10523684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Documentos de comprovação do lapso temporal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10596524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Fiscalização - Laudo de Vistoria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10696548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Existe atividade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18/06/2020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PU - Plano de Utilização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10696842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GTPU (Análise do PU)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10699259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Aprovado     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Certidão Negativa da SEAGRI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10700568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24/04/2020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Fazenda GDF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TERRACAP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10700588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24/11/2019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Parecer AJL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8642280" y="174638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5" name="Botão de ação: Personalizar 14">
            <a:hlinkClick r:id="" action="ppaction://noaction" highlightClick="1"/>
          </p:cNvPr>
          <p:cNvSpPr/>
          <p:nvPr/>
        </p:nvSpPr>
        <p:spPr>
          <a:xfrm>
            <a:off x="8642280" y="6111745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6" name="Botão de ação: Personalizar 15">
            <a:hlinkClick r:id="" action="ppaction://noaction" highlightClick="1"/>
          </p:cNvPr>
          <p:cNvSpPr/>
          <p:nvPr/>
        </p:nvSpPr>
        <p:spPr>
          <a:xfrm>
            <a:off x="8642280" y="208136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Botão de ação: Personalizar 16">
            <a:hlinkClick r:id="rId6" action="ppaction://hlinksldjump" highlightClick="1"/>
          </p:cNvPr>
          <p:cNvSpPr/>
          <p:nvPr/>
        </p:nvSpPr>
        <p:spPr>
          <a:xfrm>
            <a:off x="8642280" y="2416345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8642280" y="2751324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8642280" y="3086303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8642280" y="3421282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8642280" y="3756261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8642280" y="4091240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8642280" y="4426219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8642280" y="4761198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8642280" y="509617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8642280" y="543115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7" name="Botão de ação: Personalizar 26">
            <a:hlinkClick r:id="rId7" action="ppaction://hlinksldjump" highlightClick="1"/>
          </p:cNvPr>
          <p:cNvSpPr/>
          <p:nvPr/>
        </p:nvSpPr>
        <p:spPr>
          <a:xfrm>
            <a:off x="8642280" y="5766135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428992" y="857232"/>
            <a:ext cx="49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Franklin Gothic Demi Cond" panose="020B0706030402020204" pitchFamily="34" charset="0"/>
              </a:rPr>
              <a:t>(AMPLIANDO CHECKLIST DA DOCUMENTAÇÃO)</a:t>
            </a:r>
            <a:endParaRPr lang="pt-BR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77678" y="949486"/>
            <a:ext cx="3122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Visualizar somente os itens pendentes</a:t>
            </a:r>
            <a:endParaRPr lang="pt-BR" sz="1200" dirty="0"/>
          </a:p>
        </p:txBody>
      </p:sp>
      <p:sp>
        <p:nvSpPr>
          <p:cNvPr id="53" name="Botão de ação: Personalizar 52">
            <a:hlinkClick r:id="rId8" action="ppaction://hlinksldjump" highlightClick="1"/>
          </p:cNvPr>
          <p:cNvSpPr/>
          <p:nvPr/>
        </p:nvSpPr>
        <p:spPr>
          <a:xfrm>
            <a:off x="7929586" y="928670"/>
            <a:ext cx="928694" cy="285752"/>
          </a:xfrm>
          <a:prstGeom prst="actionButtonBlan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sym typeface="Wingdings 3"/>
              </a:rPr>
              <a:t>VOLTAR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54" name="Botão de ação: Personalizar 53">
            <a:hlinkClick r:id="rId9" action="ppaction://hlinksldjump" highlightClick="1"/>
          </p:cNvPr>
          <p:cNvSpPr/>
          <p:nvPr/>
        </p:nvSpPr>
        <p:spPr>
          <a:xfrm rot="10800000">
            <a:off x="284596" y="998984"/>
            <a:ext cx="144000" cy="144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132" name="Conector reto 131"/>
          <p:cNvCxnSpPr/>
          <p:nvPr/>
        </p:nvCxnSpPr>
        <p:spPr>
          <a:xfrm>
            <a:off x="124892" y="6713012"/>
            <a:ext cx="8784000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42844" y="1285860"/>
          <a:ext cx="8816659" cy="509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20"/>
                <a:gridCol w="2806413"/>
                <a:gridCol w="484619"/>
                <a:gridCol w="1357322"/>
                <a:gridCol w="499271"/>
                <a:gridCol w="1858183"/>
                <a:gridCol w="862379"/>
                <a:gridCol w="381852"/>
              </a:tblGrid>
              <a:tr h="39416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CHECK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ITEM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N/A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Fls. / Nº DOC</a:t>
                      </a:r>
                      <a:r>
                        <a:rPr lang="pt-BR" sz="1000" baseline="0" dirty="0" smtClean="0"/>
                        <a:t> SEI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Aut</a:t>
                      </a:r>
                      <a:r>
                        <a:rPr lang="pt-BR" sz="1000" dirty="0" smtClean="0"/>
                        <a:t>.?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DETALHE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VALIDADE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Requerimento padrão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4212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Documentação pessoal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Comprovação do estado civil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15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Solteiro         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Instrumento de Procuração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27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31/12/2999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Documentos pessoais do procurador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26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smtClean="0"/>
                        <a:t>sem poderes para assinar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Declaração de não concessionário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10523684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Documentos de comprovação do lapso temporal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10596524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Fiscalização - Laudo de Vistoria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10696548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Existe atividade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18/06/2020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PU - Plano de Utilização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10696842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GTPU (Análise do PU)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10699259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Aprovado     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Certidão Negativa da SEAGRI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10700568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24/04/2020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Fazenda GDF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TERRACAP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10700588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24/11/2019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Parecer AJL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8642280" y="174638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5" name="Botão de ação: Personalizar 14">
            <a:hlinkClick r:id="" action="ppaction://noaction" highlightClick="1"/>
          </p:cNvPr>
          <p:cNvSpPr/>
          <p:nvPr/>
        </p:nvSpPr>
        <p:spPr>
          <a:xfrm>
            <a:off x="8642280" y="6111745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6" name="Botão de ação: Personalizar 15">
            <a:hlinkClick r:id="" action="ppaction://noaction" highlightClick="1"/>
          </p:cNvPr>
          <p:cNvSpPr/>
          <p:nvPr/>
        </p:nvSpPr>
        <p:spPr>
          <a:xfrm>
            <a:off x="8642280" y="208136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Botão de ação: Personalizar 16">
            <a:hlinkClick r:id="" action="ppaction://noaction" highlightClick="1"/>
          </p:cNvPr>
          <p:cNvSpPr/>
          <p:nvPr/>
        </p:nvSpPr>
        <p:spPr>
          <a:xfrm>
            <a:off x="8642280" y="2416345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8642280" y="2751324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8642280" y="3086303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8642280" y="3421282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8642280" y="3756261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8642280" y="4091240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8642280" y="4426219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8642280" y="4761198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8642280" y="509617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8642280" y="543115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7" name="Botão de ação: Personalizar 26">
            <a:hlinkClick r:id="" action="ppaction://noaction" highlightClick="1"/>
          </p:cNvPr>
          <p:cNvSpPr/>
          <p:nvPr/>
        </p:nvSpPr>
        <p:spPr>
          <a:xfrm>
            <a:off x="8642280" y="5766135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1785918" y="1957179"/>
            <a:ext cx="5286412" cy="2114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838306" y="2009351"/>
            <a:ext cx="528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70C0"/>
                </a:solidFill>
              </a:rPr>
              <a:t>Comprovação do estado civil</a:t>
            </a:r>
            <a:endParaRPr lang="pt-BR" sz="1600" b="1" dirty="0">
              <a:solidFill>
                <a:srgbClr val="0070C0"/>
              </a:solidFill>
            </a:endParaRPr>
          </a:p>
        </p:txBody>
      </p:sp>
      <p:sp>
        <p:nvSpPr>
          <p:cNvPr id="52" name="Botão de ação: Personalizar 51">
            <a:hlinkClick r:id="rId6" action="ppaction://hlinksldjump" highlightClick="1"/>
          </p:cNvPr>
          <p:cNvSpPr/>
          <p:nvPr/>
        </p:nvSpPr>
        <p:spPr>
          <a:xfrm>
            <a:off x="5324480" y="3710404"/>
            <a:ext cx="1620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SALVAR INFORMAÇÕES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1826296" y="2357430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otão de ação: Personalizar 53">
            <a:hlinkClick r:id="rId6" action="ppaction://hlinksldjump" highlightClick="1"/>
          </p:cNvPr>
          <p:cNvSpPr/>
          <p:nvPr/>
        </p:nvSpPr>
        <p:spPr>
          <a:xfrm>
            <a:off x="6731942" y="2019290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928794" y="2428868"/>
            <a:ext cx="5004000" cy="24622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solidFill>
                  <a:srgbClr val="FF0000"/>
                </a:solidFill>
              </a:rPr>
              <a:t>MENSAGEM</a:t>
            </a:r>
            <a:endParaRPr lang="pt-BR" sz="1000" b="1" dirty="0">
              <a:solidFill>
                <a:srgbClr val="FF0000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928794" y="2909827"/>
            <a:ext cx="2376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000" dirty="0" smtClean="0"/>
              <a:t>15 / 12345678</a:t>
            </a:r>
            <a:endParaRPr lang="pt-BR" sz="10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1928794" y="3143248"/>
            <a:ext cx="117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Detalhe:</a:t>
            </a:r>
            <a:endParaRPr lang="pt-BR" sz="10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928794" y="2695513"/>
            <a:ext cx="117176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FLS. / DOC. SEI-DF</a:t>
            </a:r>
            <a:endParaRPr lang="pt-BR" sz="10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857356" y="3692727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ym typeface="Wingdings"/>
              </a:rPr>
              <a:t></a:t>
            </a:r>
            <a:r>
              <a:rPr lang="pt-BR" sz="1000" dirty="0" smtClean="0">
                <a:sym typeface="Wingdings"/>
              </a:rPr>
              <a:t> Este item não se aplica à situação deste processo.</a:t>
            </a:r>
            <a:endParaRPr lang="pt-BR" sz="1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626842" y="2814576"/>
            <a:ext cx="3026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ym typeface="Webdings"/>
              </a:rPr>
              <a:t></a:t>
            </a:r>
            <a:endParaRPr lang="pt-BR" sz="20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4492582" y="2737615"/>
            <a:ext cx="93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Autenticado?</a:t>
            </a:r>
            <a:endParaRPr lang="pt-BR" sz="10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574322" y="2909827"/>
            <a:ext cx="11430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pt-BR" sz="10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574322" y="2695513"/>
            <a:ext cx="117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Validade</a:t>
            </a:r>
            <a:endParaRPr lang="pt-BR" sz="1000" b="1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928794" y="3357562"/>
            <a:ext cx="500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000" dirty="0" smtClean="0">
                <a:sym typeface="Wingdings 3"/>
              </a:rPr>
              <a:t>Solteiro(a)                                                                                                                                                 </a:t>
            </a:r>
            <a:endParaRPr lang="pt-BR" sz="1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4429124" y="2874298"/>
            <a:ext cx="10001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000" dirty="0" smtClean="0">
                <a:sym typeface="Wingdings"/>
              </a:rPr>
              <a:t> Sim    Não</a:t>
            </a:r>
            <a:endParaRPr lang="pt-BR" sz="1000" dirty="0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4429124" y="2874298"/>
            <a:ext cx="1008000" cy="288000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428992" y="857232"/>
            <a:ext cx="49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Franklin Gothic Demi Cond" panose="020B0706030402020204" pitchFamily="34" charset="0"/>
              </a:rPr>
              <a:t>(AMPLIANDO CHECKLIST DA DOCUMENTAÇÃO)</a:t>
            </a:r>
            <a:endParaRPr lang="pt-BR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77678" y="949486"/>
            <a:ext cx="3122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Visualizar somente os itens pendentes</a:t>
            </a:r>
            <a:endParaRPr lang="pt-BR" sz="1200" dirty="0"/>
          </a:p>
        </p:txBody>
      </p:sp>
      <p:sp>
        <p:nvSpPr>
          <p:cNvPr id="49" name="Botão de ação: Personalizar 48">
            <a:hlinkClick r:id="rId7" action="ppaction://hlinksldjump" highlightClick="1"/>
          </p:cNvPr>
          <p:cNvSpPr/>
          <p:nvPr/>
        </p:nvSpPr>
        <p:spPr>
          <a:xfrm>
            <a:off x="7929586" y="928670"/>
            <a:ext cx="928694" cy="285752"/>
          </a:xfrm>
          <a:prstGeom prst="actionButtonBlan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sym typeface="Wingdings 3"/>
              </a:rPr>
              <a:t>VOLTAR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60" name="Botão de ação: Personalizar 59">
            <a:hlinkClick r:id="" action="ppaction://noaction" highlightClick="1"/>
          </p:cNvPr>
          <p:cNvSpPr/>
          <p:nvPr/>
        </p:nvSpPr>
        <p:spPr>
          <a:xfrm rot="10800000">
            <a:off x="284596" y="998984"/>
            <a:ext cx="144000" cy="144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132" name="Conector reto 131"/>
          <p:cNvCxnSpPr/>
          <p:nvPr/>
        </p:nvCxnSpPr>
        <p:spPr>
          <a:xfrm>
            <a:off x="124892" y="6713012"/>
            <a:ext cx="8784000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42844" y="1285860"/>
          <a:ext cx="8816659" cy="509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20"/>
                <a:gridCol w="2806413"/>
                <a:gridCol w="484619"/>
                <a:gridCol w="1357322"/>
                <a:gridCol w="499271"/>
                <a:gridCol w="1858183"/>
                <a:gridCol w="862379"/>
                <a:gridCol w="381852"/>
              </a:tblGrid>
              <a:tr h="39416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CHECK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ITEM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N/A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Fls. / Nº DOC</a:t>
                      </a:r>
                      <a:r>
                        <a:rPr lang="pt-BR" sz="1000" baseline="0" dirty="0" smtClean="0"/>
                        <a:t> SEI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Aut</a:t>
                      </a:r>
                      <a:r>
                        <a:rPr lang="pt-BR" sz="1000" dirty="0" smtClean="0"/>
                        <a:t>.?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DETALHE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VALIDADE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Requerimento padrão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4212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Documentação pessoal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Comprovação do estado civil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15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Solteiro         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Instrumento de Procuração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27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31/12/2999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Documentos pessoais do procurador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26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smtClean="0"/>
                        <a:t>sem poderes para assinar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Declaração de não concessionário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10523684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Documentos de comprovação do lapso temporal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10596524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Sim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Fiscalização - Laudo de Vistoria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10696548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Existe atividade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18/06/2020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PU - Plano de Utilização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10696842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GTPU (Análise do PU)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10699259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/>
                        <a:t>Aprovado                     </a:t>
                      </a:r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Certidão Negativa da SEAGRI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10700568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24/04/2020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Fazenda GDF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TERRACAP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10700588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24/11/2019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Parecer AJL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8642280" y="174638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5" name="Botão de ação: Personalizar 14">
            <a:hlinkClick r:id="" action="ppaction://noaction" highlightClick="1"/>
          </p:cNvPr>
          <p:cNvSpPr/>
          <p:nvPr/>
        </p:nvSpPr>
        <p:spPr>
          <a:xfrm>
            <a:off x="8642280" y="6111745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6" name="Botão de ação: Personalizar 15">
            <a:hlinkClick r:id="" action="ppaction://noaction" highlightClick="1"/>
          </p:cNvPr>
          <p:cNvSpPr/>
          <p:nvPr/>
        </p:nvSpPr>
        <p:spPr>
          <a:xfrm>
            <a:off x="8642280" y="208136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Botão de ação: Personalizar 16">
            <a:hlinkClick r:id="" action="ppaction://noaction" highlightClick="1"/>
          </p:cNvPr>
          <p:cNvSpPr/>
          <p:nvPr/>
        </p:nvSpPr>
        <p:spPr>
          <a:xfrm>
            <a:off x="8642280" y="2416345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8642280" y="2751324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8642280" y="3086303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8642280" y="3421282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8642280" y="3756261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8642280" y="4091240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8642280" y="4426219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8642280" y="4761198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8642280" y="509617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8642280" y="543115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7" name="Botão de ação: Personalizar 26">
            <a:hlinkClick r:id="" action="ppaction://noaction" highlightClick="1"/>
          </p:cNvPr>
          <p:cNvSpPr/>
          <p:nvPr/>
        </p:nvSpPr>
        <p:spPr>
          <a:xfrm>
            <a:off x="8642280" y="5766135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1785918" y="1957179"/>
            <a:ext cx="5286412" cy="2114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838306" y="2009351"/>
            <a:ext cx="528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70C0"/>
                </a:solidFill>
              </a:rPr>
              <a:t>Certidão Negativa da TERRACAP (requerente)</a:t>
            </a:r>
            <a:endParaRPr lang="pt-BR" sz="1600" b="1" dirty="0">
              <a:solidFill>
                <a:srgbClr val="0070C0"/>
              </a:solidFill>
            </a:endParaRPr>
          </a:p>
        </p:txBody>
      </p:sp>
      <p:sp>
        <p:nvSpPr>
          <p:cNvPr id="52" name="Botão de ação: Personalizar 51">
            <a:hlinkClick r:id="rId6" action="ppaction://hlinksldjump" highlightClick="1"/>
          </p:cNvPr>
          <p:cNvSpPr/>
          <p:nvPr/>
        </p:nvSpPr>
        <p:spPr>
          <a:xfrm>
            <a:off x="5324480" y="3710404"/>
            <a:ext cx="1620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SALVAR INFORMAÇÕES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1826296" y="2357430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otão de ação: Personalizar 53">
            <a:hlinkClick r:id="rId6" action="ppaction://hlinksldjump" highlightClick="1"/>
          </p:cNvPr>
          <p:cNvSpPr/>
          <p:nvPr/>
        </p:nvSpPr>
        <p:spPr>
          <a:xfrm>
            <a:off x="6731942" y="2019290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928794" y="2428868"/>
            <a:ext cx="5004000" cy="24622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solidFill>
                  <a:srgbClr val="FF0000"/>
                </a:solidFill>
              </a:rPr>
              <a:t>MENSAGEM</a:t>
            </a:r>
            <a:endParaRPr lang="pt-BR" sz="1000" b="1" dirty="0">
              <a:solidFill>
                <a:srgbClr val="FF0000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928794" y="2909827"/>
            <a:ext cx="2376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000" dirty="0" smtClean="0"/>
              <a:t>10700588</a:t>
            </a:r>
            <a:endParaRPr lang="pt-BR" sz="10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1928794" y="3143248"/>
            <a:ext cx="117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Detalhe:</a:t>
            </a:r>
            <a:endParaRPr lang="pt-BR" sz="10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928794" y="2695513"/>
            <a:ext cx="117176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FLS. / DOC. SEI-DF</a:t>
            </a:r>
            <a:endParaRPr lang="pt-BR" sz="10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857356" y="3692727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ym typeface="Wingdings"/>
              </a:rPr>
              <a:t></a:t>
            </a:r>
            <a:r>
              <a:rPr lang="pt-BR" sz="1000" dirty="0" smtClean="0">
                <a:sym typeface="Wingdings"/>
              </a:rPr>
              <a:t> Este item não se aplica à situação deste processo.</a:t>
            </a:r>
            <a:endParaRPr lang="pt-BR" sz="1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626842" y="2814576"/>
            <a:ext cx="3026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ym typeface="Webdings"/>
              </a:rPr>
              <a:t></a:t>
            </a:r>
            <a:endParaRPr lang="pt-BR" sz="20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4492582" y="2737615"/>
            <a:ext cx="936674" cy="2462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chemeClr val="bg1">
                    <a:lumMod val="75000"/>
                  </a:schemeClr>
                </a:solidFill>
              </a:rPr>
              <a:t>Autenticado?</a:t>
            </a:r>
            <a:endParaRPr lang="pt-BR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5574322" y="2909827"/>
            <a:ext cx="11430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24/11/2019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5574322" y="2695513"/>
            <a:ext cx="117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Validade</a:t>
            </a:r>
            <a:endParaRPr lang="pt-BR" sz="1000" b="1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928794" y="3357562"/>
            <a:ext cx="500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000" dirty="0" smtClean="0">
                <a:sym typeface="Wingdings 3"/>
              </a:rPr>
              <a:t></a:t>
            </a:r>
            <a:endParaRPr lang="pt-BR" sz="1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4429124" y="2874298"/>
            <a:ext cx="1000132" cy="2462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0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 Sim    Não</a:t>
            </a:r>
            <a:endParaRPr lang="pt-BR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Retângulo de cantos arredondados 71"/>
          <p:cNvSpPr/>
          <p:nvPr/>
        </p:nvSpPr>
        <p:spPr>
          <a:xfrm>
            <a:off x="4429124" y="2874298"/>
            <a:ext cx="1008000" cy="288000"/>
          </a:xfrm>
          <a:prstGeom prst="round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3428992" y="857232"/>
            <a:ext cx="49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Franklin Gothic Demi Cond" panose="020B0706030402020204" pitchFamily="34" charset="0"/>
              </a:rPr>
              <a:t>(AMPLIANDO CHECKLIST DA DOCUMENTAÇÃO)</a:t>
            </a:r>
            <a:endParaRPr lang="pt-BR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77678" y="949486"/>
            <a:ext cx="3122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Visualizar somente os itens pendentes</a:t>
            </a:r>
            <a:endParaRPr lang="pt-BR" sz="1200" dirty="0"/>
          </a:p>
        </p:txBody>
      </p:sp>
      <p:sp>
        <p:nvSpPr>
          <p:cNvPr id="48" name="Botão de ação: Personalizar 47">
            <a:hlinkClick r:id="rId7" action="ppaction://hlinksldjump" highlightClick="1"/>
          </p:cNvPr>
          <p:cNvSpPr/>
          <p:nvPr/>
        </p:nvSpPr>
        <p:spPr>
          <a:xfrm rot="10800000">
            <a:off x="284975" y="1015489"/>
            <a:ext cx="144000" cy="144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sym typeface="Wingdings"/>
              </a:rPr>
              <a:t>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9" name="Botão de ação: Personalizar 48">
            <a:hlinkClick r:id="rId8" action="ppaction://hlinksldjump" highlightClick="1"/>
          </p:cNvPr>
          <p:cNvSpPr/>
          <p:nvPr/>
        </p:nvSpPr>
        <p:spPr>
          <a:xfrm>
            <a:off x="7929586" y="928670"/>
            <a:ext cx="928694" cy="285752"/>
          </a:xfrm>
          <a:prstGeom prst="actionButtonBlan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sym typeface="Wingdings 3"/>
              </a:rPr>
              <a:t>VOLTAR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132" name="Conector reto 131"/>
          <p:cNvCxnSpPr/>
          <p:nvPr/>
        </p:nvCxnSpPr>
        <p:spPr>
          <a:xfrm>
            <a:off x="124892" y="6713012"/>
            <a:ext cx="8784000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42844" y="1285860"/>
          <a:ext cx="8816659" cy="508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20"/>
                <a:gridCol w="2806413"/>
                <a:gridCol w="484619"/>
                <a:gridCol w="1357322"/>
                <a:gridCol w="499271"/>
                <a:gridCol w="1858183"/>
                <a:gridCol w="862379"/>
                <a:gridCol w="381852"/>
              </a:tblGrid>
              <a:tr h="39416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CHECK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ITEM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N/A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Fls. / Nº DOC</a:t>
                      </a:r>
                      <a:r>
                        <a:rPr lang="pt-BR" sz="1000" baseline="0" dirty="0" smtClean="0"/>
                        <a:t> SEI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Aut</a:t>
                      </a:r>
                      <a:r>
                        <a:rPr lang="pt-BR" sz="1000" dirty="0" smtClean="0"/>
                        <a:t>.?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DETALHE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VALIDADE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Documentação pessoal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2 / 12345678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ym typeface="Wingdings"/>
                        </a:rPr>
                        <a:t>Não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Fazenda GDF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Certidão Negativa da TERRACAP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10700588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24/11/2019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Parecer AJL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Cumprimento das ressalvas da AJL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Memorial Descritivo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Informações Fundiárias e Matrícula do imóvel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COREG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Cumprimento das ressalvas do COREG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dirty="0" smtClean="0">
                          <a:sym typeface="Webdings"/>
                        </a:rPr>
                        <a:t>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CLO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Contrato de CDU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Publicação do contrato de CDU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ITR – Comprovante de pagamento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335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Termo Aditivo – Último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--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--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8642280" y="174638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5" name="Botão de ação: Personalizar 14">
            <a:hlinkClick r:id="" action="ppaction://noaction" highlightClick="1"/>
          </p:cNvPr>
          <p:cNvSpPr/>
          <p:nvPr/>
        </p:nvSpPr>
        <p:spPr>
          <a:xfrm>
            <a:off x="8643966" y="6111745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6" name="Botão de ação: Personalizar 15">
            <a:hlinkClick r:id="" action="ppaction://noaction" highlightClick="1"/>
          </p:cNvPr>
          <p:cNvSpPr/>
          <p:nvPr/>
        </p:nvSpPr>
        <p:spPr>
          <a:xfrm>
            <a:off x="8642280" y="2082184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Botão de ação: Personalizar 16">
            <a:hlinkClick r:id="rId6" action="ppaction://hlinksldjump" highlightClick="1"/>
          </p:cNvPr>
          <p:cNvSpPr/>
          <p:nvPr/>
        </p:nvSpPr>
        <p:spPr>
          <a:xfrm>
            <a:off x="8642280" y="2417981"/>
            <a:ext cx="216000" cy="216000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8642280" y="2753778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8642280" y="3089575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8642280" y="3425372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8642280" y="3761169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8642280" y="4096966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8642280" y="4432763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8642280" y="4768560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8642280" y="5104357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8642280" y="5440154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7" name="Botão de ação: Personalizar 26">
            <a:hlinkClick r:id="" action="ppaction://noaction" highlightClick="1"/>
          </p:cNvPr>
          <p:cNvSpPr/>
          <p:nvPr/>
        </p:nvSpPr>
        <p:spPr>
          <a:xfrm>
            <a:off x="8642280" y="5775951"/>
            <a:ext cx="216000" cy="216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0" name="Seta para a direita 29"/>
          <p:cNvSpPr/>
          <p:nvPr/>
        </p:nvSpPr>
        <p:spPr>
          <a:xfrm rot="7998351">
            <a:off x="540347" y="2539991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7998351">
            <a:off x="540347" y="2216892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7998351">
            <a:off x="540348" y="1573951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7998351">
            <a:off x="540347" y="1859702"/>
            <a:ext cx="307969" cy="2437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142844" y="2649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4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4284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2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42844" y="2324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3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42844" y="1643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1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785918" y="1957179"/>
            <a:ext cx="5286412" cy="2114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838306" y="2009351"/>
            <a:ext cx="528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70C0"/>
                </a:solidFill>
              </a:rPr>
              <a:t>Certidão Negativa da TERRACAP (requerente)</a:t>
            </a:r>
            <a:endParaRPr lang="pt-BR" sz="1600" b="1" dirty="0">
              <a:solidFill>
                <a:srgbClr val="0070C0"/>
              </a:solidFill>
            </a:endParaRPr>
          </a:p>
        </p:txBody>
      </p:sp>
      <p:sp>
        <p:nvSpPr>
          <p:cNvPr id="40" name="Botão de ação: Personalizar 39">
            <a:hlinkClick r:id="rId7" action="ppaction://hlinksldjump" highlightClick="1"/>
          </p:cNvPr>
          <p:cNvSpPr/>
          <p:nvPr/>
        </p:nvSpPr>
        <p:spPr>
          <a:xfrm>
            <a:off x="5324480" y="3710404"/>
            <a:ext cx="1620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SALVAR INFORMAÇÕES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41" name="Conector reto 40"/>
          <p:cNvCxnSpPr/>
          <p:nvPr/>
        </p:nvCxnSpPr>
        <p:spPr>
          <a:xfrm>
            <a:off x="1826296" y="2357430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otão de ação: Personalizar 41">
            <a:hlinkClick r:id="rId7" action="ppaction://hlinksldjump" highlightClick="1"/>
          </p:cNvPr>
          <p:cNvSpPr/>
          <p:nvPr/>
        </p:nvSpPr>
        <p:spPr>
          <a:xfrm>
            <a:off x="6731942" y="2019290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1928794" y="2428868"/>
            <a:ext cx="5004000" cy="24622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>
                <a:solidFill>
                  <a:srgbClr val="FF0000"/>
                </a:solidFill>
              </a:rPr>
              <a:t>MENSAGEM</a:t>
            </a:r>
            <a:endParaRPr lang="pt-BR" sz="1000" b="1" dirty="0">
              <a:solidFill>
                <a:srgbClr val="FF000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928794" y="2909827"/>
            <a:ext cx="2376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000" dirty="0" smtClean="0"/>
              <a:t>10700588</a:t>
            </a:r>
            <a:endParaRPr lang="pt-BR" sz="10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928794" y="3143248"/>
            <a:ext cx="117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Detalhe:</a:t>
            </a:r>
            <a:endParaRPr lang="pt-BR" sz="10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928794" y="2695513"/>
            <a:ext cx="117176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FLS. / DOC. SEI-DF</a:t>
            </a:r>
            <a:endParaRPr lang="pt-BR" sz="10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1857356" y="3692727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ym typeface="Wingdings"/>
              </a:rPr>
              <a:t></a:t>
            </a:r>
            <a:r>
              <a:rPr lang="pt-BR" sz="1000" dirty="0" smtClean="0">
                <a:sym typeface="Wingdings"/>
              </a:rPr>
              <a:t> Este item não se aplica à situação deste processo.</a:t>
            </a:r>
            <a:endParaRPr lang="pt-BR" sz="10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626842" y="2814576"/>
            <a:ext cx="3026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ym typeface="Webdings"/>
              </a:rPr>
              <a:t></a:t>
            </a:r>
            <a:endParaRPr lang="pt-BR" sz="20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492582" y="2737615"/>
            <a:ext cx="936674" cy="2462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chemeClr val="bg1">
                    <a:lumMod val="75000"/>
                  </a:schemeClr>
                </a:solidFill>
              </a:rPr>
              <a:t>Autenticado?</a:t>
            </a:r>
            <a:endParaRPr lang="pt-BR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574322" y="2909827"/>
            <a:ext cx="11430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24/11/2019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5574322" y="2695513"/>
            <a:ext cx="117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Validade</a:t>
            </a:r>
            <a:endParaRPr lang="pt-BR" sz="10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928794" y="3357562"/>
            <a:ext cx="500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000" dirty="0" smtClean="0">
                <a:sym typeface="Wingdings 3"/>
              </a:rPr>
              <a:t></a:t>
            </a:r>
            <a:endParaRPr lang="pt-BR" sz="10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429124" y="2874298"/>
            <a:ext cx="1000132" cy="2462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0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 Sim    Não</a:t>
            </a:r>
            <a:endParaRPr lang="pt-BR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tângulo de cantos arredondados 53"/>
          <p:cNvSpPr/>
          <p:nvPr/>
        </p:nvSpPr>
        <p:spPr>
          <a:xfrm>
            <a:off x="4429124" y="2874298"/>
            <a:ext cx="1008000" cy="288000"/>
          </a:xfrm>
          <a:prstGeom prst="round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3428992" y="857232"/>
            <a:ext cx="49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Franklin Gothic Demi Cond" panose="020B0706030402020204" pitchFamily="34" charset="0"/>
              </a:rPr>
              <a:t>(AMPLIANDO CHECKLIST DA DOCUMENTAÇÃO)</a:t>
            </a:r>
            <a:endParaRPr lang="pt-BR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377678" y="949486"/>
            <a:ext cx="3122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Visualizar somente os itens pendentes</a:t>
            </a:r>
            <a:endParaRPr lang="pt-BR" sz="1200" dirty="0"/>
          </a:p>
        </p:txBody>
      </p:sp>
      <p:sp>
        <p:nvSpPr>
          <p:cNvPr id="58" name="Botão de ação: Personalizar 57">
            <a:hlinkClick r:id="rId8" action="ppaction://hlinksldjump" highlightClick="1"/>
          </p:cNvPr>
          <p:cNvSpPr/>
          <p:nvPr/>
        </p:nvSpPr>
        <p:spPr>
          <a:xfrm rot="10800000">
            <a:off x="284975" y="1015489"/>
            <a:ext cx="144000" cy="144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sym typeface="Wingdings"/>
              </a:rPr>
              <a:t>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Botão de ação: Personalizar 59">
            <a:hlinkClick r:id="rId9" action="ppaction://hlinksldjump" highlightClick="1"/>
          </p:cNvPr>
          <p:cNvSpPr/>
          <p:nvPr/>
        </p:nvSpPr>
        <p:spPr>
          <a:xfrm>
            <a:off x="7929586" y="928670"/>
            <a:ext cx="928694" cy="285752"/>
          </a:xfrm>
          <a:prstGeom prst="actionButtonBlan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sym typeface="Wingdings 3"/>
              </a:rPr>
              <a:t>VOLTAR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23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ESRUTURA DE CHECKLIST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3923928" y="21744"/>
            <a:ext cx="316835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3132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rId6" action="ppaction://hlinksldjump" highlightClick="1"/>
          </p:cNvPr>
          <p:cNvSpPr/>
          <p:nvPr/>
        </p:nvSpPr>
        <p:spPr>
          <a:xfrm>
            <a:off x="5021894" y="1569902"/>
            <a:ext cx="2160000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ITEM DE CHECKLIST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857356" y="1874202"/>
          <a:ext cx="535785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4"/>
                <a:gridCol w="3500462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Seq.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Item de checklist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Ordem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Requerimento padrão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Documentação pessoal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Comprovação do estado civil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rId7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23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ESRUTURA DE CHECKLIST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4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5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6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3132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rId7" action="ppaction://hlinksldjump" highlightClick="1"/>
          </p:cNvPr>
          <p:cNvSpPr/>
          <p:nvPr/>
        </p:nvSpPr>
        <p:spPr>
          <a:xfrm>
            <a:off x="5021894" y="1569902"/>
            <a:ext cx="2160000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ITEM DE CHECKLIST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857356" y="1874202"/>
          <a:ext cx="535785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4"/>
                <a:gridCol w="3500462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Seq.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Item de checklist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Ordem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Requerimento padrão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Documentação pessoal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Comprovação do estado civil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928813" y="1774825"/>
          <a:ext cx="5214937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Imagem de Bitmap" r:id="rId8" imgW="7904762" imgH="6628571" progId="PBrush">
                  <p:embed/>
                </p:oleObj>
              </mc:Choice>
              <mc:Fallback>
                <p:oleObj name="Imagem de Bitmap" r:id="rId8" imgW="7904762" imgH="6628571" progId="PBrush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774825"/>
                        <a:ext cx="5214937" cy="436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Botão de ação: Personalizar 23">
            <a:hlinkClick r:id="rId10" action="ppaction://hlinksldjump" highlightClick="1"/>
          </p:cNvPr>
          <p:cNvSpPr/>
          <p:nvPr/>
        </p:nvSpPr>
        <p:spPr>
          <a:xfrm>
            <a:off x="5643570" y="5643578"/>
            <a:ext cx="1296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SALVAR INFORMAÇÕES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45" name="Botão de ação: Personalizar 44">
            <a:hlinkClick r:id="rId11" action="ppaction://hlinksldjump" highlightClick="1"/>
          </p:cNvPr>
          <p:cNvSpPr/>
          <p:nvPr/>
        </p:nvSpPr>
        <p:spPr>
          <a:xfrm>
            <a:off x="6643702" y="1857364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5572132" y="350043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de seta reta 47"/>
          <p:cNvCxnSpPr/>
          <p:nvPr/>
        </p:nvCxnSpPr>
        <p:spPr>
          <a:xfrm>
            <a:off x="5857884" y="3643314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otão de ação: Personalizar 48">
            <a:hlinkClick r:id="rId12" action="ppaction://hlinksldjump" highlightClick="1"/>
          </p:cNvPr>
          <p:cNvSpPr/>
          <p:nvPr/>
        </p:nvSpPr>
        <p:spPr>
          <a:xfrm>
            <a:off x="6141388" y="3500438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sym typeface="Wingdings 2"/>
              </a:rPr>
              <a:t>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23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ESTRUTURA DE CHECKLIST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3132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rId6" action="ppaction://hlinksldjump" highlightClick="1"/>
          </p:cNvPr>
          <p:cNvSpPr/>
          <p:nvPr/>
        </p:nvSpPr>
        <p:spPr>
          <a:xfrm>
            <a:off x="5021894" y="1569902"/>
            <a:ext cx="2160000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ITEM DE CHECKLIST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857356" y="1874202"/>
          <a:ext cx="535785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4"/>
                <a:gridCol w="3500462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Seq.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Item de checklist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Ordem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Requerimento padrão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Documentação pessoal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Comprovação do estado civil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Documentação pessoal (cônjuge) / Certidão Óbito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693874" y="3452681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962826" y="345268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23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ESRUTURA DE CHECKLIST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4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5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6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3132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rId7" action="ppaction://hlinksldjump" highlightClick="1"/>
          </p:cNvPr>
          <p:cNvSpPr/>
          <p:nvPr/>
        </p:nvSpPr>
        <p:spPr>
          <a:xfrm>
            <a:off x="5021894" y="1569902"/>
            <a:ext cx="2160000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ITEM DE CHECKLIST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1857356" y="1874202"/>
          <a:ext cx="535785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4"/>
                <a:gridCol w="3500462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Seq.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Item de checklist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Ordem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Requerimento padrão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Documentação pessoal (requerente)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Comprovação do estado civil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928813" y="1774825"/>
          <a:ext cx="5214937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2" name="Imagem de Bitmap" r:id="rId8" imgW="7904762" imgH="6628571" progId="PBrush">
                  <p:embed/>
                </p:oleObj>
              </mc:Choice>
              <mc:Fallback>
                <p:oleObj name="Imagem de Bitmap" r:id="rId8" imgW="7904762" imgH="6628571" progId="PBrush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774825"/>
                        <a:ext cx="5214937" cy="436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Botão de ação: Personalizar 23">
            <a:hlinkClick r:id="rId10" action="ppaction://hlinksldjump" highlightClick="1"/>
          </p:cNvPr>
          <p:cNvSpPr/>
          <p:nvPr/>
        </p:nvSpPr>
        <p:spPr>
          <a:xfrm>
            <a:off x="5643570" y="5643578"/>
            <a:ext cx="1296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SALVAR INFORMAÇÕES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45" name="Botão de ação: Personalizar 44">
            <a:hlinkClick r:id="rId11" action="ppaction://hlinksldjump" highlightClick="1"/>
          </p:cNvPr>
          <p:cNvSpPr/>
          <p:nvPr/>
        </p:nvSpPr>
        <p:spPr>
          <a:xfrm>
            <a:off x="6643702" y="1857364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5572132" y="350043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de seta reta 47"/>
          <p:cNvCxnSpPr/>
          <p:nvPr/>
        </p:nvCxnSpPr>
        <p:spPr>
          <a:xfrm>
            <a:off x="5857884" y="3643314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otão de ação: Personalizar 48">
            <a:hlinkClick r:id="rId11" action="ppaction://hlinksldjump" highlightClick="1"/>
          </p:cNvPr>
          <p:cNvSpPr/>
          <p:nvPr/>
        </p:nvSpPr>
        <p:spPr>
          <a:xfrm>
            <a:off x="6141388" y="3500438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sym typeface="Wingdings 2"/>
              </a:rPr>
              <a:t></a:t>
            </a:r>
            <a:endParaRPr lang="pt-BR" sz="1600" b="1" dirty="0">
              <a:solidFill>
                <a:schemeClr val="tx1"/>
              </a:solidFill>
            </a:endParaRP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824038" y="1500188"/>
            <a:ext cx="54959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Botão de ação: Personalizar 30">
            <a:hlinkClick r:id="rId7" action="ppaction://hlinksldjump" highlightClick="1"/>
          </p:cNvPr>
          <p:cNvSpPr/>
          <p:nvPr/>
        </p:nvSpPr>
        <p:spPr>
          <a:xfrm>
            <a:off x="5357818" y="4643446"/>
            <a:ext cx="1643074" cy="428628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SALVAR INFORMAÇÕES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2" name="Botão de ação: Personalizar 31">
            <a:hlinkClick r:id="rId7" action="ppaction://hlinksldjump" highlightClick="1"/>
          </p:cNvPr>
          <p:cNvSpPr/>
          <p:nvPr/>
        </p:nvSpPr>
        <p:spPr>
          <a:xfrm>
            <a:off x="6786578" y="1643050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ESTRUTURA DE PONTO DE CONTROLE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3923928" y="21744"/>
            <a:ext cx="316835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248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rId6" action="ppaction://hlinksldjump" highlightClick="1"/>
          </p:cNvPr>
          <p:cNvSpPr/>
          <p:nvPr/>
        </p:nvSpPr>
        <p:spPr>
          <a:xfrm>
            <a:off x="4355976" y="1569902"/>
            <a:ext cx="2825918" cy="216024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ITEM DE PONTO DE CONTROLE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61056"/>
              </p:ext>
            </p:extLst>
          </p:nvPr>
        </p:nvGraphicFramePr>
        <p:xfrm>
          <a:off x="1857356" y="1874202"/>
          <a:ext cx="5357852" cy="187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3295268"/>
                <a:gridCol w="848136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Itens de Ponto de Controle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cadastro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Início do processo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Comprovada a ocupação da gleba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Existência de atividade rural efetiva na gleba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Anuência Prévia </a:t>
                      </a:r>
                      <a:r>
                        <a:rPr lang="pt-BR" sz="1000" dirty="0" err="1" smtClean="0"/>
                        <a:t>SEDUH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693874" y="3452681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962826" y="345268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4" name="Botão de ação: Personalizar 23">
            <a:hlinkClick r:id="rId7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18203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ESTRUTURA DE PONTO DE CONTROLE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3923928" y="21744"/>
            <a:ext cx="316835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248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4355976" y="1569902"/>
            <a:ext cx="2825918" cy="216024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ITEM DE PONTO DE CONTROLE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82420"/>
              </p:ext>
            </p:extLst>
          </p:nvPr>
        </p:nvGraphicFramePr>
        <p:xfrm>
          <a:off x="1857356" y="1874202"/>
          <a:ext cx="5357852" cy="187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3295268"/>
                <a:gridCol w="848136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Itens de Ponto de Controle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cadastro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Início do processo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Comprovada a ocupação da gleba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Existência de atividade rural efetiva na gleba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Documentação pessoal (cônjuge) / Certidão Óbito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693874" y="3452681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962826" y="345268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4" name="Retângulo 23"/>
          <p:cNvSpPr/>
          <p:nvPr/>
        </p:nvSpPr>
        <p:spPr>
          <a:xfrm>
            <a:off x="1858795" y="2178628"/>
            <a:ext cx="5286412" cy="3338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11183" y="2230800"/>
            <a:ext cx="528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70C0"/>
                </a:solidFill>
              </a:rPr>
              <a:t>Cadastrar item de ponto de controle</a:t>
            </a:r>
            <a:endParaRPr lang="pt-BR" sz="1600" b="1" dirty="0">
              <a:solidFill>
                <a:srgbClr val="0070C0"/>
              </a:solidFill>
            </a:endParaRPr>
          </a:p>
        </p:txBody>
      </p:sp>
      <p:sp>
        <p:nvSpPr>
          <p:cNvPr id="26" name="Botão de ação: Personalizar 25">
            <a:hlinkClick r:id="rId6" action="ppaction://hlinksldjump" highlightClick="1"/>
          </p:cNvPr>
          <p:cNvSpPr/>
          <p:nvPr/>
        </p:nvSpPr>
        <p:spPr>
          <a:xfrm>
            <a:off x="5397357" y="5121216"/>
            <a:ext cx="1620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SALVAR INFORMAÇÕES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899173" y="2578879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tão de ação: Personalizar 27">
            <a:hlinkClick r:id="rId7" action="ppaction://hlinksldjump" highlightClick="1"/>
          </p:cNvPr>
          <p:cNvSpPr/>
          <p:nvPr/>
        </p:nvSpPr>
        <p:spPr>
          <a:xfrm>
            <a:off x="6804819" y="224073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979712" y="3206460"/>
            <a:ext cx="14401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Observação interna</a:t>
            </a:r>
            <a:endParaRPr lang="pt-BR" sz="10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743907" y="4324914"/>
            <a:ext cx="306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000" dirty="0">
                <a:solidFill>
                  <a:srgbClr val="FF0000"/>
                </a:solidFill>
                <a:sym typeface="Wingdings 3"/>
              </a:rPr>
              <a:t>Existência de atividade rural efetiva na </a:t>
            </a:r>
            <a:r>
              <a:rPr lang="pt-BR" sz="1000" dirty="0" smtClean="0">
                <a:solidFill>
                  <a:srgbClr val="FF0000"/>
                </a:solidFill>
                <a:sym typeface="Wingdings 3"/>
              </a:rPr>
              <a:t>gleba                </a:t>
            </a:r>
            <a:r>
              <a:rPr lang="pt-BR" sz="1000" dirty="0" smtClean="0">
                <a:sym typeface="Wingdings 3"/>
              </a:rPr>
              <a:t></a:t>
            </a:r>
            <a:endParaRPr lang="pt-BR" sz="10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951349" y="2720268"/>
            <a:ext cx="117176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Sequência</a:t>
            </a:r>
            <a:endParaRPr lang="pt-BR" sz="10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001964" y="2943054"/>
            <a:ext cx="585590" cy="253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5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755300" y="2946478"/>
            <a:ext cx="367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Anuência Prévia TERRACAP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752160" y="2708920"/>
            <a:ext cx="225188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Descrição do Ponto de Controle</a:t>
            </a:r>
            <a:endParaRPr lang="pt-BR" sz="10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002489" y="3428998"/>
            <a:ext cx="4968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pt-BR" sz="10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047942" y="4351194"/>
            <a:ext cx="17640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1. Ponto de controle anterior:</a:t>
            </a:r>
          </a:p>
          <a:p>
            <a:r>
              <a:rPr lang="pt-BR" sz="1000" b="1" dirty="0" smtClean="0"/>
              <a:t>     e</a:t>
            </a:r>
          </a:p>
          <a:p>
            <a:r>
              <a:rPr lang="pt-BR" sz="1000" b="1" dirty="0" smtClean="0"/>
              <a:t>2. Item de checklist atendido:</a:t>
            </a:r>
            <a:endParaRPr lang="pt-BR" sz="10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743907" y="4611068"/>
            <a:ext cx="306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000" dirty="0">
                <a:solidFill>
                  <a:srgbClr val="FF0000"/>
                </a:solidFill>
                <a:sym typeface="Wingdings 3"/>
              </a:rPr>
              <a:t>Anuência Prévia da </a:t>
            </a:r>
            <a:r>
              <a:rPr lang="pt-BR" sz="1000" dirty="0" err="1" smtClean="0">
                <a:solidFill>
                  <a:srgbClr val="FF0000"/>
                </a:solidFill>
                <a:sym typeface="Wingdings 3"/>
              </a:rPr>
              <a:t>SEDUH</a:t>
            </a:r>
            <a:r>
              <a:rPr lang="pt-BR" sz="1000" dirty="0" smtClean="0">
                <a:solidFill>
                  <a:srgbClr val="FF0000"/>
                </a:solidFill>
                <a:sym typeface="Wingdings 3"/>
              </a:rPr>
              <a:t>                                                </a:t>
            </a:r>
            <a:r>
              <a:rPr lang="pt-BR" sz="1000" dirty="0" smtClean="0">
                <a:sym typeface="Wingdings 3"/>
              </a:rPr>
              <a:t></a:t>
            </a:r>
            <a:endParaRPr lang="pt-BR" sz="10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047942" y="4206744"/>
            <a:ext cx="4900877" cy="842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988160" y="4083634"/>
            <a:ext cx="3024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Regra(s) para considerar atingido o ponto de controle</a:t>
            </a:r>
            <a:endParaRPr lang="pt-BR" sz="1000" b="1" dirty="0"/>
          </a:p>
        </p:txBody>
      </p:sp>
      <p:sp>
        <p:nvSpPr>
          <p:cNvPr id="44" name="Botão de ação: Personalizar 43">
            <a:hlinkClick r:id="rId8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6968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3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4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5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6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7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8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6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17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785918" y="3429000"/>
            <a:ext cx="5286412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1785918" y="346066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dados das áreas do CAR (em hectares)</a:t>
            </a:r>
            <a:endParaRPr lang="pt-BR" b="1" dirty="0"/>
          </a:p>
        </p:txBody>
      </p:sp>
      <p:sp>
        <p:nvSpPr>
          <p:cNvPr id="122" name="Botão de ação: Personalizar 121">
            <a:hlinkClick r:id="rId19" action="ppaction://hlinksldjump" highlightClick="1"/>
          </p:cNvPr>
          <p:cNvSpPr/>
          <p:nvPr/>
        </p:nvSpPr>
        <p:spPr>
          <a:xfrm>
            <a:off x="4672964" y="4972259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1826296" y="3928423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20" action="ppaction://hlinksldjump" highlightClick="1"/>
          </p:cNvPr>
          <p:cNvSpPr/>
          <p:nvPr/>
        </p:nvSpPr>
        <p:spPr>
          <a:xfrm>
            <a:off x="6660232" y="353266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2641177" y="4186441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Total</a:t>
            </a:r>
            <a:endParaRPr lang="pt-BR" sz="1000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2641177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114,5236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3978925" y="4186441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APP</a:t>
            </a:r>
            <a:endParaRPr lang="pt-BR" sz="1000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3988110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16,2200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1928794" y="4472193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CAR:</a:t>
            </a:r>
            <a:endParaRPr lang="pt-BR" sz="1000" b="1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5335042" y="4186441"/>
            <a:ext cx="1243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Reserva Legal</a:t>
            </a:r>
            <a:endParaRPr lang="pt-BR" sz="1000" b="1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5335042" y="4474483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6,8648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ESTRUTURA DE PONTO DE CONTROLE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Olá, Fulano </a:t>
            </a:r>
            <a:r>
              <a:rPr lang="pt-BR" sz="1400" dirty="0" smtClean="0">
                <a:solidFill>
                  <a:schemeClr val="tx1"/>
                </a:solidFill>
                <a:sym typeface="Wingdings 3"/>
              </a:rPr>
              <a:t>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3923928" y="21744"/>
            <a:ext cx="316835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248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rId6" action="ppaction://hlinksldjump" highlightClick="1"/>
          </p:cNvPr>
          <p:cNvSpPr/>
          <p:nvPr/>
        </p:nvSpPr>
        <p:spPr>
          <a:xfrm>
            <a:off x="4355976" y="1569902"/>
            <a:ext cx="2825918" cy="216024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ITEM DE PONTO DE CONTROLE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32657"/>
              </p:ext>
            </p:extLst>
          </p:nvPr>
        </p:nvGraphicFramePr>
        <p:xfrm>
          <a:off x="1857356" y="1874202"/>
          <a:ext cx="5357852" cy="2250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3295268"/>
                <a:gridCol w="848136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Itens de Ponto de Controle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cadastro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Início do processo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Comprovada a ocupação da gleba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Existência de atividade rural efetiva na gleba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Anuência Prévia </a:t>
                      </a:r>
                      <a:r>
                        <a:rPr lang="pt-BR" sz="1000" dirty="0" err="1" smtClean="0"/>
                        <a:t>SEDUH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5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Anuência Prévia </a:t>
                      </a:r>
                      <a:r>
                        <a:rPr lang="pt-BR" sz="1000" dirty="0" err="1" smtClean="0"/>
                        <a:t>SEDUH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20/01/2020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693874" y="3452681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962826" y="345268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4" name="Botão de ação: Personalizar 23">
            <a:hlinkClick r:id="rId7" action="ppaction://hlinksldjump" highlightClick="1"/>
          </p:cNvPr>
          <p:cNvSpPr/>
          <p:nvPr/>
        </p:nvSpPr>
        <p:spPr>
          <a:xfrm>
            <a:off x="6693874" y="3856963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rId8" action="ppaction://hlinksldjump" highlightClick="1"/>
          </p:cNvPr>
          <p:cNvSpPr/>
          <p:nvPr/>
        </p:nvSpPr>
        <p:spPr>
          <a:xfrm>
            <a:off x="6962826" y="3856963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X</a:t>
            </a: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2" name="Seta para a direita 1"/>
          <p:cNvSpPr/>
          <p:nvPr/>
        </p:nvSpPr>
        <p:spPr>
          <a:xfrm rot="15349235">
            <a:off x="6711177" y="4207619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 rot="15349235">
            <a:off x="7001191" y="4193932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Botão de ação: Personalizar 27">
            <a:hlinkClick r:id="rId9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339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ESTRUTURA DE PONTO DE CONTROLE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Olá, Fulano </a:t>
            </a:r>
            <a:r>
              <a:rPr lang="pt-BR" sz="1400" dirty="0" smtClean="0">
                <a:solidFill>
                  <a:schemeClr val="tx1"/>
                </a:solidFill>
                <a:sym typeface="Wingdings 3"/>
              </a:rPr>
              <a:t>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3923928" y="21744"/>
            <a:ext cx="316835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248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4355976" y="1569902"/>
            <a:ext cx="2825918" cy="216024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ITEM DE PONTO DE CONTROLE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70861"/>
              </p:ext>
            </p:extLst>
          </p:nvPr>
        </p:nvGraphicFramePr>
        <p:xfrm>
          <a:off x="1857356" y="1874202"/>
          <a:ext cx="5357852" cy="2250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3295268"/>
                <a:gridCol w="848136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Itens de Ponto de Controle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cadastro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Início do processo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Comprovada a ocupação da gleba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Existência de atividade rural efetiva na gleba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Anuência Prévia </a:t>
                      </a:r>
                      <a:r>
                        <a:rPr lang="pt-BR" sz="1000" dirty="0" err="1" smtClean="0"/>
                        <a:t>SEDUH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5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Anuência Prévia </a:t>
                      </a:r>
                      <a:r>
                        <a:rPr lang="pt-BR" sz="1000" dirty="0" err="1" smtClean="0"/>
                        <a:t>SEDUH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20/01/2020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693874" y="3452681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962826" y="345268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6693874" y="3856963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6962826" y="3856963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X</a:t>
            </a: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2" name="Seta para a direita 1"/>
          <p:cNvSpPr/>
          <p:nvPr/>
        </p:nvSpPr>
        <p:spPr>
          <a:xfrm rot="15349235">
            <a:off x="6711177" y="4207619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 rot="15349235">
            <a:off x="7001191" y="4193932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858795" y="2178628"/>
            <a:ext cx="5286412" cy="3338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911183" y="2230800"/>
            <a:ext cx="528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70C0"/>
                </a:solidFill>
              </a:rPr>
              <a:t>Editar item de ponto de controle</a:t>
            </a:r>
            <a:endParaRPr lang="pt-BR" sz="1600" b="1" dirty="0">
              <a:solidFill>
                <a:srgbClr val="0070C0"/>
              </a:solidFill>
            </a:endParaRPr>
          </a:p>
        </p:txBody>
      </p:sp>
      <p:sp>
        <p:nvSpPr>
          <p:cNvPr id="32" name="Botão de ação: Personalizar 31">
            <a:hlinkClick r:id="rId6" action="ppaction://hlinksldjump" highlightClick="1"/>
          </p:cNvPr>
          <p:cNvSpPr/>
          <p:nvPr/>
        </p:nvSpPr>
        <p:spPr>
          <a:xfrm>
            <a:off x="5397357" y="5121216"/>
            <a:ext cx="1620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SALVAR INFORMAÇÕES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1899173" y="2578879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otão de ação: Personalizar 33">
            <a:hlinkClick r:id="rId6" action="ppaction://hlinksldjump" highlightClick="1"/>
          </p:cNvPr>
          <p:cNvSpPr/>
          <p:nvPr/>
        </p:nvSpPr>
        <p:spPr>
          <a:xfrm>
            <a:off x="6804819" y="224073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979712" y="3206460"/>
            <a:ext cx="14401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Observação interna</a:t>
            </a:r>
            <a:endParaRPr lang="pt-BR" sz="10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743907" y="4324914"/>
            <a:ext cx="306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000" dirty="0">
                <a:solidFill>
                  <a:srgbClr val="FF0000"/>
                </a:solidFill>
                <a:sym typeface="Wingdings 3"/>
              </a:rPr>
              <a:t>Existência de atividade rural efetiva na </a:t>
            </a:r>
            <a:r>
              <a:rPr lang="pt-BR" sz="1000" dirty="0" smtClean="0">
                <a:solidFill>
                  <a:srgbClr val="FF0000"/>
                </a:solidFill>
                <a:sym typeface="Wingdings 3"/>
              </a:rPr>
              <a:t>gleba                </a:t>
            </a:r>
            <a:r>
              <a:rPr lang="pt-BR" sz="1000" dirty="0" smtClean="0">
                <a:sym typeface="Wingdings 3"/>
              </a:rPr>
              <a:t></a:t>
            </a:r>
            <a:endParaRPr lang="pt-BR" sz="10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951349" y="2720268"/>
            <a:ext cx="117176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Sequência</a:t>
            </a:r>
            <a:endParaRPr lang="pt-BR" sz="10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001964" y="2943054"/>
            <a:ext cx="585590" cy="253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5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755300" y="2946478"/>
            <a:ext cx="367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Anuência Prévia TERRACAP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752160" y="2708920"/>
            <a:ext cx="225188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Descrição do Ponto de Controle</a:t>
            </a:r>
            <a:endParaRPr lang="pt-BR" sz="10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002489" y="3428998"/>
            <a:ext cx="4968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pt-BR" sz="10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047942" y="4351194"/>
            <a:ext cx="17640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1. Ponto de controle anterior:</a:t>
            </a:r>
          </a:p>
          <a:p>
            <a:r>
              <a:rPr lang="pt-BR" sz="1000" b="1" dirty="0" smtClean="0"/>
              <a:t>     e</a:t>
            </a:r>
          </a:p>
          <a:p>
            <a:r>
              <a:rPr lang="pt-BR" sz="1000" b="1" dirty="0" smtClean="0"/>
              <a:t>2. Item de checklist atendido:</a:t>
            </a:r>
            <a:endParaRPr lang="pt-BR" sz="10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743907" y="4611068"/>
            <a:ext cx="306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000" dirty="0">
                <a:solidFill>
                  <a:srgbClr val="FF0000"/>
                </a:solidFill>
                <a:sym typeface="Wingdings 3"/>
              </a:rPr>
              <a:t>Anuência Prévia da </a:t>
            </a:r>
            <a:r>
              <a:rPr lang="pt-BR" sz="1000" dirty="0" err="1" smtClean="0">
                <a:solidFill>
                  <a:srgbClr val="FF0000"/>
                </a:solidFill>
                <a:sym typeface="Wingdings 3"/>
              </a:rPr>
              <a:t>SEDUH</a:t>
            </a:r>
            <a:r>
              <a:rPr lang="pt-BR" sz="1000" dirty="0" smtClean="0">
                <a:solidFill>
                  <a:srgbClr val="FF0000"/>
                </a:solidFill>
                <a:sym typeface="Wingdings 3"/>
              </a:rPr>
              <a:t>                                                </a:t>
            </a:r>
            <a:r>
              <a:rPr lang="pt-BR" sz="1000" dirty="0" smtClean="0">
                <a:sym typeface="Wingdings 3"/>
              </a:rPr>
              <a:t></a:t>
            </a:r>
            <a:endParaRPr lang="pt-BR" sz="1000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047942" y="4206744"/>
            <a:ext cx="4900877" cy="842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988160" y="4083634"/>
            <a:ext cx="3024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Regra(s) para considerar atingido o ponto de controle</a:t>
            </a:r>
            <a:endParaRPr lang="pt-BR" sz="1000" b="1" dirty="0"/>
          </a:p>
        </p:txBody>
      </p:sp>
      <p:sp>
        <p:nvSpPr>
          <p:cNvPr id="46" name="Botão de ação: Personalizar 45">
            <a:hlinkClick r:id="rId7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0770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ESTRUTURA DE PONTO DE CONTROLE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Olá, Fulano </a:t>
            </a:r>
            <a:r>
              <a:rPr lang="pt-BR" sz="1400" dirty="0" smtClean="0">
                <a:solidFill>
                  <a:schemeClr val="tx1"/>
                </a:solidFill>
                <a:sym typeface="Wingdings 3"/>
              </a:rPr>
              <a:t>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3923928" y="21744"/>
            <a:ext cx="316835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248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4355976" y="1569902"/>
            <a:ext cx="2825918" cy="216024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ITEM DE PONTO DE CONTROLE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37678"/>
              </p:ext>
            </p:extLst>
          </p:nvPr>
        </p:nvGraphicFramePr>
        <p:xfrm>
          <a:off x="1857356" y="1874202"/>
          <a:ext cx="5357852" cy="2250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3295268"/>
                <a:gridCol w="848136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Itens de Ponto de Controle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cadastro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Início do processo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Comprovada a ocupação da gleba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Existência de atividade rural efetiva na gleba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Anuência Prévia </a:t>
                      </a:r>
                      <a:r>
                        <a:rPr lang="pt-BR" sz="1000" dirty="0" err="1" smtClean="0"/>
                        <a:t>SEDUH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5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Anuência Prévia </a:t>
                      </a:r>
                      <a:r>
                        <a:rPr lang="pt-BR" sz="1000" dirty="0" err="1" smtClean="0"/>
                        <a:t>SEDUH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20/01/2020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693874" y="3452681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962826" y="345268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4" name="Botão de ação: Personalizar 23">
            <a:hlinkClick r:id="rId6" action="ppaction://hlinksldjump" highlightClick="1"/>
          </p:cNvPr>
          <p:cNvSpPr/>
          <p:nvPr/>
        </p:nvSpPr>
        <p:spPr>
          <a:xfrm>
            <a:off x="6693874" y="3856963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6962826" y="3856963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X</a:t>
            </a: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2" name="Seta para a direita 1"/>
          <p:cNvSpPr/>
          <p:nvPr/>
        </p:nvSpPr>
        <p:spPr>
          <a:xfrm rot="15349235">
            <a:off x="6711177" y="4207619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 rot="15349235">
            <a:off x="7001191" y="4193932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2042320" y="3000372"/>
            <a:ext cx="4689920" cy="1787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2693391" y="3108094"/>
            <a:ext cx="344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PONTO DE CONTROLE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339752" y="3612927"/>
            <a:ext cx="408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Confirma a exclusão?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3" name="Botão de ação: Personalizar 32">
            <a:hlinkClick r:id="rId7" action="ppaction://hlinksldjump" highlightClick="1"/>
          </p:cNvPr>
          <p:cNvSpPr/>
          <p:nvPr/>
        </p:nvSpPr>
        <p:spPr>
          <a:xfrm>
            <a:off x="4457394" y="411459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Botão de ação: Personalizar 33">
            <a:hlinkClick r:id="rId8" action="ppaction://hlinksldjump" highlightClick="1"/>
          </p:cNvPr>
          <p:cNvSpPr/>
          <p:nvPr/>
        </p:nvSpPr>
        <p:spPr>
          <a:xfrm>
            <a:off x="3131840" y="411459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otão de ação: Personalizar 34">
            <a:hlinkClick r:id="rId9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13675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ITENS DE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3923928" y="21744"/>
            <a:ext cx="316835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3276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rId6" action="ppaction://hlinksldjump" highlightClick="1"/>
          </p:cNvPr>
          <p:cNvSpPr/>
          <p:nvPr/>
        </p:nvSpPr>
        <p:spPr>
          <a:xfrm>
            <a:off x="5167131" y="1569902"/>
            <a:ext cx="2016000" cy="216024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 smtClean="0"/>
              <a:t>+ CADASTRAR ITEM DE STATUS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52681"/>
              </p:ext>
            </p:extLst>
          </p:nvPr>
        </p:nvGraphicFramePr>
        <p:xfrm>
          <a:off x="1857356" y="1874202"/>
          <a:ext cx="5357852" cy="187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504"/>
                <a:gridCol w="3295268"/>
                <a:gridCol w="848136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Itens de Status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cadastro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Sobrestado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Indeferido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Arquivado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Em andamento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693874" y="3452681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962826" y="345268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4" name="Botão de ação: Personalizar 23">
            <a:hlinkClick r:id="rId7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53085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ITENS DE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3923928" y="21744"/>
            <a:ext cx="316835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3276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5167131" y="1569902"/>
            <a:ext cx="2016000" cy="216024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 smtClean="0"/>
              <a:t>+ CADASTRAR ITEM DE STATUS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05834"/>
              </p:ext>
            </p:extLst>
          </p:nvPr>
        </p:nvGraphicFramePr>
        <p:xfrm>
          <a:off x="1857356" y="1874202"/>
          <a:ext cx="5357852" cy="187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504"/>
                <a:gridCol w="3295268"/>
                <a:gridCol w="848136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Itens de Status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cadastro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Sobrestado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Indeferido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Arquivado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Em andamento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693874" y="3452681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962826" y="345268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4" name="Botão de ação: Personalizar 23">
            <a:hlinkClick r:id="rId6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25" name="Retângulo 24"/>
          <p:cNvSpPr/>
          <p:nvPr/>
        </p:nvSpPr>
        <p:spPr>
          <a:xfrm>
            <a:off x="2361412" y="2865279"/>
            <a:ext cx="4226812" cy="135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411759" y="2925751"/>
            <a:ext cx="367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Cadastrar Item Status do Processo</a:t>
            </a:r>
            <a:endParaRPr lang="pt-BR" b="1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2483767" y="3323288"/>
            <a:ext cx="3924000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otão de ação: Personalizar 30">
            <a:hlinkClick r:id="rId7" action="ppaction://hlinksldjump" highlightClick="1"/>
          </p:cNvPr>
          <p:cNvSpPr/>
          <p:nvPr/>
        </p:nvSpPr>
        <p:spPr>
          <a:xfrm>
            <a:off x="6156175" y="2963248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62770" y="3331850"/>
            <a:ext cx="1010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Sequência</a:t>
            </a:r>
            <a:endParaRPr lang="pt-BR" sz="100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131839" y="3331850"/>
            <a:ext cx="1337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Item de Status</a:t>
            </a:r>
            <a:endParaRPr lang="pt-BR" sz="10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796135" y="3331850"/>
            <a:ext cx="57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Ordem</a:t>
            </a:r>
            <a:endParaRPr lang="pt-BR" sz="10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555899" y="3578071"/>
            <a:ext cx="576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5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203847" y="3578071"/>
            <a:ext cx="2628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Sobrestado – Área Desapropriada em Comum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881199" y="3578071"/>
            <a:ext cx="576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5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41" name="Botão de ação: Personalizar 40">
            <a:hlinkClick r:id="rId8" action="ppaction://hlinksldjump" highlightClick="1"/>
          </p:cNvPr>
          <p:cNvSpPr/>
          <p:nvPr/>
        </p:nvSpPr>
        <p:spPr>
          <a:xfrm>
            <a:off x="5485199" y="3893308"/>
            <a:ext cx="972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CONFIRMAR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15547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ITENS DE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3923928" y="21744"/>
            <a:ext cx="316835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3276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rId6" action="ppaction://hlinksldjump" highlightClick="1"/>
          </p:cNvPr>
          <p:cNvSpPr/>
          <p:nvPr/>
        </p:nvSpPr>
        <p:spPr>
          <a:xfrm>
            <a:off x="5167131" y="1569902"/>
            <a:ext cx="2016000" cy="216024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 smtClean="0"/>
              <a:t>+ CADASTRAR ITEM DE STATUS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53891"/>
              </p:ext>
            </p:extLst>
          </p:nvPr>
        </p:nvGraphicFramePr>
        <p:xfrm>
          <a:off x="1857356" y="1874202"/>
          <a:ext cx="5357852" cy="2250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504"/>
                <a:gridCol w="3295268"/>
                <a:gridCol w="848136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Itens de Status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cadastro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Sobrestado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Indeferido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Arquivado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Em andamento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5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Sobrestado – Área Desapropriada em Comum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20/01/2020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693874" y="3452681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962826" y="345268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4" name="Botão de ação: Personalizar 23">
            <a:hlinkClick r:id="rId7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27" name="Botão de ação: Personalizar 26">
            <a:hlinkClick r:id="rId8" action="ppaction://hlinksldjump" highlightClick="1"/>
          </p:cNvPr>
          <p:cNvSpPr/>
          <p:nvPr/>
        </p:nvSpPr>
        <p:spPr>
          <a:xfrm>
            <a:off x="6700067" y="3861048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8" name="Botão de ação: Personalizar 27">
            <a:hlinkClick r:id="rId9" action="ppaction://hlinksldjump" highlightClick="1"/>
          </p:cNvPr>
          <p:cNvSpPr/>
          <p:nvPr/>
        </p:nvSpPr>
        <p:spPr>
          <a:xfrm>
            <a:off x="6969019" y="3861048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X</a:t>
            </a: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 rot="15349235">
            <a:off x="6734274" y="4235021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5349235">
            <a:off x="7024288" y="4221334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39964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ITENS DE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3923928" y="21744"/>
            <a:ext cx="316835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3276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5167131" y="1569902"/>
            <a:ext cx="2016000" cy="216024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 smtClean="0"/>
              <a:t>+ CADASTRAR ITEM DE STATUS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46507"/>
              </p:ext>
            </p:extLst>
          </p:nvPr>
        </p:nvGraphicFramePr>
        <p:xfrm>
          <a:off x="1857356" y="1874202"/>
          <a:ext cx="5357852" cy="2250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504"/>
                <a:gridCol w="3295268"/>
                <a:gridCol w="848136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Itens de Status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cadastro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Sobrestado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Indeferido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Arquivado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Em andamento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5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Sobrestado – Área Desapropriada em Comum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20/01/2020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693874" y="3452681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962826" y="345268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4" name="Botão de ação: Personalizar 23">
            <a:hlinkClick r:id="rId6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25" name="Retângulo 24"/>
          <p:cNvSpPr/>
          <p:nvPr/>
        </p:nvSpPr>
        <p:spPr>
          <a:xfrm>
            <a:off x="2361412" y="2865279"/>
            <a:ext cx="4226812" cy="135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411759" y="2925751"/>
            <a:ext cx="367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Item Status do Processo</a:t>
            </a:r>
            <a:endParaRPr lang="pt-BR" b="1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2483767" y="3323288"/>
            <a:ext cx="3924000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otão de ação: Personalizar 30">
            <a:hlinkClick r:id="rId7" action="ppaction://hlinksldjump" highlightClick="1"/>
          </p:cNvPr>
          <p:cNvSpPr/>
          <p:nvPr/>
        </p:nvSpPr>
        <p:spPr>
          <a:xfrm>
            <a:off x="6156175" y="2963248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62770" y="3331850"/>
            <a:ext cx="1010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Sequência</a:t>
            </a:r>
            <a:endParaRPr lang="pt-BR" sz="100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131839" y="3331850"/>
            <a:ext cx="1337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Item de Status</a:t>
            </a:r>
            <a:endParaRPr lang="pt-BR" sz="10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796135" y="3331850"/>
            <a:ext cx="57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Ordem</a:t>
            </a:r>
            <a:endParaRPr lang="pt-BR" sz="10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555899" y="3578071"/>
            <a:ext cx="576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5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203847" y="3578071"/>
            <a:ext cx="2628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Sobrestado – Área Desapropriada em Comum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881199" y="3578071"/>
            <a:ext cx="576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5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41" name="Botão de ação: Personalizar 40">
            <a:hlinkClick r:id="rId7" action="ppaction://hlinksldjump" highlightClick="1"/>
          </p:cNvPr>
          <p:cNvSpPr/>
          <p:nvPr/>
        </p:nvSpPr>
        <p:spPr>
          <a:xfrm>
            <a:off x="5485199" y="3893308"/>
            <a:ext cx="972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CONFIRMAR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3" name="Botão de ação: Personalizar 42">
            <a:hlinkClick r:id="" action="ppaction://noaction" highlightClick="1"/>
          </p:cNvPr>
          <p:cNvSpPr/>
          <p:nvPr/>
        </p:nvSpPr>
        <p:spPr>
          <a:xfrm>
            <a:off x="6700067" y="3861048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4" name="Botão de ação: Personalizar 43">
            <a:hlinkClick r:id="" action="ppaction://noaction" highlightClick="1"/>
          </p:cNvPr>
          <p:cNvSpPr/>
          <p:nvPr/>
        </p:nvSpPr>
        <p:spPr>
          <a:xfrm>
            <a:off x="6969019" y="3861048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X</a:t>
            </a: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45" name="Seta para a direita 44"/>
          <p:cNvSpPr/>
          <p:nvPr/>
        </p:nvSpPr>
        <p:spPr>
          <a:xfrm rot="15349235">
            <a:off x="6734274" y="4235021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a direita 45"/>
          <p:cNvSpPr/>
          <p:nvPr/>
        </p:nvSpPr>
        <p:spPr>
          <a:xfrm rot="15349235">
            <a:off x="7024288" y="4221334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11020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ITENS DE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3923928" y="21744"/>
            <a:ext cx="316835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1" name="Retângulo 60"/>
          <p:cNvSpPr/>
          <p:nvPr/>
        </p:nvSpPr>
        <p:spPr>
          <a:xfrm>
            <a:off x="1857356" y="1569926"/>
            <a:ext cx="3276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5167131" y="1569902"/>
            <a:ext cx="2016000" cy="216024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 smtClean="0"/>
              <a:t>+ CADASTRAR ITEM DE STATUS</a:t>
            </a:r>
            <a:endParaRPr lang="pt-BR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6497"/>
              </p:ext>
            </p:extLst>
          </p:nvPr>
        </p:nvGraphicFramePr>
        <p:xfrm>
          <a:off x="1857356" y="1874202"/>
          <a:ext cx="5357852" cy="2250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504"/>
                <a:gridCol w="3295268"/>
                <a:gridCol w="848136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Ordem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Itens de Status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cadastro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1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Sobrestado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Indeferido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Arquivado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4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Em andamento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05/01/2020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5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Sobrestado – Área Desapropriada em Comum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20/01/2020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96255" y="2357430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6965207" y="235743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6696255" y="274893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7" name="Botão de ação: Personalizar 66">
            <a:hlinkClick r:id="" action="ppaction://noaction" highlightClick="1"/>
          </p:cNvPr>
          <p:cNvSpPr/>
          <p:nvPr/>
        </p:nvSpPr>
        <p:spPr>
          <a:xfrm>
            <a:off x="6965207" y="274893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6696255" y="3106124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965207" y="310612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693874" y="3452681"/>
            <a:ext cx="180000" cy="180000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962826" y="345268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24" name="Botão de ação: Personalizar 23">
            <a:hlinkClick r:id="rId6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27" name="Botão de ação: Personalizar 26">
            <a:hlinkClick r:id="" action="ppaction://noaction" highlightClick="1"/>
          </p:cNvPr>
          <p:cNvSpPr/>
          <p:nvPr/>
        </p:nvSpPr>
        <p:spPr>
          <a:xfrm>
            <a:off x="6700067" y="3861048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8" name="Botão de ação: Personalizar 27">
            <a:hlinkClick r:id="" action="ppaction://noaction" highlightClick="1"/>
          </p:cNvPr>
          <p:cNvSpPr/>
          <p:nvPr/>
        </p:nvSpPr>
        <p:spPr>
          <a:xfrm>
            <a:off x="6969019" y="3861048"/>
            <a:ext cx="180000" cy="180000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X</a:t>
            </a: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 rot="15349235">
            <a:off x="6734274" y="4235021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5349235">
            <a:off x="7024288" y="4221334"/>
            <a:ext cx="288032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042320" y="3000372"/>
            <a:ext cx="4689920" cy="1787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2693391" y="3108094"/>
            <a:ext cx="344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ITEM DE STATUS DO PROCESSO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3612927"/>
            <a:ext cx="408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Confirma a exclusão?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6" name="Botão de ação: Personalizar 35">
            <a:hlinkClick r:id="rId7" action="ppaction://hlinksldjump" highlightClick="1"/>
          </p:cNvPr>
          <p:cNvSpPr/>
          <p:nvPr/>
        </p:nvSpPr>
        <p:spPr>
          <a:xfrm>
            <a:off x="4457394" y="411459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Botão de ação: Personalizar 36">
            <a:hlinkClick r:id="rId8" action="ppaction://hlinksldjump" highlightClick="1"/>
          </p:cNvPr>
          <p:cNvSpPr/>
          <p:nvPr/>
        </p:nvSpPr>
        <p:spPr>
          <a:xfrm>
            <a:off x="3131840" y="411459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23454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214678" y="2028721"/>
            <a:ext cx="280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71670" y="226430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Interessado(a):</a:t>
            </a:r>
            <a:endParaRPr lang="pt-BR" sz="1200" b="1" dirty="0"/>
          </a:p>
        </p:txBody>
      </p:sp>
      <p:sp>
        <p:nvSpPr>
          <p:cNvPr id="33" name="Retângulo 32"/>
          <p:cNvSpPr/>
          <p:nvPr/>
        </p:nvSpPr>
        <p:spPr>
          <a:xfrm>
            <a:off x="3214678" y="2290958"/>
            <a:ext cx="3816000" cy="18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rgbClr val="FF0000"/>
                </a:solidFill>
              </a:rPr>
              <a:t>Maria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1975934" y="1185544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79712" y="1142984"/>
            <a:ext cx="29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CADASTRO PESSOA FÍSICA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979712" y="1500174"/>
            <a:ext cx="3168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754296" y="2028721"/>
            <a:ext cx="460382" cy="21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smtClean="0"/>
              <a:t>CPF:</a:t>
            </a:r>
            <a:endParaRPr lang="pt-BR" sz="1200" b="1" dirty="0"/>
          </a:p>
        </p:txBody>
      </p:sp>
      <p:sp>
        <p:nvSpPr>
          <p:cNvPr id="43" name="Botão de ação: Personalizar 42">
            <a:hlinkClick r:id="rId5" action="ppaction://hlinksldjump" highlightClick="1"/>
          </p:cNvPr>
          <p:cNvSpPr/>
          <p:nvPr/>
        </p:nvSpPr>
        <p:spPr>
          <a:xfrm>
            <a:off x="6000760" y="2528787"/>
            <a:ext cx="1044000" cy="288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PESQUISAR</a:t>
            </a:r>
            <a:endParaRPr lang="pt-BR" sz="1400" b="1" dirty="0">
              <a:solidFill>
                <a:schemeClr val="bg1"/>
              </a:solidFill>
            </a:endParaRPr>
          </a:p>
        </p:txBody>
      </p:sp>
      <p:cxnSp>
        <p:nvCxnSpPr>
          <p:cNvPr id="49" name="Conector reto 48"/>
          <p:cNvCxnSpPr/>
          <p:nvPr/>
        </p:nvCxnSpPr>
        <p:spPr>
          <a:xfrm>
            <a:off x="1835696" y="2957415"/>
            <a:ext cx="540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1835696" y="3000372"/>
            <a:ext cx="756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CPF</a:t>
            </a:r>
            <a:endParaRPr lang="pt-BR" sz="800" dirty="0"/>
          </a:p>
        </p:txBody>
      </p:sp>
      <p:sp>
        <p:nvSpPr>
          <p:cNvPr id="35" name="Retângulo 34"/>
          <p:cNvSpPr/>
          <p:nvPr/>
        </p:nvSpPr>
        <p:spPr>
          <a:xfrm>
            <a:off x="2590384" y="3000372"/>
            <a:ext cx="1260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INTERESSADO</a:t>
            </a:r>
            <a:endParaRPr lang="pt-BR" sz="800" dirty="0"/>
          </a:p>
        </p:txBody>
      </p:sp>
      <p:sp>
        <p:nvSpPr>
          <p:cNvPr id="36" name="Retângulo 35"/>
          <p:cNvSpPr/>
          <p:nvPr/>
        </p:nvSpPr>
        <p:spPr>
          <a:xfrm>
            <a:off x="3840410" y="3000372"/>
            <a:ext cx="1620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ENDEREÇO</a:t>
            </a:r>
            <a:endParaRPr lang="pt-BR" sz="800" dirty="0"/>
          </a:p>
        </p:txBody>
      </p:sp>
      <p:sp>
        <p:nvSpPr>
          <p:cNvPr id="37" name="Retângulo 36"/>
          <p:cNvSpPr/>
          <p:nvPr/>
        </p:nvSpPr>
        <p:spPr>
          <a:xfrm>
            <a:off x="5459636" y="3000372"/>
            <a:ext cx="828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BAIRRO/RA</a:t>
            </a:r>
            <a:endParaRPr lang="pt-BR" sz="900" dirty="0"/>
          </a:p>
        </p:txBody>
      </p:sp>
      <p:sp>
        <p:nvSpPr>
          <p:cNvPr id="38" name="Retângulo 37"/>
          <p:cNvSpPr/>
          <p:nvPr/>
        </p:nvSpPr>
        <p:spPr>
          <a:xfrm>
            <a:off x="6286512" y="3000372"/>
            <a:ext cx="648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CIDADE</a:t>
            </a:r>
            <a:endParaRPr lang="pt-BR" sz="900" dirty="0"/>
          </a:p>
        </p:txBody>
      </p:sp>
      <p:sp>
        <p:nvSpPr>
          <p:cNvPr id="39" name="Retângulo 38"/>
          <p:cNvSpPr/>
          <p:nvPr/>
        </p:nvSpPr>
        <p:spPr>
          <a:xfrm>
            <a:off x="6930280" y="3000372"/>
            <a:ext cx="324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46" name="Botão de ação: Personalizar 45">
            <a:hlinkClick r:id="rId6" action="ppaction://hlinksldjump" highlightClick="1"/>
          </p:cNvPr>
          <p:cNvSpPr/>
          <p:nvPr/>
        </p:nvSpPr>
        <p:spPr>
          <a:xfrm>
            <a:off x="5163206" y="1500174"/>
            <a:ext cx="2052000" cy="216000"/>
          </a:xfrm>
          <a:prstGeom prst="actionButtonBlank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+ CADASTRAR PESSOA FÍSICA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44"/>
          <p:cNvSpPr/>
          <p:nvPr/>
        </p:nvSpPr>
        <p:spPr>
          <a:xfrm>
            <a:off x="2071670" y="4672502"/>
            <a:ext cx="500066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63688" y="3220299"/>
            <a:ext cx="549059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tabLst>
                <a:tab pos="808038" algn="l"/>
                <a:tab pos="1978025" algn="l"/>
                <a:tab pos="3678238" algn="l"/>
                <a:tab pos="4486275" algn="l"/>
              </a:tabLst>
            </a:pPr>
            <a:r>
              <a:rPr lang="pt-BR" sz="800" dirty="0" smtClean="0"/>
              <a:t>352.698.123-52	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 José Rita da Silva	SHILN </a:t>
            </a:r>
            <a:r>
              <a:rPr lang="pt-BR" sz="800" dirty="0" err="1" smtClean="0"/>
              <a:t>Qd</a:t>
            </a:r>
            <a:r>
              <a:rPr lang="pt-BR" sz="800" dirty="0" smtClean="0"/>
              <a:t> 5 </a:t>
            </a:r>
            <a:r>
              <a:rPr lang="pt-BR" sz="800" dirty="0" err="1" smtClean="0"/>
              <a:t>Cj</a:t>
            </a:r>
            <a:r>
              <a:rPr lang="pt-BR" sz="800" dirty="0" smtClean="0"/>
              <a:t> 3 Casa 2	Lago Norte</a:t>
            </a:r>
            <a:r>
              <a:rPr lang="pt-BR" sz="800" b="1" dirty="0" smtClean="0">
                <a:solidFill>
                  <a:srgbClr val="FF0000"/>
                </a:solidFill>
              </a:rPr>
              <a:t>	</a:t>
            </a:r>
            <a:r>
              <a:rPr lang="pt-BR" sz="800" dirty="0" smtClean="0"/>
              <a:t>Brasília</a:t>
            </a:r>
          </a:p>
          <a:p>
            <a:pPr>
              <a:lnSpc>
                <a:spcPts val="2000"/>
              </a:lnSpc>
              <a:tabLst>
                <a:tab pos="808038" algn="l"/>
                <a:tab pos="1978025" algn="l"/>
                <a:tab pos="3678238" algn="l"/>
                <a:tab pos="4486275" algn="l"/>
              </a:tabLst>
            </a:pPr>
            <a:r>
              <a:rPr lang="pt-BR" sz="800" dirty="0" smtClean="0"/>
              <a:t>066.985.821-03	Cláudia 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 Gomes	Núcleo Rural Tabatinga Lote 115 	Planaltina	Brasília</a:t>
            </a:r>
          </a:p>
          <a:p>
            <a:pPr>
              <a:lnSpc>
                <a:spcPts val="2000"/>
              </a:lnSpc>
              <a:tabLst>
                <a:tab pos="808038" algn="l"/>
                <a:tab pos="1978025" algn="l"/>
                <a:tab pos="3678238" algn="l"/>
                <a:tab pos="4486275" algn="l"/>
              </a:tabLst>
            </a:pPr>
            <a:r>
              <a:rPr lang="pt-BR" sz="800" dirty="0" smtClean="0"/>
              <a:t>655.741.952-44	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na Queiróz	Colônia Agrícola Lamarão Chácara 15</a:t>
            </a:r>
            <a:r>
              <a:rPr lang="pt-BR" sz="800" b="1" dirty="0" smtClean="0"/>
              <a:t> </a:t>
            </a:r>
            <a:r>
              <a:rPr lang="pt-BR" sz="800" dirty="0"/>
              <a:t>	</a:t>
            </a:r>
            <a:r>
              <a:rPr lang="pt-BR" sz="800" dirty="0" smtClean="0"/>
              <a:t>Planaltina	Brasília</a:t>
            </a:r>
          </a:p>
          <a:p>
            <a:pPr>
              <a:lnSpc>
                <a:spcPts val="2000"/>
              </a:lnSpc>
              <a:tabLst>
                <a:tab pos="808038" algn="l"/>
                <a:tab pos="1978025" algn="l"/>
                <a:tab pos="3678238" algn="l"/>
                <a:tab pos="4486275" algn="l"/>
              </a:tabLst>
            </a:pPr>
            <a:r>
              <a:rPr lang="pt-BR" sz="800" dirty="0" smtClean="0"/>
              <a:t>001.685.974-32	José Cláudio de Ro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	Quadra 7 Conjunto 6 Casa 23 	Guará	Brasília</a:t>
            </a:r>
          </a:p>
          <a:p>
            <a:pPr>
              <a:lnSpc>
                <a:spcPts val="2000"/>
              </a:lnSpc>
              <a:tabLst>
                <a:tab pos="808038" algn="l"/>
                <a:tab pos="1978025" algn="l"/>
                <a:tab pos="3678238" algn="l"/>
                <a:tab pos="4486275" algn="l"/>
              </a:tabLst>
            </a:pPr>
            <a:r>
              <a:rPr lang="pt-BR" sz="800" dirty="0" smtClean="0"/>
              <a:t>666.854.782-77	José 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 Rochoso	Rua Dr. Chico Brilhante nº 1546	Lagoinha	Formosa</a:t>
            </a:r>
            <a:endParaRPr lang="pt-BR" sz="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9" name="Botão de ação: Personalizar 48">
            <a:hlinkClick r:id="rId5" action="ppaction://hlinksldjump" highlightClick="1"/>
          </p:cNvPr>
          <p:cNvSpPr/>
          <p:nvPr/>
        </p:nvSpPr>
        <p:spPr>
          <a:xfrm>
            <a:off x="6966280" y="3252470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0" name="Retângulo 49"/>
          <p:cNvSpPr/>
          <p:nvPr/>
        </p:nvSpPr>
        <p:spPr>
          <a:xfrm>
            <a:off x="1835696" y="3000372"/>
            <a:ext cx="756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CPF</a:t>
            </a:r>
            <a:endParaRPr lang="pt-BR" sz="800" dirty="0"/>
          </a:p>
        </p:txBody>
      </p:sp>
      <p:sp>
        <p:nvSpPr>
          <p:cNvPr id="51" name="Retângulo 50"/>
          <p:cNvSpPr/>
          <p:nvPr/>
        </p:nvSpPr>
        <p:spPr>
          <a:xfrm>
            <a:off x="2590384" y="3000372"/>
            <a:ext cx="1260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INTERESSADO</a:t>
            </a:r>
            <a:endParaRPr lang="pt-BR" sz="800" dirty="0"/>
          </a:p>
        </p:txBody>
      </p:sp>
      <p:sp>
        <p:nvSpPr>
          <p:cNvPr id="52" name="Retângulo 51"/>
          <p:cNvSpPr/>
          <p:nvPr/>
        </p:nvSpPr>
        <p:spPr>
          <a:xfrm>
            <a:off x="3840410" y="3000372"/>
            <a:ext cx="1620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ENDEREÇO</a:t>
            </a:r>
            <a:endParaRPr lang="pt-BR" sz="800" dirty="0"/>
          </a:p>
        </p:txBody>
      </p:sp>
      <p:sp>
        <p:nvSpPr>
          <p:cNvPr id="53" name="Retângulo 52"/>
          <p:cNvSpPr/>
          <p:nvPr/>
        </p:nvSpPr>
        <p:spPr>
          <a:xfrm>
            <a:off x="5459636" y="3000372"/>
            <a:ext cx="828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BAIRRO/RA</a:t>
            </a:r>
            <a:endParaRPr lang="pt-BR" sz="900" dirty="0"/>
          </a:p>
        </p:txBody>
      </p:sp>
      <p:sp>
        <p:nvSpPr>
          <p:cNvPr id="54" name="Retângulo 53"/>
          <p:cNvSpPr/>
          <p:nvPr/>
        </p:nvSpPr>
        <p:spPr>
          <a:xfrm>
            <a:off x="6286512" y="3000372"/>
            <a:ext cx="648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CIDADE</a:t>
            </a:r>
            <a:endParaRPr lang="pt-BR" sz="900" dirty="0"/>
          </a:p>
        </p:txBody>
      </p:sp>
      <p:sp>
        <p:nvSpPr>
          <p:cNvPr id="55" name="Retângulo 54"/>
          <p:cNvSpPr/>
          <p:nvPr/>
        </p:nvSpPr>
        <p:spPr>
          <a:xfrm>
            <a:off x="6930280" y="3000372"/>
            <a:ext cx="324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56" name="Botão de ação: Personalizar 55">
            <a:hlinkClick r:id="rId5" action="ppaction://hlinksldjump" highlightClick="1"/>
          </p:cNvPr>
          <p:cNvSpPr/>
          <p:nvPr/>
        </p:nvSpPr>
        <p:spPr>
          <a:xfrm>
            <a:off x="6966280" y="3514457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7" name="Botão de ação: Personalizar 56">
            <a:hlinkClick r:id="rId5" action="ppaction://hlinksldjump" highlightClick="1"/>
          </p:cNvPr>
          <p:cNvSpPr/>
          <p:nvPr/>
        </p:nvSpPr>
        <p:spPr>
          <a:xfrm>
            <a:off x="6966280" y="377644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8" name="Botão de ação: Personalizar 57">
            <a:hlinkClick r:id="rId5" action="ppaction://hlinksldjump" highlightClick="1"/>
          </p:cNvPr>
          <p:cNvSpPr/>
          <p:nvPr/>
        </p:nvSpPr>
        <p:spPr>
          <a:xfrm>
            <a:off x="6966280" y="4038431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6966280" y="4300419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929058" y="459503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&lt;  1  2  3  &gt;</a:t>
            </a:r>
            <a:endParaRPr lang="pt-BR" sz="1400" b="1" dirty="0"/>
          </a:p>
        </p:txBody>
      </p:sp>
      <p:sp>
        <p:nvSpPr>
          <p:cNvPr id="63" name="Retângulo 62"/>
          <p:cNvSpPr/>
          <p:nvPr/>
        </p:nvSpPr>
        <p:spPr>
          <a:xfrm>
            <a:off x="3214678" y="2028721"/>
            <a:ext cx="280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071670" y="226430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Interessado(a):</a:t>
            </a:r>
            <a:endParaRPr lang="pt-BR" sz="1200" b="1" dirty="0"/>
          </a:p>
        </p:txBody>
      </p:sp>
      <p:sp>
        <p:nvSpPr>
          <p:cNvPr id="66" name="Retângulo 65"/>
          <p:cNvSpPr/>
          <p:nvPr/>
        </p:nvSpPr>
        <p:spPr>
          <a:xfrm>
            <a:off x="1975934" y="1185544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1979712" y="1142984"/>
            <a:ext cx="29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CADASTRO PESSOA FÍSICA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1979712" y="1500174"/>
            <a:ext cx="3168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2754296" y="2028721"/>
            <a:ext cx="460382" cy="21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smtClean="0"/>
              <a:t>CPF:</a:t>
            </a:r>
            <a:endParaRPr lang="pt-BR" sz="1200" b="1" dirty="0"/>
          </a:p>
        </p:txBody>
      </p:sp>
      <p:sp>
        <p:nvSpPr>
          <p:cNvPr id="70" name="Botão de ação: Personalizar 69">
            <a:hlinkClick r:id="" action="ppaction://noaction" highlightClick="1"/>
          </p:cNvPr>
          <p:cNvSpPr/>
          <p:nvPr/>
        </p:nvSpPr>
        <p:spPr>
          <a:xfrm>
            <a:off x="6000760" y="2528787"/>
            <a:ext cx="1044000" cy="288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PESQUISAR</a:t>
            </a:r>
            <a:endParaRPr lang="pt-BR" sz="1400" b="1" dirty="0">
              <a:solidFill>
                <a:schemeClr val="bg1"/>
              </a:solidFill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1835696" y="2957415"/>
            <a:ext cx="540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5143504" y="1500174"/>
            <a:ext cx="2052000" cy="216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+ CADASTRAR PESSOA FÍSICA</a:t>
            </a:r>
            <a:endParaRPr lang="pt-BR" sz="1200" b="1" dirty="0"/>
          </a:p>
        </p:txBody>
      </p:sp>
      <p:sp>
        <p:nvSpPr>
          <p:cNvPr id="73" name="Retângulo 72"/>
          <p:cNvSpPr/>
          <p:nvPr/>
        </p:nvSpPr>
        <p:spPr>
          <a:xfrm>
            <a:off x="3214678" y="2290958"/>
            <a:ext cx="3816000" cy="18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rgbClr val="FF0000"/>
                </a:solidFill>
              </a:rPr>
              <a:t>Maria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6" name="Botão de ação: Personalizar 135">
            <a:hlinkClick r:id="rId8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9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0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1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2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3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91,4388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6,8634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16,2214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114,5236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4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5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6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17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Botão de ação: Personalizar 119">
            <a:hlinkClick r:id="rId1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21" name="Botão de ação: Personalizar 120">
            <a:hlinkClick r:id="rId19" action="ppaction://hlinksldjump" highlightClick="1"/>
          </p:cNvPr>
          <p:cNvSpPr/>
          <p:nvPr/>
        </p:nvSpPr>
        <p:spPr>
          <a:xfrm>
            <a:off x="6822391" y="536988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5" name="Botão de ação: Personalizar 114">
            <a:hlinkClick r:id="rId20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1975934" y="1185544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79712" y="1142984"/>
            <a:ext cx="29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CADASTRAR PESSOA FÍSICA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5"/>
          <a:srcRect l="2632" t="3595" r="2632" b="11930"/>
          <a:stretch>
            <a:fillRect/>
          </a:stretch>
        </p:blipFill>
        <p:spPr bwMode="auto">
          <a:xfrm>
            <a:off x="2000232" y="1714488"/>
            <a:ext cx="514353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Botão de ação: Personalizar 27">
            <a:hlinkClick r:id="rId6" action="ppaction://hlinksldjump" highlightClick="1"/>
          </p:cNvPr>
          <p:cNvSpPr/>
          <p:nvPr/>
        </p:nvSpPr>
        <p:spPr>
          <a:xfrm>
            <a:off x="5397357" y="5121216"/>
            <a:ext cx="1620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SALVAR INFORMAÇÕES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1975934" y="1185544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79712" y="1142984"/>
            <a:ext cx="444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EDITAR REGISTRO CADASTRO PESSOA FÍSICA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5"/>
          <a:srcRect l="2632" t="3595" r="2632" b="11930"/>
          <a:stretch>
            <a:fillRect/>
          </a:stretch>
        </p:blipFill>
        <p:spPr bwMode="auto">
          <a:xfrm>
            <a:off x="2000232" y="1714488"/>
            <a:ext cx="514353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Botão de ação: Personalizar 27">
            <a:hlinkClick r:id="rId6" action="ppaction://hlinksldjump" highlightClick="1"/>
          </p:cNvPr>
          <p:cNvSpPr/>
          <p:nvPr/>
        </p:nvSpPr>
        <p:spPr>
          <a:xfrm>
            <a:off x="5397357" y="5121216"/>
            <a:ext cx="1620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SALVAR INFORMAÇÕES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rot="18828978">
            <a:off x="2144600" y="3003871"/>
            <a:ext cx="4633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PREENCHIDO</a:t>
            </a:r>
            <a:endParaRPr lang="pt-BR" sz="4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3214678" y="2028721"/>
            <a:ext cx="280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071670" y="226430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Razão Social:</a:t>
            </a:r>
            <a:endParaRPr lang="pt-BR" sz="1200" b="1" dirty="0"/>
          </a:p>
        </p:txBody>
      </p:sp>
      <p:sp>
        <p:nvSpPr>
          <p:cNvPr id="65" name="Retângulo 64"/>
          <p:cNvSpPr/>
          <p:nvPr/>
        </p:nvSpPr>
        <p:spPr>
          <a:xfrm>
            <a:off x="3214678" y="2290958"/>
            <a:ext cx="3816000" cy="18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rgbClr val="FF0000"/>
                </a:solidFill>
              </a:rPr>
              <a:t>Agropecuária P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1975934" y="1185544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1979712" y="1142984"/>
            <a:ext cx="29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CADASTRO PESSOA JURÍDICA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1979712" y="1500174"/>
            <a:ext cx="302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2681776" y="2028721"/>
            <a:ext cx="532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smtClean="0"/>
              <a:t>CNPJ:</a:t>
            </a:r>
            <a:endParaRPr lang="pt-BR" sz="1200" b="1" dirty="0"/>
          </a:p>
        </p:txBody>
      </p:sp>
      <p:sp>
        <p:nvSpPr>
          <p:cNvPr id="70" name="Botão de ação: Personalizar 69">
            <a:hlinkClick r:id="rId5" action="ppaction://hlinksldjump" highlightClick="1"/>
          </p:cNvPr>
          <p:cNvSpPr/>
          <p:nvPr/>
        </p:nvSpPr>
        <p:spPr>
          <a:xfrm>
            <a:off x="6000760" y="2528787"/>
            <a:ext cx="1044000" cy="288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PESQUISAR</a:t>
            </a:r>
            <a:endParaRPr lang="pt-BR" sz="1400" b="1" dirty="0">
              <a:solidFill>
                <a:schemeClr val="bg1"/>
              </a:solidFill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1835696" y="2957415"/>
            <a:ext cx="540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1835696" y="3000372"/>
            <a:ext cx="1008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CNPJ</a:t>
            </a:r>
            <a:endParaRPr lang="pt-BR" sz="800" dirty="0"/>
          </a:p>
        </p:txBody>
      </p:sp>
      <p:sp>
        <p:nvSpPr>
          <p:cNvPr id="35" name="Retângulo 34"/>
          <p:cNvSpPr/>
          <p:nvPr/>
        </p:nvSpPr>
        <p:spPr>
          <a:xfrm>
            <a:off x="2830207" y="3000372"/>
            <a:ext cx="1260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RAQZÃO SOCIAL</a:t>
            </a:r>
            <a:endParaRPr lang="pt-BR" sz="800" dirty="0"/>
          </a:p>
        </p:txBody>
      </p:sp>
      <p:sp>
        <p:nvSpPr>
          <p:cNvPr id="36" name="Retângulo 35"/>
          <p:cNvSpPr/>
          <p:nvPr/>
        </p:nvSpPr>
        <p:spPr>
          <a:xfrm>
            <a:off x="4095008" y="3000372"/>
            <a:ext cx="1512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ENDEREÇO</a:t>
            </a:r>
            <a:endParaRPr lang="pt-BR" sz="800" dirty="0"/>
          </a:p>
        </p:txBody>
      </p:sp>
      <p:sp>
        <p:nvSpPr>
          <p:cNvPr id="37" name="Retângulo 36"/>
          <p:cNvSpPr/>
          <p:nvPr/>
        </p:nvSpPr>
        <p:spPr>
          <a:xfrm>
            <a:off x="5602512" y="3000372"/>
            <a:ext cx="720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BAIRRO/RA</a:t>
            </a:r>
            <a:endParaRPr lang="pt-BR" sz="900" dirty="0"/>
          </a:p>
        </p:txBody>
      </p:sp>
      <p:sp>
        <p:nvSpPr>
          <p:cNvPr id="38" name="Retângulo 37"/>
          <p:cNvSpPr/>
          <p:nvPr/>
        </p:nvSpPr>
        <p:spPr>
          <a:xfrm>
            <a:off x="6286512" y="3000372"/>
            <a:ext cx="648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CIDADE</a:t>
            </a:r>
            <a:endParaRPr lang="pt-BR" sz="900" dirty="0"/>
          </a:p>
        </p:txBody>
      </p:sp>
      <p:sp>
        <p:nvSpPr>
          <p:cNvPr id="39" name="Retângulo 38"/>
          <p:cNvSpPr/>
          <p:nvPr/>
        </p:nvSpPr>
        <p:spPr>
          <a:xfrm>
            <a:off x="6930280" y="3000372"/>
            <a:ext cx="324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40" name="Botão de ação: Personalizar 39">
            <a:hlinkClick r:id="rId6" action="ppaction://hlinksldjump" highlightClick="1"/>
          </p:cNvPr>
          <p:cNvSpPr/>
          <p:nvPr/>
        </p:nvSpPr>
        <p:spPr>
          <a:xfrm>
            <a:off x="5000628" y="1500174"/>
            <a:ext cx="2214578" cy="214314"/>
          </a:xfrm>
          <a:prstGeom prst="actionButtonBlank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+ CADASTRAR PESSOA JURÍDICA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44"/>
          <p:cNvSpPr/>
          <p:nvPr/>
        </p:nvSpPr>
        <p:spPr>
          <a:xfrm>
            <a:off x="2071670" y="4672502"/>
            <a:ext cx="500066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63688" y="3220299"/>
            <a:ext cx="549059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tabLst>
                <a:tab pos="989013" algn="l"/>
                <a:tab pos="2243138" algn="l"/>
                <a:tab pos="3763963" algn="l"/>
                <a:tab pos="4486275" algn="l"/>
              </a:tabLst>
            </a:pPr>
            <a:r>
              <a:rPr lang="pt-BR" sz="800" dirty="0" smtClean="0"/>
              <a:t>00.125.658/0001-58	</a:t>
            </a:r>
            <a:r>
              <a:rPr lang="pt-BR" sz="800" b="1" dirty="0" smtClean="0">
                <a:solidFill>
                  <a:srgbClr val="FF0000"/>
                </a:solidFill>
              </a:rPr>
              <a:t>Agropecuária P</a:t>
            </a:r>
            <a:r>
              <a:rPr lang="pt-BR" sz="800" dirty="0" smtClean="0"/>
              <a:t>lanalto </a:t>
            </a:r>
            <a:r>
              <a:rPr lang="pt-BR" sz="800" dirty="0" err="1" smtClean="0"/>
              <a:t>Ltda</a:t>
            </a:r>
            <a:r>
              <a:rPr lang="pt-BR" sz="800" b="1" dirty="0" smtClean="0">
                <a:solidFill>
                  <a:srgbClr val="FF0000"/>
                </a:solidFill>
              </a:rPr>
              <a:t>	</a:t>
            </a:r>
            <a:r>
              <a:rPr lang="pt-BR" sz="800" dirty="0" smtClean="0"/>
              <a:t>Chácara 69 do  Córrego das Corujas	Lago Norte</a:t>
            </a:r>
            <a:r>
              <a:rPr lang="pt-BR" sz="800" b="1" dirty="0" smtClean="0">
                <a:solidFill>
                  <a:srgbClr val="FF0000"/>
                </a:solidFill>
              </a:rPr>
              <a:t>	</a:t>
            </a:r>
            <a:r>
              <a:rPr lang="pt-BR" sz="800" dirty="0" smtClean="0"/>
              <a:t>Brasília</a:t>
            </a:r>
          </a:p>
          <a:p>
            <a:pPr>
              <a:lnSpc>
                <a:spcPts val="2000"/>
              </a:lnSpc>
              <a:tabLst>
                <a:tab pos="989013" algn="l"/>
                <a:tab pos="2243138" algn="l"/>
                <a:tab pos="3763963" algn="l"/>
                <a:tab pos="4486275" algn="l"/>
              </a:tabLst>
            </a:pPr>
            <a:r>
              <a:rPr lang="pt-BR" sz="800" dirty="0" smtClean="0"/>
              <a:t>066.985.821-03	</a:t>
            </a:r>
            <a:r>
              <a:rPr lang="pt-BR" sz="800" dirty="0" smtClean="0">
                <a:solidFill>
                  <a:srgbClr val="FF0000"/>
                </a:solidFill>
              </a:rPr>
              <a:t>Agropecuária P</a:t>
            </a:r>
            <a:r>
              <a:rPr lang="pt-BR" sz="800" dirty="0" smtClean="0"/>
              <a:t>edra 8 </a:t>
            </a:r>
            <a:r>
              <a:rPr lang="pt-BR" sz="800" dirty="0" err="1" smtClean="0"/>
              <a:t>Ltda</a:t>
            </a:r>
            <a:r>
              <a:rPr lang="pt-BR" sz="800" dirty="0" smtClean="0"/>
              <a:t>	Lote 116 do Núcleo Rural Rio Preto 	Planaltina	Brasília</a:t>
            </a:r>
          </a:p>
          <a:p>
            <a:pPr>
              <a:lnSpc>
                <a:spcPts val="2000"/>
              </a:lnSpc>
              <a:tabLst>
                <a:tab pos="989013" algn="l"/>
                <a:tab pos="2243138" algn="l"/>
                <a:tab pos="3763963" algn="l"/>
                <a:tab pos="4486275" algn="l"/>
              </a:tabLst>
            </a:pPr>
            <a:r>
              <a:rPr lang="pt-BR" sz="800" dirty="0" smtClean="0"/>
              <a:t>655.741.952-44	</a:t>
            </a:r>
            <a:r>
              <a:rPr lang="pt-BR" sz="800" b="1" dirty="0" smtClean="0">
                <a:solidFill>
                  <a:srgbClr val="FF0000"/>
                </a:solidFill>
              </a:rPr>
              <a:t>Agropecuária P</a:t>
            </a:r>
            <a:r>
              <a:rPr lang="pt-BR" sz="800" dirty="0" smtClean="0"/>
              <a:t>or do Sol	 Núcleo Rural Tabatinga Lote 115</a:t>
            </a:r>
            <a:r>
              <a:rPr lang="pt-BR" sz="800" b="1" dirty="0" smtClean="0"/>
              <a:t> </a:t>
            </a:r>
            <a:r>
              <a:rPr lang="pt-BR" sz="800" dirty="0"/>
              <a:t>	</a:t>
            </a:r>
            <a:r>
              <a:rPr lang="pt-BR" sz="800" dirty="0" smtClean="0"/>
              <a:t>Planaltina	Brasília</a:t>
            </a:r>
          </a:p>
          <a:p>
            <a:pPr>
              <a:lnSpc>
                <a:spcPts val="2000"/>
              </a:lnSpc>
              <a:tabLst>
                <a:tab pos="989013" algn="l"/>
                <a:tab pos="2243138" algn="l"/>
                <a:tab pos="3763963" algn="l"/>
                <a:tab pos="4486275" algn="l"/>
              </a:tabLst>
            </a:pPr>
            <a:r>
              <a:rPr lang="pt-BR" sz="800" dirty="0" smtClean="0"/>
              <a:t>001.685.974-32	</a:t>
            </a:r>
            <a:r>
              <a:rPr lang="pt-BR" sz="800" b="1" dirty="0" smtClean="0">
                <a:solidFill>
                  <a:srgbClr val="FF0000"/>
                </a:solidFill>
              </a:rPr>
              <a:t>Agropecuária P</a:t>
            </a:r>
            <a:r>
              <a:rPr lang="pt-BR" sz="800" dirty="0" smtClean="0"/>
              <a:t>ereira </a:t>
            </a:r>
            <a:r>
              <a:rPr lang="pt-BR" sz="800" dirty="0" err="1" smtClean="0"/>
              <a:t>Ltda</a:t>
            </a:r>
            <a:r>
              <a:rPr lang="pt-BR" sz="800" dirty="0" smtClean="0"/>
              <a:t>	Quadra 7 Conjunto 6 Casa 23 	Guará	Brasília</a:t>
            </a:r>
          </a:p>
          <a:p>
            <a:pPr>
              <a:lnSpc>
                <a:spcPts val="2000"/>
              </a:lnSpc>
              <a:tabLst>
                <a:tab pos="989013" algn="l"/>
                <a:tab pos="2243138" algn="l"/>
                <a:tab pos="3763963" algn="l"/>
                <a:tab pos="4486275" algn="l"/>
              </a:tabLst>
            </a:pPr>
            <a:r>
              <a:rPr lang="pt-BR" sz="800" dirty="0" smtClean="0"/>
              <a:t>666.854.782-77	</a:t>
            </a:r>
            <a:r>
              <a:rPr lang="pt-BR" sz="800" b="1" dirty="0" smtClean="0">
                <a:solidFill>
                  <a:srgbClr val="FF0000"/>
                </a:solidFill>
              </a:rPr>
              <a:t>Agropecuária P</a:t>
            </a:r>
            <a:r>
              <a:rPr lang="pt-BR" sz="800" dirty="0" smtClean="0"/>
              <a:t>acífico	Rua Dr. Chico Brilhante nº 1546	Lagoinha	Formosa</a:t>
            </a:r>
            <a:endParaRPr lang="pt-BR" sz="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9" name="Botão de ação: Personalizar 48">
            <a:hlinkClick r:id="rId5" action="ppaction://hlinksldjump" highlightClick="1"/>
          </p:cNvPr>
          <p:cNvSpPr/>
          <p:nvPr/>
        </p:nvSpPr>
        <p:spPr>
          <a:xfrm>
            <a:off x="6966280" y="3252470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0" name="Retângulo 49"/>
          <p:cNvSpPr/>
          <p:nvPr/>
        </p:nvSpPr>
        <p:spPr>
          <a:xfrm>
            <a:off x="1835696" y="3000372"/>
            <a:ext cx="1008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CNPJ</a:t>
            </a:r>
            <a:endParaRPr lang="pt-BR" sz="800" dirty="0"/>
          </a:p>
        </p:txBody>
      </p:sp>
      <p:sp>
        <p:nvSpPr>
          <p:cNvPr id="51" name="Retângulo 50"/>
          <p:cNvSpPr/>
          <p:nvPr/>
        </p:nvSpPr>
        <p:spPr>
          <a:xfrm>
            <a:off x="2830207" y="3000372"/>
            <a:ext cx="1260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RAQZÃO SOCIAL</a:t>
            </a:r>
            <a:endParaRPr lang="pt-BR" sz="800" dirty="0"/>
          </a:p>
        </p:txBody>
      </p:sp>
      <p:sp>
        <p:nvSpPr>
          <p:cNvPr id="52" name="Retângulo 51"/>
          <p:cNvSpPr/>
          <p:nvPr/>
        </p:nvSpPr>
        <p:spPr>
          <a:xfrm>
            <a:off x="4095008" y="3000372"/>
            <a:ext cx="1512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ENDEREÇO</a:t>
            </a:r>
            <a:endParaRPr lang="pt-BR" sz="800" dirty="0"/>
          </a:p>
        </p:txBody>
      </p:sp>
      <p:sp>
        <p:nvSpPr>
          <p:cNvPr id="53" name="Retângulo 52"/>
          <p:cNvSpPr/>
          <p:nvPr/>
        </p:nvSpPr>
        <p:spPr>
          <a:xfrm>
            <a:off x="5602512" y="3000372"/>
            <a:ext cx="720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BAIRRO/RA</a:t>
            </a:r>
            <a:endParaRPr lang="pt-BR" sz="900" dirty="0"/>
          </a:p>
        </p:txBody>
      </p:sp>
      <p:sp>
        <p:nvSpPr>
          <p:cNvPr id="54" name="Retângulo 53"/>
          <p:cNvSpPr/>
          <p:nvPr/>
        </p:nvSpPr>
        <p:spPr>
          <a:xfrm>
            <a:off x="6286512" y="3000372"/>
            <a:ext cx="648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CIDADE</a:t>
            </a:r>
            <a:endParaRPr lang="pt-BR" sz="900" dirty="0"/>
          </a:p>
        </p:txBody>
      </p:sp>
      <p:sp>
        <p:nvSpPr>
          <p:cNvPr id="55" name="Retângulo 54"/>
          <p:cNvSpPr/>
          <p:nvPr/>
        </p:nvSpPr>
        <p:spPr>
          <a:xfrm>
            <a:off x="6930280" y="3000372"/>
            <a:ext cx="324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56" name="Botão de ação: Personalizar 55">
            <a:hlinkClick r:id="rId5" action="ppaction://hlinksldjump" highlightClick="1"/>
          </p:cNvPr>
          <p:cNvSpPr/>
          <p:nvPr/>
        </p:nvSpPr>
        <p:spPr>
          <a:xfrm>
            <a:off x="6966280" y="3514457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7" name="Botão de ação: Personalizar 56">
            <a:hlinkClick r:id="rId5" action="ppaction://hlinksldjump" highlightClick="1"/>
          </p:cNvPr>
          <p:cNvSpPr/>
          <p:nvPr/>
        </p:nvSpPr>
        <p:spPr>
          <a:xfrm>
            <a:off x="6966280" y="377644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8" name="Botão de ação: Personalizar 57">
            <a:hlinkClick r:id="rId5" action="ppaction://hlinksldjump" highlightClick="1"/>
          </p:cNvPr>
          <p:cNvSpPr/>
          <p:nvPr/>
        </p:nvSpPr>
        <p:spPr>
          <a:xfrm>
            <a:off x="6966280" y="4038431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6966280" y="4300419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929058" y="459503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&lt;  1  2  3  &gt;</a:t>
            </a:r>
            <a:endParaRPr lang="pt-BR" sz="1400" b="1" dirty="0"/>
          </a:p>
        </p:txBody>
      </p:sp>
      <p:sp>
        <p:nvSpPr>
          <p:cNvPr id="63" name="Retângulo 62"/>
          <p:cNvSpPr/>
          <p:nvPr/>
        </p:nvSpPr>
        <p:spPr>
          <a:xfrm>
            <a:off x="3214678" y="2028721"/>
            <a:ext cx="280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071670" y="226430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Razão Social:</a:t>
            </a:r>
            <a:endParaRPr lang="pt-BR" sz="1200" b="1" dirty="0"/>
          </a:p>
        </p:txBody>
      </p:sp>
      <p:sp>
        <p:nvSpPr>
          <p:cNvPr id="65" name="Retângulo 64"/>
          <p:cNvSpPr/>
          <p:nvPr/>
        </p:nvSpPr>
        <p:spPr>
          <a:xfrm>
            <a:off x="3214678" y="2290958"/>
            <a:ext cx="3816000" cy="18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rgbClr val="FF0000"/>
                </a:solidFill>
              </a:rPr>
              <a:t>Agropecuária P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1975934" y="1185544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1979712" y="1142984"/>
            <a:ext cx="29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CADASTRO PESSOA JURÍDICA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1979712" y="1500174"/>
            <a:ext cx="302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2681776" y="2028721"/>
            <a:ext cx="532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smtClean="0"/>
              <a:t>CNPJ:</a:t>
            </a:r>
            <a:endParaRPr lang="pt-BR" sz="1200" b="1" dirty="0"/>
          </a:p>
        </p:txBody>
      </p:sp>
      <p:sp>
        <p:nvSpPr>
          <p:cNvPr id="70" name="Botão de ação: Personalizar 69">
            <a:hlinkClick r:id="" action="ppaction://noaction" highlightClick="1"/>
          </p:cNvPr>
          <p:cNvSpPr/>
          <p:nvPr/>
        </p:nvSpPr>
        <p:spPr>
          <a:xfrm>
            <a:off x="6000760" y="2528787"/>
            <a:ext cx="1044000" cy="288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PESQUISAR</a:t>
            </a:r>
            <a:endParaRPr lang="pt-BR" sz="1400" b="1" dirty="0">
              <a:solidFill>
                <a:schemeClr val="bg1"/>
              </a:solidFill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1835696" y="2957415"/>
            <a:ext cx="540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otão de ação: Personalizar 33">
            <a:hlinkClick r:id="rId6" action="ppaction://hlinksldjump" highlightClick="1"/>
          </p:cNvPr>
          <p:cNvSpPr/>
          <p:nvPr/>
        </p:nvSpPr>
        <p:spPr>
          <a:xfrm>
            <a:off x="5000628" y="1500174"/>
            <a:ext cx="2214578" cy="214314"/>
          </a:xfrm>
          <a:prstGeom prst="actionButtonBlank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+ CADASTRAR PESSOA JURÍDICA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1975934" y="1185544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1979712" y="1142984"/>
            <a:ext cx="29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CADASTRO PESSOA JURÍDICA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3" y="1785926"/>
            <a:ext cx="521585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Botão de ação: Personalizar 27">
            <a:hlinkClick r:id="rId6" action="ppaction://hlinksldjump" highlightClick="1"/>
          </p:cNvPr>
          <p:cNvSpPr/>
          <p:nvPr/>
        </p:nvSpPr>
        <p:spPr>
          <a:xfrm>
            <a:off x="5397357" y="5121216"/>
            <a:ext cx="1620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SALVAR INFORMAÇÕES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1975934" y="1185544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1979712" y="1142984"/>
            <a:ext cx="29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CADASTRO PESSOA JURÍDICA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3" y="1785926"/>
            <a:ext cx="521585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Botão de ação: Personalizar 27">
            <a:hlinkClick r:id="rId6" action="ppaction://hlinksldjump" highlightClick="1"/>
          </p:cNvPr>
          <p:cNvSpPr/>
          <p:nvPr/>
        </p:nvSpPr>
        <p:spPr>
          <a:xfrm>
            <a:off x="5397357" y="5121216"/>
            <a:ext cx="1620000" cy="2520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SALVAR INFORMAÇÕES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 rot="18828978">
            <a:off x="2213716" y="3165975"/>
            <a:ext cx="4184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PREENCHIDO</a:t>
            </a:r>
            <a:endParaRPr lang="pt-BR" sz="4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" action="ppaction://noaction" highlightClick="1"/>
          </p:cNvPr>
          <p:cNvSpPr/>
          <p:nvPr/>
        </p:nvSpPr>
        <p:spPr>
          <a:xfrm>
            <a:off x="642910" y="1214422"/>
            <a:ext cx="3929090" cy="1714512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285720" y="2643182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a vencer além de 30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Botão de ação: Personalizar 12">
            <a:hlinkClick r:id="" action="ppaction://noaction" highlightClick="1"/>
          </p:cNvPr>
          <p:cNvSpPr/>
          <p:nvPr/>
        </p:nvSpPr>
        <p:spPr>
          <a:xfrm>
            <a:off x="285720" y="2428867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a vencer nos próximos 30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4" name="Botão de ação: Personalizar 13">
            <a:hlinkClick r:id="" action="ppaction://noaction" highlightClick="1"/>
          </p:cNvPr>
          <p:cNvSpPr/>
          <p:nvPr/>
        </p:nvSpPr>
        <p:spPr>
          <a:xfrm>
            <a:off x="285720" y="2214553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a vencer nos próximos 15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Botão de ação: Personalizar 14">
            <a:hlinkClick r:id="" action="ppaction://noaction" highlightClick="1"/>
          </p:cNvPr>
          <p:cNvSpPr/>
          <p:nvPr/>
        </p:nvSpPr>
        <p:spPr>
          <a:xfrm>
            <a:off x="285720" y="2000239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a vencer nos próximos 7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" name="Botão de ação: Personalizar 15">
            <a:hlinkClick r:id="" action="ppaction://noaction" highlightClick="1"/>
          </p:cNvPr>
          <p:cNvSpPr/>
          <p:nvPr/>
        </p:nvSpPr>
        <p:spPr>
          <a:xfrm>
            <a:off x="285720" y="1785925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vencidas a mais de 7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7" name="Botão de ação: Personalizar 16">
            <a:hlinkClick r:id="" action="ppaction://noaction" highlightClick="1"/>
          </p:cNvPr>
          <p:cNvSpPr/>
          <p:nvPr/>
        </p:nvSpPr>
        <p:spPr>
          <a:xfrm>
            <a:off x="285720" y="1571611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vencidas a mais de 15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285720" y="1357297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vencidas a mais de 30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2710678" y="1415088"/>
            <a:ext cx="180000" cy="108000"/>
          </a:xfrm>
          <a:prstGeom prst="actionButtonBlank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2710678" y="1625583"/>
            <a:ext cx="648000" cy="108000"/>
          </a:xfrm>
          <a:prstGeom prst="actionButtonBlank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2710678" y="1836078"/>
            <a:ext cx="1296000" cy="108000"/>
          </a:xfrm>
          <a:prstGeom prst="actionButtonBlank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2710678" y="2046573"/>
            <a:ext cx="396000" cy="108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2710678" y="2257068"/>
            <a:ext cx="972000" cy="108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2710678" y="2467563"/>
            <a:ext cx="1512000" cy="108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2710678" y="2678058"/>
            <a:ext cx="360000" cy="108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067868" y="2619244"/>
            <a:ext cx="50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10</a:t>
            </a:r>
            <a:endParaRPr lang="pt-BR" sz="11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202935" y="2397043"/>
            <a:ext cx="50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42</a:t>
            </a:r>
            <a:endParaRPr lang="pt-BR" sz="11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643306" y="2186719"/>
            <a:ext cx="50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27</a:t>
            </a:r>
            <a:endParaRPr lang="pt-BR" sz="11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071802" y="1976395"/>
            <a:ext cx="50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11</a:t>
            </a:r>
            <a:endParaRPr lang="pt-BR" sz="11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952808" y="1766071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36</a:t>
            </a:r>
            <a:endParaRPr lang="pt-BR" sz="11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3321741" y="1555747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18</a:t>
            </a:r>
            <a:endParaRPr lang="pt-BR" sz="11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2857488" y="1333360"/>
            <a:ext cx="50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5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3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4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5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6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7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8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6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17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785918" y="3429000"/>
            <a:ext cx="5286412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1785918" y="346066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dados das áreas do Contrato (em hectares)</a:t>
            </a:r>
            <a:endParaRPr lang="pt-BR" b="1" dirty="0"/>
          </a:p>
        </p:txBody>
      </p:sp>
      <p:sp>
        <p:nvSpPr>
          <p:cNvPr id="122" name="Botão de ação: Personalizar 121">
            <a:hlinkClick r:id="rId19" action="ppaction://hlinksldjump" highlightClick="1"/>
          </p:cNvPr>
          <p:cNvSpPr/>
          <p:nvPr/>
        </p:nvSpPr>
        <p:spPr>
          <a:xfrm>
            <a:off x="4672964" y="4972259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1826296" y="3928423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20" action="ppaction://hlinksldjump" highlightClick="1"/>
          </p:cNvPr>
          <p:cNvSpPr/>
          <p:nvPr/>
        </p:nvSpPr>
        <p:spPr>
          <a:xfrm>
            <a:off x="6660232" y="353266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2641177" y="4186441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Total</a:t>
            </a:r>
            <a:endParaRPr lang="pt-BR" sz="1000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2641177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114,5236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3978925" y="4186441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APP</a:t>
            </a:r>
            <a:endParaRPr lang="pt-BR" sz="1000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3988110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16,2200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1857356" y="4472193"/>
            <a:ext cx="783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err="1" smtClean="0"/>
              <a:t>Contratro</a:t>
            </a:r>
            <a:r>
              <a:rPr lang="pt-BR" sz="1000" b="1" dirty="0" smtClean="0"/>
              <a:t>:</a:t>
            </a:r>
            <a:endParaRPr lang="pt-BR" sz="1000" b="1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5335042" y="4186441"/>
            <a:ext cx="1243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Reserva Legal</a:t>
            </a:r>
            <a:endParaRPr lang="pt-BR" sz="1000" b="1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5335042" y="4474483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6,8648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6" name="Botão de ação: Personalizar 135">
            <a:hlinkClick r:id="rId8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9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0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1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2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3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91,4388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6,8634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16,2214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114,5236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4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5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6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17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Botão de ação: Personalizar 119">
            <a:hlinkClick r:id="rId1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21" name="Botão de ação: Personalizar 120">
            <a:hlinkClick r:id="rId19" action="ppaction://hlinksldjump" highlightClick="1"/>
          </p:cNvPr>
          <p:cNvSpPr/>
          <p:nvPr/>
        </p:nvSpPr>
        <p:spPr>
          <a:xfrm>
            <a:off x="6822391" y="536988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5" name="Botão de ação: Personalizar 114">
            <a:hlinkClick r:id="rId20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2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3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4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5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3000364" y="3429000"/>
            <a:ext cx="3214710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000364" y="346066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NIRF</a:t>
            </a:r>
            <a:endParaRPr lang="pt-BR" b="1" dirty="0"/>
          </a:p>
        </p:txBody>
      </p:sp>
      <p:sp>
        <p:nvSpPr>
          <p:cNvPr id="122" name="Botão de ação: Personalizar 121">
            <a:hlinkClick r:id="rId16" action="ppaction://hlinksldjump" highlightClick="1"/>
          </p:cNvPr>
          <p:cNvSpPr/>
          <p:nvPr/>
        </p:nvSpPr>
        <p:spPr>
          <a:xfrm>
            <a:off x="3500430" y="4972259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3040742" y="3928423"/>
            <a:ext cx="3174332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17" action="ppaction://hlinksldjump" highlightClick="1"/>
          </p:cNvPr>
          <p:cNvSpPr/>
          <p:nvPr/>
        </p:nvSpPr>
        <p:spPr>
          <a:xfrm>
            <a:off x="5775813" y="3532337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4139378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951.099.034.630-9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3428992" y="4472193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NIRF:</a:t>
            </a:r>
            <a:endParaRPr lang="pt-BR" sz="1000" b="1" dirty="0"/>
          </a:p>
        </p:txBody>
      </p:sp>
      <p:sp>
        <p:nvSpPr>
          <p:cNvPr id="127" name="Botão de ação: Personalizar 126">
            <a:hlinkClick r:id="rId18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9" name="Botão de ação: Personalizar 128">
            <a:hlinkClick r:id="rId19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0" name="Botão de ação: Personalizar 129">
            <a:hlinkClick r:id="rId20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21" action="ppaction://hlinksldjump" highlightClick="1"/>
          </p:cNvPr>
          <p:cNvSpPr/>
          <p:nvPr/>
        </p:nvSpPr>
        <p:spPr>
          <a:xfrm>
            <a:off x="6822391" y="536988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6" name="Botão de ação: Personalizar 135">
            <a:hlinkClick r:id="rId8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9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0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solidFill>
                  <a:srgbClr val="FF0000"/>
                </a:solidFill>
              </a:rPr>
              <a:t>951.099.034.630-9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1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2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3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3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NRI: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20" name="Botão de ação: Personalizar 119">
            <a:hlinkClick r:id="rId14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1" name="Botão de ação: Personalizar 120">
            <a:hlinkClick r:id="rId15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2" name="Botão de ação: Personalizar 121">
            <a:hlinkClick r:id="rId16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3" name="Botão de ação: Personalizar 122">
            <a:hlinkClick r:id="rId17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12" name="Botão de ação: Personalizar 111">
            <a:hlinkClick r:id="rId18" action="ppaction://hlinksldjump" highlightClick="1"/>
          </p:cNvPr>
          <p:cNvSpPr/>
          <p:nvPr/>
        </p:nvSpPr>
        <p:spPr>
          <a:xfrm>
            <a:off x="6822391" y="536988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5" name="Botão de ação: Personalizar 114">
            <a:hlinkClick r:id="rId19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tão de ação: Personalizar 120">
            <a:hlinkClick r:id="" action="ppaction://noaction" highlightClick="1"/>
          </p:cNvPr>
          <p:cNvSpPr/>
          <p:nvPr/>
        </p:nvSpPr>
        <p:spPr>
          <a:xfrm>
            <a:off x="285720" y="1214422"/>
            <a:ext cx="8572560" cy="500066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8" name="Botão de ação: Personalizar 7">
            <a:hlinkClick r:id="rId4" action="ppaction://hlinksldjump" highlightClick="1"/>
          </p:cNvPr>
          <p:cNvSpPr/>
          <p:nvPr/>
        </p:nvSpPr>
        <p:spPr>
          <a:xfrm>
            <a:off x="4930894" y="21744"/>
            <a:ext cx="2161386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14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5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83671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PONTOS DE CONTROLE</a:t>
            </a:r>
            <a:endParaRPr lang="pt-BR" b="1" dirty="0"/>
          </a:p>
        </p:txBody>
      </p:sp>
      <p:sp>
        <p:nvSpPr>
          <p:cNvPr id="79" name="Botão de ação: Personalizar 78">
            <a:hlinkClick r:id="rId6" action="ppaction://hlinksldjump" highlightClick="1"/>
          </p:cNvPr>
          <p:cNvSpPr/>
          <p:nvPr/>
        </p:nvSpPr>
        <p:spPr>
          <a:xfrm>
            <a:off x="285720" y="5715015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tx1"/>
                </a:solidFill>
              </a:rPr>
              <a:t>Início do processo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80" name="Botão de ação: Personalizar 79">
            <a:hlinkClick r:id="" action="ppaction://noaction" highlightClick="1"/>
          </p:cNvPr>
          <p:cNvSpPr/>
          <p:nvPr/>
        </p:nvSpPr>
        <p:spPr>
          <a:xfrm>
            <a:off x="285720" y="5379805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Comprovada a ocupação da gleba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1" name="Botão de ação: Personalizar 80">
            <a:hlinkClick r:id="" action="ppaction://noaction" highlightClick="1"/>
          </p:cNvPr>
          <p:cNvSpPr/>
          <p:nvPr/>
        </p:nvSpPr>
        <p:spPr>
          <a:xfrm>
            <a:off x="285720" y="5044596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Existência de atividade rural efetiva na gleba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2" name="Botão de ação: Personalizar 81">
            <a:hlinkClick r:id="" action="ppaction://noaction" highlightClick="1"/>
          </p:cNvPr>
          <p:cNvSpPr/>
          <p:nvPr/>
        </p:nvSpPr>
        <p:spPr>
          <a:xfrm>
            <a:off x="285720" y="4709387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Anuência Prévia SEDUH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3" name="Botão de ação: Personalizar 82">
            <a:hlinkClick r:id="" action="ppaction://noaction" highlightClick="1"/>
          </p:cNvPr>
          <p:cNvSpPr/>
          <p:nvPr/>
        </p:nvSpPr>
        <p:spPr>
          <a:xfrm>
            <a:off x="285720" y="4374178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Anuência Prévia TERRACAP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4" name="Botão de ação: Personalizar 83">
            <a:hlinkClick r:id="" action="ppaction://noaction" highlightClick="1"/>
          </p:cNvPr>
          <p:cNvSpPr/>
          <p:nvPr/>
        </p:nvSpPr>
        <p:spPr>
          <a:xfrm>
            <a:off x="285720" y="4038969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PU - juntado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5" name="Botão de ação: Personalizar 84">
            <a:hlinkClick r:id="" action="ppaction://noaction" highlightClick="1"/>
          </p:cNvPr>
          <p:cNvSpPr/>
          <p:nvPr/>
        </p:nvSpPr>
        <p:spPr>
          <a:xfrm>
            <a:off x="285720" y="3703760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PU - aprovado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" action="ppaction://noaction" highlightClick="1"/>
          </p:cNvPr>
          <p:cNvSpPr/>
          <p:nvPr/>
        </p:nvSpPr>
        <p:spPr>
          <a:xfrm>
            <a:off x="285720" y="3368551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GTPDOT - Aprovado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7" name="Botão de ação: Personalizar 86">
            <a:hlinkClick r:id="" action="ppaction://noaction" highlightClick="1"/>
          </p:cNvPr>
          <p:cNvSpPr/>
          <p:nvPr/>
        </p:nvSpPr>
        <p:spPr>
          <a:xfrm>
            <a:off x="285720" y="3033342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AJL - aprovado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" action="ppaction://noaction" highlightClick="1"/>
          </p:cNvPr>
          <p:cNvSpPr/>
          <p:nvPr/>
        </p:nvSpPr>
        <p:spPr>
          <a:xfrm>
            <a:off x="285720" y="2698133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COREG - aprovado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9" name="Botão de ação: Personalizar 88">
            <a:hlinkClick r:id="" action="ppaction://noaction" highlightClick="1"/>
          </p:cNvPr>
          <p:cNvSpPr/>
          <p:nvPr/>
        </p:nvSpPr>
        <p:spPr>
          <a:xfrm>
            <a:off x="285720" y="2362924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Juntada da Declaração de legítimo ocupante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0" name="Botão de ação: Personalizar 89">
            <a:hlinkClick r:id="" action="ppaction://noaction" highlightClick="1"/>
          </p:cNvPr>
          <p:cNvSpPr/>
          <p:nvPr/>
        </p:nvSpPr>
        <p:spPr>
          <a:xfrm>
            <a:off x="285720" y="2027715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Contrato de CDU assinado/entregue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1" name="Botão de ação: Personalizar 90">
            <a:hlinkClick r:id="" action="ppaction://noaction" highlightClick="1"/>
          </p:cNvPr>
          <p:cNvSpPr/>
          <p:nvPr/>
        </p:nvSpPr>
        <p:spPr>
          <a:xfrm>
            <a:off x="285720" y="1692506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Publicação do extrato de CDU no DODF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2" name="Botão de ação: Personalizar 91">
            <a:hlinkClick r:id="" action="ppaction://noaction" highlightClick="1"/>
          </p:cNvPr>
          <p:cNvSpPr/>
          <p:nvPr/>
        </p:nvSpPr>
        <p:spPr>
          <a:xfrm>
            <a:off x="285720" y="1357297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Contrato de CDRU assinado/entregue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3" name="Botão de ação: Personalizar 92">
            <a:hlinkClick r:id="" action="ppaction://noaction" highlightClick="1"/>
          </p:cNvPr>
          <p:cNvSpPr/>
          <p:nvPr/>
        </p:nvSpPr>
        <p:spPr>
          <a:xfrm>
            <a:off x="3714744" y="5772806"/>
            <a:ext cx="504000" cy="180000"/>
          </a:xfrm>
          <a:prstGeom prst="actionButtonBlank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4" name="Botão de ação: Personalizar 93">
            <a:hlinkClick r:id="" action="ppaction://noaction" highlightClick="1"/>
          </p:cNvPr>
          <p:cNvSpPr/>
          <p:nvPr/>
        </p:nvSpPr>
        <p:spPr>
          <a:xfrm>
            <a:off x="3714744" y="1415088"/>
            <a:ext cx="90000" cy="180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5" name="Botão de ação: Personalizar 94">
            <a:hlinkClick r:id="" action="ppaction://noaction" highlightClick="1"/>
          </p:cNvPr>
          <p:cNvSpPr/>
          <p:nvPr/>
        </p:nvSpPr>
        <p:spPr>
          <a:xfrm>
            <a:off x="3714744" y="1750297"/>
            <a:ext cx="4248000" cy="180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6" name="Botão de ação: Personalizar 95">
            <a:hlinkClick r:id="" action="ppaction://noaction" highlightClick="1"/>
          </p:cNvPr>
          <p:cNvSpPr/>
          <p:nvPr/>
        </p:nvSpPr>
        <p:spPr>
          <a:xfrm>
            <a:off x="3714744" y="2085506"/>
            <a:ext cx="4320000" cy="180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7" name="Botão de ação: Personalizar 96">
            <a:hlinkClick r:id="" action="ppaction://noaction" highlightClick="1"/>
          </p:cNvPr>
          <p:cNvSpPr/>
          <p:nvPr/>
        </p:nvSpPr>
        <p:spPr>
          <a:xfrm>
            <a:off x="3714744" y="2420715"/>
            <a:ext cx="187200" cy="1800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8" name="Botão de ação: Personalizar 97">
            <a:hlinkClick r:id="" action="ppaction://noaction" highlightClick="1"/>
          </p:cNvPr>
          <p:cNvSpPr/>
          <p:nvPr/>
        </p:nvSpPr>
        <p:spPr>
          <a:xfrm>
            <a:off x="3714744" y="2755924"/>
            <a:ext cx="601200" cy="180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9" name="Botão de ação: Personalizar 98">
            <a:hlinkClick r:id="" action="ppaction://noaction" highlightClick="1"/>
          </p:cNvPr>
          <p:cNvSpPr/>
          <p:nvPr/>
        </p:nvSpPr>
        <p:spPr>
          <a:xfrm>
            <a:off x="3714744" y="3091133"/>
            <a:ext cx="248400" cy="180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0" name="Botão de ação: Personalizar 99">
            <a:hlinkClick r:id="" action="ppaction://noaction" highlightClick="1"/>
          </p:cNvPr>
          <p:cNvSpPr/>
          <p:nvPr/>
        </p:nvSpPr>
        <p:spPr>
          <a:xfrm>
            <a:off x="3714744" y="3426342"/>
            <a:ext cx="10800" cy="180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3714744" y="3761551"/>
            <a:ext cx="540000" cy="180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2" name="Botão de ação: Personalizar 101">
            <a:hlinkClick r:id="" action="ppaction://noaction" highlightClick="1"/>
          </p:cNvPr>
          <p:cNvSpPr/>
          <p:nvPr/>
        </p:nvSpPr>
        <p:spPr>
          <a:xfrm>
            <a:off x="3714744" y="4096760"/>
            <a:ext cx="468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3" name="Botão de ação: Personalizar 102">
            <a:hlinkClick r:id="" action="ppaction://noaction" highlightClick="1"/>
          </p:cNvPr>
          <p:cNvSpPr/>
          <p:nvPr/>
        </p:nvSpPr>
        <p:spPr>
          <a:xfrm>
            <a:off x="3714744" y="4431969"/>
            <a:ext cx="18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4" name="Botão de ação: Personalizar 103">
            <a:hlinkClick r:id="" action="ppaction://noaction" highlightClick="1"/>
          </p:cNvPr>
          <p:cNvSpPr/>
          <p:nvPr/>
        </p:nvSpPr>
        <p:spPr>
          <a:xfrm>
            <a:off x="3714744" y="4767178"/>
            <a:ext cx="504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3714744" y="5102387"/>
            <a:ext cx="432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3714744" y="5437596"/>
            <a:ext cx="936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214810" y="5715016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140</a:t>
            </a:r>
            <a:endParaRPr lang="pt-BR" sz="14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643438" y="5357826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260</a:t>
            </a:r>
            <a:endParaRPr lang="pt-BR" sz="1400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4143372" y="5050049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120</a:t>
            </a:r>
            <a:endParaRPr lang="pt-BR" sz="14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4214810" y="4714884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140</a:t>
            </a:r>
            <a:endParaRPr lang="pt-BR" sz="140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3714744" y="4357694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</a:t>
            </a:r>
            <a:endParaRPr lang="pt-BR" sz="1400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4143372" y="4030998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130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4286248" y="3687456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150</a:t>
            </a:r>
            <a:endParaRPr lang="pt-BR" sz="1400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3714744" y="3357562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3986848" y="3027668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69</a:t>
            </a:r>
            <a:endParaRPr lang="pt-BR" sz="14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4286248" y="2697774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167</a:t>
            </a:r>
            <a:endParaRPr lang="pt-BR" sz="14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3857620" y="2357430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52</a:t>
            </a:r>
            <a:endParaRPr lang="pt-BR" sz="14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8001024" y="2027537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1200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7929586" y="1670346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1180</a:t>
            </a:r>
            <a:endParaRPr lang="pt-BR" sz="1400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3786182" y="1357298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25</a:t>
            </a:r>
            <a:endParaRPr lang="pt-BR" sz="1400" dirty="0"/>
          </a:p>
        </p:txBody>
      </p:sp>
      <p:sp>
        <p:nvSpPr>
          <p:cNvPr id="126" name="Seta para a direita 125"/>
          <p:cNvSpPr/>
          <p:nvPr/>
        </p:nvSpPr>
        <p:spPr>
          <a:xfrm rot="1986997">
            <a:off x="1809649" y="5600385"/>
            <a:ext cx="428628" cy="21431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Botão de ação: Personalizar 51">
            <a:hlinkClick r:id="rId7" action="ppaction://hlinksldjump" highlightClick="1"/>
          </p:cNvPr>
          <p:cNvSpPr/>
          <p:nvPr/>
        </p:nvSpPr>
        <p:spPr>
          <a:xfrm>
            <a:off x="3922782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ADMIN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7762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2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3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4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5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6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3000364" y="3429000"/>
            <a:ext cx="3214710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000364" y="346066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CCIR</a:t>
            </a:r>
            <a:endParaRPr lang="pt-BR" b="1" dirty="0"/>
          </a:p>
        </p:txBody>
      </p:sp>
      <p:sp>
        <p:nvSpPr>
          <p:cNvPr id="122" name="Botão de ação: Personalizar 121">
            <a:hlinkClick r:id="rId17" action="ppaction://hlinksldjump" highlightClick="1"/>
          </p:cNvPr>
          <p:cNvSpPr/>
          <p:nvPr/>
        </p:nvSpPr>
        <p:spPr>
          <a:xfrm>
            <a:off x="3500430" y="4972259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3040742" y="3928423"/>
            <a:ext cx="3174332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18" action="ppaction://hlinksldjump" highlightClick="1"/>
          </p:cNvPr>
          <p:cNvSpPr/>
          <p:nvPr/>
        </p:nvSpPr>
        <p:spPr>
          <a:xfrm>
            <a:off x="5775813" y="3532337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4139378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132.111.854.982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3428992" y="4472193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CCIR:</a:t>
            </a:r>
            <a:endParaRPr lang="pt-BR" sz="1000" b="1" dirty="0"/>
          </a:p>
        </p:txBody>
      </p:sp>
      <p:sp>
        <p:nvSpPr>
          <p:cNvPr id="127" name="Botão de ação: Personalizar 126">
            <a:hlinkClick r:id="rId19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9" name="Botão de ação: Personalizar 128">
            <a:hlinkClick r:id="rId20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0" name="Botão de ação: Personalizar 129">
            <a:hlinkClick r:id="rId21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22" action="ppaction://hlinksldjump" highlightClick="1"/>
          </p:cNvPr>
          <p:cNvSpPr/>
          <p:nvPr/>
        </p:nvSpPr>
        <p:spPr>
          <a:xfrm>
            <a:off x="6822391" y="536988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6" name="Botão de ação: Personalizar 135">
            <a:hlinkClick r:id="rId8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9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0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solidFill>
                  <a:srgbClr val="FF0000"/>
                </a:solidFill>
              </a:rPr>
              <a:t>132.111.854.982</a:t>
            </a:r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1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2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3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3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4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NRI: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20" name="Botão de ação: Personalizar 119">
            <a:hlinkClick r:id="rId15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1" name="Botão de ação: Personalizar 120">
            <a:hlinkClick r:id="rId16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2" name="Botão de ação: Personalizar 121">
            <a:hlinkClick r:id="rId17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3" name="Botão de ação: Personalizar 122">
            <a:hlinkClick r:id="rId1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12" name="Botão de ação: Personalizar 111">
            <a:hlinkClick r:id="rId19" action="ppaction://hlinksldjump" highlightClick="1"/>
          </p:cNvPr>
          <p:cNvSpPr/>
          <p:nvPr/>
        </p:nvSpPr>
        <p:spPr>
          <a:xfrm>
            <a:off x="6822391" y="536988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8" name="Botão de ação: Personalizar 117">
            <a:hlinkClick r:id="rId20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2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3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4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5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6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3000364" y="3429000"/>
            <a:ext cx="3214710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000364" y="346066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NRI</a:t>
            </a:r>
            <a:endParaRPr lang="pt-BR" b="1" dirty="0"/>
          </a:p>
        </p:txBody>
      </p:sp>
      <p:sp>
        <p:nvSpPr>
          <p:cNvPr id="122" name="Botão de ação: Personalizar 121">
            <a:hlinkClick r:id="rId17" action="ppaction://hlinksldjump" highlightClick="1"/>
          </p:cNvPr>
          <p:cNvSpPr/>
          <p:nvPr/>
        </p:nvSpPr>
        <p:spPr>
          <a:xfrm>
            <a:off x="3500430" y="4972259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3040742" y="3928423"/>
            <a:ext cx="3174332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18" action="ppaction://hlinksldjump" highlightClick="1"/>
          </p:cNvPr>
          <p:cNvSpPr/>
          <p:nvPr/>
        </p:nvSpPr>
        <p:spPr>
          <a:xfrm>
            <a:off x="5775813" y="3532337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4139378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855.648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3428992" y="4472193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NRI:</a:t>
            </a:r>
            <a:endParaRPr lang="pt-BR" sz="1000" b="1" dirty="0"/>
          </a:p>
        </p:txBody>
      </p:sp>
      <p:sp>
        <p:nvSpPr>
          <p:cNvPr id="127" name="Botão de ação: Personalizar 126">
            <a:hlinkClick r:id="rId19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9" name="Botão de ação: Personalizar 128">
            <a:hlinkClick r:id="rId20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0" name="Botão de ação: Personalizar 129">
            <a:hlinkClick r:id="rId21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6" name="Botão de ação: Personalizar 135">
            <a:hlinkClick r:id="rId8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9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0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1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2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3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3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4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NRI: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solidFill>
                  <a:srgbClr val="FF0000"/>
                </a:solidFill>
              </a:rPr>
              <a:t>855.648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20" name="Botão de ação: Personalizar 119">
            <a:hlinkClick r:id="rId15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1" name="Botão de ação: Personalizar 120">
            <a:hlinkClick r:id="rId16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2" name="Botão de ação: Personalizar 121">
            <a:hlinkClick r:id="rId17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3" name="Botão de ação: Personalizar 122">
            <a:hlinkClick r:id="rId1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12" name="Botão de ação: Personalizar 111">
            <a:hlinkClick r:id="rId19" action="ppaction://hlinksldjump" highlightClick="1"/>
          </p:cNvPr>
          <p:cNvSpPr/>
          <p:nvPr/>
        </p:nvSpPr>
        <p:spPr>
          <a:xfrm>
            <a:off x="6822391" y="536988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8" name="Botão de ação: Personalizar 117">
            <a:hlinkClick r:id="rId20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2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3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4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4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5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solidFill>
                  <a:srgbClr val="FF0000"/>
                </a:solidFill>
              </a:rPr>
              <a:t>855.648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20" name="Botão de ação: Personalizar 119">
            <a:hlinkClick r:id="rId16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1" name="Botão de ação: Personalizar 120">
            <a:hlinkClick r:id="rId17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2" name="Botão de ação: Personalizar 121">
            <a:hlinkClick r:id="rId18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3" name="Botão de ação: Personalizar 122">
            <a:hlinkClick r:id="rId1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1928794" y="3000372"/>
            <a:ext cx="5286412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928794" y="3032033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19" name="Botão de ação: Personalizar 118">
            <a:hlinkClick r:id="" action="ppaction://noaction" highlightClick="1"/>
          </p:cNvPr>
          <p:cNvSpPr/>
          <p:nvPr/>
        </p:nvSpPr>
        <p:spPr>
          <a:xfrm>
            <a:off x="4937456" y="5072074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4" name="Conector reto 123"/>
          <p:cNvCxnSpPr/>
          <p:nvPr/>
        </p:nvCxnSpPr>
        <p:spPr>
          <a:xfrm>
            <a:off x="1969172" y="3499795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Botão de ação: Personalizar 124">
            <a:hlinkClick r:id="rId20" action="ppaction://hlinksldjump" highlightClick="1"/>
          </p:cNvPr>
          <p:cNvSpPr/>
          <p:nvPr/>
        </p:nvSpPr>
        <p:spPr>
          <a:xfrm>
            <a:off x="6803108" y="3104041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2000232" y="3571876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2000232" y="3786189"/>
            <a:ext cx="1242000" cy="39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Retiro ou </a:t>
            </a:r>
            <a:r>
              <a:rPr lang="pt-BR" sz="1000" dirty="0" err="1" smtClean="0">
                <a:solidFill>
                  <a:srgbClr val="FF0000"/>
                </a:solidFill>
              </a:rPr>
              <a:t>Epavina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3357554" y="3571877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3357554" y="3786191"/>
            <a:ext cx="18573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Cartório de Registro do 2º Ofício do Registro de Imóveis DF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1" name="CaixaDeTexto 130"/>
          <p:cNvSpPr txBox="1"/>
          <p:nvPr/>
        </p:nvSpPr>
        <p:spPr>
          <a:xfrm>
            <a:off x="5286380" y="3571877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5286380" y="3786191"/>
            <a:ext cx="857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 1/53.339</a:t>
            </a:r>
          </a:p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 1/53.360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5" name="Botão de ação: Personalizar 134">
            <a:hlinkClick r:id="rId21" action="ppaction://hlinksldjump" highlightClick="1"/>
          </p:cNvPr>
          <p:cNvSpPr/>
          <p:nvPr/>
        </p:nvSpPr>
        <p:spPr>
          <a:xfrm>
            <a:off x="6193808" y="3857628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37" name="Tabela 136"/>
          <p:cNvGraphicFramePr>
            <a:graphicFrameLocks noGrp="1"/>
          </p:cNvGraphicFramePr>
          <p:nvPr/>
        </p:nvGraphicFramePr>
        <p:xfrm>
          <a:off x="2071670" y="4214818"/>
          <a:ext cx="50006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8" name="Botão de ação: Personalizar 137">
            <a:hlinkClick r:id="" action="ppaction://noaction" highlightClick="1"/>
          </p:cNvPr>
          <p:cNvSpPr/>
          <p:nvPr/>
        </p:nvSpPr>
        <p:spPr>
          <a:xfrm>
            <a:off x="6786578" y="467776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9" name="Botão de ação: Personalizar 138">
            <a:hlinkClick r:id="" action="ppaction://noaction" highlightClick="1"/>
          </p:cNvPr>
          <p:cNvSpPr/>
          <p:nvPr/>
        </p:nvSpPr>
        <p:spPr>
          <a:xfrm>
            <a:off x="6535140" y="4677760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0" name="Seta para baixo 139"/>
          <p:cNvSpPr/>
          <p:nvPr/>
        </p:nvSpPr>
        <p:spPr>
          <a:xfrm rot="2926851">
            <a:off x="7111435" y="3465667"/>
            <a:ext cx="290482" cy="4256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CaixaDeTexto 14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3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4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5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6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7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8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9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20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28794" y="3000372"/>
            <a:ext cx="5286412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1928794" y="3032033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22" name="Botão de ação: Personalizar 121">
            <a:hlinkClick r:id="" action="ppaction://noaction" highlightClick="1"/>
          </p:cNvPr>
          <p:cNvSpPr/>
          <p:nvPr/>
        </p:nvSpPr>
        <p:spPr>
          <a:xfrm>
            <a:off x="4937456" y="5072074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1969172" y="3499795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6" action="ppaction://hlinksldjump" highlightClick="1"/>
          </p:cNvPr>
          <p:cNvSpPr/>
          <p:nvPr/>
        </p:nvSpPr>
        <p:spPr>
          <a:xfrm>
            <a:off x="6803108" y="3104041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2000232" y="3571876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2000232" y="3786189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3357554" y="3571877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3357554" y="3786191"/>
            <a:ext cx="18573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5286380" y="3571877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5286380" y="3786191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2" name="Botão de ação: Personalizar 131">
            <a:hlinkClick r:id="" action="ppaction://noaction" highlightClick="1"/>
          </p:cNvPr>
          <p:cNvSpPr/>
          <p:nvPr/>
        </p:nvSpPr>
        <p:spPr>
          <a:xfrm>
            <a:off x="6193808" y="3786190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37" name="Tabela 136"/>
          <p:cNvGraphicFramePr>
            <a:graphicFrameLocks noGrp="1"/>
          </p:cNvGraphicFramePr>
          <p:nvPr/>
        </p:nvGraphicFramePr>
        <p:xfrm>
          <a:off x="2071670" y="4214818"/>
          <a:ext cx="500066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8" name="Botão de ação: Personalizar 137">
            <a:hlinkClick r:id="" action="ppaction://noaction" highlightClick="1"/>
          </p:cNvPr>
          <p:cNvSpPr/>
          <p:nvPr/>
        </p:nvSpPr>
        <p:spPr>
          <a:xfrm>
            <a:off x="6786578" y="467776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9" name="Botão de ação: Personalizar 138">
            <a:hlinkClick r:id="" action="ppaction://noaction" highlightClick="1"/>
          </p:cNvPr>
          <p:cNvSpPr/>
          <p:nvPr/>
        </p:nvSpPr>
        <p:spPr>
          <a:xfrm>
            <a:off x="6535140" y="4677760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0" name="Botão de ação: Personalizar 139">
            <a:hlinkClick r:id="rId21" action="ppaction://hlinksldjump" highlightClick="1"/>
          </p:cNvPr>
          <p:cNvSpPr/>
          <p:nvPr/>
        </p:nvSpPr>
        <p:spPr>
          <a:xfrm>
            <a:off x="2021653" y="3786190"/>
            <a:ext cx="1221141" cy="246222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+ 1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PREENCHER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1" name="Seta para baixo 140"/>
          <p:cNvSpPr/>
          <p:nvPr/>
        </p:nvSpPr>
        <p:spPr>
          <a:xfrm rot="2700000">
            <a:off x="3074340" y="3288662"/>
            <a:ext cx="214314" cy="50006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419828" y="3207375"/>
            <a:ext cx="27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CLIQUE no “+1 Preencher”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42" name="CaixaDeTexto 14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3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4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5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6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7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8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9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20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28794" y="3000372"/>
            <a:ext cx="5286412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1928794" y="3032033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22" name="Botão de ação: Personalizar 121">
            <a:hlinkClick r:id="" action="ppaction://noaction" highlightClick="1"/>
          </p:cNvPr>
          <p:cNvSpPr/>
          <p:nvPr/>
        </p:nvSpPr>
        <p:spPr>
          <a:xfrm>
            <a:off x="4937456" y="5072074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1969172" y="3499795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6" action="ppaction://hlinksldjump" highlightClick="1"/>
          </p:cNvPr>
          <p:cNvSpPr/>
          <p:nvPr/>
        </p:nvSpPr>
        <p:spPr>
          <a:xfrm>
            <a:off x="6803108" y="3104041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2000232" y="3571876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2000232" y="3786189"/>
            <a:ext cx="124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Faz. Sto. Antônio dos Guimarães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3357554" y="3571877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3357554" y="3786191"/>
            <a:ext cx="18573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Cartório de Registro do 2º Ofício do Registro de Imóveis DF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5286380" y="3571877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5286380" y="3786191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 2/156.003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2" name="Botão de ação: Personalizar 131">
            <a:hlinkClick r:id="rId21" action="ppaction://hlinksldjump" highlightClick="1"/>
          </p:cNvPr>
          <p:cNvSpPr/>
          <p:nvPr/>
        </p:nvSpPr>
        <p:spPr>
          <a:xfrm>
            <a:off x="6193808" y="3786190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37" name="Tabela 136"/>
          <p:cNvGraphicFramePr>
            <a:graphicFrameLocks noGrp="1"/>
          </p:cNvGraphicFramePr>
          <p:nvPr/>
        </p:nvGraphicFramePr>
        <p:xfrm>
          <a:off x="2071670" y="4214818"/>
          <a:ext cx="500066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8" name="Botão de ação: Personalizar 137">
            <a:hlinkClick r:id="" action="ppaction://noaction" highlightClick="1"/>
          </p:cNvPr>
          <p:cNvSpPr/>
          <p:nvPr/>
        </p:nvSpPr>
        <p:spPr>
          <a:xfrm>
            <a:off x="6786578" y="467776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9" name="Botão de ação: Personalizar 138">
            <a:hlinkClick r:id="" action="ppaction://noaction" highlightClick="1"/>
          </p:cNvPr>
          <p:cNvSpPr/>
          <p:nvPr/>
        </p:nvSpPr>
        <p:spPr>
          <a:xfrm>
            <a:off x="6535140" y="4677760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0" name="Seta para baixo 139"/>
          <p:cNvSpPr/>
          <p:nvPr/>
        </p:nvSpPr>
        <p:spPr>
          <a:xfrm rot="2608519">
            <a:off x="7103893" y="3327675"/>
            <a:ext cx="290482" cy="4256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CaixaDeTexto 14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3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4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5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6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7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8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9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20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28794" y="3020322"/>
            <a:ext cx="5286412" cy="292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1928794" y="3051983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22" name="Botão de ação: Personalizar 121">
            <a:hlinkClick r:id="rId21" action="ppaction://hlinksldjump" highlightClick="1"/>
          </p:cNvPr>
          <p:cNvSpPr/>
          <p:nvPr/>
        </p:nvSpPr>
        <p:spPr>
          <a:xfrm>
            <a:off x="4937456" y="5449214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1969172" y="3519745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6" action="ppaction://hlinksldjump" highlightClick="1"/>
          </p:cNvPr>
          <p:cNvSpPr/>
          <p:nvPr/>
        </p:nvSpPr>
        <p:spPr>
          <a:xfrm>
            <a:off x="6803108" y="3123991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2000232" y="3591826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3357554" y="3591827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3357554" y="3806141"/>
            <a:ext cx="18573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5286380" y="3591827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5286380" y="3806141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1" name="Botão de ação: Personalizar 130">
            <a:hlinkClick r:id="" action="ppaction://noaction" highlightClick="1"/>
          </p:cNvPr>
          <p:cNvSpPr/>
          <p:nvPr/>
        </p:nvSpPr>
        <p:spPr>
          <a:xfrm>
            <a:off x="6193808" y="3806140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32" name="Tabela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17859"/>
              </p:ext>
            </p:extLst>
          </p:nvPr>
        </p:nvGraphicFramePr>
        <p:xfrm>
          <a:off x="2071670" y="4234768"/>
          <a:ext cx="500066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Faz. Sto. Antônio dos Guimarães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2/156.003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7" name="Botão de ação: Personalizar 136">
            <a:hlinkClick r:id="" action="ppaction://noaction" highlightClick="1"/>
          </p:cNvPr>
          <p:cNvSpPr/>
          <p:nvPr/>
        </p:nvSpPr>
        <p:spPr>
          <a:xfrm>
            <a:off x="6786578" y="4703213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8" name="Botão de ação: Personalizar 137">
            <a:hlinkClick r:id="" action="ppaction://noaction" highlightClick="1"/>
          </p:cNvPr>
          <p:cNvSpPr/>
          <p:nvPr/>
        </p:nvSpPr>
        <p:spPr>
          <a:xfrm>
            <a:off x="6535140" y="4703213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Botão de ação: Personalizar 138">
            <a:hlinkClick r:id="" action="ppaction://noaction" highlightClick="1"/>
          </p:cNvPr>
          <p:cNvSpPr/>
          <p:nvPr/>
        </p:nvSpPr>
        <p:spPr>
          <a:xfrm>
            <a:off x="6799626" y="5121208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0" name="Botão de ação: Personalizar 139">
            <a:hlinkClick r:id="" action="ppaction://noaction" highlightClick="1"/>
          </p:cNvPr>
          <p:cNvSpPr/>
          <p:nvPr/>
        </p:nvSpPr>
        <p:spPr>
          <a:xfrm>
            <a:off x="6548188" y="5121208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1" name="Seta para baixo 140"/>
          <p:cNvSpPr/>
          <p:nvPr/>
        </p:nvSpPr>
        <p:spPr>
          <a:xfrm rot="2856718">
            <a:off x="7182187" y="5269696"/>
            <a:ext cx="290482" cy="4256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CaixaDeTexto 14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aixaDeTexto 10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928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2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3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4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11" name="Botão de ação: Personalizar 110">
            <a:hlinkClick r:id="rId15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6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7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18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4" name="Botão de ação: Personalizar 123">
            <a:hlinkClick r:id="rId19" action="ppaction://hlinksldjump" highlightClick="1"/>
          </p:cNvPr>
          <p:cNvSpPr/>
          <p:nvPr/>
        </p:nvSpPr>
        <p:spPr>
          <a:xfrm>
            <a:off x="6963768" y="5249264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graphicFrame>
        <p:nvGraphicFramePr>
          <p:cNvPr id="125" name="Tabela 124"/>
          <p:cNvGraphicFramePr>
            <a:graphicFrameLocks noGrp="1"/>
          </p:cNvGraphicFramePr>
          <p:nvPr/>
        </p:nvGraphicFramePr>
        <p:xfrm>
          <a:off x="2071670" y="5214950"/>
          <a:ext cx="4857784" cy="80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627"/>
                <a:gridCol w="2428892"/>
                <a:gridCol w="1035265"/>
              </a:tblGrid>
              <a:tr h="191543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FAZENDA</a:t>
                      </a:r>
                      <a:endParaRPr lang="pt-BR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CARTÓRIO</a:t>
                      </a:r>
                      <a:endParaRPr lang="pt-BR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MATRÍCULA</a:t>
                      </a:r>
                      <a:endParaRPr lang="pt-BR" sz="700" dirty="0"/>
                    </a:p>
                  </a:txBody>
                  <a:tcPr anchor="ctr"/>
                </a:tc>
              </a:tr>
              <a:tr h="294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7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700" dirty="0"/>
                    </a:p>
                  </a:txBody>
                  <a:tcPr/>
                </a:tc>
              </a:tr>
              <a:tr h="299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Faz. Sto. Antônio dos Guimarães</a:t>
                      </a:r>
                      <a:endParaRPr lang="pt-BR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R 2/156.003</a:t>
                      </a:r>
                      <a:endParaRPr lang="pt-BR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7" name="Botão de ação: Personalizar 126">
            <a:hlinkClick r:id="rId19" action="ppaction://hlinksldjump" highlightClick="1"/>
          </p:cNvPr>
          <p:cNvSpPr/>
          <p:nvPr/>
        </p:nvSpPr>
        <p:spPr>
          <a:xfrm>
            <a:off x="7358082" y="3952816"/>
            <a:ext cx="1571636" cy="1214446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Alteração quando já existir o lançamento</a:t>
            </a:r>
          </a:p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Clique aqui!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6" name="Seta para baixo 125"/>
          <p:cNvSpPr/>
          <p:nvPr/>
        </p:nvSpPr>
        <p:spPr>
          <a:xfrm rot="5400000">
            <a:off x="7405569" y="5039181"/>
            <a:ext cx="329101" cy="70436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Botão de ação: Personalizar 106">
            <a:hlinkClick r:id="rId20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3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4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5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6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7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8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9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20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28794" y="2714620"/>
            <a:ext cx="5286412" cy="292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1928794" y="274628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22" name="Botão de ação: Personalizar 121">
            <a:hlinkClick r:id="" action="ppaction://noaction" highlightClick="1"/>
          </p:cNvPr>
          <p:cNvSpPr/>
          <p:nvPr/>
        </p:nvSpPr>
        <p:spPr>
          <a:xfrm>
            <a:off x="4937456" y="5143512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1969172" y="3214043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6" action="ppaction://hlinksldjump" highlightClick="1"/>
          </p:cNvPr>
          <p:cNvSpPr/>
          <p:nvPr/>
        </p:nvSpPr>
        <p:spPr>
          <a:xfrm>
            <a:off x="6803108" y="281828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2000232" y="3286124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2000232" y="3500437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3357554" y="3286125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3357554" y="3500439"/>
            <a:ext cx="18573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5286380" y="3286125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5286380" y="3500439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2" name="Botão de ação: Personalizar 131">
            <a:hlinkClick r:id="" action="ppaction://noaction" highlightClick="1"/>
          </p:cNvPr>
          <p:cNvSpPr/>
          <p:nvPr/>
        </p:nvSpPr>
        <p:spPr>
          <a:xfrm>
            <a:off x="6193808" y="3500438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37" name="Tabela 136"/>
          <p:cNvGraphicFramePr>
            <a:graphicFrameLocks noGrp="1"/>
          </p:cNvGraphicFramePr>
          <p:nvPr/>
        </p:nvGraphicFramePr>
        <p:xfrm>
          <a:off x="2071670" y="3929066"/>
          <a:ext cx="500066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Faz. Sto. Antônio dos Guimarães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2/156.003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8" name="Botão de ação: Personalizar 137">
            <a:hlinkClick r:id="rId21" action="ppaction://hlinksldjump" highlightClick="1"/>
          </p:cNvPr>
          <p:cNvSpPr/>
          <p:nvPr/>
        </p:nvSpPr>
        <p:spPr>
          <a:xfrm>
            <a:off x="6786578" y="4392008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9" name="Botão de ação: Personalizar 138">
            <a:hlinkClick r:id="rId22" action="ppaction://hlinksldjump" highlightClick="1"/>
          </p:cNvPr>
          <p:cNvSpPr/>
          <p:nvPr/>
        </p:nvSpPr>
        <p:spPr>
          <a:xfrm>
            <a:off x="6535140" y="4392008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0" name="Botão de ação: Personalizar 139">
            <a:hlinkClick r:id="rId21" action="ppaction://hlinksldjump" highlightClick="1"/>
          </p:cNvPr>
          <p:cNvSpPr/>
          <p:nvPr/>
        </p:nvSpPr>
        <p:spPr>
          <a:xfrm>
            <a:off x="6799626" y="4810003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1" name="Botão de ação: Personalizar 140">
            <a:hlinkClick r:id="rId22" action="ppaction://hlinksldjump" highlightClick="1"/>
          </p:cNvPr>
          <p:cNvSpPr/>
          <p:nvPr/>
        </p:nvSpPr>
        <p:spPr>
          <a:xfrm>
            <a:off x="6548188" y="4810003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2" name="Seta para baixo 141"/>
          <p:cNvSpPr/>
          <p:nvPr/>
        </p:nvSpPr>
        <p:spPr>
          <a:xfrm rot="5400000">
            <a:off x="7144109" y="4358035"/>
            <a:ext cx="258444" cy="31237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Seta para baixo 142"/>
          <p:cNvSpPr/>
          <p:nvPr/>
        </p:nvSpPr>
        <p:spPr>
          <a:xfrm rot="5400000">
            <a:off x="7170735" y="4786663"/>
            <a:ext cx="258444" cy="31237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CaixaDeTexto 143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500958" y="4421425"/>
            <a:ext cx="1285884" cy="646331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Escolha um dos botões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8" name="Botão de ação: Personalizar 7">
            <a:hlinkClick r:id="rId4" action="ppaction://hlinksldjump" highlightClick="1"/>
          </p:cNvPr>
          <p:cNvSpPr/>
          <p:nvPr/>
        </p:nvSpPr>
        <p:spPr>
          <a:xfrm>
            <a:off x="4933124" y="21744"/>
            <a:ext cx="2159156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14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5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83671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PONTOS DE CONTROLE</a:t>
            </a:r>
            <a:endParaRPr lang="pt-BR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0" y="107154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inicio do processo</a:t>
            </a:r>
            <a:endParaRPr lang="pt-BR" b="1" dirty="0"/>
          </a:p>
        </p:txBody>
      </p:sp>
      <p:sp>
        <p:nvSpPr>
          <p:cNvPr id="52" name="Botão de ação: Personalizar 51">
            <a:hlinkClick r:id="" action="ppaction://noaction" highlightClick="1"/>
          </p:cNvPr>
          <p:cNvSpPr/>
          <p:nvPr/>
        </p:nvSpPr>
        <p:spPr>
          <a:xfrm>
            <a:off x="285720" y="1500174"/>
            <a:ext cx="8572560" cy="464347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Botão de ação: Personalizar 53">
            <a:hlinkClick r:id="" action="ppaction://noaction" highlightClick="1"/>
          </p:cNvPr>
          <p:cNvSpPr/>
          <p:nvPr/>
        </p:nvSpPr>
        <p:spPr>
          <a:xfrm>
            <a:off x="285720" y="5665557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err="1" smtClean="0">
                <a:solidFill>
                  <a:schemeClr val="tx1"/>
                </a:solidFill>
              </a:rPr>
              <a:t>Brazlândia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5" name="Botão de ação: Personalizar 54">
            <a:hlinkClick r:id="" action="ppaction://noaction" highlightClick="1"/>
          </p:cNvPr>
          <p:cNvSpPr/>
          <p:nvPr/>
        </p:nvSpPr>
        <p:spPr>
          <a:xfrm>
            <a:off x="285720" y="5330348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err="1" smtClean="0">
                <a:solidFill>
                  <a:schemeClr val="tx1"/>
                </a:solidFill>
              </a:rPr>
              <a:t>Ceilândia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6" name="Botão de ação: Personalizar 55">
            <a:hlinkClick r:id="" action="ppaction://noaction" highlightClick="1"/>
          </p:cNvPr>
          <p:cNvSpPr/>
          <p:nvPr/>
        </p:nvSpPr>
        <p:spPr>
          <a:xfrm>
            <a:off x="285720" y="4995139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Gama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" action="ppaction://noaction" highlightClick="1"/>
          </p:cNvPr>
          <p:cNvSpPr/>
          <p:nvPr/>
        </p:nvSpPr>
        <p:spPr>
          <a:xfrm>
            <a:off x="285720" y="4659930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Lago Norte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8" name="Botão de ação: Personalizar 57">
            <a:hlinkClick r:id="" action="ppaction://noaction" highlightClick="1"/>
          </p:cNvPr>
          <p:cNvSpPr/>
          <p:nvPr/>
        </p:nvSpPr>
        <p:spPr>
          <a:xfrm>
            <a:off x="285720" y="4324721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Paranoá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9" name="Botão de ação: Personalizar 58">
            <a:hlinkClick r:id="rId6" action="ppaction://hlinksldjump" highlightClick="1"/>
          </p:cNvPr>
          <p:cNvSpPr/>
          <p:nvPr/>
        </p:nvSpPr>
        <p:spPr>
          <a:xfrm>
            <a:off x="285720" y="3989512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tx1"/>
                </a:solidFill>
              </a:rPr>
              <a:t>Planaltina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60" name="Botão de ação: Personalizar 59">
            <a:hlinkClick r:id="" action="ppaction://noaction" highlightClick="1"/>
          </p:cNvPr>
          <p:cNvSpPr/>
          <p:nvPr/>
        </p:nvSpPr>
        <p:spPr>
          <a:xfrm>
            <a:off x="285720" y="3654303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Riacho Fundo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1" name="Botão de ação: Personalizar 60">
            <a:hlinkClick r:id="" action="ppaction://noaction" highlightClick="1"/>
          </p:cNvPr>
          <p:cNvSpPr/>
          <p:nvPr/>
        </p:nvSpPr>
        <p:spPr>
          <a:xfrm>
            <a:off x="285720" y="3319094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Samambaia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285720" y="2983885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Santa Maria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3" name="Botão de ação: Personalizar 62">
            <a:hlinkClick r:id="" action="ppaction://noaction" highlightClick="1"/>
          </p:cNvPr>
          <p:cNvSpPr/>
          <p:nvPr/>
        </p:nvSpPr>
        <p:spPr>
          <a:xfrm>
            <a:off x="285720" y="2648676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São Sebastião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285720" y="2313467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Sobradinho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285720" y="1978258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Taguatinga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285720" y="1643049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Vicente Pires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3714744" y="1700840"/>
            <a:ext cx="18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3714744" y="2036049"/>
            <a:ext cx="36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0" name="Botão de ação: Personalizar 69">
            <a:hlinkClick r:id="" action="ppaction://noaction" highlightClick="1"/>
          </p:cNvPr>
          <p:cNvSpPr/>
          <p:nvPr/>
        </p:nvSpPr>
        <p:spPr>
          <a:xfrm>
            <a:off x="3714744" y="2371258"/>
            <a:ext cx="54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1" name="Botão de ação: Personalizar 70">
            <a:hlinkClick r:id="" action="ppaction://noaction" highlightClick="1"/>
          </p:cNvPr>
          <p:cNvSpPr/>
          <p:nvPr/>
        </p:nvSpPr>
        <p:spPr>
          <a:xfrm>
            <a:off x="3714744" y="2706467"/>
            <a:ext cx="225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" action="ppaction://noaction" highlightClick="1"/>
          </p:cNvPr>
          <p:cNvSpPr/>
          <p:nvPr/>
        </p:nvSpPr>
        <p:spPr>
          <a:xfrm>
            <a:off x="3714744" y="3041676"/>
            <a:ext cx="18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" action="ppaction://noaction" highlightClick="1"/>
          </p:cNvPr>
          <p:cNvSpPr/>
          <p:nvPr/>
        </p:nvSpPr>
        <p:spPr>
          <a:xfrm>
            <a:off x="3714744" y="3376885"/>
            <a:ext cx="9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4" name="Botão de ação: Personalizar 73">
            <a:hlinkClick r:id="" action="ppaction://noaction" highlightClick="1"/>
          </p:cNvPr>
          <p:cNvSpPr/>
          <p:nvPr/>
        </p:nvSpPr>
        <p:spPr>
          <a:xfrm>
            <a:off x="3714744" y="3712094"/>
            <a:ext cx="27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5" name="Botão de ação: Personalizar 74">
            <a:hlinkClick r:id="" action="ppaction://noaction" highlightClick="1"/>
          </p:cNvPr>
          <p:cNvSpPr/>
          <p:nvPr/>
        </p:nvSpPr>
        <p:spPr>
          <a:xfrm>
            <a:off x="3714744" y="4047303"/>
            <a:ext cx="387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6" name="Botão de ação: Personalizar 75">
            <a:hlinkClick r:id="" action="ppaction://noaction" highlightClick="1"/>
          </p:cNvPr>
          <p:cNvSpPr/>
          <p:nvPr/>
        </p:nvSpPr>
        <p:spPr>
          <a:xfrm>
            <a:off x="3714744" y="4382512"/>
            <a:ext cx="279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7" name="Botão de ação: Personalizar 76">
            <a:hlinkClick r:id="" action="ppaction://noaction" highlightClick="1"/>
          </p:cNvPr>
          <p:cNvSpPr/>
          <p:nvPr/>
        </p:nvSpPr>
        <p:spPr>
          <a:xfrm>
            <a:off x="3714744" y="4717721"/>
            <a:ext cx="54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8" name="Botão de ação: Personalizar 77">
            <a:hlinkClick r:id="" action="ppaction://noaction" highlightClick="1"/>
          </p:cNvPr>
          <p:cNvSpPr/>
          <p:nvPr/>
        </p:nvSpPr>
        <p:spPr>
          <a:xfrm>
            <a:off x="3714744" y="5052930"/>
            <a:ext cx="72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2" name="Botão de ação: Personalizar 121">
            <a:hlinkClick r:id="" action="ppaction://noaction" highlightClick="1"/>
          </p:cNvPr>
          <p:cNvSpPr/>
          <p:nvPr/>
        </p:nvSpPr>
        <p:spPr>
          <a:xfrm>
            <a:off x="3714744" y="5388139"/>
            <a:ext cx="9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3" name="Botão de ação: Personalizar 122">
            <a:hlinkClick r:id="" action="ppaction://noaction" highlightClick="1"/>
          </p:cNvPr>
          <p:cNvSpPr/>
          <p:nvPr/>
        </p:nvSpPr>
        <p:spPr>
          <a:xfrm>
            <a:off x="3714744" y="5723348"/>
            <a:ext cx="720000" cy="18000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4429124" y="5643578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8</a:t>
            </a:r>
            <a:endParaRPr lang="pt-BR" sz="1400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3786182" y="5335801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4425190" y="5000636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8</a:t>
            </a:r>
            <a:endParaRPr lang="pt-BR" sz="1400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4268666" y="4643446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496892" y="4316750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31</a:t>
            </a:r>
            <a:endParaRPr lang="pt-BR" sz="1400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7568462" y="3973208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43</a:t>
            </a:r>
            <a:endParaRPr lang="pt-BR" sz="1400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3996562" y="3643314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3782128" y="3313420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3901762" y="2983526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5956618" y="2643182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25</a:t>
            </a:r>
            <a:endParaRPr lang="pt-BR" sz="1400" dirty="0"/>
          </a:p>
        </p:txBody>
      </p:sp>
      <p:sp>
        <p:nvSpPr>
          <p:cNvPr id="135" name="CaixaDeTexto 134"/>
          <p:cNvSpPr txBox="1"/>
          <p:nvPr/>
        </p:nvSpPr>
        <p:spPr>
          <a:xfrm>
            <a:off x="4258952" y="2313289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136" name="CaixaDeTexto 135"/>
          <p:cNvSpPr txBox="1"/>
          <p:nvPr/>
        </p:nvSpPr>
        <p:spPr>
          <a:xfrm>
            <a:off x="4071934" y="1956098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</a:t>
            </a:r>
            <a:endParaRPr lang="pt-BR" sz="1400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3884916" y="1643050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138" name="Seta para a direita 137"/>
          <p:cNvSpPr/>
          <p:nvPr/>
        </p:nvSpPr>
        <p:spPr>
          <a:xfrm rot="1986997">
            <a:off x="2381153" y="3885872"/>
            <a:ext cx="428628" cy="21431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Botão de ação: Personalizar 49">
            <a:hlinkClick r:id="rId7" action="ppaction://hlinksldjump" highlightClick="1"/>
          </p:cNvPr>
          <p:cNvSpPr/>
          <p:nvPr/>
        </p:nvSpPr>
        <p:spPr>
          <a:xfrm>
            <a:off x="3922782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ADMIN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7762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3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4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5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6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7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8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9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20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28794" y="2714620"/>
            <a:ext cx="5286412" cy="292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1928794" y="274628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22" name="Botão de ação: Personalizar 121">
            <a:hlinkClick r:id="" action="ppaction://noaction" highlightClick="1"/>
          </p:cNvPr>
          <p:cNvSpPr/>
          <p:nvPr/>
        </p:nvSpPr>
        <p:spPr>
          <a:xfrm>
            <a:off x="4937456" y="5143512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1969172" y="3214043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6" action="ppaction://hlinksldjump" highlightClick="1"/>
          </p:cNvPr>
          <p:cNvSpPr/>
          <p:nvPr/>
        </p:nvSpPr>
        <p:spPr>
          <a:xfrm>
            <a:off x="6803108" y="281828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2000232" y="3286124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2000232" y="3500437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3357554" y="3286125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3357554" y="3500439"/>
            <a:ext cx="18573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5286380" y="3286125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5286380" y="3500439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2" name="Botão de ação: Personalizar 131">
            <a:hlinkClick r:id="" action="ppaction://noaction" highlightClick="1"/>
          </p:cNvPr>
          <p:cNvSpPr/>
          <p:nvPr/>
        </p:nvSpPr>
        <p:spPr>
          <a:xfrm>
            <a:off x="6193808" y="3500438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37" name="Tabela 136"/>
          <p:cNvGraphicFramePr>
            <a:graphicFrameLocks noGrp="1"/>
          </p:cNvGraphicFramePr>
          <p:nvPr/>
        </p:nvGraphicFramePr>
        <p:xfrm>
          <a:off x="2071670" y="3929066"/>
          <a:ext cx="500066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Faz. Sto. Antônio dos Guimarães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2/156.003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8" name="Botão de ação: Personalizar 137">
            <a:hlinkClick r:id="rId21" action="ppaction://hlinksldjump" highlightClick="1"/>
          </p:cNvPr>
          <p:cNvSpPr/>
          <p:nvPr/>
        </p:nvSpPr>
        <p:spPr>
          <a:xfrm>
            <a:off x="6786578" y="4392008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9" name="Botão de ação: Personalizar 138">
            <a:hlinkClick r:id="rId22" action="ppaction://hlinksldjump" highlightClick="1"/>
          </p:cNvPr>
          <p:cNvSpPr/>
          <p:nvPr/>
        </p:nvSpPr>
        <p:spPr>
          <a:xfrm>
            <a:off x="6535140" y="4392008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0" name="Botão de ação: Personalizar 139">
            <a:hlinkClick r:id="rId21" action="ppaction://hlinksldjump" highlightClick="1"/>
          </p:cNvPr>
          <p:cNvSpPr/>
          <p:nvPr/>
        </p:nvSpPr>
        <p:spPr>
          <a:xfrm>
            <a:off x="6799626" y="4810003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1" name="Botão de ação: Personalizar 140">
            <a:hlinkClick r:id="rId22" action="ppaction://hlinksldjump" highlightClick="1"/>
          </p:cNvPr>
          <p:cNvSpPr/>
          <p:nvPr/>
        </p:nvSpPr>
        <p:spPr>
          <a:xfrm>
            <a:off x="6548188" y="4810003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2239534" y="3570183"/>
            <a:ext cx="4689920" cy="1787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CaixaDeTexto 142"/>
          <p:cNvSpPr txBox="1"/>
          <p:nvPr/>
        </p:nvSpPr>
        <p:spPr>
          <a:xfrm>
            <a:off x="2890605" y="3677905"/>
            <a:ext cx="344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MATRÍCULA</a:t>
            </a:r>
            <a:endParaRPr lang="pt-BR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2536966" y="4182738"/>
            <a:ext cx="408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Confirma a exclusão?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5" name="Botão de ação: Personalizar 144">
            <a:hlinkClick r:id="rId23" action="ppaction://hlinksldjump" highlightClick="1"/>
          </p:cNvPr>
          <p:cNvSpPr/>
          <p:nvPr/>
        </p:nvSpPr>
        <p:spPr>
          <a:xfrm>
            <a:off x="4654608" y="4684407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Botão de ação: Personalizar 145">
            <a:hlinkClick r:id="rId24" action="ppaction://hlinksldjump" highlightClick="1"/>
          </p:cNvPr>
          <p:cNvSpPr/>
          <p:nvPr/>
        </p:nvSpPr>
        <p:spPr>
          <a:xfrm>
            <a:off x="3329054" y="4684407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CaixaDeTexto 146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3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4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5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6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7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8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9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20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28794" y="3000372"/>
            <a:ext cx="5286412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1928794" y="3032033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22" name="Botão de ação: Personalizar 121">
            <a:hlinkClick r:id="rId21" action="ppaction://hlinksldjump" highlightClick="1"/>
          </p:cNvPr>
          <p:cNvSpPr/>
          <p:nvPr/>
        </p:nvSpPr>
        <p:spPr>
          <a:xfrm>
            <a:off x="4937456" y="5072074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1969172" y="3499795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6" action="ppaction://hlinksldjump" highlightClick="1"/>
          </p:cNvPr>
          <p:cNvSpPr/>
          <p:nvPr/>
        </p:nvSpPr>
        <p:spPr>
          <a:xfrm>
            <a:off x="6803108" y="3104041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2000232" y="3571876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2000232" y="3786189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3357554" y="3571877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3357554" y="3786191"/>
            <a:ext cx="18573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5286380" y="3571877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5286380" y="3786191"/>
            <a:ext cx="857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2" name="Botão de ação: Personalizar 131">
            <a:hlinkClick r:id="" action="ppaction://noaction" highlightClick="1"/>
          </p:cNvPr>
          <p:cNvSpPr/>
          <p:nvPr/>
        </p:nvSpPr>
        <p:spPr>
          <a:xfrm>
            <a:off x="6193808" y="3786190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INCLUIR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37" name="Tabela 136"/>
          <p:cNvGraphicFramePr>
            <a:graphicFrameLocks noGrp="1"/>
          </p:cNvGraphicFramePr>
          <p:nvPr/>
        </p:nvGraphicFramePr>
        <p:xfrm>
          <a:off x="2071670" y="4214818"/>
          <a:ext cx="500066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rgbClr val="FF0000"/>
                          </a:solidFill>
                        </a:rPr>
                        <a:t>Epavina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1/53.360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8" name="Botão de ação: Personalizar 137">
            <a:hlinkClick r:id="" action="ppaction://noaction" highlightClick="1"/>
          </p:cNvPr>
          <p:cNvSpPr/>
          <p:nvPr/>
        </p:nvSpPr>
        <p:spPr>
          <a:xfrm>
            <a:off x="6786578" y="467776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9" name="Botão de ação: Personalizar 138">
            <a:hlinkClick r:id="" action="ppaction://noaction" highlightClick="1"/>
          </p:cNvPr>
          <p:cNvSpPr/>
          <p:nvPr/>
        </p:nvSpPr>
        <p:spPr>
          <a:xfrm>
            <a:off x="6572264" y="4677760"/>
            <a:ext cx="142876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0" name="CaixaDeTexto 13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643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2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3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4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3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Retiro ou </a:t>
            </a:r>
            <a:r>
              <a:rPr lang="pt-BR" sz="800" dirty="0" err="1" smtClean="0">
                <a:solidFill>
                  <a:srgbClr val="FF0000"/>
                </a:solidFill>
              </a:rPr>
              <a:t>Epavina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</a:rPr>
              <a:t>Cartório de Registro do 2º Ofício do Registro de Imóveis DF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5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6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solidFill>
                  <a:srgbClr val="FF0000"/>
                </a:solidFill>
              </a:rPr>
              <a:t>R 1/53.339</a:t>
            </a:r>
          </a:p>
          <a:p>
            <a:pPr algn="ctr"/>
            <a:r>
              <a:rPr lang="pt-BR" sz="800" dirty="0" smtClean="0">
                <a:solidFill>
                  <a:srgbClr val="FF0000"/>
                </a:solidFill>
              </a:rPr>
              <a:t>R 1/53.360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5" name="Botão de ação: Personalizar 114">
            <a:hlinkClick r:id="rId17" action="ppaction://hlinksldjump" highlightClick="1"/>
          </p:cNvPr>
          <p:cNvSpPr/>
          <p:nvPr/>
        </p:nvSpPr>
        <p:spPr>
          <a:xfrm>
            <a:off x="6820892" y="537441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8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19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Botão de ação: Personalizar 119">
            <a:hlinkClick r:id="rId20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3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4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5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6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7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8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19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Botão de ação: Personalizar 119">
            <a:hlinkClick r:id="rId20" action="ppaction://hlinksldjump" highlightClick="1"/>
          </p:cNvPr>
          <p:cNvSpPr/>
          <p:nvPr/>
        </p:nvSpPr>
        <p:spPr>
          <a:xfrm>
            <a:off x="6822391" y="536988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1928794" y="2714620"/>
            <a:ext cx="5286412" cy="292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1928794" y="274628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MATRÍCULA</a:t>
            </a:r>
            <a:endParaRPr lang="pt-BR" b="1" dirty="0"/>
          </a:p>
        </p:txBody>
      </p:sp>
      <p:sp>
        <p:nvSpPr>
          <p:cNvPr id="122" name="Botão de ação: Personalizar 121">
            <a:hlinkClick r:id="" action="ppaction://noaction" highlightClick="1"/>
          </p:cNvPr>
          <p:cNvSpPr/>
          <p:nvPr/>
        </p:nvSpPr>
        <p:spPr>
          <a:xfrm>
            <a:off x="4937456" y="5143512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1969172" y="3214043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Botão de ação: Personalizar 123">
            <a:hlinkClick r:id="rId21" action="ppaction://hlinksldjump" highlightClick="1"/>
          </p:cNvPr>
          <p:cNvSpPr/>
          <p:nvPr/>
        </p:nvSpPr>
        <p:spPr>
          <a:xfrm>
            <a:off x="6803108" y="281828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2000232" y="3286124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Fazenda</a:t>
            </a:r>
            <a:endParaRPr lang="pt-BR" sz="1000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2000232" y="3500437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Retiro ou </a:t>
            </a:r>
            <a:r>
              <a:rPr lang="pt-BR" sz="1000" dirty="0" err="1" smtClean="0">
                <a:solidFill>
                  <a:srgbClr val="FF0000"/>
                </a:solidFill>
              </a:rPr>
              <a:t>Epavina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3357554" y="3286125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Cartório</a:t>
            </a:r>
            <a:endParaRPr lang="pt-BR" sz="1000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3357554" y="3500439"/>
            <a:ext cx="18573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Cartório de Registro do 2º Ofício do Registro de Imóveis DF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5286380" y="3286125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Matrícula</a:t>
            </a:r>
            <a:endParaRPr lang="pt-BR" sz="1000" b="1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5286380" y="3500439"/>
            <a:ext cx="857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 1/53.339</a:t>
            </a:r>
          </a:p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R 1/53.360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32" name="Botão de ação: Personalizar 131">
            <a:hlinkClick r:id="rId22" action="ppaction://hlinksldjump" highlightClick="1"/>
          </p:cNvPr>
          <p:cNvSpPr/>
          <p:nvPr/>
        </p:nvSpPr>
        <p:spPr>
          <a:xfrm>
            <a:off x="6193808" y="3500438"/>
            <a:ext cx="857256" cy="244800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ALTERAR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137" name="Tabela 136"/>
          <p:cNvGraphicFramePr>
            <a:graphicFrameLocks noGrp="1"/>
          </p:cNvGraphicFramePr>
          <p:nvPr/>
        </p:nvGraphicFramePr>
        <p:xfrm>
          <a:off x="2071670" y="3929066"/>
          <a:ext cx="500066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2178859"/>
                <a:gridCol w="928694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FAZENDA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CARTÓRIO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MATRÍCULA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Retiro ou </a:t>
                      </a:r>
                      <a:r>
                        <a:rPr lang="pt-BR" sz="1000" dirty="0" err="1" smtClean="0">
                          <a:solidFill>
                            <a:schemeClr val="tx1"/>
                          </a:solidFill>
                        </a:rPr>
                        <a:t>Epavina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R 1/53.339</a:t>
                      </a:r>
                    </a:p>
                    <a:p>
                      <a:pPr algn="ctr"/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R 1/53.360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Faz. Sto. Antônio dos Guimarães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Cartório de Registro do 2º Ofício do Registro de Imóveis DF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rgbClr val="FF0000"/>
                          </a:solidFill>
                        </a:rPr>
                        <a:t>R 2/156.003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8" name="Botão de ação: Personalizar 137">
            <a:hlinkClick r:id="" action="ppaction://noaction" highlightClick="1"/>
          </p:cNvPr>
          <p:cNvSpPr/>
          <p:nvPr/>
        </p:nvSpPr>
        <p:spPr>
          <a:xfrm>
            <a:off x="6786578" y="4392008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9" name="Botão de ação: Personalizar 138">
            <a:hlinkClick r:id="" action="ppaction://noaction" highlightClick="1"/>
          </p:cNvPr>
          <p:cNvSpPr/>
          <p:nvPr/>
        </p:nvSpPr>
        <p:spPr>
          <a:xfrm>
            <a:off x="6535140" y="4392008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0" name="Botão de ação: Personalizar 139">
            <a:hlinkClick r:id="" action="ppaction://noaction" highlightClick="1"/>
          </p:cNvPr>
          <p:cNvSpPr/>
          <p:nvPr/>
        </p:nvSpPr>
        <p:spPr>
          <a:xfrm>
            <a:off x="6799626" y="4810003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1" name="Botão de ação: Personalizar 140">
            <a:hlinkClick r:id="" action="ppaction://noaction" highlightClick="1"/>
          </p:cNvPr>
          <p:cNvSpPr/>
          <p:nvPr/>
        </p:nvSpPr>
        <p:spPr>
          <a:xfrm>
            <a:off x="6548188" y="4810003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2" name="CaixaDeTexto 141"/>
          <p:cNvSpPr txBox="1"/>
          <p:nvPr/>
        </p:nvSpPr>
        <p:spPr>
          <a:xfrm>
            <a:off x="2428860" y="3000372"/>
            <a:ext cx="364333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Alterar qualquer campo e clicar em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3" name="Seta para baixo 142"/>
          <p:cNvSpPr/>
          <p:nvPr/>
        </p:nvSpPr>
        <p:spPr>
          <a:xfrm rot="19353397">
            <a:off x="6171659" y="3044825"/>
            <a:ext cx="290482" cy="4256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CaixaDeTexto 143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Áreas (hectares)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8144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129521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45911" y="4246925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361459" y="42469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57356" y="44623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857356" y="46925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857356" y="4922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105459" y="42862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111470" y="45708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759542" y="4286256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759542" y="4570898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5354292" y="4347930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otão de ação: Personalizar 81">
            <a:hlinkClick r:id="rId12" action="ppaction://hlinksldjump" highlightClick="1"/>
          </p:cNvPr>
          <p:cNvSpPr/>
          <p:nvPr/>
        </p:nvSpPr>
        <p:spPr>
          <a:xfrm>
            <a:off x="5020751" y="446236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6" name="Botão de ação: Personalizar 85">
            <a:hlinkClick r:id="rId13" action="ppaction://hlinksldjump" highlightClick="1"/>
          </p:cNvPr>
          <p:cNvSpPr/>
          <p:nvPr/>
        </p:nvSpPr>
        <p:spPr>
          <a:xfrm>
            <a:off x="5020751" y="471022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8" name="Botão de ação: Personalizar 87">
            <a:hlinkClick r:id="rId14" action="ppaction://hlinksldjump" highlightClick="1"/>
          </p:cNvPr>
          <p:cNvSpPr/>
          <p:nvPr/>
        </p:nvSpPr>
        <p:spPr>
          <a:xfrm>
            <a:off x="5020751" y="495808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7708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377708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377708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53614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3753614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53614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129521" y="4462369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129521" y="470020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129521" y="493803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505428" y="4446710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505428" y="468454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505428" y="492237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656662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4240838" y="51859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183740" y="5356696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3776242" y="5356696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1" name="Botão de ação: Personalizar 110">
            <a:hlinkClick r:id="rId15" action="ppaction://hlinksldjump" highlightClick="1"/>
          </p:cNvPr>
          <p:cNvSpPr/>
          <p:nvPr/>
        </p:nvSpPr>
        <p:spPr>
          <a:xfrm>
            <a:off x="6933797" y="431023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2" name="Botão de ação: Personalizar 111">
            <a:hlinkClick r:id="rId16" action="ppaction://hlinksldjump" highlightClick="1"/>
          </p:cNvPr>
          <p:cNvSpPr/>
          <p:nvPr/>
        </p:nvSpPr>
        <p:spPr>
          <a:xfrm>
            <a:off x="6933797" y="4603006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884322" y="5185930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608990" y="5356696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5119566" y="485663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NIR:</a:t>
            </a:r>
            <a:endParaRPr lang="pt-BR" sz="8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767638" y="4856630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8" name="Botão de ação: Personalizar 117">
            <a:hlinkClick r:id="rId17" action="ppaction://hlinksldjump" highlightClick="1"/>
          </p:cNvPr>
          <p:cNvSpPr/>
          <p:nvPr/>
        </p:nvSpPr>
        <p:spPr>
          <a:xfrm>
            <a:off x="6941893" y="459596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9" name="Botão de ação: Personalizar 118">
            <a:hlinkClick r:id="rId18" action="ppaction://hlinksldjump" highlightClick="1"/>
          </p:cNvPr>
          <p:cNvSpPr/>
          <p:nvPr/>
        </p:nvSpPr>
        <p:spPr>
          <a:xfrm>
            <a:off x="6941893" y="4888738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0" name="Botão de ação: Personalizar 119">
            <a:hlinkClick r:id="rId19" action="ppaction://hlinksldjump" highlightClick="1"/>
          </p:cNvPr>
          <p:cNvSpPr/>
          <p:nvPr/>
        </p:nvSpPr>
        <p:spPr>
          <a:xfrm>
            <a:off x="6822391" y="5369889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5" name="Botão de ação: Personalizar 114">
            <a:hlinkClick r:id="rId20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</a:rPr>
              <a:t>Áreas (hectares)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1928794" y="3929066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929066"/>
            <a:ext cx="2628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Checklist da documentação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2143108" y="4269738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Visualizar todos os itens</a:t>
            </a:r>
            <a:endParaRPr lang="pt-BR" sz="1100" dirty="0"/>
          </a:p>
        </p:txBody>
      </p:sp>
      <p:sp>
        <p:nvSpPr>
          <p:cNvPr id="75" name="Botão de ação: Personalizar 74">
            <a:hlinkClick r:id="" action="ppaction://noaction" highlightClick="1"/>
          </p:cNvPr>
          <p:cNvSpPr/>
          <p:nvPr/>
        </p:nvSpPr>
        <p:spPr>
          <a:xfrm rot="10800000">
            <a:off x="2013350" y="4312270"/>
            <a:ext cx="144000" cy="144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76" name="Tabela 75"/>
          <p:cNvGraphicFramePr>
            <a:graphicFrameLocks noGrp="1"/>
          </p:cNvGraphicFramePr>
          <p:nvPr/>
        </p:nvGraphicFramePr>
        <p:xfrm>
          <a:off x="1857353" y="4500570"/>
          <a:ext cx="5429292" cy="127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87"/>
                <a:gridCol w="1911772"/>
                <a:gridCol w="494787"/>
                <a:gridCol w="395539"/>
                <a:gridCol w="1360739"/>
                <a:gridCol w="800568"/>
              </a:tblGrid>
              <a:tr h="273408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CHECK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ITEM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err="1" smtClean="0"/>
                        <a:t>Aut</a:t>
                      </a:r>
                      <a:r>
                        <a:rPr lang="pt-BR" sz="800" dirty="0" smtClean="0"/>
                        <a:t>?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DETALHE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VALIDADE</a:t>
                      </a:r>
                      <a:endParaRPr lang="pt-BR" sz="8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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Requerimento padrão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--</a:t>
                      </a:r>
                      <a:endParaRPr lang="pt-BR" sz="8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Documentação pessoal (requerente)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ym typeface="Wingdings"/>
                        </a:rPr>
                        <a:t>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--</a:t>
                      </a:r>
                    </a:p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7" name="Botão de ação: Personalizar 76">
            <a:hlinkClick r:id="rId12" action="ppaction://hlinksldjump" highlightClick="1"/>
          </p:cNvPr>
          <p:cNvSpPr/>
          <p:nvPr/>
        </p:nvSpPr>
        <p:spPr>
          <a:xfrm>
            <a:off x="2000232" y="5429265"/>
            <a:ext cx="4857784" cy="1214446"/>
          </a:xfrm>
          <a:prstGeom prst="actionButtonBlank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 M P L I A N D O</a:t>
            </a: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clique aqui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8" name="Botão de ação: Personalizar 47">
            <a:hlinkClick r:id="rId13" action="ppaction://hlinksldjump" highlightClick="1"/>
          </p:cNvPr>
          <p:cNvSpPr/>
          <p:nvPr/>
        </p:nvSpPr>
        <p:spPr>
          <a:xfrm>
            <a:off x="3691397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4021746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397918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437249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4329934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4741826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4699266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397918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433709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469713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512917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6876256" y="402747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6876256" y="4374851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6876256" y="47713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763688" y="1643050"/>
            <a:ext cx="5626024" cy="38646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tabLst>
                <a:tab pos="2509838" algn="l"/>
              </a:tabLst>
            </a:pPr>
            <a:r>
              <a:rPr lang="pt-BR" sz="1200" b="1" dirty="0">
                <a:solidFill>
                  <a:schemeClr val="tx1"/>
                </a:solidFill>
              </a:rPr>
              <a:t>Nº Processo</a:t>
            </a:r>
            <a:r>
              <a:rPr lang="pt-BR" sz="1200" b="1" dirty="0" smtClean="0">
                <a:solidFill>
                  <a:schemeClr val="tx1"/>
                </a:solidFill>
              </a:rPr>
              <a:t>: </a:t>
            </a:r>
            <a:r>
              <a:rPr lang="pt-BR" sz="1200" dirty="0" smtClean="0">
                <a:solidFill>
                  <a:schemeClr val="tx1"/>
                </a:solidFill>
              </a:rPr>
              <a:t>070-000011/2014	</a:t>
            </a:r>
            <a:r>
              <a:rPr lang="pt-BR" sz="1200" b="1" dirty="0" smtClean="0">
                <a:solidFill>
                  <a:schemeClr val="tx1"/>
                </a:solidFill>
              </a:rPr>
              <a:t>Autuação</a:t>
            </a:r>
            <a:r>
              <a:rPr lang="pt-BR" sz="1200" dirty="0" smtClean="0">
                <a:solidFill>
                  <a:schemeClr val="tx1"/>
                </a:solidFill>
              </a:rPr>
              <a:t>: 26/01/2014</a:t>
            </a:r>
          </a:p>
          <a:p>
            <a:pPr algn="just">
              <a:tabLst>
                <a:tab pos="2147888" algn="l"/>
              </a:tabLst>
            </a:pPr>
            <a:r>
              <a:rPr lang="pt-BR" sz="1200" b="1" dirty="0">
                <a:solidFill>
                  <a:schemeClr val="tx1"/>
                </a:solidFill>
              </a:rPr>
              <a:t>Interessado</a:t>
            </a:r>
            <a:r>
              <a:rPr lang="pt-BR" sz="1200" dirty="0">
                <a:solidFill>
                  <a:schemeClr val="tx1"/>
                </a:solidFill>
              </a:rPr>
              <a:t>: Mariana </a:t>
            </a:r>
            <a:r>
              <a:rPr lang="pt-BR" sz="1200" dirty="0" smtClean="0">
                <a:solidFill>
                  <a:schemeClr val="tx1"/>
                </a:solidFill>
              </a:rPr>
              <a:t>Queiróz</a:t>
            </a:r>
          </a:p>
          <a:p>
            <a:pPr algn="just">
              <a:tabLst>
                <a:tab pos="3413125" algn="l"/>
              </a:tabLst>
            </a:pPr>
            <a:r>
              <a:rPr lang="pt-BR" sz="1200" b="1" dirty="0">
                <a:solidFill>
                  <a:schemeClr val="tx1"/>
                </a:solidFill>
              </a:rPr>
              <a:t>Localidade</a:t>
            </a:r>
            <a:r>
              <a:rPr lang="pt-BR" sz="1200" dirty="0">
                <a:solidFill>
                  <a:schemeClr val="tx1"/>
                </a:solidFill>
              </a:rPr>
              <a:t>: Colônia  Agrícola  </a:t>
            </a:r>
            <a:r>
              <a:rPr lang="pt-BR" sz="1200" dirty="0" smtClean="0">
                <a:solidFill>
                  <a:schemeClr val="tx1"/>
                </a:solidFill>
              </a:rPr>
              <a:t>Lamarão	</a:t>
            </a:r>
            <a:r>
              <a:rPr lang="pt-BR" sz="1200" b="1" dirty="0" smtClean="0">
                <a:solidFill>
                  <a:schemeClr val="tx1"/>
                </a:solidFill>
              </a:rPr>
              <a:t>Complemento</a:t>
            </a:r>
            <a:r>
              <a:rPr lang="pt-BR" sz="1200" dirty="0" smtClean="0">
                <a:solidFill>
                  <a:schemeClr val="tx1"/>
                </a:solidFill>
              </a:rPr>
              <a:t>: </a:t>
            </a:r>
            <a:r>
              <a:rPr lang="pt-BR" sz="1200" dirty="0">
                <a:solidFill>
                  <a:schemeClr val="tx1"/>
                </a:solidFill>
              </a:rPr>
              <a:t>Chácara </a:t>
            </a:r>
            <a:r>
              <a:rPr lang="pt-BR" sz="1200" dirty="0" smtClean="0">
                <a:solidFill>
                  <a:schemeClr val="tx1"/>
                </a:solidFill>
              </a:rPr>
              <a:t>15</a:t>
            </a:r>
          </a:p>
          <a:p>
            <a:pPr algn="just">
              <a:tabLst>
                <a:tab pos="1339850" algn="l"/>
              </a:tabLst>
            </a:pPr>
            <a:r>
              <a:rPr lang="pt-BR" sz="1200" b="1" dirty="0" err="1" smtClean="0">
                <a:solidFill>
                  <a:schemeClr val="tx1"/>
                </a:solidFill>
              </a:rPr>
              <a:t>R.A</a:t>
            </a:r>
            <a:r>
              <a:rPr lang="pt-BR" sz="1200" b="1" dirty="0" smtClean="0">
                <a:solidFill>
                  <a:schemeClr val="tx1"/>
                </a:solidFill>
              </a:rPr>
              <a:t>.</a:t>
            </a:r>
            <a:r>
              <a:rPr lang="pt-BR" sz="1200" dirty="0" smtClean="0">
                <a:solidFill>
                  <a:schemeClr val="tx1"/>
                </a:solidFill>
              </a:rPr>
              <a:t>: Planaltina	</a:t>
            </a:r>
            <a:r>
              <a:rPr lang="pt-BR" sz="1200" b="1" dirty="0" smtClean="0">
                <a:solidFill>
                  <a:schemeClr val="tx1"/>
                </a:solidFill>
              </a:rPr>
              <a:t>Área Total</a:t>
            </a:r>
            <a:r>
              <a:rPr lang="pt-BR" sz="1200" dirty="0" smtClean="0">
                <a:solidFill>
                  <a:schemeClr val="tx1"/>
                </a:solidFill>
              </a:rPr>
              <a:t>: 114,5200 ha     </a:t>
            </a:r>
            <a:r>
              <a:rPr lang="pt-BR" sz="1200" dirty="0" err="1" smtClean="0">
                <a:solidFill>
                  <a:schemeClr val="tx1"/>
                </a:solidFill>
              </a:rPr>
              <a:t>PDOT</a:t>
            </a:r>
            <a:r>
              <a:rPr lang="pt-BR" sz="1200" dirty="0" smtClean="0">
                <a:solidFill>
                  <a:schemeClr val="tx1"/>
                </a:solidFill>
              </a:rPr>
              <a:t>: Rural         Fundiário: TERRACAP</a:t>
            </a:r>
          </a:p>
          <a:p>
            <a:pPr algn="just">
              <a:tabLst>
                <a:tab pos="1339850" algn="l"/>
              </a:tabLst>
            </a:pPr>
            <a:r>
              <a:rPr lang="pt-BR" sz="1200" b="1" dirty="0" smtClean="0">
                <a:solidFill>
                  <a:schemeClr val="tx1"/>
                </a:solidFill>
              </a:rPr>
              <a:t>Tipo de tramitação</a:t>
            </a:r>
            <a:r>
              <a:rPr lang="pt-BR" sz="1200" dirty="0" smtClean="0">
                <a:solidFill>
                  <a:schemeClr val="tx1"/>
                </a:solidFill>
              </a:rPr>
              <a:t>: Preferencial</a:t>
            </a:r>
          </a:p>
          <a:p>
            <a:pPr algn="just">
              <a:tabLst>
                <a:tab pos="1339850" algn="l"/>
              </a:tabLst>
            </a:pPr>
            <a:endParaRPr lang="pt-BR" sz="1200" dirty="0">
              <a:solidFill>
                <a:schemeClr val="tx1"/>
              </a:solidFill>
            </a:endParaRPr>
          </a:p>
          <a:p>
            <a:pPr algn="just">
              <a:tabLst>
                <a:tab pos="2147888" algn="l"/>
              </a:tabLst>
            </a:pPr>
            <a:r>
              <a:rPr lang="pt-BR" sz="1200" b="1" dirty="0" smtClean="0">
                <a:solidFill>
                  <a:schemeClr val="tx1"/>
                </a:solidFill>
              </a:rPr>
              <a:t>Observação</a:t>
            </a:r>
            <a:r>
              <a:rPr lang="pt-BR" sz="1200" dirty="0" smtClean="0">
                <a:solidFill>
                  <a:schemeClr val="tx1"/>
                </a:solidFill>
              </a:rPr>
              <a:t>: xxxxxxxxxxxxxxxxxxxxxxxxxxxxxxxxxxxxxxxxxxxxxxxxxxxxxxxxxxxxxxxxxxxxx</a:t>
            </a:r>
          </a:p>
          <a:p>
            <a:pPr algn="just">
              <a:tabLst>
                <a:tab pos="2147888" algn="l"/>
              </a:tabLst>
            </a:pPr>
            <a:r>
              <a:rPr lang="pt-BR" sz="1200" dirty="0" smtClean="0">
                <a:solidFill>
                  <a:schemeClr val="tx1"/>
                </a:solidFill>
              </a:rPr>
              <a:t>xxxxxxxxxxxxxxxxxxxxxxxxxxxxxxxxxxxxxxxxxxxxxxxxxxxxxxxxxxxxxxxxxxxxxxxxxxxxxxxxx</a:t>
            </a:r>
          </a:p>
          <a:p>
            <a:pPr algn="just">
              <a:tabLst>
                <a:tab pos="2147888" algn="l"/>
              </a:tabLst>
            </a:pPr>
            <a:endParaRPr lang="pt-BR" sz="1200" b="1" dirty="0" smtClean="0">
              <a:solidFill>
                <a:schemeClr val="tx1"/>
              </a:solidFill>
            </a:endParaRPr>
          </a:p>
          <a:p>
            <a:pPr algn="just">
              <a:tabLst>
                <a:tab pos="2147888" algn="l"/>
              </a:tabLst>
            </a:pPr>
            <a:r>
              <a:rPr lang="pt-BR" sz="1200" b="1" dirty="0" smtClean="0">
                <a:solidFill>
                  <a:schemeClr val="tx1"/>
                </a:solidFill>
              </a:rPr>
              <a:t>Ponto </a:t>
            </a:r>
            <a:r>
              <a:rPr lang="pt-BR" sz="1200" b="1" dirty="0">
                <a:solidFill>
                  <a:schemeClr val="tx1"/>
                </a:solidFill>
              </a:rPr>
              <a:t>de controle</a:t>
            </a:r>
            <a:r>
              <a:rPr lang="pt-BR" sz="1200" dirty="0">
                <a:solidFill>
                  <a:schemeClr val="tx1"/>
                </a:solidFill>
              </a:rPr>
              <a:t>: </a:t>
            </a:r>
            <a:r>
              <a:rPr lang="pt-BR" sz="1200" dirty="0" smtClean="0">
                <a:solidFill>
                  <a:schemeClr val="tx1"/>
                </a:solidFill>
              </a:rPr>
              <a:t>26/11/2019 - </a:t>
            </a:r>
            <a:r>
              <a:rPr lang="pt-BR" sz="1200" dirty="0" err="1" smtClean="0">
                <a:solidFill>
                  <a:schemeClr val="tx1"/>
                </a:solidFill>
              </a:rPr>
              <a:t>PU</a:t>
            </a:r>
            <a:r>
              <a:rPr lang="pt-BR" sz="1200" dirty="0" smtClean="0">
                <a:solidFill>
                  <a:schemeClr val="tx1"/>
                </a:solidFill>
              </a:rPr>
              <a:t> – juntado</a:t>
            </a:r>
          </a:p>
          <a:p>
            <a:pPr algn="just">
              <a:tabLst>
                <a:tab pos="2147888" algn="l"/>
              </a:tabLst>
            </a:pPr>
            <a:endParaRPr lang="pt-BR" sz="1200" dirty="0">
              <a:solidFill>
                <a:schemeClr val="tx1"/>
              </a:solidFill>
            </a:endParaRPr>
          </a:p>
          <a:p>
            <a:pPr algn="just">
              <a:tabLst>
                <a:tab pos="2147888" algn="l"/>
              </a:tabLst>
            </a:pPr>
            <a:r>
              <a:rPr lang="pt-BR" sz="1200" b="1" dirty="0" smtClean="0">
                <a:solidFill>
                  <a:schemeClr val="tx1"/>
                </a:solidFill>
              </a:rPr>
              <a:t>Status</a:t>
            </a:r>
            <a:r>
              <a:rPr lang="pt-BR" sz="1200" dirty="0" smtClean="0">
                <a:solidFill>
                  <a:schemeClr val="tx1"/>
                </a:solidFill>
              </a:rPr>
              <a:t>: 26/11/2019 – Em andamento</a:t>
            </a:r>
          </a:p>
          <a:p>
            <a:pPr algn="just">
              <a:tabLst>
                <a:tab pos="2147888" algn="l"/>
              </a:tabLst>
            </a:pPr>
            <a:endParaRPr lang="pt-BR" sz="1200" dirty="0">
              <a:solidFill>
                <a:schemeClr val="tx1"/>
              </a:solidFill>
            </a:endParaRPr>
          </a:p>
          <a:p>
            <a:pPr algn="just">
              <a:tabLst>
                <a:tab pos="2147888" algn="l"/>
              </a:tabLst>
            </a:pPr>
            <a:r>
              <a:rPr lang="pt-BR" sz="1200" b="1" dirty="0" err="1" smtClean="0">
                <a:solidFill>
                  <a:schemeClr val="tx1"/>
                </a:solidFill>
              </a:rPr>
              <a:t>CLO</a:t>
            </a:r>
            <a:r>
              <a:rPr lang="pt-BR" sz="1200" dirty="0" smtClean="0">
                <a:solidFill>
                  <a:schemeClr val="tx1"/>
                </a:solidFill>
              </a:rPr>
              <a:t>: 0000/2000 (vigente)</a:t>
            </a:r>
          </a:p>
          <a:p>
            <a:pPr algn="just">
              <a:tabLst>
                <a:tab pos="2147888" algn="l"/>
              </a:tabLst>
            </a:pPr>
            <a:endParaRPr lang="pt-BR" sz="1200" dirty="0">
              <a:solidFill>
                <a:schemeClr val="tx1"/>
              </a:solidFill>
            </a:endParaRPr>
          </a:p>
          <a:p>
            <a:pPr algn="just">
              <a:tabLst>
                <a:tab pos="3413125" algn="l"/>
              </a:tabLst>
            </a:pPr>
            <a:r>
              <a:rPr lang="pt-BR" sz="1200" b="1" dirty="0" smtClean="0">
                <a:solidFill>
                  <a:schemeClr val="tx1"/>
                </a:solidFill>
              </a:rPr>
              <a:t>Contrato nº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xxxxxx</a:t>
            </a:r>
            <a:r>
              <a:rPr lang="pt-BR" sz="1200" dirty="0" smtClean="0">
                <a:solidFill>
                  <a:schemeClr val="tx1"/>
                </a:solidFill>
              </a:rPr>
              <a:t>/</a:t>
            </a:r>
            <a:r>
              <a:rPr lang="pt-BR" sz="1200" dirty="0" err="1" smtClean="0">
                <a:solidFill>
                  <a:schemeClr val="tx1"/>
                </a:solidFill>
              </a:rPr>
              <a:t>xxxx</a:t>
            </a:r>
            <a:r>
              <a:rPr lang="pt-BR" sz="1200" dirty="0" smtClean="0">
                <a:solidFill>
                  <a:schemeClr val="tx1"/>
                </a:solidFill>
              </a:rPr>
              <a:t> de </a:t>
            </a:r>
            <a:r>
              <a:rPr lang="pt-BR" sz="1200" dirty="0" err="1" smtClean="0">
                <a:solidFill>
                  <a:schemeClr val="tx1"/>
                </a:solidFill>
              </a:rPr>
              <a:t>xx</a:t>
            </a:r>
            <a:r>
              <a:rPr lang="pt-BR" sz="1200" dirty="0" smtClean="0">
                <a:solidFill>
                  <a:schemeClr val="tx1"/>
                </a:solidFill>
              </a:rPr>
              <a:t>/</a:t>
            </a:r>
            <a:r>
              <a:rPr lang="pt-BR" sz="1200" dirty="0" err="1" smtClean="0">
                <a:solidFill>
                  <a:schemeClr val="tx1"/>
                </a:solidFill>
              </a:rPr>
              <a:t>xx</a:t>
            </a:r>
            <a:r>
              <a:rPr lang="pt-BR" sz="1200" dirty="0" smtClean="0">
                <a:solidFill>
                  <a:schemeClr val="tx1"/>
                </a:solidFill>
              </a:rPr>
              <a:t>/</a:t>
            </a:r>
            <a:r>
              <a:rPr lang="pt-BR" sz="1200" dirty="0" err="1" smtClean="0">
                <a:solidFill>
                  <a:schemeClr val="tx1"/>
                </a:solidFill>
              </a:rPr>
              <a:t>xxxx</a:t>
            </a:r>
            <a:r>
              <a:rPr lang="pt-BR" sz="1200" dirty="0" smtClean="0">
                <a:solidFill>
                  <a:schemeClr val="tx1"/>
                </a:solidFill>
              </a:rPr>
              <a:t> – SEAGRI	</a:t>
            </a:r>
            <a:r>
              <a:rPr lang="pt-BR" sz="1200" b="1" dirty="0" smtClean="0">
                <a:solidFill>
                  <a:schemeClr val="tx1"/>
                </a:solidFill>
              </a:rPr>
              <a:t>DODF</a:t>
            </a:r>
            <a:r>
              <a:rPr lang="pt-BR" sz="1200" dirty="0" smtClean="0">
                <a:solidFill>
                  <a:schemeClr val="tx1"/>
                </a:solidFill>
              </a:rPr>
              <a:t> nº </a:t>
            </a:r>
            <a:r>
              <a:rPr lang="pt-BR" sz="1200" dirty="0" err="1" smtClean="0">
                <a:solidFill>
                  <a:schemeClr val="tx1"/>
                </a:solidFill>
              </a:rPr>
              <a:t>xxx</a:t>
            </a:r>
            <a:r>
              <a:rPr lang="pt-BR" sz="1200" dirty="0" smtClean="0">
                <a:solidFill>
                  <a:schemeClr val="tx1"/>
                </a:solidFill>
              </a:rPr>
              <a:t> data </a:t>
            </a:r>
            <a:r>
              <a:rPr lang="pt-BR" sz="1200" dirty="0" err="1" smtClean="0">
                <a:solidFill>
                  <a:schemeClr val="tx1"/>
                </a:solidFill>
              </a:rPr>
              <a:t>xx</a:t>
            </a:r>
            <a:r>
              <a:rPr lang="pt-BR" sz="1200" dirty="0" smtClean="0">
                <a:solidFill>
                  <a:schemeClr val="tx1"/>
                </a:solidFill>
              </a:rPr>
              <a:t>/</a:t>
            </a:r>
            <a:r>
              <a:rPr lang="pt-BR" sz="1200" dirty="0" err="1" smtClean="0">
                <a:solidFill>
                  <a:schemeClr val="tx1"/>
                </a:solidFill>
              </a:rPr>
              <a:t>xx</a:t>
            </a:r>
            <a:r>
              <a:rPr lang="pt-BR" sz="1200" dirty="0" smtClean="0">
                <a:solidFill>
                  <a:schemeClr val="tx1"/>
                </a:solidFill>
              </a:rPr>
              <a:t>/</a:t>
            </a:r>
            <a:r>
              <a:rPr lang="pt-BR" sz="1200" dirty="0" err="1" smtClean="0">
                <a:solidFill>
                  <a:schemeClr val="tx1"/>
                </a:solidFill>
              </a:rPr>
              <a:t>xxxx</a:t>
            </a:r>
            <a:endParaRPr lang="pt-BR" sz="1200" dirty="0">
              <a:solidFill>
                <a:schemeClr val="tx1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61" name="Botão de ação: Personalizar 60">
            <a:hlinkClick r:id="rId12" action="ppaction://hlinksldjump" highlightClick="1"/>
          </p:cNvPr>
          <p:cNvSpPr/>
          <p:nvPr/>
        </p:nvSpPr>
        <p:spPr>
          <a:xfrm>
            <a:off x="3600536" y="5069457"/>
            <a:ext cx="1843708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FECHAR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1308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Áreas (hectares)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CLO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071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1" name="Botão de ação: Personalizar 120">
            <a:hlinkClick r:id="rId13" action="ppaction://hlinksldjump" highlightClick="1"/>
          </p:cNvPr>
          <p:cNvSpPr/>
          <p:nvPr/>
        </p:nvSpPr>
        <p:spPr>
          <a:xfrm>
            <a:off x="2021310" y="4290024"/>
            <a:ext cx="1312494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</a:t>
            </a:r>
            <a:r>
              <a:rPr lang="pt-BR" sz="1100" b="1" dirty="0" err="1" smtClean="0"/>
              <a:t>CLO</a:t>
            </a:r>
            <a:endParaRPr lang="pt-BR" b="1" dirty="0"/>
          </a:p>
        </p:txBody>
      </p:sp>
      <p:graphicFrame>
        <p:nvGraphicFramePr>
          <p:cNvPr id="122" name="Tabela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36118"/>
              </p:ext>
            </p:extLst>
          </p:nvPr>
        </p:nvGraphicFramePr>
        <p:xfrm>
          <a:off x="2000232" y="4572008"/>
          <a:ext cx="5072098" cy="564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091"/>
                <a:gridCol w="763739"/>
                <a:gridCol w="972031"/>
                <a:gridCol w="1789075"/>
                <a:gridCol w="504056"/>
                <a:gridCol w="484106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" name="Botão de ação: Personalizar 122">
            <a:hlinkClick r:id="rId14" action="ppaction://hlinksldjump" highlightClick="1"/>
          </p:cNvPr>
          <p:cNvSpPr/>
          <p:nvPr/>
        </p:nvSpPr>
        <p:spPr>
          <a:xfrm>
            <a:off x="6768264" y="4860040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Áreas (hectares)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CLO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071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1" name="Botão de ação: Personalizar 120">
            <a:hlinkClick r:id="rId13" action="ppaction://hlinksldjump" highlightClick="1"/>
          </p:cNvPr>
          <p:cNvSpPr/>
          <p:nvPr/>
        </p:nvSpPr>
        <p:spPr>
          <a:xfrm>
            <a:off x="2021310" y="4290024"/>
            <a:ext cx="1312494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</a:t>
            </a:r>
            <a:r>
              <a:rPr lang="pt-BR" sz="1100" b="1" dirty="0" err="1" smtClean="0"/>
              <a:t>CLO</a:t>
            </a:r>
            <a:endParaRPr lang="pt-BR" b="1" dirty="0"/>
          </a:p>
        </p:txBody>
      </p:sp>
      <p:graphicFrame>
        <p:nvGraphicFramePr>
          <p:cNvPr id="122" name="Tabela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69581"/>
              </p:ext>
            </p:extLst>
          </p:nvPr>
        </p:nvGraphicFramePr>
        <p:xfrm>
          <a:off x="2000232" y="4572008"/>
          <a:ext cx="5072098" cy="564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091"/>
                <a:gridCol w="763739"/>
                <a:gridCol w="972031"/>
                <a:gridCol w="1717067"/>
                <a:gridCol w="648072"/>
                <a:gridCol w="412098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" name="Botão de ação: Personalizar 122">
            <a:hlinkClick r:id="rId14" action="ppaction://hlinksldjump" highlightClick="1"/>
          </p:cNvPr>
          <p:cNvSpPr/>
          <p:nvPr/>
        </p:nvSpPr>
        <p:spPr>
          <a:xfrm>
            <a:off x="6768264" y="4860040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Áreas (hectares)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CLO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071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1" name="Botão de ação: Personalizar 120">
            <a:hlinkClick r:id="rId12" action="ppaction://hlinksldjump" highlightClick="1"/>
          </p:cNvPr>
          <p:cNvSpPr/>
          <p:nvPr/>
        </p:nvSpPr>
        <p:spPr>
          <a:xfrm>
            <a:off x="2021310" y="4290024"/>
            <a:ext cx="1312494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</a:t>
            </a:r>
            <a:r>
              <a:rPr lang="pt-BR" sz="1100" b="1" dirty="0" err="1" smtClean="0"/>
              <a:t>CLO</a:t>
            </a:r>
            <a:endParaRPr lang="pt-BR" b="1" dirty="0"/>
          </a:p>
        </p:txBody>
      </p:sp>
      <p:graphicFrame>
        <p:nvGraphicFramePr>
          <p:cNvPr id="122" name="Tabela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63554"/>
              </p:ext>
            </p:extLst>
          </p:nvPr>
        </p:nvGraphicFramePr>
        <p:xfrm>
          <a:off x="2000232" y="4572008"/>
          <a:ext cx="5072098" cy="564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091"/>
                <a:gridCol w="763739"/>
                <a:gridCol w="972031"/>
                <a:gridCol w="1491353"/>
                <a:gridCol w="500066"/>
                <a:gridCol w="785818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" name="Botão de ação: Personalizar 122">
            <a:hlinkClick r:id="rId13" action="ppaction://hlinksldjump" highlightClick="1"/>
          </p:cNvPr>
          <p:cNvSpPr/>
          <p:nvPr/>
        </p:nvSpPr>
        <p:spPr>
          <a:xfrm>
            <a:off x="6429388" y="4860040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124" name="Botão de ação: Personalizar 123">
            <a:hlinkClick r:id="rId14" action="ppaction://hlinksldjump" highlightClick="1"/>
          </p:cNvPr>
          <p:cNvSpPr/>
          <p:nvPr/>
        </p:nvSpPr>
        <p:spPr>
          <a:xfrm>
            <a:off x="6715140" y="486004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48" name="Retângulo 47"/>
          <p:cNvSpPr/>
          <p:nvPr/>
        </p:nvSpPr>
        <p:spPr>
          <a:xfrm>
            <a:off x="1928794" y="2418048"/>
            <a:ext cx="5286412" cy="3582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928794" y="2449709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Cadastrar </a:t>
            </a:r>
            <a:r>
              <a:rPr lang="pt-BR" b="1" dirty="0" err="1" smtClean="0"/>
              <a:t>CLO</a:t>
            </a:r>
            <a:endParaRPr lang="pt-BR" b="1" dirty="0"/>
          </a:p>
        </p:txBody>
      </p:sp>
      <p:sp>
        <p:nvSpPr>
          <p:cNvPr id="53" name="Botão de ação: Personalizar 52">
            <a:hlinkClick r:id="rId15" action="ppaction://hlinksldjump" highlightClick="1"/>
          </p:cNvPr>
          <p:cNvSpPr/>
          <p:nvPr/>
        </p:nvSpPr>
        <p:spPr>
          <a:xfrm>
            <a:off x="4815840" y="5409163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56" name="Conector reto 55"/>
          <p:cNvCxnSpPr/>
          <p:nvPr/>
        </p:nvCxnSpPr>
        <p:spPr>
          <a:xfrm>
            <a:off x="1969172" y="2917471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otão de ação: Personalizar 60">
            <a:hlinkClick r:id="rId7" action="ppaction://hlinksldjump" highlightClick="1"/>
          </p:cNvPr>
          <p:cNvSpPr/>
          <p:nvPr/>
        </p:nvSpPr>
        <p:spPr>
          <a:xfrm>
            <a:off x="6803108" y="2521717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2482628" y="324121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Nº do </a:t>
            </a:r>
            <a:r>
              <a:rPr lang="pt-BR" sz="1000" b="1" dirty="0" err="1" smtClean="0"/>
              <a:t>CLO</a:t>
            </a:r>
            <a:endParaRPr lang="pt-BR" sz="10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2685266" y="3457821"/>
            <a:ext cx="100811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0133/2020</a:t>
            </a:r>
            <a:endParaRPr lang="pt-BR" sz="10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4354836" y="3241217"/>
            <a:ext cx="117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Data de emissão</a:t>
            </a:r>
            <a:endParaRPr lang="pt-BR" sz="10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479211" y="3457821"/>
            <a:ext cx="11717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06/11/2016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2626644" y="386396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CPF/CNPJ</a:t>
            </a:r>
            <a:endParaRPr lang="pt-BR" sz="10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2685266" y="4075696"/>
            <a:ext cx="224563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000.000.000-00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2645171" y="4584048"/>
            <a:ext cx="142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Legítimo Ocupante</a:t>
            </a:r>
            <a:endParaRPr lang="pt-BR" sz="10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698652" y="4795776"/>
            <a:ext cx="38021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João Carlos Queiróz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8" name="Botão de ação: Personalizar 7">
            <a:hlinkClick r:id="rId4" action="ppaction://hlinksldjump" highlightClick="1"/>
          </p:cNvPr>
          <p:cNvSpPr/>
          <p:nvPr/>
        </p:nvSpPr>
        <p:spPr>
          <a:xfrm>
            <a:off x="4930894" y="21744"/>
            <a:ext cx="2161386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14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5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83671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PONTOS DE CONTROLE</a:t>
            </a:r>
            <a:endParaRPr lang="pt-BR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0" y="107154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inicio do processo</a:t>
            </a:r>
            <a:endParaRPr lang="pt-BR" b="1" dirty="0"/>
          </a:p>
        </p:txBody>
      </p:sp>
      <p:sp>
        <p:nvSpPr>
          <p:cNvPr id="52" name="Botão de ação: Personalizar 51">
            <a:hlinkClick r:id="" action="ppaction://noaction" highlightClick="1"/>
          </p:cNvPr>
          <p:cNvSpPr/>
          <p:nvPr/>
        </p:nvSpPr>
        <p:spPr>
          <a:xfrm>
            <a:off x="285720" y="1500174"/>
            <a:ext cx="8572560" cy="2571768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Botão de ação: Personalizar 59">
            <a:hlinkClick r:id="" action="ppaction://noaction" highlightClick="1"/>
          </p:cNvPr>
          <p:cNvSpPr/>
          <p:nvPr/>
        </p:nvSpPr>
        <p:spPr>
          <a:xfrm>
            <a:off x="285720" y="3654303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Núcleo Rural Taquara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1" name="Botão de ação: Personalizar 60">
            <a:hlinkClick r:id="" action="ppaction://noaction" highlightClick="1"/>
          </p:cNvPr>
          <p:cNvSpPr/>
          <p:nvPr/>
        </p:nvSpPr>
        <p:spPr>
          <a:xfrm>
            <a:off x="285720" y="3319094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Núcleo Rural Santos Dumont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2" name="Botão de ação: Personalizar 61">
            <a:hlinkClick r:id="" action="ppaction://noaction" highlightClick="1"/>
          </p:cNvPr>
          <p:cNvSpPr/>
          <p:nvPr/>
        </p:nvSpPr>
        <p:spPr>
          <a:xfrm>
            <a:off x="285720" y="2983885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Núcleo Rural Rio Preto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3" name="Botão de ação: Personalizar 62">
            <a:hlinkClick r:id="" action="ppaction://noaction" highlightClick="1"/>
          </p:cNvPr>
          <p:cNvSpPr/>
          <p:nvPr/>
        </p:nvSpPr>
        <p:spPr>
          <a:xfrm>
            <a:off x="285720" y="2648676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Núcleo Rural Riacho das Pedras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285720" y="2313467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Núcleo Rural </a:t>
            </a:r>
            <a:r>
              <a:rPr lang="pt-BR" sz="1400" dirty="0" err="1" smtClean="0">
                <a:solidFill>
                  <a:schemeClr val="tx1"/>
                </a:solidFill>
              </a:rPr>
              <a:t>Pipiripau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5" name="Botão de ação: Personalizar 64">
            <a:hlinkClick r:id="" action="ppaction://noaction" highlightClick="1"/>
          </p:cNvPr>
          <p:cNvSpPr/>
          <p:nvPr/>
        </p:nvSpPr>
        <p:spPr>
          <a:xfrm>
            <a:off x="285720" y="1978258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Fazenda Larga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6" name="Botão de ação: Personalizar 65">
            <a:hlinkClick r:id="" action="ppaction://noaction" highlightClick="1"/>
          </p:cNvPr>
          <p:cNvSpPr/>
          <p:nvPr/>
        </p:nvSpPr>
        <p:spPr>
          <a:xfrm>
            <a:off x="285720" y="1643049"/>
            <a:ext cx="3429024" cy="3242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Área Isolada Rio Preto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8" name="Botão de ação: Personalizar 67">
            <a:hlinkClick r:id="" action="ppaction://noaction" highlightClick="1"/>
          </p:cNvPr>
          <p:cNvSpPr/>
          <p:nvPr/>
        </p:nvSpPr>
        <p:spPr>
          <a:xfrm>
            <a:off x="3714744" y="1700840"/>
            <a:ext cx="1296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3714744" y="2036049"/>
            <a:ext cx="1620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0" name="Botão de ação: Personalizar 69">
            <a:hlinkClick r:id="" action="ppaction://noaction" highlightClick="1"/>
          </p:cNvPr>
          <p:cNvSpPr/>
          <p:nvPr/>
        </p:nvSpPr>
        <p:spPr>
          <a:xfrm>
            <a:off x="3714744" y="2371258"/>
            <a:ext cx="2268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1" name="Botão de ação: Personalizar 70">
            <a:hlinkClick r:id="" action="ppaction://noaction" highlightClick="1"/>
          </p:cNvPr>
          <p:cNvSpPr/>
          <p:nvPr/>
        </p:nvSpPr>
        <p:spPr>
          <a:xfrm>
            <a:off x="3714744" y="2706467"/>
            <a:ext cx="324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" action="ppaction://noaction" highlightClick="1"/>
          </p:cNvPr>
          <p:cNvSpPr/>
          <p:nvPr/>
        </p:nvSpPr>
        <p:spPr>
          <a:xfrm>
            <a:off x="3714744" y="3041676"/>
            <a:ext cx="3888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" action="ppaction://noaction" highlightClick="1"/>
          </p:cNvPr>
          <p:cNvSpPr/>
          <p:nvPr/>
        </p:nvSpPr>
        <p:spPr>
          <a:xfrm>
            <a:off x="3714744" y="3376885"/>
            <a:ext cx="1620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4" name="Botão de ação: Personalizar 73">
            <a:hlinkClick r:id="" action="ppaction://noaction" highlightClick="1"/>
          </p:cNvPr>
          <p:cNvSpPr/>
          <p:nvPr/>
        </p:nvSpPr>
        <p:spPr>
          <a:xfrm>
            <a:off x="3714744" y="3712094"/>
            <a:ext cx="2916000" cy="18000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1" name="CaixaDeTexto 130"/>
          <p:cNvSpPr txBox="1"/>
          <p:nvPr/>
        </p:nvSpPr>
        <p:spPr>
          <a:xfrm>
            <a:off x="6639768" y="3643314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9</a:t>
            </a:r>
            <a:endParaRPr lang="pt-BR" sz="14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5353884" y="3313420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</a:t>
            </a:r>
            <a:endParaRPr lang="pt-BR" sz="14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7599692" y="2983526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12</a:t>
            </a:r>
            <a:endParaRPr lang="pt-BR" sz="140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4027792" y="2643182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21</a:t>
            </a:r>
            <a:endParaRPr lang="pt-BR" sz="1400" dirty="0"/>
          </a:p>
        </p:txBody>
      </p:sp>
      <p:sp>
        <p:nvSpPr>
          <p:cNvPr id="135" name="CaixaDeTexto 134"/>
          <p:cNvSpPr txBox="1"/>
          <p:nvPr/>
        </p:nvSpPr>
        <p:spPr>
          <a:xfrm>
            <a:off x="5987112" y="2313289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7</a:t>
            </a:r>
            <a:endParaRPr lang="pt-BR" sz="1400" dirty="0"/>
          </a:p>
        </p:txBody>
      </p:sp>
      <p:sp>
        <p:nvSpPr>
          <p:cNvPr id="136" name="CaixaDeTexto 135"/>
          <p:cNvSpPr txBox="1"/>
          <p:nvPr/>
        </p:nvSpPr>
        <p:spPr>
          <a:xfrm>
            <a:off x="5330522" y="1956098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</a:t>
            </a:r>
            <a:endParaRPr lang="pt-BR" sz="1400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4996694" y="1643050"/>
            <a:ext cx="5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</a:t>
            </a:r>
            <a:endParaRPr lang="pt-BR" sz="1400" dirty="0"/>
          </a:p>
        </p:txBody>
      </p:sp>
      <p:sp>
        <p:nvSpPr>
          <p:cNvPr id="31" name="Botão de ação: Personalizar 30">
            <a:hlinkClick r:id="rId6" action="ppaction://hlinksldjump" highlightClick="1"/>
          </p:cNvPr>
          <p:cNvSpPr/>
          <p:nvPr/>
        </p:nvSpPr>
        <p:spPr>
          <a:xfrm>
            <a:off x="3922782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ADMIN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7762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4144552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Áreas (hectares)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4144552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CLO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4144552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861048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861048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432552"/>
            <a:ext cx="5256000" cy="1428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1" name="Botão de ação: Personalizar 120">
            <a:hlinkClick r:id="rId13" action="ppaction://hlinksldjump" highlightClick="1"/>
          </p:cNvPr>
          <p:cNvSpPr/>
          <p:nvPr/>
        </p:nvSpPr>
        <p:spPr>
          <a:xfrm>
            <a:off x="2021310" y="4507758"/>
            <a:ext cx="1312494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</a:t>
            </a:r>
            <a:r>
              <a:rPr lang="pt-BR" sz="1100" b="1" dirty="0" err="1" smtClean="0"/>
              <a:t>CLO</a:t>
            </a:r>
            <a:endParaRPr lang="pt-BR" b="1" dirty="0"/>
          </a:p>
        </p:txBody>
      </p:sp>
      <p:graphicFrame>
        <p:nvGraphicFramePr>
          <p:cNvPr id="122" name="Tabela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82156"/>
              </p:ext>
            </p:extLst>
          </p:nvPr>
        </p:nvGraphicFramePr>
        <p:xfrm>
          <a:off x="2000232" y="4789742"/>
          <a:ext cx="5072098" cy="9306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091"/>
                <a:gridCol w="763739"/>
                <a:gridCol w="972031"/>
                <a:gridCol w="1717067"/>
                <a:gridCol w="576064"/>
                <a:gridCol w="484106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0133/2020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06/11/2016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João Carlos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" name="Botão de ação: Personalizar 122">
            <a:hlinkClick r:id="rId14" action="ppaction://hlinksldjump" highlightClick="1"/>
          </p:cNvPr>
          <p:cNvSpPr/>
          <p:nvPr/>
        </p:nvSpPr>
        <p:spPr>
          <a:xfrm>
            <a:off x="6768264" y="5077774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graphicFrame>
        <p:nvGraphicFramePr>
          <p:cNvPr id="51" name="Tabe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41795"/>
              </p:ext>
            </p:extLst>
          </p:nvPr>
        </p:nvGraphicFramePr>
        <p:xfrm>
          <a:off x="1928794" y="2928934"/>
          <a:ext cx="5260368" cy="9306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9844"/>
                <a:gridCol w="792088"/>
                <a:gridCol w="1008112"/>
                <a:gridCol w="1656184"/>
                <a:gridCol w="576064"/>
                <a:gridCol w="648076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0133/2020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06/11/2016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João Carlos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Botão de ação: Personalizar 52">
            <a:hlinkClick r:id="rId14" action="ppaction://hlinksldjump" highlightClick="1"/>
          </p:cNvPr>
          <p:cNvSpPr/>
          <p:nvPr/>
        </p:nvSpPr>
        <p:spPr>
          <a:xfrm>
            <a:off x="6768264" y="5466998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Áreas (hectares)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CLO</a:t>
            </a:r>
            <a:endParaRPr lang="pt-BR" sz="1600" b="1" dirty="0">
              <a:solidFill>
                <a:schemeClr val="tx1"/>
              </a:solidFill>
              <a:sym typeface="Wingdings 3"/>
            </a:endParaRPr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428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1" name="Botão de ação: Personalizar 120">
            <a:hlinkClick r:id="rId12" action="ppaction://hlinksldjump" highlightClick="1"/>
          </p:cNvPr>
          <p:cNvSpPr/>
          <p:nvPr/>
        </p:nvSpPr>
        <p:spPr>
          <a:xfrm>
            <a:off x="2021310" y="4290024"/>
            <a:ext cx="1312494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</a:t>
            </a:r>
            <a:r>
              <a:rPr lang="pt-BR" sz="1100" b="1" dirty="0" err="1" smtClean="0"/>
              <a:t>CLO</a:t>
            </a:r>
            <a:endParaRPr lang="pt-BR" b="1" dirty="0"/>
          </a:p>
        </p:txBody>
      </p:sp>
      <p:graphicFrame>
        <p:nvGraphicFramePr>
          <p:cNvPr id="122" name="Tabela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63554"/>
              </p:ext>
            </p:extLst>
          </p:nvPr>
        </p:nvGraphicFramePr>
        <p:xfrm>
          <a:off x="2000232" y="4572008"/>
          <a:ext cx="5072098" cy="9306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091"/>
                <a:gridCol w="763739"/>
                <a:gridCol w="972031"/>
                <a:gridCol w="1491353"/>
                <a:gridCol w="500066"/>
                <a:gridCol w="785818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0133/2020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06/11/2016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João Carlos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" name="Botão de ação: Personalizar 122">
            <a:hlinkClick r:id="rId13" action="ppaction://hlinksldjump" highlightClick="1"/>
          </p:cNvPr>
          <p:cNvSpPr/>
          <p:nvPr/>
        </p:nvSpPr>
        <p:spPr>
          <a:xfrm>
            <a:off x="6429388" y="4860040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124" name="Botão de ação: Personalizar 123">
            <a:hlinkClick r:id="rId14" action="ppaction://hlinksldjump" highlightClick="1"/>
          </p:cNvPr>
          <p:cNvSpPr/>
          <p:nvPr/>
        </p:nvSpPr>
        <p:spPr>
          <a:xfrm>
            <a:off x="6715140" y="486004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graphicFrame>
        <p:nvGraphicFramePr>
          <p:cNvPr id="51" name="Tabe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41795"/>
              </p:ext>
            </p:extLst>
          </p:nvPr>
        </p:nvGraphicFramePr>
        <p:xfrm>
          <a:off x="1928794" y="2928934"/>
          <a:ext cx="5260368" cy="9306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9844"/>
                <a:gridCol w="792088"/>
                <a:gridCol w="1008112"/>
                <a:gridCol w="1656184"/>
                <a:gridCol w="576064"/>
                <a:gridCol w="648076"/>
              </a:tblGrid>
              <a:tr h="199126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Nº </a:t>
                      </a:r>
                      <a:r>
                        <a:rPr lang="pt-BR" sz="700" dirty="0" err="1" smtClean="0"/>
                        <a:t>CLO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DATA EMISSÃO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CPF/CNPJ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LEGÍTIMO OCUPANTE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/>
                        <a:t>STATUS</a:t>
                      </a:r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0015/2014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15/12/2014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Mariana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874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0133/2020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06/11/2016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000.000.000-00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João Carlos Queiróz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Vigente</a:t>
                      </a:r>
                      <a:endParaRPr lang="pt-BR" sz="8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Botão de ação: Personalizar 52">
            <a:hlinkClick r:id="rId13" action="ppaction://hlinksldjump" highlightClick="1"/>
          </p:cNvPr>
          <p:cNvSpPr/>
          <p:nvPr/>
        </p:nvSpPr>
        <p:spPr>
          <a:xfrm>
            <a:off x="6429388" y="5249264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56" name="Botão de ação: Personalizar 55">
            <a:hlinkClick r:id="rId14" action="ppaction://hlinksldjump" highlightClick="1"/>
          </p:cNvPr>
          <p:cNvSpPr/>
          <p:nvPr/>
        </p:nvSpPr>
        <p:spPr>
          <a:xfrm>
            <a:off x="6715140" y="5249264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X</a:t>
            </a:r>
            <a:endParaRPr lang="pt-BR" sz="800" b="1" dirty="0"/>
          </a:p>
        </p:txBody>
      </p:sp>
      <p:sp>
        <p:nvSpPr>
          <p:cNvPr id="61" name="Retângulo 60"/>
          <p:cNvSpPr/>
          <p:nvPr/>
        </p:nvSpPr>
        <p:spPr>
          <a:xfrm>
            <a:off x="1928794" y="2703800"/>
            <a:ext cx="5286412" cy="2939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928794" y="273546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Editar registro de </a:t>
            </a:r>
            <a:r>
              <a:rPr lang="pt-BR" b="1" dirty="0" err="1" smtClean="0"/>
              <a:t>CLO</a:t>
            </a:r>
            <a:endParaRPr lang="pt-BR" b="1" dirty="0"/>
          </a:p>
        </p:txBody>
      </p:sp>
      <p:sp>
        <p:nvSpPr>
          <p:cNvPr id="63" name="Botão de ação: Personalizar 62">
            <a:hlinkClick r:id="rId15" action="ppaction://hlinksldjump" highlightClick="1"/>
          </p:cNvPr>
          <p:cNvSpPr/>
          <p:nvPr/>
        </p:nvSpPr>
        <p:spPr>
          <a:xfrm>
            <a:off x="4815840" y="5157192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1969172" y="3203223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otão de ação: Personalizar 64">
            <a:hlinkClick r:id="rId15" action="ppaction://hlinksldjump" highlightClick="1"/>
          </p:cNvPr>
          <p:cNvSpPr/>
          <p:nvPr/>
        </p:nvSpPr>
        <p:spPr>
          <a:xfrm>
            <a:off x="6803108" y="280746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1907704" y="323951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Nº do </a:t>
            </a:r>
            <a:r>
              <a:rPr lang="pt-BR" sz="1000" b="1" dirty="0" err="1" smtClean="0"/>
              <a:t>CLO</a:t>
            </a:r>
            <a:endParaRPr lang="pt-BR" sz="10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2110342" y="3456121"/>
            <a:ext cx="3348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0015/2014</a:t>
            </a:r>
            <a:endParaRPr lang="pt-BR" sz="10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508104" y="3239517"/>
            <a:ext cx="117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Data de emissão</a:t>
            </a:r>
            <a:endParaRPr lang="pt-BR" sz="10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632479" y="3456121"/>
            <a:ext cx="11717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15/12/2014</a:t>
            </a:r>
            <a:endParaRPr lang="pt-BR" sz="1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101242" y="386226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CPF/CNPJ</a:t>
            </a:r>
            <a:endParaRPr lang="pt-BR" sz="10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2159864" y="4073995"/>
            <a:ext cx="1188000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000.000.000-00</a:t>
            </a:r>
            <a:endParaRPr lang="pt-BR" sz="10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3762743" y="3868984"/>
            <a:ext cx="142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Legítimo Ocupante</a:t>
            </a:r>
            <a:endParaRPr lang="pt-BR" sz="1000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3816224" y="4080712"/>
            <a:ext cx="324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/>
              <a:t>Mariana Queiróz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1979712" y="450912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Situação</a:t>
            </a:r>
            <a:endParaRPr lang="pt-BR" sz="10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2182350" y="4725724"/>
            <a:ext cx="486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489450" algn="l"/>
              </a:tabLst>
            </a:pPr>
            <a:r>
              <a:rPr lang="pt-BR" sz="1000" dirty="0" smtClean="0"/>
              <a:t>Vigente 	</a:t>
            </a:r>
            <a:r>
              <a:rPr lang="pt-BR" sz="1000" dirty="0" smtClean="0">
                <a:sym typeface="Wingdings 3"/>
              </a:rPr>
              <a:t></a:t>
            </a:r>
            <a:endParaRPr lang="pt-BR" sz="10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  <a:sym typeface="Wingdings 3"/>
              </a:rPr>
              <a:t>Áreas (hectares)</a:t>
            </a: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sym typeface="Wingdings 3"/>
              </a:rPr>
              <a:t>Contrato(s)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Retângulo 119"/>
          <p:cNvSpPr/>
          <p:nvPr/>
        </p:nvSpPr>
        <p:spPr>
          <a:xfrm>
            <a:off x="1958620" y="4286280"/>
            <a:ext cx="3285869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Botão de ação: Personalizar 120">
            <a:hlinkClick r:id="rId13" action="ppaction://hlinksldjump" highlightClick="1"/>
          </p:cNvPr>
          <p:cNvSpPr/>
          <p:nvPr/>
        </p:nvSpPr>
        <p:spPr>
          <a:xfrm>
            <a:off x="5259769" y="4286256"/>
            <a:ext cx="1955437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Termo Contratual</a:t>
            </a:r>
            <a:endParaRPr lang="pt-BR" b="1" dirty="0"/>
          </a:p>
        </p:txBody>
      </p:sp>
      <p:graphicFrame>
        <p:nvGraphicFramePr>
          <p:cNvPr id="122" name="Tabela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00705"/>
              </p:ext>
            </p:extLst>
          </p:nvPr>
        </p:nvGraphicFramePr>
        <p:xfrm>
          <a:off x="1962399" y="4574288"/>
          <a:ext cx="52337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302"/>
                <a:gridCol w="432048"/>
                <a:gridCol w="504056"/>
                <a:gridCol w="504056"/>
                <a:gridCol w="936104"/>
                <a:gridCol w="432048"/>
                <a:gridCol w="288032"/>
                <a:gridCol w="288032"/>
                <a:gridCol w="360040"/>
                <a:gridCol w="432048"/>
                <a:gridCol w="340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Termo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Número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assinatura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Emissor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Cartório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Protocolo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Livro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Folha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Nº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600" dirty="0"/>
                    </a:p>
                  </a:txBody>
                  <a:tcPr marL="54000" marR="54000" marT="46800" marB="468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CaixaDeTexto 4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3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2563595" y="3355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  <a:sym typeface="Wingdings 3"/>
              </a:rPr>
              <a:t>Áreas (hectares)</a:t>
            </a: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4326198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sym typeface="Wingdings 3"/>
              </a:rPr>
              <a:t>Contrato(s)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2563595" y="3071810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Retângulo 119"/>
          <p:cNvSpPr/>
          <p:nvPr/>
        </p:nvSpPr>
        <p:spPr>
          <a:xfrm>
            <a:off x="2593421" y="4286280"/>
            <a:ext cx="3285869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Botão de ação: Personalizar 120">
            <a:hlinkClick r:id="" action="ppaction://noaction" highlightClick="1"/>
          </p:cNvPr>
          <p:cNvSpPr/>
          <p:nvPr/>
        </p:nvSpPr>
        <p:spPr>
          <a:xfrm>
            <a:off x="5259769" y="4286256"/>
            <a:ext cx="1955437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Termo Contratual</a:t>
            </a:r>
            <a:endParaRPr lang="pt-BR" b="1" dirty="0"/>
          </a:p>
        </p:txBody>
      </p:sp>
      <p:graphicFrame>
        <p:nvGraphicFramePr>
          <p:cNvPr id="122" name="Tabela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00705"/>
              </p:ext>
            </p:extLst>
          </p:nvPr>
        </p:nvGraphicFramePr>
        <p:xfrm>
          <a:off x="1962399" y="4574288"/>
          <a:ext cx="52337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302"/>
                <a:gridCol w="432048"/>
                <a:gridCol w="504056"/>
                <a:gridCol w="504056"/>
                <a:gridCol w="936104"/>
                <a:gridCol w="432048"/>
                <a:gridCol w="288032"/>
                <a:gridCol w="288032"/>
                <a:gridCol w="360040"/>
                <a:gridCol w="432048"/>
                <a:gridCol w="340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Termo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Número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assinatura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Emissor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Cartório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Protocolo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Livro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Folha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Nº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600" dirty="0"/>
                    </a:p>
                  </a:txBody>
                  <a:tcPr marL="54000" marR="54000" marT="46800" marB="468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tângulo 47"/>
          <p:cNvSpPr/>
          <p:nvPr/>
        </p:nvSpPr>
        <p:spPr>
          <a:xfrm>
            <a:off x="2643174" y="1928802"/>
            <a:ext cx="3929090" cy="4143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2643174" y="2000240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Cadastrar contrato</a:t>
            </a:r>
            <a:endParaRPr lang="pt-BR" b="1" dirty="0"/>
          </a:p>
        </p:txBody>
      </p:sp>
      <p:sp>
        <p:nvSpPr>
          <p:cNvPr id="53" name="Botão de ação: Personalizar 52">
            <a:hlinkClick r:id="rId13" action="ppaction://hlinksldjump" highlightClick="1"/>
          </p:cNvPr>
          <p:cNvSpPr/>
          <p:nvPr/>
        </p:nvSpPr>
        <p:spPr>
          <a:xfrm>
            <a:off x="3643306" y="5572140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56" name="Conector reto 55"/>
          <p:cNvCxnSpPr/>
          <p:nvPr/>
        </p:nvCxnSpPr>
        <p:spPr>
          <a:xfrm>
            <a:off x="2683552" y="2428868"/>
            <a:ext cx="38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otão de ação: Personalizar 60">
            <a:hlinkClick r:id="rId14" action="ppaction://hlinksldjump" highlightClick="1"/>
          </p:cNvPr>
          <p:cNvSpPr/>
          <p:nvPr/>
        </p:nvSpPr>
        <p:spPr>
          <a:xfrm>
            <a:off x="6072198" y="2072248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413234" y="2928934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Número:</a:t>
            </a:r>
            <a:endParaRPr lang="pt-BR" sz="10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063793" y="2917059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891234" y="3214686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Data assinatura:</a:t>
            </a:r>
            <a:endParaRPr lang="pt-BR" sz="10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063793" y="3214686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420851" y="2571744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Termo:</a:t>
            </a:r>
            <a:endParaRPr lang="pt-BR" sz="10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3485234" y="3500438"/>
            <a:ext cx="6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Emissor:</a:t>
            </a:r>
            <a:endParaRPr lang="pt-BR" sz="10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063793" y="3500438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063793" y="2556468"/>
            <a:ext cx="2160000" cy="24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Escolha...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70" name="Botão de ação: Avançar ou Próximo 69">
            <a:hlinkClick r:id="rId15" action="ppaction://hlinksldjump" highlightClick="1"/>
          </p:cNvPr>
          <p:cNvSpPr/>
          <p:nvPr/>
        </p:nvSpPr>
        <p:spPr>
          <a:xfrm rot="5400000">
            <a:off x="5988407" y="2582742"/>
            <a:ext cx="244800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3349413" y="3801971"/>
            <a:ext cx="790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Cartório:</a:t>
            </a:r>
            <a:endParaRPr lang="pt-BR" sz="10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070848" y="3801971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3277975" y="4099598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Protocolo:</a:t>
            </a:r>
            <a:endParaRPr lang="pt-BR" sz="10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070848" y="4099598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3277975" y="4397225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Livro:</a:t>
            </a:r>
            <a:endParaRPr lang="pt-BR" sz="10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070848" y="4397225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3277975" y="4682977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Folha:</a:t>
            </a:r>
            <a:endParaRPr lang="pt-BR" sz="10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070848" y="4682977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3286116" y="4968729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Nº DODF:</a:t>
            </a:r>
            <a:endParaRPr lang="pt-BR" sz="1000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078989" y="4968729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3286116" y="5254481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Data DODF:</a:t>
            </a:r>
            <a:endParaRPr lang="pt-BR" sz="10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4078989" y="5254481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88" name="Seta para baixo 87"/>
          <p:cNvSpPr/>
          <p:nvPr/>
        </p:nvSpPr>
        <p:spPr>
          <a:xfrm rot="8436691">
            <a:off x="6213890" y="2792906"/>
            <a:ext cx="446400" cy="55780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3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" action="ppaction://noaction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5" action="ppaction://hlinksldjump" highlightClick="1"/>
          </p:cNvPr>
          <p:cNvSpPr/>
          <p:nvPr/>
        </p:nvSpPr>
        <p:spPr>
          <a:xfrm>
            <a:off x="2563595" y="3355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  <a:sym typeface="Wingdings 3"/>
              </a:rPr>
              <a:t>Áreas (hectares)</a:t>
            </a:r>
          </a:p>
        </p:txBody>
      </p:sp>
      <p:sp>
        <p:nvSpPr>
          <p:cNvPr id="133" name="Botão de ação: Personalizar 132">
            <a:hlinkClick r:id="rId6" action="ppaction://hlinksldjump" highlightClick="1"/>
          </p:cNvPr>
          <p:cNvSpPr/>
          <p:nvPr/>
        </p:nvSpPr>
        <p:spPr>
          <a:xfrm>
            <a:off x="4326198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sym typeface="Wingdings 3"/>
              </a:rPr>
              <a:t>Contrato(s)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2563595" y="3071810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" action="ppaction://noaction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Retângulo 119"/>
          <p:cNvSpPr/>
          <p:nvPr/>
        </p:nvSpPr>
        <p:spPr>
          <a:xfrm>
            <a:off x="2593421" y="4286280"/>
            <a:ext cx="3285869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Botão de ação: Personalizar 120">
            <a:hlinkClick r:id="" action="ppaction://noaction" highlightClick="1"/>
          </p:cNvPr>
          <p:cNvSpPr/>
          <p:nvPr/>
        </p:nvSpPr>
        <p:spPr>
          <a:xfrm>
            <a:off x="5259769" y="4286256"/>
            <a:ext cx="1955437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Termo Contratual</a:t>
            </a:r>
            <a:endParaRPr lang="pt-BR" b="1" dirty="0"/>
          </a:p>
        </p:txBody>
      </p:sp>
      <p:graphicFrame>
        <p:nvGraphicFramePr>
          <p:cNvPr id="122" name="Tabela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00705"/>
              </p:ext>
            </p:extLst>
          </p:nvPr>
        </p:nvGraphicFramePr>
        <p:xfrm>
          <a:off x="1962399" y="4574288"/>
          <a:ext cx="52337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302"/>
                <a:gridCol w="432048"/>
                <a:gridCol w="504056"/>
                <a:gridCol w="504056"/>
                <a:gridCol w="936104"/>
                <a:gridCol w="432048"/>
                <a:gridCol w="288032"/>
                <a:gridCol w="288032"/>
                <a:gridCol w="360040"/>
                <a:gridCol w="432048"/>
                <a:gridCol w="340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Termo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Número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assinatura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Emissor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Cartório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Protocolo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Livro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Folha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Nº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600" dirty="0"/>
                    </a:p>
                  </a:txBody>
                  <a:tcPr marL="54000" marR="54000" marT="46800" marB="468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tângulo 47"/>
          <p:cNvSpPr/>
          <p:nvPr/>
        </p:nvSpPr>
        <p:spPr>
          <a:xfrm>
            <a:off x="2643174" y="1928802"/>
            <a:ext cx="3929090" cy="4143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2643174" y="2000240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Cadastrar contrato</a:t>
            </a:r>
            <a:endParaRPr lang="pt-BR" b="1" dirty="0"/>
          </a:p>
        </p:txBody>
      </p:sp>
      <p:sp>
        <p:nvSpPr>
          <p:cNvPr id="53" name="Botão de ação: Personalizar 52">
            <a:hlinkClick r:id="" action="ppaction://noaction" highlightClick="1"/>
          </p:cNvPr>
          <p:cNvSpPr/>
          <p:nvPr/>
        </p:nvSpPr>
        <p:spPr>
          <a:xfrm>
            <a:off x="3643306" y="5572140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56" name="Conector reto 55"/>
          <p:cNvCxnSpPr/>
          <p:nvPr/>
        </p:nvCxnSpPr>
        <p:spPr>
          <a:xfrm>
            <a:off x="2683552" y="2428868"/>
            <a:ext cx="38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otão de ação: Personalizar 60">
            <a:hlinkClick r:id="rId11" action="ppaction://hlinksldjump" highlightClick="1"/>
          </p:cNvPr>
          <p:cNvSpPr/>
          <p:nvPr/>
        </p:nvSpPr>
        <p:spPr>
          <a:xfrm>
            <a:off x="6072198" y="2072248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413234" y="2928934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Número:</a:t>
            </a:r>
            <a:endParaRPr lang="pt-BR" sz="10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063793" y="2917059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891234" y="3214686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Data assinatura:</a:t>
            </a:r>
            <a:endParaRPr lang="pt-BR" sz="10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063793" y="3214686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420851" y="2571744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Termo:</a:t>
            </a:r>
            <a:endParaRPr lang="pt-BR" sz="10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3485234" y="3500438"/>
            <a:ext cx="6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Emissor:</a:t>
            </a:r>
            <a:endParaRPr lang="pt-BR" sz="10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063793" y="3500438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063793" y="2556468"/>
            <a:ext cx="2160000" cy="24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Escolha...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70" name="Botão de ação: Avançar ou Próximo 69">
            <a:hlinkClick r:id="" action="ppaction://noaction" highlightClick="1"/>
          </p:cNvPr>
          <p:cNvSpPr/>
          <p:nvPr/>
        </p:nvSpPr>
        <p:spPr>
          <a:xfrm rot="5400000">
            <a:off x="5988407" y="2582742"/>
            <a:ext cx="244800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3349413" y="3801971"/>
            <a:ext cx="790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Cartório:</a:t>
            </a:r>
            <a:endParaRPr lang="pt-BR" sz="10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070848" y="3801971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3277975" y="4099598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Protocolo:</a:t>
            </a:r>
            <a:endParaRPr lang="pt-BR" sz="10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070848" y="4099598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3277975" y="4397225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Livro:</a:t>
            </a:r>
            <a:endParaRPr lang="pt-BR" sz="10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070848" y="4397225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3277975" y="4682977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Folha:</a:t>
            </a:r>
            <a:endParaRPr lang="pt-BR" sz="10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070848" y="4682977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3286116" y="4968729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Nº DODF:</a:t>
            </a:r>
            <a:endParaRPr lang="pt-BR" sz="1000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078989" y="4968729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3286116" y="5254481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Data DODF:</a:t>
            </a:r>
            <a:endParaRPr lang="pt-BR" sz="10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4078989" y="5254481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88" name="Botão de ação: Personalizar 87">
            <a:hlinkClick r:id="rId12" action="ppaction://hlinksldjump" highlightClick="1"/>
          </p:cNvPr>
          <p:cNvSpPr/>
          <p:nvPr/>
        </p:nvSpPr>
        <p:spPr>
          <a:xfrm>
            <a:off x="4071934" y="2786058"/>
            <a:ext cx="2160000" cy="1285884"/>
          </a:xfrm>
          <a:prstGeom prst="actionButtonBlan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rgbClr val="FF0000"/>
                </a:solidFill>
              </a:rPr>
              <a:t>CDU</a:t>
            </a:r>
          </a:p>
          <a:p>
            <a:r>
              <a:rPr lang="pt-BR" sz="1200" dirty="0" smtClean="0">
                <a:solidFill>
                  <a:schemeClr val="tx1"/>
                </a:solidFill>
              </a:rPr>
              <a:t>CDRU</a:t>
            </a:r>
          </a:p>
          <a:p>
            <a:r>
              <a:rPr lang="pt-BR" sz="1200" dirty="0" smtClean="0">
                <a:solidFill>
                  <a:schemeClr val="tx1"/>
                </a:solidFill>
              </a:rPr>
              <a:t>Termo Aditivo</a:t>
            </a:r>
          </a:p>
          <a:p>
            <a:r>
              <a:rPr lang="pt-BR" sz="1200" dirty="0" err="1" smtClean="0">
                <a:solidFill>
                  <a:schemeClr val="tx1"/>
                </a:solidFill>
              </a:rPr>
              <a:t>Apostilamento</a:t>
            </a:r>
            <a:endParaRPr lang="pt-BR" sz="1200" dirty="0" smtClean="0">
              <a:solidFill>
                <a:schemeClr val="tx1"/>
              </a:solidFill>
            </a:endParaRPr>
          </a:p>
          <a:p>
            <a:r>
              <a:rPr lang="pt-BR" sz="1200" dirty="0" smtClean="0">
                <a:solidFill>
                  <a:schemeClr val="tx1"/>
                </a:solidFill>
              </a:rPr>
              <a:t>Contrato de Transferência</a:t>
            </a:r>
          </a:p>
          <a:p>
            <a:r>
              <a:rPr lang="pt-BR" sz="1200" dirty="0" err="1" smtClean="0">
                <a:solidFill>
                  <a:schemeClr val="tx1"/>
                </a:solidFill>
              </a:rPr>
              <a:t>Distrato</a:t>
            </a:r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CLIQUE AQUI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91" name="Seta para baixo 90"/>
          <p:cNvSpPr/>
          <p:nvPr/>
        </p:nvSpPr>
        <p:spPr>
          <a:xfrm rot="8380987">
            <a:off x="4593475" y="2837825"/>
            <a:ext cx="191285" cy="357427"/>
          </a:xfrm>
          <a:prstGeom prst="downArrow">
            <a:avLst>
              <a:gd name="adj1" fmla="val 18120"/>
              <a:gd name="adj2" fmla="val 117026"/>
            </a:avLst>
          </a:prstGeom>
          <a:solidFill>
            <a:srgbClr val="FF0000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3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" action="ppaction://noaction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5" action="ppaction://hlinksldjump" highlightClick="1"/>
          </p:cNvPr>
          <p:cNvSpPr/>
          <p:nvPr/>
        </p:nvSpPr>
        <p:spPr>
          <a:xfrm>
            <a:off x="2563595" y="3355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  <a:sym typeface="Wingdings 3"/>
              </a:rPr>
              <a:t>Áreas (hectares)</a:t>
            </a:r>
          </a:p>
        </p:txBody>
      </p:sp>
      <p:sp>
        <p:nvSpPr>
          <p:cNvPr id="133" name="Botão de ação: Personalizar 132">
            <a:hlinkClick r:id="rId6" action="ppaction://hlinksldjump" highlightClick="1"/>
          </p:cNvPr>
          <p:cNvSpPr/>
          <p:nvPr/>
        </p:nvSpPr>
        <p:spPr>
          <a:xfrm>
            <a:off x="4326198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7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sym typeface="Wingdings 3"/>
              </a:rPr>
              <a:t>Contrato(s)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2563595" y="3071810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9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0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" action="ppaction://noaction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Retângulo 119"/>
          <p:cNvSpPr/>
          <p:nvPr/>
        </p:nvSpPr>
        <p:spPr>
          <a:xfrm>
            <a:off x="2593421" y="4286280"/>
            <a:ext cx="3285869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Botão de ação: Personalizar 120">
            <a:hlinkClick r:id="" action="ppaction://noaction" highlightClick="1"/>
          </p:cNvPr>
          <p:cNvSpPr/>
          <p:nvPr/>
        </p:nvSpPr>
        <p:spPr>
          <a:xfrm>
            <a:off x="5259769" y="4286256"/>
            <a:ext cx="1955437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Termo Contratual</a:t>
            </a:r>
            <a:endParaRPr lang="pt-BR" b="1" dirty="0"/>
          </a:p>
        </p:txBody>
      </p:sp>
      <p:graphicFrame>
        <p:nvGraphicFramePr>
          <p:cNvPr id="122" name="Tabela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00705"/>
              </p:ext>
            </p:extLst>
          </p:nvPr>
        </p:nvGraphicFramePr>
        <p:xfrm>
          <a:off x="1962399" y="4574288"/>
          <a:ext cx="52337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302"/>
                <a:gridCol w="432048"/>
                <a:gridCol w="504056"/>
                <a:gridCol w="504056"/>
                <a:gridCol w="936104"/>
                <a:gridCol w="432048"/>
                <a:gridCol w="288032"/>
                <a:gridCol w="288032"/>
                <a:gridCol w="360040"/>
                <a:gridCol w="432048"/>
                <a:gridCol w="340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Termo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Número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assinatura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Emissor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Cartório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Protocolo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Livro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Folha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Nº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600" dirty="0"/>
                    </a:p>
                  </a:txBody>
                  <a:tcPr marL="54000" marR="54000" marT="46800" marB="468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tângulo 47"/>
          <p:cNvSpPr/>
          <p:nvPr/>
        </p:nvSpPr>
        <p:spPr>
          <a:xfrm>
            <a:off x="2643174" y="1928802"/>
            <a:ext cx="3929090" cy="4143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2643174" y="2000240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Cadastrar contrato</a:t>
            </a:r>
            <a:endParaRPr lang="pt-BR" b="1" dirty="0"/>
          </a:p>
        </p:txBody>
      </p:sp>
      <p:sp>
        <p:nvSpPr>
          <p:cNvPr id="53" name="Botão de ação: Personalizar 52">
            <a:hlinkClick r:id="rId11" action="ppaction://hlinksldjump" highlightClick="1"/>
          </p:cNvPr>
          <p:cNvSpPr/>
          <p:nvPr/>
        </p:nvSpPr>
        <p:spPr>
          <a:xfrm>
            <a:off x="3643306" y="5572140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56" name="Conector reto 55"/>
          <p:cNvCxnSpPr/>
          <p:nvPr/>
        </p:nvCxnSpPr>
        <p:spPr>
          <a:xfrm>
            <a:off x="2683552" y="2428868"/>
            <a:ext cx="38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otão de ação: Personalizar 60">
            <a:hlinkClick r:id="rId12" action="ppaction://hlinksldjump" highlightClick="1"/>
          </p:cNvPr>
          <p:cNvSpPr/>
          <p:nvPr/>
        </p:nvSpPr>
        <p:spPr>
          <a:xfrm>
            <a:off x="6072198" y="2072248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413234" y="2928934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Número:</a:t>
            </a:r>
            <a:endParaRPr lang="pt-BR" sz="10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063793" y="2917059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00020/2020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891234" y="3214686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Data assinatura:</a:t>
            </a:r>
            <a:endParaRPr lang="pt-BR" sz="10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063793" y="3214686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15/01/2020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420851" y="2571744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Termo:</a:t>
            </a:r>
            <a:endParaRPr lang="pt-BR" sz="10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3485234" y="3500438"/>
            <a:ext cx="6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Emissor:</a:t>
            </a:r>
            <a:endParaRPr lang="pt-BR" sz="10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063793" y="3500438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SEAGRI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063793" y="2556468"/>
            <a:ext cx="2160000" cy="24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rgbClr val="FF0000"/>
                </a:solidFill>
              </a:rPr>
              <a:t>CDU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0" name="Botão de ação: Avançar ou Próximo 69">
            <a:hlinkClick r:id="rId13" action="ppaction://hlinksldjump" highlightClick="1"/>
          </p:cNvPr>
          <p:cNvSpPr/>
          <p:nvPr/>
        </p:nvSpPr>
        <p:spPr>
          <a:xfrm rot="5400000">
            <a:off x="5988407" y="2582742"/>
            <a:ext cx="244800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3349413" y="3801971"/>
            <a:ext cx="790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Cartório:</a:t>
            </a:r>
            <a:endParaRPr lang="pt-BR" sz="10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070848" y="3801971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3277975" y="4099598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Protocolo:</a:t>
            </a:r>
            <a:endParaRPr lang="pt-BR" sz="10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070848" y="4099598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3277975" y="4397225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Livro:</a:t>
            </a:r>
            <a:endParaRPr lang="pt-BR" sz="10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070848" y="4397225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3277975" y="4682977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Folha:</a:t>
            </a:r>
            <a:endParaRPr lang="pt-BR" sz="10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070848" y="4682977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3286116" y="4968729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Nº DODF:</a:t>
            </a:r>
            <a:endParaRPr lang="pt-BR" sz="1000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078989" y="4968729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012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3286116" y="5254481"/>
            <a:ext cx="86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Data DODF:</a:t>
            </a:r>
            <a:endParaRPr lang="pt-BR" sz="10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4078989" y="5254481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17/01/2020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88" name="Seta para baixo 87"/>
          <p:cNvSpPr/>
          <p:nvPr/>
        </p:nvSpPr>
        <p:spPr>
          <a:xfrm rot="8436691">
            <a:off x="5713824" y="5936178"/>
            <a:ext cx="446400" cy="55780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3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1928794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  <a:sym typeface="Wingdings 3"/>
              </a:rPr>
              <a:t>Áreas (hectares)</a:t>
            </a:r>
          </a:p>
        </p:txBody>
      </p: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3691397" y="3926818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5454000" y="3926818"/>
            <a:ext cx="1746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sym typeface="Wingdings 3"/>
              </a:rPr>
              <a:t>Contrato(s)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1928794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Ponto de Controle / Status</a:t>
            </a:r>
            <a:endParaRPr lang="pt-BR" sz="1600" dirty="0">
              <a:solidFill>
                <a:schemeClr val="accent1"/>
              </a:solidFill>
              <a:sym typeface="Wingdings 3"/>
            </a:endParaRPr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4572000" y="3643314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928794" y="4214818"/>
            <a:ext cx="5256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Retângulo 119"/>
          <p:cNvSpPr/>
          <p:nvPr/>
        </p:nvSpPr>
        <p:spPr>
          <a:xfrm>
            <a:off x="1958620" y="4286280"/>
            <a:ext cx="3285869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Botão de ação: Personalizar 120">
            <a:hlinkClick r:id="rId13" action="ppaction://hlinksldjump" highlightClick="1"/>
          </p:cNvPr>
          <p:cNvSpPr/>
          <p:nvPr/>
        </p:nvSpPr>
        <p:spPr>
          <a:xfrm>
            <a:off x="5259769" y="4286256"/>
            <a:ext cx="1955437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+ Cadastrar Termo Contratual</a:t>
            </a:r>
            <a:endParaRPr lang="pt-BR" b="1" dirty="0"/>
          </a:p>
        </p:txBody>
      </p:sp>
      <p:graphicFrame>
        <p:nvGraphicFramePr>
          <p:cNvPr id="122" name="Tabela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00705"/>
              </p:ext>
            </p:extLst>
          </p:nvPr>
        </p:nvGraphicFramePr>
        <p:xfrm>
          <a:off x="1962399" y="4574288"/>
          <a:ext cx="52337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61"/>
                <a:gridCol w="681889"/>
                <a:gridCol w="675433"/>
                <a:gridCol w="500066"/>
                <a:gridCol w="571504"/>
                <a:gridCol w="428628"/>
                <a:gridCol w="285752"/>
                <a:gridCol w="285752"/>
                <a:gridCol w="357190"/>
                <a:gridCol w="640091"/>
                <a:gridCol w="340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Termo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Número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assinatura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Emissor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Cartório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Protocolo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Livro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Folha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Nº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Data</a:t>
                      </a:r>
                    </a:p>
                    <a:p>
                      <a:pPr algn="ctr"/>
                      <a:r>
                        <a:rPr lang="pt-BR" sz="600" dirty="0" smtClean="0"/>
                        <a:t>DODF</a:t>
                      </a:r>
                      <a:endParaRPr lang="pt-BR" sz="600" dirty="0"/>
                    </a:p>
                  </a:txBody>
                  <a:tcPr marL="54000" marR="54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600" dirty="0"/>
                    </a:p>
                  </a:txBody>
                  <a:tcPr marL="54000" marR="54000" marT="46800" marB="468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CDU</a:t>
                      </a:r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00020/2020</a:t>
                      </a:r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15/01/2020</a:t>
                      </a:r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SEAGRI</a:t>
                      </a:r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012</a:t>
                      </a:r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rgbClr val="FF0000"/>
                          </a:solidFill>
                        </a:rPr>
                        <a:t>17/01/2020</a:t>
                      </a:r>
                      <a:endParaRPr lang="pt-BR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3" name="Botão de ação: Personalizar 122">
            <a:hlinkClick r:id="rId14" action="ppaction://hlinksldjump" highlightClick="1"/>
          </p:cNvPr>
          <p:cNvSpPr/>
          <p:nvPr/>
        </p:nvSpPr>
        <p:spPr>
          <a:xfrm>
            <a:off x="6926864" y="5052397"/>
            <a:ext cx="180000" cy="18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ym typeface="Wingdings"/>
              </a:rPr>
              <a:t></a:t>
            </a:r>
            <a:endParaRPr lang="pt-BR" sz="8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3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7" name="Botão de ação: Personalizar 26">
            <a:hlinkClick r:id="rId4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8" name="Botão de ação: Personalizar 27">
            <a:hlinkClick r:id="rId5" action="ppaction://hlinksldjump" highlightClick="1"/>
          </p:cNvPr>
          <p:cNvSpPr/>
          <p:nvPr/>
        </p:nvSpPr>
        <p:spPr>
          <a:xfrm>
            <a:off x="1785918" y="335756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Ordens de contatos ( </a:t>
            </a:r>
            <a:r>
              <a:rPr lang="pt-BR" dirty="0" err="1" smtClean="0">
                <a:solidFill>
                  <a:schemeClr val="tx1"/>
                </a:solidFill>
              </a:rPr>
              <a:t>OCs</a:t>
            </a:r>
            <a:r>
              <a:rPr lang="pt-BR" dirty="0" smtClean="0">
                <a:solidFill>
                  <a:schemeClr val="tx1"/>
                </a:solidFill>
              </a:rPr>
              <a:t> 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Botão de ação: Personalizar 28">
            <a:hlinkClick r:id="rId6" action="ppaction://hlinksldjump" highlightClick="1"/>
          </p:cNvPr>
          <p:cNvSpPr/>
          <p:nvPr/>
        </p:nvSpPr>
        <p:spPr>
          <a:xfrm>
            <a:off x="1785918" y="300037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Formulários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Botão de ação: Personalizar 29">
            <a:hlinkClick r:id="rId4" action="ppaction://hlinksldjump" highlightClick="1"/>
          </p:cNvPr>
          <p:cNvSpPr/>
          <p:nvPr/>
        </p:nvSpPr>
        <p:spPr>
          <a:xfrm>
            <a:off x="1785918" y="12144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Pesquisar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Triângulo isósceles 30"/>
          <p:cNvSpPr/>
          <p:nvPr/>
        </p:nvSpPr>
        <p:spPr>
          <a:xfrm rot="5400000">
            <a:off x="4665106" y="3505671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Personalizar 31">
            <a:hlinkClick r:id="rId7" action="ppaction://hlinksldjump" highlightClick="1"/>
          </p:cNvPr>
          <p:cNvSpPr/>
          <p:nvPr/>
        </p:nvSpPr>
        <p:spPr>
          <a:xfrm>
            <a:off x="1785918" y="228599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CLO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Botão de ação: Personalizar 32">
            <a:hlinkClick r:id="rId8" action="ppaction://hlinksldjump" highlightClick="1"/>
          </p:cNvPr>
          <p:cNvSpPr/>
          <p:nvPr/>
        </p:nvSpPr>
        <p:spPr>
          <a:xfrm>
            <a:off x="1785918" y="264318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Financeiro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Triângulo isósceles 33"/>
          <p:cNvSpPr/>
          <p:nvPr/>
        </p:nvSpPr>
        <p:spPr>
          <a:xfrm rot="5400000">
            <a:off x="4665668" y="2785496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1785918" y="371475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Reavaliação </a:t>
            </a:r>
            <a:r>
              <a:rPr lang="pt-BR" dirty="0" err="1" smtClean="0">
                <a:solidFill>
                  <a:schemeClr val="tx1"/>
                </a:solidFill>
              </a:rPr>
              <a:t>quinquenal</a:t>
            </a:r>
            <a:r>
              <a:rPr lang="pt-BR" dirty="0" smtClean="0">
                <a:solidFill>
                  <a:schemeClr val="tx1"/>
                </a:solidFill>
              </a:rPr>
              <a:t> do PU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Botão de ação: Personalizar 36">
            <a:hlinkClick r:id="rId9" action="ppaction://hlinksldjump" highlightClick="1"/>
          </p:cNvPr>
          <p:cNvSpPr/>
          <p:nvPr/>
        </p:nvSpPr>
        <p:spPr>
          <a:xfrm>
            <a:off x="1785918" y="192880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Cadastros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Triângulo isósceles 37"/>
          <p:cNvSpPr/>
          <p:nvPr/>
        </p:nvSpPr>
        <p:spPr>
          <a:xfrm rot="5400000">
            <a:off x="4665668" y="2072826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Botão de ação: Personalizar 38">
            <a:hlinkClick r:id="rId10" action="ppaction://hlinksldjump" highlightClick="1"/>
          </p:cNvPr>
          <p:cNvSpPr/>
          <p:nvPr/>
        </p:nvSpPr>
        <p:spPr>
          <a:xfrm>
            <a:off x="1785918" y="157161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Iniciar/editar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riângulo isósceles 19"/>
          <p:cNvSpPr/>
          <p:nvPr/>
        </p:nvSpPr>
        <p:spPr>
          <a:xfrm rot="5400000">
            <a:off x="4429124" y="2454391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4584437" y="2299640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XXX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4584437" y="2656830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XXX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4584437" y="3014020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XXX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4584437" y="3371210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XXX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1785918" y="40742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Relatórios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Botão de ação: Personalizar 35">
            <a:hlinkClick r:id="rId10" action="ppaction://hlinksldjump" highlightClick="1"/>
          </p:cNvPr>
          <p:cNvSpPr/>
          <p:nvPr/>
        </p:nvSpPr>
        <p:spPr>
          <a:xfrm>
            <a:off x="1785918" y="85723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Criar/Editar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0261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7" name="Botão de ação: Personalizar 26">
            <a:hlinkClick r:id="rId4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8" name="Botão de ação: Personalizar 27">
            <a:hlinkClick r:id="rId5" action="ppaction://hlinksldjump" highlightClick="1"/>
          </p:cNvPr>
          <p:cNvSpPr/>
          <p:nvPr/>
        </p:nvSpPr>
        <p:spPr>
          <a:xfrm>
            <a:off x="1785918" y="335756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Ordens de contatos ( </a:t>
            </a:r>
            <a:r>
              <a:rPr lang="pt-BR" dirty="0" err="1" smtClean="0">
                <a:solidFill>
                  <a:schemeClr val="tx1"/>
                </a:solidFill>
              </a:rPr>
              <a:t>OCs</a:t>
            </a:r>
            <a:r>
              <a:rPr lang="pt-BR" dirty="0" smtClean="0">
                <a:solidFill>
                  <a:schemeClr val="tx1"/>
                </a:solidFill>
              </a:rPr>
              <a:t> 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Botão de ação: Personalizar 28">
            <a:hlinkClick r:id="rId6" action="ppaction://hlinksldjump" highlightClick="1"/>
          </p:cNvPr>
          <p:cNvSpPr/>
          <p:nvPr/>
        </p:nvSpPr>
        <p:spPr>
          <a:xfrm>
            <a:off x="1785918" y="300037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Formulários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Botão de ação: Personalizar 29">
            <a:hlinkClick r:id="rId4" action="ppaction://hlinksldjump" highlightClick="1"/>
          </p:cNvPr>
          <p:cNvSpPr/>
          <p:nvPr/>
        </p:nvSpPr>
        <p:spPr>
          <a:xfrm>
            <a:off x="1785918" y="12144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Pesquisar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Triângulo isósceles 30"/>
          <p:cNvSpPr/>
          <p:nvPr/>
        </p:nvSpPr>
        <p:spPr>
          <a:xfrm rot="5400000">
            <a:off x="4665106" y="3505671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Personalizar 31">
            <a:hlinkClick r:id="rId7" action="ppaction://hlinksldjump" highlightClick="1"/>
          </p:cNvPr>
          <p:cNvSpPr/>
          <p:nvPr/>
        </p:nvSpPr>
        <p:spPr>
          <a:xfrm>
            <a:off x="1785918" y="228599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CLO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3" name="Botão de ação: Personalizar 32">
            <a:hlinkClick r:id="rId8" action="ppaction://hlinksldjump" highlightClick="1"/>
          </p:cNvPr>
          <p:cNvSpPr/>
          <p:nvPr/>
        </p:nvSpPr>
        <p:spPr>
          <a:xfrm>
            <a:off x="1785918" y="264318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Financeiro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1785918" y="371475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Reavaliação </a:t>
            </a:r>
            <a:r>
              <a:rPr lang="pt-BR" dirty="0" err="1" smtClean="0">
                <a:solidFill>
                  <a:srgbClr val="FF0000"/>
                </a:solidFill>
              </a:rPr>
              <a:t>quinquenal</a:t>
            </a:r>
            <a:r>
              <a:rPr lang="pt-BR" dirty="0" smtClean="0">
                <a:solidFill>
                  <a:srgbClr val="FF0000"/>
                </a:solidFill>
              </a:rPr>
              <a:t> do PU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6" name="Triângulo isósceles 35"/>
          <p:cNvSpPr/>
          <p:nvPr/>
        </p:nvSpPr>
        <p:spPr>
          <a:xfrm rot="5400000">
            <a:off x="4665668" y="2440743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Botão de ação: Personalizar 36">
            <a:hlinkClick r:id="rId9" action="ppaction://hlinksldjump" highlightClick="1"/>
          </p:cNvPr>
          <p:cNvSpPr/>
          <p:nvPr/>
        </p:nvSpPr>
        <p:spPr>
          <a:xfrm>
            <a:off x="1785918" y="192880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Cadastros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Triângulo isósceles 37"/>
          <p:cNvSpPr/>
          <p:nvPr/>
        </p:nvSpPr>
        <p:spPr>
          <a:xfrm rot="5400000">
            <a:off x="4665668" y="2072826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Botão de ação: Personalizar 38">
            <a:hlinkClick r:id="rId10" action="ppaction://hlinksldjump" highlightClick="1"/>
          </p:cNvPr>
          <p:cNvSpPr/>
          <p:nvPr/>
        </p:nvSpPr>
        <p:spPr>
          <a:xfrm>
            <a:off x="1785918" y="157161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Iniciar/editar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riângulo isósceles 19"/>
          <p:cNvSpPr/>
          <p:nvPr/>
        </p:nvSpPr>
        <p:spPr>
          <a:xfrm rot="5400000">
            <a:off x="4429124" y="2785496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4572000" y="2643182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XXX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4572000" y="3000372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XXX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4572000" y="3357562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XXX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4572000" y="3714752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XXX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1785918" y="40742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Relatórios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4" name="Botão de ação: Personalizar 33">
            <a:hlinkClick r:id="rId10" action="ppaction://hlinksldjump" highlightClick="1"/>
          </p:cNvPr>
          <p:cNvSpPr/>
          <p:nvPr/>
        </p:nvSpPr>
        <p:spPr>
          <a:xfrm>
            <a:off x="1785918" y="85723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Criar/Editar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0261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9" name="Botão de ação: Personalizar 28">
            <a:hlinkClick r:id="rId4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49" name="Botão de ação: Personalizar 48">
            <a:hlinkClick r:id="rId5" action="ppaction://hlinksldjump" highlightClick="1"/>
          </p:cNvPr>
          <p:cNvSpPr/>
          <p:nvPr/>
        </p:nvSpPr>
        <p:spPr>
          <a:xfrm>
            <a:off x="1785918" y="22740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Ordens de contatos ( </a:t>
            </a:r>
            <a:r>
              <a:rPr lang="pt-BR" dirty="0" err="1" smtClean="0">
                <a:solidFill>
                  <a:schemeClr val="tx1"/>
                </a:solidFill>
              </a:rPr>
              <a:t>OCs</a:t>
            </a:r>
            <a:r>
              <a:rPr lang="pt-BR" dirty="0" smtClean="0">
                <a:solidFill>
                  <a:schemeClr val="tx1"/>
                </a:solidFill>
              </a:rPr>
              <a:t> 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1" name="Botão de ação: Personalizar 50">
            <a:hlinkClick r:id="rId6" action="ppaction://hlinksldjump" highlightClick="1"/>
          </p:cNvPr>
          <p:cNvSpPr/>
          <p:nvPr/>
        </p:nvSpPr>
        <p:spPr>
          <a:xfrm>
            <a:off x="1785918" y="191398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Formulários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Botão de ação: Personalizar 51">
            <a:hlinkClick r:id="rId4" action="ppaction://hlinksldjump" highlightClick="1"/>
          </p:cNvPr>
          <p:cNvSpPr/>
          <p:nvPr/>
        </p:nvSpPr>
        <p:spPr>
          <a:xfrm>
            <a:off x="1785918" y="12144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Pesquisar processos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5400000">
            <a:off x="4665106" y="2422131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Botão de ação: Personalizar 53">
            <a:hlinkClick r:id="" action="ppaction://noaction" highlightClick="1"/>
          </p:cNvPr>
          <p:cNvSpPr/>
          <p:nvPr/>
        </p:nvSpPr>
        <p:spPr>
          <a:xfrm>
            <a:off x="1785918" y="3710033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Reavaliação </a:t>
            </a:r>
            <a:r>
              <a:rPr lang="pt-BR" dirty="0" err="1" smtClean="0">
                <a:solidFill>
                  <a:srgbClr val="FF0000"/>
                </a:solidFill>
              </a:rPr>
              <a:t>quinquenal</a:t>
            </a:r>
            <a:r>
              <a:rPr lang="pt-BR" dirty="0" smtClean="0">
                <a:solidFill>
                  <a:srgbClr val="FF0000"/>
                </a:solidFill>
              </a:rPr>
              <a:t> do PU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5400000">
            <a:off x="4701106" y="3854053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Botão de ação: Personalizar 55">
            <a:hlinkClick r:id="" action="ppaction://noaction" highlightClick="1"/>
          </p:cNvPr>
          <p:cNvSpPr/>
          <p:nvPr/>
        </p:nvSpPr>
        <p:spPr>
          <a:xfrm>
            <a:off x="1785918" y="263121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Itens de checklist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7" name="Botão de ação: Personalizar 56">
            <a:hlinkClick r:id="rId7" action="ppaction://hlinksldjump" highlightClick="1"/>
          </p:cNvPr>
          <p:cNvSpPr/>
          <p:nvPr/>
        </p:nvSpPr>
        <p:spPr>
          <a:xfrm>
            <a:off x="1785918" y="155394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Gerenciar pessoa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>
            <a:off x="4211968" y="1697966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Botão de ação: Personalizar 58">
            <a:hlinkClick r:id="" action="ppaction://noaction" highlightClick="1"/>
          </p:cNvPr>
          <p:cNvSpPr/>
          <p:nvPr/>
        </p:nvSpPr>
        <p:spPr>
          <a:xfrm>
            <a:off x="1785918" y="299068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Relatórios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0" name="Triângulo isósceles 59"/>
          <p:cNvSpPr/>
          <p:nvPr/>
        </p:nvSpPr>
        <p:spPr>
          <a:xfrm rot="5400000">
            <a:off x="4665106" y="3134705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1" name="Botão de ação: Personalizar 60">
            <a:hlinkClick r:id="" action="ppaction://noaction" highlightClick="1"/>
          </p:cNvPr>
          <p:cNvSpPr/>
          <p:nvPr/>
        </p:nvSpPr>
        <p:spPr>
          <a:xfrm>
            <a:off x="1785918" y="3349993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Financeiro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2" name="Triângulo isósceles 61"/>
          <p:cNvSpPr/>
          <p:nvPr/>
        </p:nvSpPr>
        <p:spPr>
          <a:xfrm rot="5400000">
            <a:off x="4680642" y="3494016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3" name="Botão de ação: Personalizar 62">
            <a:hlinkClick r:id="" action="ppaction://noaction" highlightClick="1"/>
          </p:cNvPr>
          <p:cNvSpPr/>
          <p:nvPr/>
        </p:nvSpPr>
        <p:spPr>
          <a:xfrm>
            <a:off x="1785918" y="4070073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xx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4" name="Botão de ação: Personalizar 33">
            <a:hlinkClick r:id="rId8" action="ppaction://hlinksldjump" highlightClick="1"/>
          </p:cNvPr>
          <p:cNvSpPr/>
          <p:nvPr/>
        </p:nvSpPr>
        <p:spPr>
          <a:xfrm>
            <a:off x="4500562" y="1553942"/>
            <a:ext cx="172819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Pessoa Física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Botão de ação: Personalizar 34">
            <a:hlinkClick r:id="rId9" action="ppaction://hlinksldjump" highlightClick="1"/>
          </p:cNvPr>
          <p:cNvSpPr/>
          <p:nvPr/>
        </p:nvSpPr>
        <p:spPr>
          <a:xfrm>
            <a:off x="4499992" y="1907712"/>
            <a:ext cx="172819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Pessoa Jurídica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Botão de ação: Personalizar 35">
            <a:hlinkClick r:id="" action="ppaction://noaction" highlightClick="1"/>
          </p:cNvPr>
          <p:cNvSpPr/>
          <p:nvPr/>
        </p:nvSpPr>
        <p:spPr>
          <a:xfrm>
            <a:off x="4499992" y="2267752"/>
            <a:ext cx="172819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>
                <a:solidFill>
                  <a:srgbClr val="FF0000"/>
                </a:solidFill>
              </a:rPr>
              <a:t>xxx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7" name="Botão de ação: Personalizar 36">
            <a:hlinkClick r:id="" action="ppaction://noaction" highlightClick="1"/>
          </p:cNvPr>
          <p:cNvSpPr/>
          <p:nvPr/>
        </p:nvSpPr>
        <p:spPr>
          <a:xfrm>
            <a:off x="4499992" y="2622415"/>
            <a:ext cx="172819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>
                <a:solidFill>
                  <a:srgbClr val="FF0000"/>
                </a:solidFill>
              </a:rPr>
              <a:t>xxx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Botão de ação: Personalizar 37">
            <a:hlinkClick r:id="" action="ppaction://noaction" highlightClick="1"/>
          </p:cNvPr>
          <p:cNvSpPr/>
          <p:nvPr/>
        </p:nvSpPr>
        <p:spPr>
          <a:xfrm>
            <a:off x="4499992" y="2982455"/>
            <a:ext cx="172819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>
                <a:solidFill>
                  <a:srgbClr val="FF0000"/>
                </a:solidFill>
              </a:rPr>
              <a:t>xxx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Botão de ação: Personalizar 38">
            <a:hlinkClick r:id="" action="ppaction://noaction" highlightClick="1"/>
          </p:cNvPr>
          <p:cNvSpPr/>
          <p:nvPr/>
        </p:nvSpPr>
        <p:spPr>
          <a:xfrm>
            <a:off x="4499992" y="3342495"/>
            <a:ext cx="172819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>
                <a:solidFill>
                  <a:srgbClr val="FF0000"/>
                </a:solidFill>
              </a:rPr>
              <a:t>xxx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Botão de ação: Personalizar 29">
            <a:hlinkClick r:id="rId10" action="ppaction://hlinksldjump" highlightClick="1"/>
          </p:cNvPr>
          <p:cNvSpPr/>
          <p:nvPr/>
        </p:nvSpPr>
        <p:spPr>
          <a:xfrm>
            <a:off x="1785918" y="85723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Criar/Editar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0464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14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" name="Botão de ação: Personalizar 6">
            <a:hlinkClick r:id="rId5" action="ppaction://hlinksldjump" highlightClick="1"/>
          </p:cNvPr>
          <p:cNvSpPr/>
          <p:nvPr/>
        </p:nvSpPr>
        <p:spPr>
          <a:xfrm>
            <a:off x="1785918" y="2275891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Ordens de contatos ( </a:t>
            </a:r>
            <a:r>
              <a:rPr lang="pt-BR" dirty="0" err="1" smtClean="0">
                <a:solidFill>
                  <a:schemeClr val="tx1"/>
                </a:solidFill>
              </a:rPr>
              <a:t>OCs</a:t>
            </a:r>
            <a:r>
              <a:rPr lang="pt-BR" dirty="0" smtClean="0">
                <a:solidFill>
                  <a:schemeClr val="tx1"/>
                </a:solidFill>
              </a:rPr>
              <a:t> 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Botão de ação: Personalizar 10">
            <a:hlinkClick r:id="rId6" action="ppaction://hlinksldjump" highlightClick="1"/>
          </p:cNvPr>
          <p:cNvSpPr/>
          <p:nvPr/>
        </p:nvSpPr>
        <p:spPr>
          <a:xfrm>
            <a:off x="1785918" y="1915851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Formulários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Botão de ação: Personalizar 11">
            <a:hlinkClick r:id="rId3" action="ppaction://hlinksldjump" highlightClick="1"/>
          </p:cNvPr>
          <p:cNvSpPr/>
          <p:nvPr/>
        </p:nvSpPr>
        <p:spPr>
          <a:xfrm>
            <a:off x="1785918" y="1216291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Pesquisar processos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17" name="Triângulo isósceles 16"/>
          <p:cNvSpPr/>
          <p:nvPr/>
        </p:nvSpPr>
        <p:spPr>
          <a:xfrm rot="5400000">
            <a:off x="4665106" y="2424000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1785918" y="371190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Reavaliação </a:t>
            </a:r>
            <a:r>
              <a:rPr lang="pt-BR" dirty="0" err="1" smtClean="0">
                <a:solidFill>
                  <a:srgbClr val="FF0000"/>
                </a:solidFill>
              </a:rPr>
              <a:t>quinquenal</a:t>
            </a:r>
            <a:r>
              <a:rPr lang="pt-BR" dirty="0" smtClean="0">
                <a:solidFill>
                  <a:srgbClr val="FF0000"/>
                </a:solidFill>
              </a:rPr>
              <a:t> do PU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1785918" y="2633081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Itens de checklist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Botão de ação: Personalizar 22">
            <a:hlinkClick r:id="rId7" action="ppaction://hlinksldjump" highlightClick="1"/>
          </p:cNvPr>
          <p:cNvSpPr/>
          <p:nvPr/>
        </p:nvSpPr>
        <p:spPr>
          <a:xfrm>
            <a:off x="1785918" y="1555811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Gerenciar pessoa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Triângulo isósceles 24"/>
          <p:cNvSpPr/>
          <p:nvPr/>
        </p:nvSpPr>
        <p:spPr>
          <a:xfrm rot="5400000">
            <a:off x="4665106" y="1699835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1785918" y="2992551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Relatórios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Triângulo isósceles 26"/>
          <p:cNvSpPr/>
          <p:nvPr/>
        </p:nvSpPr>
        <p:spPr>
          <a:xfrm rot="5400000">
            <a:off x="4665106" y="3136574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Botão de ação: Personalizar 27">
            <a:hlinkClick r:id="" action="ppaction://noaction" highlightClick="1"/>
          </p:cNvPr>
          <p:cNvSpPr/>
          <p:nvPr/>
        </p:nvSpPr>
        <p:spPr>
          <a:xfrm>
            <a:off x="1785918" y="335186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Financeiro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Triângulo isósceles 28"/>
          <p:cNvSpPr/>
          <p:nvPr/>
        </p:nvSpPr>
        <p:spPr>
          <a:xfrm rot="5400000">
            <a:off x="4665106" y="3495885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Botão de ação: Personalizar 29">
            <a:hlinkClick r:id="" action="ppaction://noaction" highlightClick="1"/>
          </p:cNvPr>
          <p:cNvSpPr/>
          <p:nvPr/>
        </p:nvSpPr>
        <p:spPr>
          <a:xfrm>
            <a:off x="1785918" y="407194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xxx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4" name="Botão de ação: Personalizar 23">
            <a:hlinkClick r:id="rId8" action="ppaction://hlinksldjump" highlightClick="1"/>
          </p:cNvPr>
          <p:cNvSpPr/>
          <p:nvPr/>
        </p:nvSpPr>
        <p:spPr>
          <a:xfrm>
            <a:off x="1785918" y="85723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Criar/Editar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0261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5" name="Botão de ação: Personalizar 24">
            <a:hlinkClick r:id="rId4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6" name="Botão de ação: Personalizar 25">
            <a:hlinkClick r:id="rId5" action="ppaction://hlinksldjump" highlightClick="1"/>
          </p:cNvPr>
          <p:cNvSpPr/>
          <p:nvPr/>
        </p:nvSpPr>
        <p:spPr>
          <a:xfrm>
            <a:off x="1785918" y="335756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Ordens de contatos ( </a:t>
            </a:r>
            <a:r>
              <a:rPr lang="pt-BR" dirty="0" err="1" smtClean="0">
                <a:solidFill>
                  <a:schemeClr val="tx1"/>
                </a:solidFill>
              </a:rPr>
              <a:t>OCs</a:t>
            </a:r>
            <a:r>
              <a:rPr lang="pt-BR" dirty="0" smtClean="0">
                <a:solidFill>
                  <a:schemeClr val="tx1"/>
                </a:solidFill>
              </a:rPr>
              <a:t> 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Botão de ação: Personalizar 26">
            <a:hlinkClick r:id="rId6" action="ppaction://hlinksldjump" highlightClick="1"/>
          </p:cNvPr>
          <p:cNvSpPr/>
          <p:nvPr/>
        </p:nvSpPr>
        <p:spPr>
          <a:xfrm>
            <a:off x="1785918" y="300037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Formulários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Botão de ação: Personalizar 27">
            <a:hlinkClick r:id="rId4" action="ppaction://hlinksldjump" highlightClick="1"/>
          </p:cNvPr>
          <p:cNvSpPr/>
          <p:nvPr/>
        </p:nvSpPr>
        <p:spPr>
          <a:xfrm>
            <a:off x="1785918" y="12144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Pesquisar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Triângulo isósceles 28"/>
          <p:cNvSpPr/>
          <p:nvPr/>
        </p:nvSpPr>
        <p:spPr>
          <a:xfrm rot="5400000">
            <a:off x="4665106" y="3505671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Botão de ação: Personalizar 29">
            <a:hlinkClick r:id="rId7" action="ppaction://hlinksldjump" highlightClick="1"/>
          </p:cNvPr>
          <p:cNvSpPr/>
          <p:nvPr/>
        </p:nvSpPr>
        <p:spPr>
          <a:xfrm>
            <a:off x="1785918" y="228599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CLO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Botão de ação: Personalizar 30">
            <a:hlinkClick r:id="rId8" action="ppaction://hlinksldjump" highlightClick="1"/>
          </p:cNvPr>
          <p:cNvSpPr/>
          <p:nvPr/>
        </p:nvSpPr>
        <p:spPr>
          <a:xfrm>
            <a:off x="1785918" y="264318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Financeiro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5400000">
            <a:off x="4665668" y="2785496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tão de ação: Personalizar 32">
            <a:hlinkClick r:id="" action="ppaction://noaction" highlightClick="1"/>
          </p:cNvPr>
          <p:cNvSpPr/>
          <p:nvPr/>
        </p:nvSpPr>
        <p:spPr>
          <a:xfrm>
            <a:off x="1785918" y="371475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Reavaliação </a:t>
            </a:r>
            <a:r>
              <a:rPr lang="pt-BR" dirty="0" err="1" smtClean="0">
                <a:solidFill>
                  <a:schemeClr val="tx1"/>
                </a:solidFill>
              </a:rPr>
              <a:t>quinquenal</a:t>
            </a:r>
            <a:r>
              <a:rPr lang="pt-BR" dirty="0" smtClean="0">
                <a:solidFill>
                  <a:schemeClr val="tx1"/>
                </a:solidFill>
              </a:rPr>
              <a:t> do PU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Triângulo isósceles 33"/>
          <p:cNvSpPr/>
          <p:nvPr/>
        </p:nvSpPr>
        <p:spPr>
          <a:xfrm rot="5400000">
            <a:off x="4665668" y="2440743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Botão de ação: Personalizar 34">
            <a:hlinkClick r:id="rId9" action="ppaction://hlinksldjump" highlightClick="1"/>
          </p:cNvPr>
          <p:cNvSpPr/>
          <p:nvPr/>
        </p:nvSpPr>
        <p:spPr>
          <a:xfrm>
            <a:off x="1785918" y="192880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Cadastros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Triângulo isósceles 35"/>
          <p:cNvSpPr/>
          <p:nvPr/>
        </p:nvSpPr>
        <p:spPr>
          <a:xfrm rot="5400000">
            <a:off x="4665668" y="2072826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Botão de ação: Personalizar 36">
            <a:hlinkClick r:id="rId10" action="ppaction://hlinksldjump" highlightClick="1"/>
          </p:cNvPr>
          <p:cNvSpPr/>
          <p:nvPr/>
        </p:nvSpPr>
        <p:spPr>
          <a:xfrm>
            <a:off x="1785918" y="157161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Iniciar/editar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1785918" y="40742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Relatórios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rId10" action="ppaction://hlinksldjump" highlightClick="1"/>
          </p:cNvPr>
          <p:cNvSpPr/>
          <p:nvPr/>
        </p:nvSpPr>
        <p:spPr>
          <a:xfrm>
            <a:off x="1785918" y="85723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Criar/Editar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229364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SIGOR</a:t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" name="Botão de ação: Personalizar 6">
            <a:hlinkClick r:id="rId5" action="ppaction://hlinksldjump" highlightClick="1"/>
          </p:cNvPr>
          <p:cNvSpPr/>
          <p:nvPr/>
        </p:nvSpPr>
        <p:spPr>
          <a:xfrm>
            <a:off x="2771800" y="157161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>
                <a:solidFill>
                  <a:schemeClr val="tx1"/>
                </a:solidFill>
              </a:rPr>
              <a:t>Checklist</a:t>
            </a:r>
            <a:r>
              <a:rPr lang="pt-BR" dirty="0" smtClean="0">
                <a:solidFill>
                  <a:schemeClr val="tx1"/>
                </a:solidFill>
              </a:rPr>
              <a:t> (estrutura)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Botão de ação: Personalizar 10">
            <a:hlinkClick r:id="rId6" action="ppaction://hlinksldjump" highlightClick="1"/>
          </p:cNvPr>
          <p:cNvSpPr/>
          <p:nvPr/>
        </p:nvSpPr>
        <p:spPr>
          <a:xfrm>
            <a:off x="2771800" y="228599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Ponto de Controle (estrutura)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2771800" y="264603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Senhas de acesso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Botão de ação: Personalizar 12">
            <a:hlinkClick r:id="rId7" action="ppaction://hlinksldjump" highlightClick="1"/>
          </p:cNvPr>
          <p:cNvSpPr/>
          <p:nvPr/>
        </p:nvSpPr>
        <p:spPr>
          <a:xfrm>
            <a:off x="2771800" y="192880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Formulários (estrutura)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18" name="Botão de ação: Personalizar 17">
            <a:hlinkClick r:id="rId8" action="ppaction://hlinksldjump" highlightClick="1"/>
          </p:cNvPr>
          <p:cNvSpPr/>
          <p:nvPr/>
        </p:nvSpPr>
        <p:spPr>
          <a:xfrm>
            <a:off x="2771800" y="85723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Avisos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rId9" action="ppaction://hlinksldjump" highlightClick="1"/>
          </p:cNvPr>
          <p:cNvSpPr/>
          <p:nvPr/>
        </p:nvSpPr>
        <p:spPr>
          <a:xfrm>
            <a:off x="2771800" y="12144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Cadastros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Triângulo isósceles 25"/>
          <p:cNvSpPr/>
          <p:nvPr/>
        </p:nvSpPr>
        <p:spPr>
          <a:xfrm rot="5400000">
            <a:off x="5652120" y="1378711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Botão de ação: Personalizar 19">
            <a:hlinkClick r:id="rId10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2771800" y="29975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Declaração de Anuência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941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0" name="Botão de ação: Personalizar 19">
            <a:hlinkClick r:id="rId5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2" name="Retângulo 21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979712" y="1158012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AVISOS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2214546" y="1643050"/>
          <a:ext cx="45720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200"/>
                <a:gridCol w="1178726"/>
                <a:gridCol w="964414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TÍTULO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ORDEM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VISÍVEL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AÇÃO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GTPU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COREG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ANIVERSÁRIOS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Botão de ação: Personalizar 27">
            <a:hlinkClick r:id="rId6" action="ppaction://hlinksldjump" highlightClick="1"/>
          </p:cNvPr>
          <p:cNvSpPr/>
          <p:nvPr/>
        </p:nvSpPr>
        <p:spPr>
          <a:xfrm>
            <a:off x="6000760" y="1218018"/>
            <a:ext cx="1213001" cy="282156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adicionar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33" name="Botão de ação: Personalizar 32">
            <a:hlinkClick r:id="rId7" action="ppaction://hlinksldjump" highlightClick="1"/>
          </p:cNvPr>
          <p:cNvSpPr/>
          <p:nvPr/>
        </p:nvSpPr>
        <p:spPr>
          <a:xfrm>
            <a:off x="6389454" y="2107491"/>
            <a:ext cx="182810" cy="178501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4" name="Botão de ação: Personalizar 33">
            <a:hlinkClick r:id="rId8" action="ppaction://hlinksldjump" highlightClick="1"/>
          </p:cNvPr>
          <p:cNvSpPr/>
          <p:nvPr/>
        </p:nvSpPr>
        <p:spPr>
          <a:xfrm>
            <a:off x="6138016" y="2107491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6392264" y="2476556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6" name="Botão de ação: Personalizar 35">
            <a:hlinkClick r:id="" action="ppaction://noaction" highlightClick="1"/>
          </p:cNvPr>
          <p:cNvSpPr/>
          <p:nvPr/>
        </p:nvSpPr>
        <p:spPr>
          <a:xfrm>
            <a:off x="6140826" y="2476556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Botão de ação: Personalizar 36">
            <a:hlinkClick r:id="" action="ppaction://noaction" highlightClick="1"/>
          </p:cNvPr>
          <p:cNvSpPr/>
          <p:nvPr/>
        </p:nvSpPr>
        <p:spPr>
          <a:xfrm>
            <a:off x="6392264" y="286806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8" name="Botão de ação: Personalizar 37">
            <a:hlinkClick r:id="" action="ppaction://noaction" highlightClick="1"/>
          </p:cNvPr>
          <p:cNvSpPr/>
          <p:nvPr/>
        </p:nvSpPr>
        <p:spPr>
          <a:xfrm>
            <a:off x="6140826" y="2868060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Botão de ação: Personalizar 42">
            <a:hlinkClick r:id="rId9" action="ppaction://hlinksldjump" highlightClick="1"/>
          </p:cNvPr>
          <p:cNvSpPr/>
          <p:nvPr/>
        </p:nvSpPr>
        <p:spPr>
          <a:xfrm>
            <a:off x="5286380" y="2095616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Botão de ação: Personalizar 43">
            <a:hlinkClick r:id="" action="ppaction://noaction" highlightClick="1"/>
          </p:cNvPr>
          <p:cNvSpPr/>
          <p:nvPr/>
        </p:nvSpPr>
        <p:spPr>
          <a:xfrm>
            <a:off x="5286380" y="2488243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Botão de ação: Personalizar 44">
            <a:hlinkClick r:id="" action="ppaction://noaction" highlightClick="1"/>
          </p:cNvPr>
          <p:cNvSpPr/>
          <p:nvPr/>
        </p:nvSpPr>
        <p:spPr>
          <a:xfrm>
            <a:off x="5286380" y="2845621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0" name="Botão de ação: Personalizar 19">
            <a:hlinkClick r:id="rId5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2" name="Retângulo 21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979712" y="1158012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AVISOS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2214546" y="1643050"/>
          <a:ext cx="45720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200"/>
                <a:gridCol w="1178726"/>
                <a:gridCol w="964414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TÍTULO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ORDEM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VISÍVEL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AÇÃO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GTPU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COREG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ANIVERSÁRIOS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Botão de ação: Personalizar 27">
            <a:hlinkClick r:id="" action="ppaction://noaction" highlightClick="1"/>
          </p:cNvPr>
          <p:cNvSpPr/>
          <p:nvPr/>
        </p:nvSpPr>
        <p:spPr>
          <a:xfrm>
            <a:off x="6000760" y="1218018"/>
            <a:ext cx="1213001" cy="282156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adicionar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33" name="Botão de ação: Personalizar 32">
            <a:hlinkClick r:id="" action="ppaction://noaction" highlightClick="1"/>
          </p:cNvPr>
          <p:cNvSpPr/>
          <p:nvPr/>
        </p:nvSpPr>
        <p:spPr>
          <a:xfrm>
            <a:off x="6389454" y="210749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4" name="Botão de ação: Personalizar 33">
            <a:hlinkClick r:id="" action="ppaction://noaction" highlightClick="1"/>
          </p:cNvPr>
          <p:cNvSpPr/>
          <p:nvPr/>
        </p:nvSpPr>
        <p:spPr>
          <a:xfrm>
            <a:off x="6138016" y="2107491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6392264" y="2476556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6" name="Botão de ação: Personalizar 35">
            <a:hlinkClick r:id="" action="ppaction://noaction" highlightClick="1"/>
          </p:cNvPr>
          <p:cNvSpPr/>
          <p:nvPr/>
        </p:nvSpPr>
        <p:spPr>
          <a:xfrm>
            <a:off x="6140826" y="2476556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Botão de ação: Personalizar 36">
            <a:hlinkClick r:id="" action="ppaction://noaction" highlightClick="1"/>
          </p:cNvPr>
          <p:cNvSpPr/>
          <p:nvPr/>
        </p:nvSpPr>
        <p:spPr>
          <a:xfrm>
            <a:off x="6392264" y="286806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8" name="Botão de ação: Personalizar 37">
            <a:hlinkClick r:id="" action="ppaction://noaction" highlightClick="1"/>
          </p:cNvPr>
          <p:cNvSpPr/>
          <p:nvPr/>
        </p:nvSpPr>
        <p:spPr>
          <a:xfrm>
            <a:off x="6140826" y="2868060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Botão de ação: Personalizar 42">
            <a:hlinkClick r:id="rId6" action="ppaction://hlinksldjump" highlightClick="1"/>
          </p:cNvPr>
          <p:cNvSpPr/>
          <p:nvPr/>
        </p:nvSpPr>
        <p:spPr>
          <a:xfrm>
            <a:off x="5286380" y="2095616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Botão de ação: Personalizar 43">
            <a:hlinkClick r:id="" action="ppaction://noaction" highlightClick="1"/>
          </p:cNvPr>
          <p:cNvSpPr/>
          <p:nvPr/>
        </p:nvSpPr>
        <p:spPr>
          <a:xfrm>
            <a:off x="5286380" y="2488243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Botão de ação: Personalizar 44">
            <a:hlinkClick r:id="" action="ppaction://noaction" highlightClick="1"/>
          </p:cNvPr>
          <p:cNvSpPr/>
          <p:nvPr/>
        </p:nvSpPr>
        <p:spPr>
          <a:xfrm>
            <a:off x="5286380" y="2845621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071802" y="2000240"/>
            <a:ext cx="2857520" cy="2286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14678" y="2071678"/>
            <a:ext cx="17145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aviso</a:t>
            </a:r>
            <a:endParaRPr lang="pt-BR" b="1" dirty="0"/>
          </a:p>
        </p:txBody>
      </p:sp>
      <p:sp>
        <p:nvSpPr>
          <p:cNvPr id="31" name="Botão de ação: Personalizar 30">
            <a:hlinkClick r:id="rId7" action="ppaction://hlinksldjump" highlightClick="1"/>
          </p:cNvPr>
          <p:cNvSpPr/>
          <p:nvPr/>
        </p:nvSpPr>
        <p:spPr>
          <a:xfrm>
            <a:off x="3357554" y="3711902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2" name="Conector reto 31"/>
          <p:cNvCxnSpPr/>
          <p:nvPr/>
        </p:nvCxnSpPr>
        <p:spPr>
          <a:xfrm>
            <a:off x="3214678" y="2499663"/>
            <a:ext cx="2602828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otão de ação: Personalizar 38">
            <a:hlinkClick r:id="rId7" action="ppaction://hlinksldjump" highlightClick="1"/>
          </p:cNvPr>
          <p:cNvSpPr/>
          <p:nvPr/>
        </p:nvSpPr>
        <p:spPr>
          <a:xfrm>
            <a:off x="5500694" y="210390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071802" y="2643183"/>
            <a:ext cx="59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Título:</a:t>
            </a:r>
            <a:endParaRPr lang="pt-BR" sz="10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88179" y="2643182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GTPU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000364" y="3039605"/>
            <a:ext cx="714380" cy="24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Texto:</a:t>
            </a:r>
            <a:endParaRPr lang="pt-BR" sz="1000" b="1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788179" y="3043323"/>
            <a:ext cx="171251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14nov2019</a:t>
            </a:r>
          </a:p>
          <a:p>
            <a:r>
              <a:rPr lang="pt-BR" sz="1000" dirty="0" smtClean="0">
                <a:solidFill>
                  <a:srgbClr val="FF0000"/>
                </a:solidFill>
              </a:rPr>
              <a:t>07dez2019</a:t>
            </a:r>
          </a:p>
          <a:p>
            <a:r>
              <a:rPr lang="pt-BR" sz="1000" dirty="0" smtClean="0">
                <a:solidFill>
                  <a:srgbClr val="FF0000"/>
                </a:solidFill>
              </a:rPr>
              <a:t>20dez2019</a:t>
            </a:r>
            <a:endParaRPr lang="pt-B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0" name="Botão de ação: Personalizar 19">
            <a:hlinkClick r:id="rId5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2" name="Retângulo 21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979712" y="1158012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AVISOS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2214546" y="1643050"/>
          <a:ext cx="45720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200"/>
                <a:gridCol w="1178726"/>
                <a:gridCol w="964414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TÍTULO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ORDEM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VISÍVEL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AÇÃO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GTPU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COREG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ANIVERSÁRIOS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Botão de ação: Personalizar 27">
            <a:hlinkClick r:id="" action="ppaction://noaction" highlightClick="1"/>
          </p:cNvPr>
          <p:cNvSpPr/>
          <p:nvPr/>
        </p:nvSpPr>
        <p:spPr>
          <a:xfrm>
            <a:off x="6000760" y="1218018"/>
            <a:ext cx="1213001" cy="282156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adicionar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33" name="Botão de ação: Personalizar 32">
            <a:hlinkClick r:id="" action="ppaction://noaction" highlightClick="1"/>
          </p:cNvPr>
          <p:cNvSpPr/>
          <p:nvPr/>
        </p:nvSpPr>
        <p:spPr>
          <a:xfrm>
            <a:off x="6389454" y="210749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4" name="Botão de ação: Personalizar 33">
            <a:hlinkClick r:id="" action="ppaction://noaction" highlightClick="1"/>
          </p:cNvPr>
          <p:cNvSpPr/>
          <p:nvPr/>
        </p:nvSpPr>
        <p:spPr>
          <a:xfrm>
            <a:off x="6138016" y="2107491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6392264" y="2476556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6" name="Botão de ação: Personalizar 35">
            <a:hlinkClick r:id="" action="ppaction://noaction" highlightClick="1"/>
          </p:cNvPr>
          <p:cNvSpPr/>
          <p:nvPr/>
        </p:nvSpPr>
        <p:spPr>
          <a:xfrm>
            <a:off x="6140826" y="2476556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Botão de ação: Personalizar 36">
            <a:hlinkClick r:id="" action="ppaction://noaction" highlightClick="1"/>
          </p:cNvPr>
          <p:cNvSpPr/>
          <p:nvPr/>
        </p:nvSpPr>
        <p:spPr>
          <a:xfrm>
            <a:off x="6392264" y="286806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8" name="Botão de ação: Personalizar 37">
            <a:hlinkClick r:id="" action="ppaction://noaction" highlightClick="1"/>
          </p:cNvPr>
          <p:cNvSpPr/>
          <p:nvPr/>
        </p:nvSpPr>
        <p:spPr>
          <a:xfrm>
            <a:off x="6140826" y="2868060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Botão de ação: Personalizar 42">
            <a:hlinkClick r:id="rId6" action="ppaction://hlinksldjump" highlightClick="1"/>
          </p:cNvPr>
          <p:cNvSpPr/>
          <p:nvPr/>
        </p:nvSpPr>
        <p:spPr>
          <a:xfrm>
            <a:off x="5286380" y="2095616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Botão de ação: Personalizar 43">
            <a:hlinkClick r:id="" action="ppaction://noaction" highlightClick="1"/>
          </p:cNvPr>
          <p:cNvSpPr/>
          <p:nvPr/>
        </p:nvSpPr>
        <p:spPr>
          <a:xfrm>
            <a:off x="5286380" y="2488243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Botão de ação: Personalizar 44">
            <a:hlinkClick r:id="" action="ppaction://noaction" highlightClick="1"/>
          </p:cNvPr>
          <p:cNvSpPr/>
          <p:nvPr/>
        </p:nvSpPr>
        <p:spPr>
          <a:xfrm>
            <a:off x="5286380" y="2845621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071802" y="2000240"/>
            <a:ext cx="2857520" cy="2286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143240" y="2071678"/>
            <a:ext cx="17145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Adicionar aviso</a:t>
            </a:r>
            <a:endParaRPr lang="pt-BR" b="1" dirty="0"/>
          </a:p>
        </p:txBody>
      </p:sp>
      <p:sp>
        <p:nvSpPr>
          <p:cNvPr id="31" name="Botão de ação: Personalizar 30">
            <a:hlinkClick r:id="rId7" action="ppaction://hlinksldjump" highlightClick="1"/>
          </p:cNvPr>
          <p:cNvSpPr/>
          <p:nvPr/>
        </p:nvSpPr>
        <p:spPr>
          <a:xfrm>
            <a:off x="3357554" y="3711902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2" name="Conector reto 31"/>
          <p:cNvCxnSpPr/>
          <p:nvPr/>
        </p:nvCxnSpPr>
        <p:spPr>
          <a:xfrm>
            <a:off x="3214678" y="2499663"/>
            <a:ext cx="2602828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otão de ação: Personalizar 38">
            <a:hlinkClick r:id="rId8" action="ppaction://hlinksldjump" highlightClick="1"/>
          </p:cNvPr>
          <p:cNvSpPr/>
          <p:nvPr/>
        </p:nvSpPr>
        <p:spPr>
          <a:xfrm>
            <a:off x="5500694" y="210390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071802" y="2643183"/>
            <a:ext cx="59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Título:</a:t>
            </a:r>
            <a:endParaRPr lang="pt-BR" sz="10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88179" y="2643182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Entrega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000364" y="3039605"/>
            <a:ext cx="714380" cy="24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Texto:</a:t>
            </a:r>
            <a:endParaRPr lang="pt-BR" sz="1000" b="1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788179" y="3043323"/>
            <a:ext cx="171251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15/10/2022 às 15h30</a:t>
            </a:r>
          </a:p>
          <a:p>
            <a:endParaRPr lang="pt-BR" sz="1000" dirty="0" smtClean="0">
              <a:solidFill>
                <a:srgbClr val="FF0000"/>
              </a:solidFill>
            </a:endParaRPr>
          </a:p>
          <a:p>
            <a:endParaRPr lang="pt-B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0" name="Botão de ação: Personalizar 19">
            <a:hlinkClick r:id="rId5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2" name="Retângulo 21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979712" y="1158012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AVISOS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2214546" y="1643050"/>
          <a:ext cx="45720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200"/>
                <a:gridCol w="1178726"/>
                <a:gridCol w="964414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TÍTULO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ORDEM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VISÍVEL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AÇÃO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GTPU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COREG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ANIVERSÁRIOS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Botão de ação: Personalizar 27">
            <a:hlinkClick r:id="" action="ppaction://noaction" highlightClick="1"/>
          </p:cNvPr>
          <p:cNvSpPr/>
          <p:nvPr/>
        </p:nvSpPr>
        <p:spPr>
          <a:xfrm>
            <a:off x="6000760" y="1218018"/>
            <a:ext cx="1213001" cy="282156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adicionar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33" name="Botão de ação: Personalizar 32">
            <a:hlinkClick r:id="" action="ppaction://noaction" highlightClick="1"/>
          </p:cNvPr>
          <p:cNvSpPr/>
          <p:nvPr/>
        </p:nvSpPr>
        <p:spPr>
          <a:xfrm>
            <a:off x="6389454" y="210749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4" name="Botão de ação: Personalizar 33">
            <a:hlinkClick r:id="" action="ppaction://noaction" highlightClick="1"/>
          </p:cNvPr>
          <p:cNvSpPr/>
          <p:nvPr/>
        </p:nvSpPr>
        <p:spPr>
          <a:xfrm>
            <a:off x="6138016" y="2107491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6392264" y="2476556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6" name="Botão de ação: Personalizar 35">
            <a:hlinkClick r:id="" action="ppaction://noaction" highlightClick="1"/>
          </p:cNvPr>
          <p:cNvSpPr/>
          <p:nvPr/>
        </p:nvSpPr>
        <p:spPr>
          <a:xfrm>
            <a:off x="6140826" y="2476556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Botão de ação: Personalizar 36">
            <a:hlinkClick r:id="" action="ppaction://noaction" highlightClick="1"/>
          </p:cNvPr>
          <p:cNvSpPr/>
          <p:nvPr/>
        </p:nvSpPr>
        <p:spPr>
          <a:xfrm>
            <a:off x="6392264" y="286806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8" name="Botão de ação: Personalizar 37">
            <a:hlinkClick r:id="" action="ppaction://noaction" highlightClick="1"/>
          </p:cNvPr>
          <p:cNvSpPr/>
          <p:nvPr/>
        </p:nvSpPr>
        <p:spPr>
          <a:xfrm>
            <a:off x="6140826" y="2868060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Botão de ação: Personalizar 42">
            <a:hlinkClick r:id="rId6" action="ppaction://hlinksldjump" highlightClick="1"/>
          </p:cNvPr>
          <p:cNvSpPr/>
          <p:nvPr/>
        </p:nvSpPr>
        <p:spPr>
          <a:xfrm>
            <a:off x="5286380" y="2095616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Botão de ação: Personalizar 43">
            <a:hlinkClick r:id="" action="ppaction://noaction" highlightClick="1"/>
          </p:cNvPr>
          <p:cNvSpPr/>
          <p:nvPr/>
        </p:nvSpPr>
        <p:spPr>
          <a:xfrm>
            <a:off x="5286380" y="2488243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Botão de ação: Personalizar 44">
            <a:hlinkClick r:id="" action="ppaction://noaction" highlightClick="1"/>
          </p:cNvPr>
          <p:cNvSpPr/>
          <p:nvPr/>
        </p:nvSpPr>
        <p:spPr>
          <a:xfrm>
            <a:off x="5286380" y="2845621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928794" y="2000240"/>
            <a:ext cx="5286412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203190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Adicionar aviso</a:t>
            </a:r>
            <a:endParaRPr lang="pt-BR" b="1" dirty="0"/>
          </a:p>
        </p:txBody>
      </p:sp>
      <p:sp>
        <p:nvSpPr>
          <p:cNvPr id="31" name="Botão de ação: Personalizar 30">
            <a:hlinkClick r:id="" action="ppaction://noaction" highlightClick="1"/>
          </p:cNvPr>
          <p:cNvSpPr/>
          <p:nvPr/>
        </p:nvSpPr>
        <p:spPr>
          <a:xfrm>
            <a:off x="4815840" y="3543499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2" name="Conector reto 31"/>
          <p:cNvCxnSpPr/>
          <p:nvPr/>
        </p:nvCxnSpPr>
        <p:spPr>
          <a:xfrm>
            <a:off x="1969172" y="2499663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otão de ação: Personalizar 38">
            <a:hlinkClick r:id="rId7" action="ppaction://hlinksldjump" highlightClick="1"/>
          </p:cNvPr>
          <p:cNvSpPr/>
          <p:nvPr/>
        </p:nvSpPr>
        <p:spPr>
          <a:xfrm>
            <a:off x="6803108" y="210390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071670" y="2757681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Título</a:t>
            </a:r>
            <a:endParaRPr lang="pt-BR" sz="10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071670" y="304001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Entrega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428992" y="2786058"/>
            <a:ext cx="3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Texto</a:t>
            </a:r>
            <a:endParaRPr lang="pt-BR" sz="1000" b="1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430989" y="3045723"/>
            <a:ext cx="35699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15/10/2022 às 15h30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1928794" y="2143116"/>
            <a:ext cx="5286412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834556" y="2457604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Adicionar aviso</a:t>
            </a:r>
            <a:endParaRPr lang="pt-BR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1611169" y="3282165"/>
            <a:ext cx="57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Aviso efetivado com sucesso!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0" name="Botão de ação: Personalizar 49">
            <a:hlinkClick r:id="rId7" action="ppaction://hlinksldjump" highlightClick="1"/>
          </p:cNvPr>
          <p:cNvSpPr/>
          <p:nvPr/>
        </p:nvSpPr>
        <p:spPr>
          <a:xfrm>
            <a:off x="3929058" y="4000504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OK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500958" y="5026895"/>
            <a:ext cx="1285884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ENTREGA</a:t>
            </a:r>
          </a:p>
          <a:p>
            <a:pPr algn="ctr"/>
            <a:r>
              <a:rPr lang="pt-BR" sz="1600" dirty="0" smtClean="0"/>
              <a:t>15/10/2022 às 15h30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41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63945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0" name="Botão de ação: Personalizar 19">
            <a:hlinkClick r:id="rId5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2" name="Retângulo 21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979712" y="1158012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AVISOS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2214546" y="1643050"/>
          <a:ext cx="45720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200"/>
                <a:gridCol w="1178726"/>
                <a:gridCol w="964414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TÍTULO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ORDEM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VISÍVEL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AÇÃO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GTPU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COREG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ANIVERSÁRIOS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Botão de ação: Personalizar 27">
            <a:hlinkClick r:id="" action="ppaction://noaction" highlightClick="1"/>
          </p:cNvPr>
          <p:cNvSpPr/>
          <p:nvPr/>
        </p:nvSpPr>
        <p:spPr>
          <a:xfrm>
            <a:off x="6000760" y="1218018"/>
            <a:ext cx="1213001" cy="282156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adicionar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2740879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33" name="Botão de ação: Personalizar 32">
            <a:hlinkClick r:id="" action="ppaction://noaction" highlightClick="1"/>
          </p:cNvPr>
          <p:cNvSpPr/>
          <p:nvPr/>
        </p:nvSpPr>
        <p:spPr>
          <a:xfrm>
            <a:off x="6389454" y="210749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4" name="Botão de ação: Personalizar 33">
            <a:hlinkClick r:id="" action="ppaction://noaction" highlightClick="1"/>
          </p:cNvPr>
          <p:cNvSpPr/>
          <p:nvPr/>
        </p:nvSpPr>
        <p:spPr>
          <a:xfrm>
            <a:off x="6138016" y="2107491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6392264" y="2476556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6" name="Botão de ação: Personalizar 35">
            <a:hlinkClick r:id="" action="ppaction://noaction" highlightClick="1"/>
          </p:cNvPr>
          <p:cNvSpPr/>
          <p:nvPr/>
        </p:nvSpPr>
        <p:spPr>
          <a:xfrm>
            <a:off x="6140826" y="2476556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Botão de ação: Personalizar 36">
            <a:hlinkClick r:id="" action="ppaction://noaction" highlightClick="1"/>
          </p:cNvPr>
          <p:cNvSpPr/>
          <p:nvPr/>
        </p:nvSpPr>
        <p:spPr>
          <a:xfrm>
            <a:off x="6392264" y="286806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8" name="Botão de ação: Personalizar 37">
            <a:hlinkClick r:id="" action="ppaction://noaction" highlightClick="1"/>
          </p:cNvPr>
          <p:cNvSpPr/>
          <p:nvPr/>
        </p:nvSpPr>
        <p:spPr>
          <a:xfrm>
            <a:off x="6140826" y="2868060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rId6" action="ppaction://hlinksldjump" highlightClick="1"/>
          </p:cNvPr>
          <p:cNvSpPr/>
          <p:nvPr/>
        </p:nvSpPr>
        <p:spPr>
          <a:xfrm>
            <a:off x="5286380" y="2095616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Botão de ação: Personalizar 29">
            <a:hlinkClick r:id="" action="ppaction://noaction" highlightClick="1"/>
          </p:cNvPr>
          <p:cNvSpPr/>
          <p:nvPr/>
        </p:nvSpPr>
        <p:spPr>
          <a:xfrm>
            <a:off x="5286380" y="2488243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Botão de ação: Personalizar 30">
            <a:hlinkClick r:id="" action="ppaction://noaction" highlightClick="1"/>
          </p:cNvPr>
          <p:cNvSpPr/>
          <p:nvPr/>
        </p:nvSpPr>
        <p:spPr>
          <a:xfrm>
            <a:off x="5286380" y="2845621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0" name="Botão de ação: Personalizar 19">
            <a:hlinkClick r:id="rId5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2" name="Retângulo 21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979712" y="1158012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AVISOS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2214546" y="1643050"/>
          <a:ext cx="45720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200"/>
                <a:gridCol w="1178726"/>
                <a:gridCol w="964414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TÍTULO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ORDEM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VISÍVEL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AÇÃO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GTPU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COREG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ANIVERSÁRIOS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Botão de ação: Personalizar 27">
            <a:hlinkClick r:id="rId6" action="ppaction://hlinksldjump" highlightClick="1"/>
          </p:cNvPr>
          <p:cNvSpPr/>
          <p:nvPr/>
        </p:nvSpPr>
        <p:spPr>
          <a:xfrm>
            <a:off x="6000760" y="1218018"/>
            <a:ext cx="1213001" cy="282156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adicionar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33" name="Botão de ação: Personalizar 32">
            <a:hlinkClick r:id="" action="ppaction://noaction" highlightClick="1"/>
          </p:cNvPr>
          <p:cNvSpPr/>
          <p:nvPr/>
        </p:nvSpPr>
        <p:spPr>
          <a:xfrm>
            <a:off x="6389454" y="2107491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4" name="Botão de ação: Personalizar 33">
            <a:hlinkClick r:id="rId7" action="ppaction://hlinksldjump" highlightClick="1"/>
          </p:cNvPr>
          <p:cNvSpPr/>
          <p:nvPr/>
        </p:nvSpPr>
        <p:spPr>
          <a:xfrm>
            <a:off x="6138016" y="2107491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6392264" y="2476556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6" name="Botão de ação: Personalizar 35">
            <a:hlinkClick r:id="" action="ppaction://noaction" highlightClick="1"/>
          </p:cNvPr>
          <p:cNvSpPr/>
          <p:nvPr/>
        </p:nvSpPr>
        <p:spPr>
          <a:xfrm>
            <a:off x="6140826" y="2476556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Botão de ação: Personalizar 36">
            <a:hlinkClick r:id="" action="ppaction://noaction" highlightClick="1"/>
          </p:cNvPr>
          <p:cNvSpPr/>
          <p:nvPr/>
        </p:nvSpPr>
        <p:spPr>
          <a:xfrm>
            <a:off x="6392264" y="286806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8" name="Botão de ação: Personalizar 37">
            <a:hlinkClick r:id="" action="ppaction://noaction" highlightClick="1"/>
          </p:cNvPr>
          <p:cNvSpPr/>
          <p:nvPr/>
        </p:nvSpPr>
        <p:spPr>
          <a:xfrm>
            <a:off x="6140826" y="2868060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Botão de ação: Personalizar 42">
            <a:hlinkClick r:id="rId8" action="ppaction://hlinksldjump" highlightClick="1"/>
          </p:cNvPr>
          <p:cNvSpPr/>
          <p:nvPr/>
        </p:nvSpPr>
        <p:spPr>
          <a:xfrm>
            <a:off x="5286380" y="2095616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Botão de ação: Personalizar 43">
            <a:hlinkClick r:id="" action="ppaction://noaction" highlightClick="1"/>
          </p:cNvPr>
          <p:cNvSpPr/>
          <p:nvPr/>
        </p:nvSpPr>
        <p:spPr>
          <a:xfrm>
            <a:off x="5286380" y="2488243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Botão de ação: Personalizar 44">
            <a:hlinkClick r:id="" action="ppaction://noaction" highlightClick="1"/>
          </p:cNvPr>
          <p:cNvSpPr/>
          <p:nvPr/>
        </p:nvSpPr>
        <p:spPr>
          <a:xfrm>
            <a:off x="5286380" y="2845621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042320" y="3297541"/>
            <a:ext cx="4689920" cy="1787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2693391" y="3405263"/>
            <a:ext cx="344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AVISOS</a:t>
            </a:r>
            <a:endParaRPr lang="pt-BR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339752" y="3910096"/>
            <a:ext cx="408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Confirma a exclusão?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2" name="Botão de ação: Personalizar 31">
            <a:hlinkClick r:id="rId9" action="ppaction://hlinksldjump" highlightClick="1"/>
          </p:cNvPr>
          <p:cNvSpPr/>
          <p:nvPr/>
        </p:nvSpPr>
        <p:spPr>
          <a:xfrm>
            <a:off x="4457394" y="4411765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Botão de ação: Personalizar 38">
            <a:hlinkClick r:id="rId10" action="ppaction://hlinksldjump" highlightClick="1"/>
          </p:cNvPr>
          <p:cNvSpPr/>
          <p:nvPr/>
        </p:nvSpPr>
        <p:spPr>
          <a:xfrm>
            <a:off x="3131840" y="4411765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0" name="Botão de ação: Personalizar 19">
            <a:hlinkClick r:id="rId5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2" name="Retângulo 21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979712" y="1158012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AVISOS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2214546" y="1643050"/>
          <a:ext cx="45720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200"/>
                <a:gridCol w="1178726"/>
                <a:gridCol w="964414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TÍTULO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ORDEM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VISÍVEL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AÇÃO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COREG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ANIVERSÁRIOS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Botão de ação: Personalizar 27">
            <a:hlinkClick r:id="rId6" action="ppaction://hlinksldjump" highlightClick="1"/>
          </p:cNvPr>
          <p:cNvSpPr/>
          <p:nvPr/>
        </p:nvSpPr>
        <p:spPr>
          <a:xfrm>
            <a:off x="6000760" y="1218018"/>
            <a:ext cx="1213001" cy="282156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adicionar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2719984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6392264" y="2119366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6" name="Botão de ação: Personalizar 35">
            <a:hlinkClick r:id="" action="ppaction://noaction" highlightClick="1"/>
          </p:cNvPr>
          <p:cNvSpPr/>
          <p:nvPr/>
        </p:nvSpPr>
        <p:spPr>
          <a:xfrm>
            <a:off x="6140826" y="2119366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Botão de ação: Personalizar 36">
            <a:hlinkClick r:id="" action="ppaction://noaction" highlightClick="1"/>
          </p:cNvPr>
          <p:cNvSpPr/>
          <p:nvPr/>
        </p:nvSpPr>
        <p:spPr>
          <a:xfrm>
            <a:off x="6392264" y="246337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8" name="Botão de ação: Personalizar 37">
            <a:hlinkClick r:id="" action="ppaction://noaction" highlightClick="1"/>
          </p:cNvPr>
          <p:cNvSpPr/>
          <p:nvPr/>
        </p:nvSpPr>
        <p:spPr>
          <a:xfrm>
            <a:off x="6140826" y="2463370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Botão de ação: Personalizar 43">
            <a:hlinkClick r:id="" action="ppaction://noaction" highlightClick="1"/>
          </p:cNvPr>
          <p:cNvSpPr/>
          <p:nvPr/>
        </p:nvSpPr>
        <p:spPr>
          <a:xfrm>
            <a:off x="5286380" y="2107303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Botão de ação: Personalizar 44">
            <a:hlinkClick r:id="" action="ppaction://noaction" highlightClick="1"/>
          </p:cNvPr>
          <p:cNvSpPr/>
          <p:nvPr/>
        </p:nvSpPr>
        <p:spPr>
          <a:xfrm>
            <a:off x="5286380" y="2464681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785918" y="3000372"/>
            <a:ext cx="5286412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691680" y="3314860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Excluir aviso</a:t>
            </a:r>
            <a:endParaRPr lang="pt-BR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468293" y="4139421"/>
            <a:ext cx="57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Aviso excluído com sucesso!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Botão de ação: Personalizar 31">
            <a:hlinkClick r:id="rId7" action="ppaction://hlinksldjump" highlightClick="1"/>
          </p:cNvPr>
          <p:cNvSpPr/>
          <p:nvPr/>
        </p:nvSpPr>
        <p:spPr>
          <a:xfrm>
            <a:off x="3786182" y="4857760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OK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0" name="Botão de ação: Personalizar 19">
            <a:hlinkClick r:id="rId5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2" name="Retângulo 21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979712" y="1158012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AVISOS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2214546" y="1643050"/>
          <a:ext cx="45720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200"/>
                <a:gridCol w="1178726"/>
                <a:gridCol w="964414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TÍTULO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ORDEM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VISÍVEL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AÇÃO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COREG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ANIVERSÁRIOS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Botão de ação: Personalizar 27">
            <a:hlinkClick r:id="rId6" action="ppaction://hlinksldjump" highlightClick="1"/>
          </p:cNvPr>
          <p:cNvSpPr/>
          <p:nvPr/>
        </p:nvSpPr>
        <p:spPr>
          <a:xfrm>
            <a:off x="6000760" y="1218018"/>
            <a:ext cx="1213001" cy="282156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adicionar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2719984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6392264" y="2119366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6" name="Botão de ação: Personalizar 35">
            <a:hlinkClick r:id="" action="ppaction://noaction" highlightClick="1"/>
          </p:cNvPr>
          <p:cNvSpPr/>
          <p:nvPr/>
        </p:nvSpPr>
        <p:spPr>
          <a:xfrm>
            <a:off x="6140826" y="2119366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Botão de ação: Personalizar 36">
            <a:hlinkClick r:id="" action="ppaction://noaction" highlightClick="1"/>
          </p:cNvPr>
          <p:cNvSpPr/>
          <p:nvPr/>
        </p:nvSpPr>
        <p:spPr>
          <a:xfrm>
            <a:off x="6392264" y="2463370"/>
            <a:ext cx="180000" cy="180000"/>
          </a:xfrm>
          <a:prstGeom prst="actionButtonBlan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sym typeface="Wingdings"/>
              </a:rPr>
              <a:t>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8" name="Botão de ação: Personalizar 37">
            <a:hlinkClick r:id="" action="ppaction://noaction" highlightClick="1"/>
          </p:cNvPr>
          <p:cNvSpPr/>
          <p:nvPr/>
        </p:nvSpPr>
        <p:spPr>
          <a:xfrm>
            <a:off x="6140826" y="2463370"/>
            <a:ext cx="180000" cy="180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Botão de ação: Personalizar 43">
            <a:hlinkClick r:id="" action="ppaction://noaction" highlightClick="1"/>
          </p:cNvPr>
          <p:cNvSpPr/>
          <p:nvPr/>
        </p:nvSpPr>
        <p:spPr>
          <a:xfrm>
            <a:off x="5286380" y="2107303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Botão de ação: Personalizar 44">
            <a:hlinkClick r:id="" action="ppaction://noaction" highlightClick="1"/>
          </p:cNvPr>
          <p:cNvSpPr/>
          <p:nvPr/>
        </p:nvSpPr>
        <p:spPr>
          <a:xfrm>
            <a:off x="5286380" y="2464681"/>
            <a:ext cx="214314" cy="21431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857356" y="2857496"/>
            <a:ext cx="5286412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763118" y="3171984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Excluir aviso</a:t>
            </a:r>
            <a:endParaRPr lang="pt-BR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539731" y="3996545"/>
            <a:ext cx="57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Aviso excluído com sucesso!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1" name="Botão de ação: Personalizar 30">
            <a:hlinkClick r:id="rId7" action="ppaction://hlinksldjump" highlightClick="1"/>
          </p:cNvPr>
          <p:cNvSpPr/>
          <p:nvPr/>
        </p:nvSpPr>
        <p:spPr>
          <a:xfrm>
            <a:off x="3857620" y="4714884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OK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Botão de ação: Personalizar 39">
            <a:hlinkClick r:id="rId5" action="ppaction://hlinksldjump" highlightClick="1"/>
          </p:cNvPr>
          <p:cNvSpPr/>
          <p:nvPr/>
        </p:nvSpPr>
        <p:spPr>
          <a:xfrm>
            <a:off x="1785918" y="22740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Ordens de contatos ( </a:t>
            </a:r>
            <a:r>
              <a:rPr lang="pt-BR" dirty="0" err="1" smtClean="0">
                <a:solidFill>
                  <a:schemeClr val="tx1"/>
                </a:solidFill>
              </a:rPr>
              <a:t>OCs</a:t>
            </a:r>
            <a:r>
              <a:rPr lang="pt-BR" dirty="0" smtClean="0">
                <a:solidFill>
                  <a:schemeClr val="tx1"/>
                </a:solidFill>
              </a:rPr>
              <a:t> 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Botão de ação: Personalizar 40">
            <a:hlinkClick r:id="rId6" action="ppaction://hlinksldjump" highlightClick="1"/>
          </p:cNvPr>
          <p:cNvSpPr/>
          <p:nvPr/>
        </p:nvSpPr>
        <p:spPr>
          <a:xfrm>
            <a:off x="1785918" y="191398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Formulários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Botão de ação: Personalizar 41">
            <a:hlinkClick r:id="rId3" action="ppaction://hlinksldjump" highlightClick="1"/>
          </p:cNvPr>
          <p:cNvSpPr/>
          <p:nvPr/>
        </p:nvSpPr>
        <p:spPr>
          <a:xfrm>
            <a:off x="1785918" y="12144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Pesquisar processos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Triângulo isósceles 42"/>
          <p:cNvSpPr/>
          <p:nvPr/>
        </p:nvSpPr>
        <p:spPr>
          <a:xfrm rot="5400000">
            <a:off x="4387875" y="2422131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tão de ação: Personalizar 43">
            <a:hlinkClick r:id="" action="ppaction://noaction" highlightClick="1"/>
          </p:cNvPr>
          <p:cNvSpPr/>
          <p:nvPr/>
        </p:nvSpPr>
        <p:spPr>
          <a:xfrm>
            <a:off x="1785918" y="3710033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>
                <a:solidFill>
                  <a:srgbClr val="FF0000"/>
                </a:solidFill>
              </a:rPr>
              <a:t>Reavalização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quinquenal</a:t>
            </a:r>
            <a:r>
              <a:rPr lang="pt-BR" dirty="0" smtClean="0">
                <a:solidFill>
                  <a:srgbClr val="FF0000"/>
                </a:solidFill>
              </a:rPr>
              <a:t> do PU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5" name="Triângulo isósceles 44"/>
          <p:cNvSpPr/>
          <p:nvPr/>
        </p:nvSpPr>
        <p:spPr>
          <a:xfrm rot="5400000">
            <a:off x="4701106" y="3854053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tão de ação: Personalizar 45">
            <a:hlinkClick r:id="" action="ppaction://noaction" highlightClick="1"/>
          </p:cNvPr>
          <p:cNvSpPr/>
          <p:nvPr/>
        </p:nvSpPr>
        <p:spPr>
          <a:xfrm>
            <a:off x="1785918" y="263121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Itens de checklist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7" name="Botão de ação: Personalizar 46">
            <a:hlinkClick r:id="rId7" action="ppaction://hlinksldjump" highlightClick="1"/>
          </p:cNvPr>
          <p:cNvSpPr/>
          <p:nvPr/>
        </p:nvSpPr>
        <p:spPr>
          <a:xfrm>
            <a:off x="1785918" y="155394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Gerenciar pessoa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Triângulo isósceles 47"/>
          <p:cNvSpPr/>
          <p:nvPr/>
        </p:nvSpPr>
        <p:spPr>
          <a:xfrm rot="5400000">
            <a:off x="4665668" y="1697966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Botão de ação: Personalizar 48">
            <a:hlinkClick r:id="" action="ppaction://noaction" highlightClick="1"/>
          </p:cNvPr>
          <p:cNvSpPr/>
          <p:nvPr/>
        </p:nvSpPr>
        <p:spPr>
          <a:xfrm>
            <a:off x="1785918" y="299068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Relatórios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0" name="Triângulo isósceles 49"/>
          <p:cNvSpPr/>
          <p:nvPr/>
        </p:nvSpPr>
        <p:spPr>
          <a:xfrm rot="5400000">
            <a:off x="4665106" y="3134705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Botão de ação: Personalizar 50">
            <a:hlinkClick r:id="" action="ppaction://noaction" highlightClick="1"/>
          </p:cNvPr>
          <p:cNvSpPr/>
          <p:nvPr/>
        </p:nvSpPr>
        <p:spPr>
          <a:xfrm>
            <a:off x="1785918" y="3349993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Financeiro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>
            <a:off x="4680642" y="3494016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Botão de ação: Personalizar 52">
            <a:hlinkClick r:id="" action="ppaction://noaction" highlightClick="1"/>
          </p:cNvPr>
          <p:cNvSpPr/>
          <p:nvPr/>
        </p:nvSpPr>
        <p:spPr>
          <a:xfrm>
            <a:off x="1785918" y="4070073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xxx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Botão de ação: Personalizar 16">
            <a:hlinkClick r:id="rId8" action="ppaction://hlinksldjump" highlightClick="1"/>
          </p:cNvPr>
          <p:cNvSpPr/>
          <p:nvPr/>
        </p:nvSpPr>
        <p:spPr>
          <a:xfrm>
            <a:off x="4643438" y="2274022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Acessar OC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Botão de ação: Personalizar 17">
            <a:hlinkClick r:id="rId9" action="ppaction://hlinksldjump" highlightClick="1"/>
          </p:cNvPr>
          <p:cNvSpPr/>
          <p:nvPr/>
        </p:nvSpPr>
        <p:spPr>
          <a:xfrm>
            <a:off x="4643438" y="2630294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Relação do dia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rId10" action="ppaction://hlinksldjump" highlightClick="1"/>
          </p:cNvPr>
          <p:cNvSpPr/>
          <p:nvPr/>
        </p:nvSpPr>
        <p:spPr>
          <a:xfrm>
            <a:off x="4643438" y="2986566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Pendentes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rId11" action="ppaction://hlinksldjump" highlightClick="1"/>
          </p:cNvPr>
          <p:cNvSpPr/>
          <p:nvPr/>
        </p:nvSpPr>
        <p:spPr>
          <a:xfrm>
            <a:off x="4643438" y="3342837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Relatório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Botão de ação: Personalizar 28">
            <a:hlinkClick r:id="rId12" action="ppaction://hlinksldjump" highlightClick="1"/>
          </p:cNvPr>
          <p:cNvSpPr/>
          <p:nvPr/>
        </p:nvSpPr>
        <p:spPr>
          <a:xfrm>
            <a:off x="1785918" y="85723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Criar/Editar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Botão de ação: Personalizar 31">
            <a:hlinkClick r:id="" action="ppaction://noaction" highlightClick="1"/>
          </p:cNvPr>
          <p:cNvSpPr/>
          <p:nvPr/>
        </p:nvSpPr>
        <p:spPr>
          <a:xfrm>
            <a:off x="4643438" y="3702877"/>
            <a:ext cx="1643074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Estatística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0261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tão de ação: Personalizar 27">
            <a:hlinkClick r:id="rId2" action="ppaction://hlinksldjump" highlightClick="1"/>
          </p:cNvPr>
          <p:cNvSpPr/>
          <p:nvPr/>
        </p:nvSpPr>
        <p:spPr>
          <a:xfrm>
            <a:off x="2771800" y="228599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Ponto de Controle (estrutura)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Botão de ação: Personalizar 33">
            <a:hlinkClick r:id="rId3" action="ppaction://hlinksldjump" highlightClick="1"/>
          </p:cNvPr>
          <p:cNvSpPr/>
          <p:nvPr/>
        </p:nvSpPr>
        <p:spPr>
          <a:xfrm>
            <a:off x="2771800" y="157161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>
                <a:solidFill>
                  <a:schemeClr val="tx1"/>
                </a:solidFill>
              </a:rPr>
              <a:t>Checklist</a:t>
            </a:r>
            <a:r>
              <a:rPr lang="pt-BR" dirty="0" smtClean="0">
                <a:solidFill>
                  <a:schemeClr val="tx1"/>
                </a:solidFill>
              </a:rPr>
              <a:t> (estrutura)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4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5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6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7" name="Botão de ação: Personalizar 26">
            <a:hlinkClick r:id="rId7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0" name="Botão de ação: Personalizar 29">
            <a:hlinkClick r:id="" action="ppaction://noaction" highlightClick="1"/>
          </p:cNvPr>
          <p:cNvSpPr/>
          <p:nvPr/>
        </p:nvSpPr>
        <p:spPr>
          <a:xfrm>
            <a:off x="2771800" y="264603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Senhas de acesso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1" name="Botão de ação: Personalizar 30">
            <a:hlinkClick r:id="rId8" action="ppaction://hlinksldjump" highlightClick="1"/>
          </p:cNvPr>
          <p:cNvSpPr/>
          <p:nvPr/>
        </p:nvSpPr>
        <p:spPr>
          <a:xfrm>
            <a:off x="2771800" y="192880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Formulários (estrutura)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Botão de ação: Personalizar 31">
            <a:hlinkClick r:id="" action="ppaction://noaction" highlightClick="1"/>
          </p:cNvPr>
          <p:cNvSpPr/>
          <p:nvPr/>
        </p:nvSpPr>
        <p:spPr>
          <a:xfrm>
            <a:off x="2771800" y="85723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Avisos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3" name="Botão de ação: Personalizar 32">
            <a:hlinkClick r:id="rId9" action="ppaction://hlinksldjump" highlightClick="1"/>
          </p:cNvPr>
          <p:cNvSpPr/>
          <p:nvPr/>
        </p:nvSpPr>
        <p:spPr>
          <a:xfrm>
            <a:off x="2771800" y="121442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Cadastros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5508674" y="1214422"/>
            <a:ext cx="244827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0000"/>
                </a:solidFill>
              </a:rPr>
              <a:t>Tipo tramitação</a:t>
            </a:r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5508104" y="1568192"/>
            <a:ext cx="244827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rgbClr val="FF0000"/>
                </a:solidFill>
              </a:rPr>
              <a:t>R.A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5508104" y="1928232"/>
            <a:ext cx="244827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Localidade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5508104" y="2282895"/>
            <a:ext cx="244827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Tipo termo contratual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4" name="Botão de ação: Personalizar 23">
            <a:hlinkClick r:id="rId10" action="ppaction://hlinksldjump" highlightClick="1"/>
          </p:cNvPr>
          <p:cNvSpPr/>
          <p:nvPr/>
        </p:nvSpPr>
        <p:spPr>
          <a:xfrm>
            <a:off x="5508104" y="2642935"/>
            <a:ext cx="244827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Status do processo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5508104" y="3002975"/>
            <a:ext cx="244827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Tipos de ações (OC)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6" name="Triângulo isósceles 25"/>
          <p:cNvSpPr/>
          <p:nvPr/>
        </p:nvSpPr>
        <p:spPr>
          <a:xfrm rot="5400000">
            <a:off x="5364096" y="1384316"/>
            <a:ext cx="72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Botão de ação: Personalizar 28">
            <a:hlinkClick r:id="" action="ppaction://noaction" highlightClick="1"/>
          </p:cNvPr>
          <p:cNvSpPr/>
          <p:nvPr/>
        </p:nvSpPr>
        <p:spPr>
          <a:xfrm>
            <a:off x="5508104" y="3357562"/>
            <a:ext cx="2448272" cy="36004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>
                <a:solidFill>
                  <a:srgbClr val="FF0000"/>
                </a:solidFill>
              </a:rPr>
              <a:t>xxx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5675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7" name="Botão de ação: Personalizar 6">
            <a:hlinkClick r:id="rId4" action="ppaction://hlinksldjump" highlightClick="1"/>
          </p:cNvPr>
          <p:cNvSpPr/>
          <p:nvPr/>
        </p:nvSpPr>
        <p:spPr>
          <a:xfrm>
            <a:off x="3922782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ADMIN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5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Botão de ação: Personalizar 10">
            <a:hlinkClick r:id="" action="ppaction://noaction" highlightClick="1"/>
          </p:cNvPr>
          <p:cNvSpPr/>
          <p:nvPr/>
        </p:nvSpPr>
        <p:spPr>
          <a:xfrm>
            <a:off x="3922782" y="836712"/>
            <a:ext cx="3096344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Senhas de acesso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3922782" y="1209841"/>
            <a:ext cx="3096000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Relatório de produção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Botão de ação: Personalizar 12">
            <a:hlinkClick r:id="" action="ppaction://noaction" highlightClick="1"/>
          </p:cNvPr>
          <p:cNvSpPr/>
          <p:nvPr/>
        </p:nvSpPr>
        <p:spPr>
          <a:xfrm>
            <a:off x="3922782" y="1582970"/>
            <a:ext cx="3096000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Upload de processos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3922782" y="1956098"/>
            <a:ext cx="3096000" cy="36004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Logs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Botão de ação: Personalizar 18">
            <a:hlinkClick r:id="rId6" action="ppaction://hlinksldjump" highlightClick="1"/>
          </p:cNvPr>
          <p:cNvSpPr/>
          <p:nvPr/>
        </p:nvSpPr>
        <p:spPr>
          <a:xfrm>
            <a:off x="4929190" y="21744"/>
            <a:ext cx="216309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23104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7" name="Botão de ação: Personalizar 6">
            <a:hlinkClick r:id="rId4" action="ppaction://hlinksldjump" highlightClick="1"/>
          </p:cNvPr>
          <p:cNvSpPr/>
          <p:nvPr/>
        </p:nvSpPr>
        <p:spPr>
          <a:xfrm>
            <a:off x="3922782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ADMIN</a:t>
            </a:r>
            <a:endParaRPr lang="pt-BR" sz="14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5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27784" y="126876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CLO</a:t>
            </a:r>
            <a:r>
              <a:rPr lang="pt-BR" b="1" dirty="0" smtClean="0"/>
              <a:t> 201x</a:t>
            </a:r>
            <a:endParaRPr lang="pt-BR" b="1" dirty="0"/>
          </a:p>
        </p:txBody>
      </p:sp>
      <p:sp>
        <p:nvSpPr>
          <p:cNvPr id="37" name="Retângulo 36"/>
          <p:cNvSpPr/>
          <p:nvPr/>
        </p:nvSpPr>
        <p:spPr>
          <a:xfrm>
            <a:off x="8172400" y="1772816"/>
            <a:ext cx="144016" cy="1656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 para baixo 37"/>
          <p:cNvSpPr/>
          <p:nvPr/>
        </p:nvSpPr>
        <p:spPr>
          <a:xfrm>
            <a:off x="8172400" y="184482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 para baixo 38"/>
          <p:cNvSpPr/>
          <p:nvPr/>
        </p:nvSpPr>
        <p:spPr>
          <a:xfrm rot="10800000">
            <a:off x="8172401" y="3212992"/>
            <a:ext cx="144000" cy="14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8162" y="1844824"/>
            <a:ext cx="7428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11213" algn="l"/>
                <a:tab pos="1793875" algn="l"/>
                <a:tab pos="5475288" algn="l"/>
              </a:tabLst>
            </a:pPr>
            <a:r>
              <a:rPr lang="pt-BR" sz="1400" b="1" dirty="0" smtClean="0"/>
              <a:t>Nº	DATA	LEGÍTIMO OCUPANTE	HECTARES</a:t>
            </a:r>
          </a:p>
          <a:p>
            <a:pPr>
              <a:tabLst>
                <a:tab pos="811213" algn="l"/>
                <a:tab pos="1793875" algn="l"/>
                <a:tab pos="5475288" algn="l"/>
              </a:tabLst>
            </a:pPr>
            <a:r>
              <a:rPr lang="pt-BR" sz="1400" dirty="0" smtClean="0"/>
              <a:t>001/201x	15/01/201x	</a:t>
            </a:r>
            <a:r>
              <a:rPr lang="pt-BR" sz="1400" dirty="0" err="1" smtClean="0"/>
              <a:t>Omomomooomom</a:t>
            </a:r>
            <a:r>
              <a:rPr lang="pt-BR" sz="1400" dirty="0" smtClean="0"/>
              <a:t>	124,52</a:t>
            </a:r>
          </a:p>
          <a:p>
            <a:pPr>
              <a:tabLst>
                <a:tab pos="811213" algn="l"/>
                <a:tab pos="1793875" algn="l"/>
                <a:tab pos="5475288" algn="l"/>
              </a:tabLst>
            </a:pPr>
            <a:r>
              <a:rPr lang="pt-BR" sz="1400" dirty="0" smtClean="0"/>
              <a:t>002/201x	16/01/201x	</a:t>
            </a:r>
            <a:r>
              <a:rPr lang="pt-BR" sz="1400" dirty="0" err="1" smtClean="0"/>
              <a:t>Omomomoomo</a:t>
            </a:r>
            <a:r>
              <a:rPr lang="pt-BR" sz="1400" dirty="0"/>
              <a:t>	</a:t>
            </a:r>
            <a:r>
              <a:rPr lang="pt-BR" sz="1400" dirty="0" smtClean="0"/>
              <a:t>14,74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55576" y="1674520"/>
            <a:ext cx="7704856" cy="182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727861"/>
              </p:ext>
            </p:extLst>
          </p:nvPr>
        </p:nvGraphicFramePr>
        <p:xfrm>
          <a:off x="1186478" y="3717032"/>
          <a:ext cx="64807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Botão de ação: Personalizar 14">
            <a:hlinkClick r:id="rId7" action="ppaction://hlinksldjump" highlightClick="1"/>
          </p:cNvPr>
          <p:cNvSpPr/>
          <p:nvPr/>
        </p:nvSpPr>
        <p:spPr>
          <a:xfrm>
            <a:off x="4929190" y="21744"/>
            <a:ext cx="216309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6177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  <a:endParaRPr lang="pt-BR" sz="1400" dirty="0"/>
          </a:p>
        </p:txBody>
      </p:sp>
      <p:sp>
        <p:nvSpPr>
          <p:cNvPr id="5" name="Botão de ação: Personalizar 4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GERENCIAL</a:t>
            </a:r>
            <a:endParaRPr lang="pt-BR" sz="1400" dirty="0"/>
          </a:p>
        </p:txBody>
      </p:sp>
      <p:sp>
        <p:nvSpPr>
          <p:cNvPr id="7" name="Botão de ação: Personalizar 6">
            <a:hlinkClick r:id="rId4" action="ppaction://hlinksldjump" highlightClick="1"/>
          </p:cNvPr>
          <p:cNvSpPr/>
          <p:nvPr/>
        </p:nvSpPr>
        <p:spPr>
          <a:xfrm>
            <a:off x="3922782" y="21744"/>
            <a:ext cx="100811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ADMIN</a:t>
            </a:r>
            <a:endParaRPr lang="pt-BR" sz="14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5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27784" y="126876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CONTRATOS 201x</a:t>
            </a:r>
            <a:endParaRPr lang="pt-BR" b="1" dirty="0"/>
          </a:p>
        </p:txBody>
      </p:sp>
      <p:sp>
        <p:nvSpPr>
          <p:cNvPr id="37" name="Retângulo 36"/>
          <p:cNvSpPr/>
          <p:nvPr/>
        </p:nvSpPr>
        <p:spPr>
          <a:xfrm>
            <a:off x="8172400" y="1772816"/>
            <a:ext cx="144016" cy="1656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 para baixo 37"/>
          <p:cNvSpPr/>
          <p:nvPr/>
        </p:nvSpPr>
        <p:spPr>
          <a:xfrm>
            <a:off x="8172400" y="184482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 para baixo 38"/>
          <p:cNvSpPr/>
          <p:nvPr/>
        </p:nvSpPr>
        <p:spPr>
          <a:xfrm rot="10800000">
            <a:off x="8172401" y="3212992"/>
            <a:ext cx="144000" cy="14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8162" y="1844824"/>
            <a:ext cx="7428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11213" algn="l"/>
                <a:tab pos="1793875" algn="l"/>
                <a:tab pos="5475288" algn="l"/>
              </a:tabLst>
            </a:pPr>
            <a:r>
              <a:rPr lang="pt-BR" sz="1400" b="1" dirty="0" smtClean="0"/>
              <a:t>Nº	DATA	LEGÍTIMO OCUPANTE	HECTARES</a:t>
            </a:r>
          </a:p>
          <a:p>
            <a:pPr>
              <a:tabLst>
                <a:tab pos="811213" algn="l"/>
                <a:tab pos="1793875" algn="l"/>
                <a:tab pos="5475288" algn="l"/>
              </a:tabLst>
            </a:pPr>
            <a:r>
              <a:rPr lang="pt-BR" sz="1400" dirty="0" smtClean="0"/>
              <a:t>001/201x	15/01/201x	</a:t>
            </a:r>
            <a:r>
              <a:rPr lang="pt-BR" sz="1400" dirty="0" err="1" smtClean="0"/>
              <a:t>Omomomooomom</a:t>
            </a:r>
            <a:r>
              <a:rPr lang="pt-BR" sz="1400" dirty="0" smtClean="0"/>
              <a:t>	124,52</a:t>
            </a:r>
          </a:p>
          <a:p>
            <a:pPr>
              <a:tabLst>
                <a:tab pos="811213" algn="l"/>
                <a:tab pos="1793875" algn="l"/>
                <a:tab pos="5475288" algn="l"/>
              </a:tabLst>
            </a:pPr>
            <a:r>
              <a:rPr lang="pt-BR" sz="1400" dirty="0" smtClean="0"/>
              <a:t>002/201x	16/01/201x	</a:t>
            </a:r>
            <a:r>
              <a:rPr lang="pt-BR" sz="1400" dirty="0" err="1" smtClean="0"/>
              <a:t>Omomomoomo</a:t>
            </a:r>
            <a:r>
              <a:rPr lang="pt-BR" sz="1400" dirty="0"/>
              <a:t>	</a:t>
            </a:r>
            <a:r>
              <a:rPr lang="pt-BR" sz="1400" dirty="0" smtClean="0"/>
              <a:t>14,74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55576" y="1674520"/>
            <a:ext cx="7704856" cy="182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525169"/>
              </p:ext>
            </p:extLst>
          </p:nvPr>
        </p:nvGraphicFramePr>
        <p:xfrm>
          <a:off x="249781" y="3789040"/>
          <a:ext cx="4035926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9553825"/>
              </p:ext>
            </p:extLst>
          </p:nvPr>
        </p:nvGraphicFramePr>
        <p:xfrm>
          <a:off x="4426838" y="3789040"/>
          <a:ext cx="4429130" cy="2599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Botão de ação: Personalizar 16">
            <a:hlinkClick r:id="rId8" action="ppaction://hlinksldjump" highlightClick="1"/>
          </p:cNvPr>
          <p:cNvSpPr/>
          <p:nvPr/>
        </p:nvSpPr>
        <p:spPr>
          <a:xfrm>
            <a:off x="4929190" y="21744"/>
            <a:ext cx="216309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66694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35696" y="105273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FORMULÁRIOS</a:t>
            </a:r>
            <a:endParaRPr lang="pt-BR" b="1" dirty="0"/>
          </a:p>
        </p:txBody>
      </p:sp>
      <p:sp>
        <p:nvSpPr>
          <p:cNvPr id="17" name="Botão de ação: Personalizar 16">
            <a:hlinkClick r:id="rId4" action="ppaction://hlinkfile" highlightClick="1"/>
          </p:cNvPr>
          <p:cNvSpPr/>
          <p:nvPr/>
        </p:nvSpPr>
        <p:spPr>
          <a:xfrm>
            <a:off x="2000232" y="1787066"/>
            <a:ext cx="4212000" cy="27378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Requerimento padrão de Regularização Rural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2000232" y="2116374"/>
            <a:ext cx="4212000" cy="27378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Requerimento padrão de Regularização Urbana com características rurais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2000232" y="2435138"/>
            <a:ext cx="4212000" cy="27378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Declaração de não concessionário (solteiro)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2000232" y="2795178"/>
            <a:ext cx="4212000" cy="27378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Declaração de não concessionário (casado)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2000232" y="3155218"/>
            <a:ext cx="4212000" cy="27378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Declaração de não concessionário (pessoa jurídica)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979712" y="392370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Obs.: se abrirá uma janela pop-up com o formulário para impressão do documento.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Botão de ação: Personalizar 17">
            <a:hlinkClick r:id="rId5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6265246" y="1787066"/>
            <a:ext cx="756000" cy="2736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>
                <a:solidFill>
                  <a:schemeClr val="tx1"/>
                </a:solidFill>
              </a:rPr>
              <a:t>14/12/2019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2000232" y="1428736"/>
            <a:ext cx="4212000" cy="270000"/>
          </a:xfrm>
          <a:prstGeom prst="actionButtonBlank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solidFill>
                  <a:schemeClr val="bg1"/>
                </a:solidFill>
              </a:rPr>
              <a:t>FORMULÁRIOS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21" name="Botão de ação: Personalizar 20">
            <a:hlinkClick r:id="" action="ppaction://noaction" highlightClick="1"/>
          </p:cNvPr>
          <p:cNvSpPr/>
          <p:nvPr/>
        </p:nvSpPr>
        <p:spPr>
          <a:xfrm>
            <a:off x="6265246" y="1428736"/>
            <a:ext cx="756000" cy="270000"/>
          </a:xfrm>
          <a:prstGeom prst="actionButtonBlank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solidFill>
                  <a:schemeClr val="bg1"/>
                </a:solidFill>
              </a:rPr>
              <a:t>DATA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27" name="Botão de ação: Personalizar 26">
            <a:hlinkClick r:id="" action="ppaction://noaction" highlightClick="1"/>
          </p:cNvPr>
          <p:cNvSpPr/>
          <p:nvPr/>
        </p:nvSpPr>
        <p:spPr>
          <a:xfrm>
            <a:off x="6265246" y="2471233"/>
            <a:ext cx="756000" cy="2736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>
                <a:solidFill>
                  <a:schemeClr val="tx1"/>
                </a:solidFill>
              </a:rPr>
              <a:t>14/12/2019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28" name="Botão de ação: Personalizar 27">
            <a:hlinkClick r:id="" action="ppaction://noaction" highlightClick="1"/>
          </p:cNvPr>
          <p:cNvSpPr/>
          <p:nvPr/>
        </p:nvSpPr>
        <p:spPr>
          <a:xfrm>
            <a:off x="6265246" y="2129150"/>
            <a:ext cx="756000" cy="2736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>
                <a:solidFill>
                  <a:schemeClr val="tx1"/>
                </a:solidFill>
              </a:rPr>
              <a:t>14/12/2019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29" name="Botão de ação: Personalizar 28">
            <a:hlinkClick r:id="" action="ppaction://noaction" highlightClick="1"/>
          </p:cNvPr>
          <p:cNvSpPr/>
          <p:nvPr/>
        </p:nvSpPr>
        <p:spPr>
          <a:xfrm>
            <a:off x="6265246" y="2813316"/>
            <a:ext cx="756000" cy="2736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>
                <a:solidFill>
                  <a:schemeClr val="tx1"/>
                </a:solidFill>
              </a:rPr>
              <a:t>14/12/2019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0" name="Botão de ação: Personalizar 29">
            <a:hlinkClick r:id="" action="ppaction://noaction" highlightClick="1"/>
          </p:cNvPr>
          <p:cNvSpPr/>
          <p:nvPr/>
        </p:nvSpPr>
        <p:spPr>
          <a:xfrm>
            <a:off x="6265246" y="3155400"/>
            <a:ext cx="756000" cy="2736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>
                <a:solidFill>
                  <a:schemeClr val="tx1"/>
                </a:solidFill>
              </a:rPr>
              <a:t>14/12/2019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8816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ESTRUTURA DOS FORMULÁRIOS</a:t>
            </a:r>
            <a:endParaRPr lang="pt-BR" b="1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1857356" y="1985420"/>
            <a:ext cx="4212000" cy="270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Requerimento padrão de Regularização Rural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Botão de ação: Personalizar 16">
            <a:hlinkClick r:id="" action="ppaction://noaction" highlightClick="1"/>
          </p:cNvPr>
          <p:cNvSpPr/>
          <p:nvPr/>
        </p:nvSpPr>
        <p:spPr>
          <a:xfrm>
            <a:off x="1857356" y="2349307"/>
            <a:ext cx="4212000" cy="270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Requerimento padrão de Regularização Urbana com características rurais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1857356" y="3077081"/>
            <a:ext cx="4212000" cy="270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Declaração de não concessionário (solteiro)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1857356" y="3440970"/>
            <a:ext cx="4212000" cy="270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Declaração de não concessionário (casado)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1857356" y="2713194"/>
            <a:ext cx="4212000" cy="270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Declaração de não concessionário (pessoa jurídica)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79712" y="392370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1.Altera-se a sequência arrastando o link.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2.Clique no botão ao lado do formulário para renomear/substituir o arquivo existente.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3. Faltou o botão de ação para excluir.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Botão de ação: Personalizar 20">
            <a:hlinkClick r:id="rId4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22" name="Botão de ação: Personalizar 21">
            <a:hlinkClick r:id="rId5" action="ppaction://hlinksldjump" highlightClick="1"/>
          </p:cNvPr>
          <p:cNvSpPr/>
          <p:nvPr/>
        </p:nvSpPr>
        <p:spPr>
          <a:xfrm>
            <a:off x="6929454" y="1985420"/>
            <a:ext cx="285752" cy="27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Botão de ação: Personalizar 26">
            <a:hlinkClick r:id="rId5" action="ppaction://hlinksldjump" highlightClick="1"/>
          </p:cNvPr>
          <p:cNvSpPr/>
          <p:nvPr/>
        </p:nvSpPr>
        <p:spPr>
          <a:xfrm>
            <a:off x="6929454" y="2349307"/>
            <a:ext cx="285752" cy="27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Botão de ação: Personalizar 27">
            <a:hlinkClick r:id="rId5" action="ppaction://hlinksldjump" highlightClick="1"/>
          </p:cNvPr>
          <p:cNvSpPr/>
          <p:nvPr/>
        </p:nvSpPr>
        <p:spPr>
          <a:xfrm>
            <a:off x="6929454" y="3077082"/>
            <a:ext cx="285752" cy="27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Botão de ação: Personalizar 28">
            <a:hlinkClick r:id="rId5" action="ppaction://hlinksldjump" highlightClick="1"/>
          </p:cNvPr>
          <p:cNvSpPr/>
          <p:nvPr/>
        </p:nvSpPr>
        <p:spPr>
          <a:xfrm>
            <a:off x="6929454" y="3440970"/>
            <a:ext cx="285752" cy="27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Botão de ação: Personalizar 29">
            <a:hlinkClick r:id="rId5" action="ppaction://hlinksldjump" highlightClick="1"/>
          </p:cNvPr>
          <p:cNvSpPr/>
          <p:nvPr/>
        </p:nvSpPr>
        <p:spPr>
          <a:xfrm>
            <a:off x="6929454" y="2713194"/>
            <a:ext cx="285752" cy="27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rId6" action="ppaction://hlinksldjump" highlightClick="1"/>
          </p:cNvPr>
          <p:cNvSpPr/>
          <p:nvPr/>
        </p:nvSpPr>
        <p:spPr>
          <a:xfrm>
            <a:off x="5643570" y="1071546"/>
            <a:ext cx="1500198" cy="35719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sym typeface="Wingdings"/>
              </a:rPr>
              <a:t>+ ADICIONAR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rId7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5" name="Seta para a direita 24"/>
          <p:cNvSpPr/>
          <p:nvPr/>
        </p:nvSpPr>
        <p:spPr>
          <a:xfrm rot="13672606">
            <a:off x="6215074" y="3786190"/>
            <a:ext cx="428628" cy="357190"/>
          </a:xfrm>
          <a:prstGeom prst="rightArrow">
            <a:avLst>
              <a:gd name="adj1" fmla="val 18000"/>
              <a:gd name="adj2" fmla="val 74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6122370" y="3440970"/>
            <a:ext cx="756000" cy="270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>
                <a:solidFill>
                  <a:schemeClr val="tx1"/>
                </a:solidFill>
              </a:rPr>
              <a:t>14/12/2019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1" name="Botão de ação: Personalizar 30">
            <a:hlinkClick r:id="" action="ppaction://noaction" highlightClick="1"/>
          </p:cNvPr>
          <p:cNvSpPr/>
          <p:nvPr/>
        </p:nvSpPr>
        <p:spPr>
          <a:xfrm>
            <a:off x="6122370" y="2713194"/>
            <a:ext cx="756000" cy="270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>
                <a:solidFill>
                  <a:schemeClr val="tx1"/>
                </a:solidFill>
              </a:rPr>
              <a:t>14/12/2019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2" name="Botão de ação: Personalizar 31">
            <a:hlinkClick r:id="" action="ppaction://noaction" highlightClick="1"/>
          </p:cNvPr>
          <p:cNvSpPr/>
          <p:nvPr/>
        </p:nvSpPr>
        <p:spPr>
          <a:xfrm>
            <a:off x="6122370" y="3077081"/>
            <a:ext cx="756000" cy="270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>
                <a:solidFill>
                  <a:schemeClr val="tx1"/>
                </a:solidFill>
              </a:rPr>
              <a:t>14/12/2019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3" name="Botão de ação: Personalizar 32">
            <a:hlinkClick r:id="" action="ppaction://noaction" highlightClick="1"/>
          </p:cNvPr>
          <p:cNvSpPr/>
          <p:nvPr/>
        </p:nvSpPr>
        <p:spPr>
          <a:xfrm>
            <a:off x="6122370" y="2349307"/>
            <a:ext cx="756000" cy="270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>
                <a:solidFill>
                  <a:schemeClr val="tx1"/>
                </a:solidFill>
              </a:rPr>
              <a:t>14/12/2019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4" name="Botão de ação: Personalizar 33">
            <a:hlinkClick r:id="" action="ppaction://noaction" highlightClick="1"/>
          </p:cNvPr>
          <p:cNvSpPr/>
          <p:nvPr/>
        </p:nvSpPr>
        <p:spPr>
          <a:xfrm>
            <a:off x="6122370" y="1985420"/>
            <a:ext cx="756000" cy="270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>
                <a:solidFill>
                  <a:schemeClr val="tx1"/>
                </a:solidFill>
              </a:rPr>
              <a:t>14/12/2019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5" name="Botão de ação: Personalizar 34">
            <a:hlinkClick r:id="" action="ppaction://noaction" highlightClick="1"/>
          </p:cNvPr>
          <p:cNvSpPr/>
          <p:nvPr/>
        </p:nvSpPr>
        <p:spPr>
          <a:xfrm>
            <a:off x="1857356" y="1643050"/>
            <a:ext cx="4212000" cy="270000"/>
          </a:xfrm>
          <a:prstGeom prst="actionButtonBlank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solidFill>
                  <a:schemeClr val="bg1"/>
                </a:solidFill>
              </a:rPr>
              <a:t>FORMULÁRIOS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36" name="Botão de ação: Personalizar 35">
            <a:hlinkClick r:id="" action="ppaction://noaction" highlightClick="1"/>
          </p:cNvPr>
          <p:cNvSpPr/>
          <p:nvPr/>
        </p:nvSpPr>
        <p:spPr>
          <a:xfrm>
            <a:off x="6122370" y="1643050"/>
            <a:ext cx="756000" cy="270000"/>
          </a:xfrm>
          <a:prstGeom prst="actionButtonBlank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solidFill>
                  <a:schemeClr val="bg1"/>
                </a:solidFill>
              </a:rPr>
              <a:t>DATA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1744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1323 -0.140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3 -0.14097 L -0.1323 -0.0361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105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00069 L 0.00173 0.1057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0.00069 L 0.00225 0.105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23 L -3.33333E-6 -0.0523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2.96296E-6 L 0.00173 -0.052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2.96296E-6 L 0.00225 -0.0523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33333E-6 -0.053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3.61111E-6 -0.0530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4.16667E-6 -0.0530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25" grpId="0" animBg="1"/>
      <p:bldP spid="25" grpId="1" animBg="1"/>
      <p:bldP spid="25" grpId="2" animBg="1"/>
      <p:bldP spid="25" grpId="3" animBg="1"/>
      <p:bldP spid="26" grpId="0" animBg="1"/>
      <p:bldP spid="31" grpId="0" animBg="1"/>
      <p:bldP spid="3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ESTRUTURA DOS FORMULÁRIOS</a:t>
            </a:r>
            <a:endParaRPr lang="pt-BR" b="1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1979712" y="1556792"/>
            <a:ext cx="4824536" cy="329308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Requerimento padrão de Regularização Rural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Botão de ação: Personalizar 16">
            <a:hlinkClick r:id="" action="ppaction://noaction" highlightClick="1"/>
          </p:cNvPr>
          <p:cNvSpPr/>
          <p:nvPr/>
        </p:nvSpPr>
        <p:spPr>
          <a:xfrm>
            <a:off x="1979712" y="1972358"/>
            <a:ext cx="4824536" cy="270856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Requerimento padrão de Regularização Urbana com características rurais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1979712" y="2291122"/>
            <a:ext cx="4824536" cy="27378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Declaração de não concessionário (solteiro)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1979712" y="2651162"/>
            <a:ext cx="4824536" cy="27378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Declaração de não concessionário (casado)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1979712" y="3011202"/>
            <a:ext cx="4824536" cy="27378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Declaração de não concessionário (pessoa jurídica)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1" name="Botão de ação: Personalizar 20">
            <a:hlinkClick r:id="rId4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22" name="Botão de ação: Personalizar 21">
            <a:hlinkClick r:id="" action="ppaction://noaction" highlightClick="1"/>
          </p:cNvPr>
          <p:cNvSpPr/>
          <p:nvPr/>
        </p:nvSpPr>
        <p:spPr>
          <a:xfrm>
            <a:off x="6878536" y="1578570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" action="ppaction://noaction" highlightClick="1"/>
          </p:cNvPr>
          <p:cNvSpPr/>
          <p:nvPr/>
        </p:nvSpPr>
        <p:spPr>
          <a:xfrm>
            <a:off x="6878536" y="1967254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Botão de ação: Personalizar 23">
            <a:hlinkClick r:id="" action="ppaction://noaction" highlightClick="1"/>
          </p:cNvPr>
          <p:cNvSpPr/>
          <p:nvPr/>
        </p:nvSpPr>
        <p:spPr>
          <a:xfrm>
            <a:off x="6878536" y="2291122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6878536" y="2645177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6878536" y="2999232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55576" y="1422068"/>
            <a:ext cx="7362564" cy="4527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691680" y="1886100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ALTERAÇÃO DE FORMULÁRIO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59632" y="2788053"/>
            <a:ext cx="6241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Declaração de não concessionário (solteiro</a:t>
            </a:r>
            <a:r>
              <a:rPr lang="pt-BR" dirty="0" smtClean="0"/>
              <a:t>)_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771800" y="3898962"/>
            <a:ext cx="3096344" cy="46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substituir o formulário</a:t>
            </a:r>
            <a:endParaRPr lang="pt-BR" dirty="0"/>
          </a:p>
        </p:txBody>
      </p:sp>
      <p:sp>
        <p:nvSpPr>
          <p:cNvPr id="27" name="Botão de ação: Personalizar 26">
            <a:hlinkClick r:id="rId5" action="ppaction://hlinksldjump" highlightClick="1"/>
          </p:cNvPr>
          <p:cNvSpPr/>
          <p:nvPr/>
        </p:nvSpPr>
        <p:spPr>
          <a:xfrm>
            <a:off x="6300192" y="537321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CONCLUIR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151999" y="24836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Título:</a:t>
            </a:r>
            <a:endParaRPr lang="pt-BR" b="1" dirty="0"/>
          </a:p>
        </p:txBody>
      </p:sp>
      <p:sp>
        <p:nvSpPr>
          <p:cNvPr id="29" name="Botão de ação: Personalizar 28">
            <a:hlinkClick r:id="rId6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337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2642" y="1464205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979712" y="17002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5934" y="194708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786446" y="1947081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857488" y="1700201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714612" y="1947081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643174" y="1466065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070-000011/2014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181736" y="1947081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988748" y="1466065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714876" y="146130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26/01/2014</a:t>
            </a:r>
            <a:endParaRPr lang="pt-BR" sz="12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988357" y="2194733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PDOT:</a:t>
            </a:r>
            <a:endParaRPr lang="pt-BR" sz="12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28860" y="2194733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Rural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357554" y="2194733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Fundiário:</a:t>
            </a:r>
            <a:endParaRPr lang="pt-BR" sz="12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4038596" y="2194733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TERRACAP</a:t>
            </a:r>
            <a:endParaRPr lang="pt-BR" sz="12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932040" y="2194733"/>
            <a:ext cx="1283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Área Total (ha):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152351" y="2194733"/>
            <a:ext cx="906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114,5200</a:t>
            </a:r>
            <a:endParaRPr lang="pt-BR" sz="1200" dirty="0"/>
          </a:p>
        </p:txBody>
      </p:sp>
      <p:cxnSp>
        <p:nvCxnSpPr>
          <p:cNvPr id="83" name="Conector reto 82"/>
          <p:cNvCxnSpPr/>
          <p:nvPr/>
        </p:nvCxnSpPr>
        <p:spPr>
          <a:xfrm>
            <a:off x="2014529" y="143044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1928794" y="1214422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 H E C K L I S T</a:t>
            </a:r>
            <a:endParaRPr lang="pt-BR" b="1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63824"/>
              </p:ext>
            </p:extLst>
          </p:nvPr>
        </p:nvGraphicFramePr>
        <p:xfrm>
          <a:off x="1854609" y="2736684"/>
          <a:ext cx="5399998" cy="343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766"/>
                <a:gridCol w="1587537"/>
                <a:gridCol w="936104"/>
                <a:gridCol w="432048"/>
                <a:gridCol w="864096"/>
                <a:gridCol w="814653"/>
                <a:gridCol w="427794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ym typeface="Wingdings"/>
                        </a:rPr>
                        <a:t>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Histórico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err="1" smtClean="0"/>
                        <a:t>fl</a:t>
                      </a:r>
                      <a:r>
                        <a:rPr lang="pt-BR" sz="900" b="1" dirty="0" smtClean="0"/>
                        <a:t>(s)./</a:t>
                      </a:r>
                      <a:r>
                        <a:rPr lang="pt-BR" sz="900" b="1" dirty="0" err="1" smtClean="0"/>
                        <a:t>doc.SEI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err="1" smtClean="0"/>
                        <a:t>Aut</a:t>
                      </a:r>
                      <a:r>
                        <a:rPr lang="pt-BR" sz="900" b="1" dirty="0" smtClean="0"/>
                        <a:t>?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Detalhes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Data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Ação</a:t>
                      </a:r>
                      <a:endParaRPr lang="pt-BR" sz="9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Requerimento padrão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Documentação pessoal (interessado)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Declaração de solteiro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Certidão de Casamento (ou equivalente)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Certidão de Óbito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Documentação pessoal (cônjuge)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Documentação de sucessão </a:t>
                      </a:r>
                      <a:r>
                        <a:rPr lang="pt-BR" sz="800" dirty="0" err="1" smtClean="0"/>
                        <a:t>intervivo</a:t>
                      </a:r>
                      <a:r>
                        <a:rPr lang="pt-BR" sz="800" dirty="0" smtClean="0"/>
                        <a:t>/causa mortis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Certidão Negativa da SEAGRI (interessado)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6582489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rgbClr val="FF0000"/>
                          </a:solidFill>
                        </a:rPr>
                        <a:t>08/09/2019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Botão de ação: Personalizar 127">
            <a:hlinkClick r:id="rId5" action="ppaction://hlinksldjump" highlightClick="1"/>
          </p:cNvPr>
          <p:cNvSpPr/>
          <p:nvPr/>
        </p:nvSpPr>
        <p:spPr>
          <a:xfrm>
            <a:off x="6950544" y="5909298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4239724" y="6265076"/>
            <a:ext cx="58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…</a:t>
            </a:r>
            <a:endParaRPr lang="pt-BR" dirty="0" smtClean="0"/>
          </a:p>
        </p:txBody>
      </p:sp>
      <p:sp>
        <p:nvSpPr>
          <p:cNvPr id="129" name="CaixaDeTexto 128"/>
          <p:cNvSpPr txBox="1"/>
          <p:nvPr/>
        </p:nvSpPr>
        <p:spPr>
          <a:xfrm rot="5400000">
            <a:off x="5401144" y="6265076"/>
            <a:ext cx="58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…</a:t>
            </a:r>
            <a:endParaRPr lang="pt-BR" dirty="0" smtClean="0"/>
          </a:p>
        </p:txBody>
      </p:sp>
      <p:sp>
        <p:nvSpPr>
          <p:cNvPr id="130" name="CaixaDeTexto 129"/>
          <p:cNvSpPr txBox="1"/>
          <p:nvPr/>
        </p:nvSpPr>
        <p:spPr>
          <a:xfrm rot="5400000">
            <a:off x="2767197" y="6235633"/>
            <a:ext cx="58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…</a:t>
            </a:r>
            <a:endParaRPr lang="pt-BR" dirty="0" smtClean="0"/>
          </a:p>
        </p:txBody>
      </p:sp>
      <p:sp>
        <p:nvSpPr>
          <p:cNvPr id="131" name="Botão de ação: Personalizar 130">
            <a:hlinkClick r:id="rId5" action="ppaction://hlinksldjump" highlightClick="1"/>
          </p:cNvPr>
          <p:cNvSpPr/>
          <p:nvPr/>
        </p:nvSpPr>
        <p:spPr>
          <a:xfrm>
            <a:off x="6950544" y="3089201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2" name="Botão de ação: Personalizar 131">
            <a:hlinkClick r:id="rId5" action="ppaction://hlinksldjump" highlightClick="1"/>
          </p:cNvPr>
          <p:cNvSpPr/>
          <p:nvPr/>
        </p:nvSpPr>
        <p:spPr>
          <a:xfrm>
            <a:off x="6950544" y="3453588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3" name="Botão de ação: Personalizar 132">
            <a:hlinkClick r:id="rId5" action="ppaction://hlinksldjump" highlightClick="1"/>
          </p:cNvPr>
          <p:cNvSpPr/>
          <p:nvPr/>
        </p:nvSpPr>
        <p:spPr>
          <a:xfrm>
            <a:off x="6950544" y="3794225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4" name="Botão de ação: Personalizar 133">
            <a:hlinkClick r:id="rId5" action="ppaction://hlinksldjump" highlightClick="1"/>
          </p:cNvPr>
          <p:cNvSpPr/>
          <p:nvPr/>
        </p:nvSpPr>
        <p:spPr>
          <a:xfrm>
            <a:off x="6950544" y="4146737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5" name="Botão de ação: Personalizar 134">
            <a:hlinkClick r:id="rId5" action="ppaction://hlinksldjump" highlightClick="1"/>
          </p:cNvPr>
          <p:cNvSpPr/>
          <p:nvPr/>
        </p:nvSpPr>
        <p:spPr>
          <a:xfrm>
            <a:off x="6950544" y="4499249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6" name="Botão de ação: Personalizar 135">
            <a:hlinkClick r:id="rId5" action="ppaction://hlinksldjump" highlightClick="1"/>
          </p:cNvPr>
          <p:cNvSpPr/>
          <p:nvPr/>
        </p:nvSpPr>
        <p:spPr>
          <a:xfrm>
            <a:off x="6950544" y="4851761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7" name="Botão de ação: Personalizar 136">
            <a:hlinkClick r:id="rId5" action="ppaction://hlinksldjump" highlightClick="1"/>
          </p:cNvPr>
          <p:cNvSpPr/>
          <p:nvPr/>
        </p:nvSpPr>
        <p:spPr>
          <a:xfrm>
            <a:off x="6950544" y="5204273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8" name="Botão de ação: Personalizar 137">
            <a:hlinkClick r:id="rId5" action="ppaction://hlinksldjump" highlightClick="1"/>
          </p:cNvPr>
          <p:cNvSpPr/>
          <p:nvPr/>
        </p:nvSpPr>
        <p:spPr>
          <a:xfrm>
            <a:off x="6950544" y="5556785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Botão de ação: Personalizar 41">
            <a:hlinkClick r:id="rId6" action="ppaction://hlinksldjump" highlightClick="1"/>
          </p:cNvPr>
          <p:cNvSpPr/>
          <p:nvPr/>
        </p:nvSpPr>
        <p:spPr>
          <a:xfrm>
            <a:off x="5990752" y="6277500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CONCLUIR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19454" y="2471732"/>
            <a:ext cx="2116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70C0"/>
                </a:solidFill>
              </a:rPr>
              <a:t>Observação?</a:t>
            </a:r>
            <a:endParaRPr lang="pt-BR" sz="1200" b="1" dirty="0">
              <a:solidFill>
                <a:srgbClr val="0070C0"/>
              </a:solidFill>
            </a:endParaRPr>
          </a:p>
        </p:txBody>
      </p:sp>
      <p:sp>
        <p:nvSpPr>
          <p:cNvPr id="45" name="Botão de ação: Personalizar 44">
            <a:hlinkClick r:id="" action="ppaction://noaction" highlightClick="1"/>
          </p:cNvPr>
          <p:cNvSpPr/>
          <p:nvPr/>
        </p:nvSpPr>
        <p:spPr>
          <a:xfrm>
            <a:off x="2000232" y="6215082"/>
            <a:ext cx="381914" cy="36004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 2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Botão de ação: Personalizar 47">
            <a:hlinkClick r:id="rId7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95880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72642" y="1464205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979712" y="17002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5934" y="194708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786446" y="1947081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857488" y="1700201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714612" y="1947081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643174" y="1466065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070-000011/2014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181736" y="1947081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988748" y="1466065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714876" y="146130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26/01/2014</a:t>
            </a:r>
            <a:endParaRPr lang="pt-BR" sz="12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988357" y="2194733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PDOT:</a:t>
            </a:r>
            <a:endParaRPr lang="pt-BR" sz="12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28860" y="2194733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Rural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357554" y="2194733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Fundiário:</a:t>
            </a:r>
            <a:endParaRPr lang="pt-BR" sz="12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4038596" y="2194733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TERRACAP</a:t>
            </a:r>
            <a:endParaRPr lang="pt-BR" sz="12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932040" y="2194733"/>
            <a:ext cx="1283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Área Total (ha):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152351" y="2194733"/>
            <a:ext cx="906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114,5200</a:t>
            </a:r>
            <a:endParaRPr lang="pt-BR" sz="1200" dirty="0"/>
          </a:p>
        </p:txBody>
      </p:sp>
      <p:cxnSp>
        <p:nvCxnSpPr>
          <p:cNvPr id="83" name="Conector reto 82"/>
          <p:cNvCxnSpPr/>
          <p:nvPr/>
        </p:nvCxnSpPr>
        <p:spPr>
          <a:xfrm>
            <a:off x="2014529" y="143044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1928794" y="1214422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 H E C K L I S T</a:t>
            </a:r>
            <a:endParaRPr lang="pt-BR" b="1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6284"/>
              </p:ext>
            </p:extLst>
          </p:nvPr>
        </p:nvGraphicFramePr>
        <p:xfrm>
          <a:off x="1854609" y="2564904"/>
          <a:ext cx="5399998" cy="343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766"/>
                <a:gridCol w="1587537"/>
                <a:gridCol w="936104"/>
                <a:gridCol w="432048"/>
                <a:gridCol w="864096"/>
                <a:gridCol w="814653"/>
                <a:gridCol w="427794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ym typeface="Wingdings"/>
                        </a:rPr>
                        <a:t>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Histórico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err="1" smtClean="0"/>
                        <a:t>fl</a:t>
                      </a:r>
                      <a:r>
                        <a:rPr lang="pt-BR" sz="900" b="1" dirty="0" smtClean="0"/>
                        <a:t>(s)./</a:t>
                      </a:r>
                      <a:r>
                        <a:rPr lang="pt-BR" sz="900" b="1" dirty="0" err="1" smtClean="0"/>
                        <a:t>doc.SEI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err="1" smtClean="0"/>
                        <a:t>Aut</a:t>
                      </a:r>
                      <a:r>
                        <a:rPr lang="pt-BR" sz="900" b="1" dirty="0" smtClean="0"/>
                        <a:t>?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Detalhes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Data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Ação</a:t>
                      </a:r>
                      <a:endParaRPr lang="pt-BR" sz="9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Requerimento padrão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Documentação pessoal (interessado)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Declaração de solteiro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Certidão de Casamento (ou equivalente)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Certidão de Óbito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Documentação pessoal (cônjuge)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Documentação de sucessão </a:t>
                      </a:r>
                      <a:r>
                        <a:rPr lang="pt-BR" sz="800" dirty="0" err="1" smtClean="0"/>
                        <a:t>intervivo</a:t>
                      </a:r>
                      <a:r>
                        <a:rPr lang="pt-BR" sz="800" dirty="0" smtClean="0"/>
                        <a:t>/causa mortis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ym typeface="Wingdings"/>
                        </a:rPr>
                        <a:t>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Certidão Negativa da SEAGRI (interessado)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6582489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-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Existe atividade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rgbClr val="FF0000"/>
                          </a:solidFill>
                        </a:rPr>
                        <a:t>08/09/2019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0" name="Botão de ação: Personalizar 119">
            <a:hlinkClick r:id="rId5" action="ppaction://hlinksldjump" highlightClick="1"/>
          </p:cNvPr>
          <p:cNvSpPr/>
          <p:nvPr/>
        </p:nvSpPr>
        <p:spPr>
          <a:xfrm>
            <a:off x="6941491" y="2924944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1" name="Botão de ação: Personalizar 120">
            <a:hlinkClick r:id="rId5" action="ppaction://hlinksldjump" highlightClick="1"/>
          </p:cNvPr>
          <p:cNvSpPr/>
          <p:nvPr/>
        </p:nvSpPr>
        <p:spPr>
          <a:xfrm>
            <a:off x="6941491" y="3275983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2" name="Botão de ação: Personalizar 121">
            <a:hlinkClick r:id="rId5" action="ppaction://hlinksldjump" highlightClick="1"/>
          </p:cNvPr>
          <p:cNvSpPr/>
          <p:nvPr/>
        </p:nvSpPr>
        <p:spPr>
          <a:xfrm>
            <a:off x="6941491" y="3627022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3" name="Botão de ação: Personalizar 122">
            <a:hlinkClick r:id="rId5" action="ppaction://hlinksldjump" highlightClick="1"/>
          </p:cNvPr>
          <p:cNvSpPr/>
          <p:nvPr/>
        </p:nvSpPr>
        <p:spPr>
          <a:xfrm>
            <a:off x="6941491" y="3978061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4" name="Botão de ação: Personalizar 123">
            <a:hlinkClick r:id="rId5" action="ppaction://hlinksldjump" highlightClick="1"/>
          </p:cNvPr>
          <p:cNvSpPr/>
          <p:nvPr/>
        </p:nvSpPr>
        <p:spPr>
          <a:xfrm>
            <a:off x="6941491" y="4329100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5" name="Botão de ação: Personalizar 124">
            <a:hlinkClick r:id="rId5" action="ppaction://hlinksldjump" highlightClick="1"/>
          </p:cNvPr>
          <p:cNvSpPr/>
          <p:nvPr/>
        </p:nvSpPr>
        <p:spPr>
          <a:xfrm>
            <a:off x="6941491" y="4680139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6" name="Botão de ação: Personalizar 125">
            <a:hlinkClick r:id="rId5" action="ppaction://hlinksldjump" highlightClick="1"/>
          </p:cNvPr>
          <p:cNvSpPr/>
          <p:nvPr/>
        </p:nvSpPr>
        <p:spPr>
          <a:xfrm>
            <a:off x="6941491" y="5031178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7" name="Botão de ação: Personalizar 126">
            <a:hlinkClick r:id="rId5" action="ppaction://hlinksldjump" highlightClick="1"/>
          </p:cNvPr>
          <p:cNvSpPr/>
          <p:nvPr/>
        </p:nvSpPr>
        <p:spPr>
          <a:xfrm>
            <a:off x="6941491" y="5382217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8" name="Botão de ação: Personalizar 127">
            <a:hlinkClick r:id="rId5" action="ppaction://hlinksldjump" highlightClick="1"/>
          </p:cNvPr>
          <p:cNvSpPr/>
          <p:nvPr/>
        </p:nvSpPr>
        <p:spPr>
          <a:xfrm>
            <a:off x="6941491" y="5733256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4239724" y="6093296"/>
            <a:ext cx="58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…</a:t>
            </a:r>
            <a:endParaRPr lang="pt-BR" dirty="0" smtClean="0"/>
          </a:p>
        </p:txBody>
      </p:sp>
      <p:sp>
        <p:nvSpPr>
          <p:cNvPr id="129" name="CaixaDeTexto 128"/>
          <p:cNvSpPr txBox="1"/>
          <p:nvPr/>
        </p:nvSpPr>
        <p:spPr>
          <a:xfrm rot="5400000">
            <a:off x="5738782" y="6093296"/>
            <a:ext cx="58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…</a:t>
            </a:r>
            <a:endParaRPr lang="pt-BR" dirty="0" smtClean="0"/>
          </a:p>
        </p:txBody>
      </p:sp>
      <p:sp>
        <p:nvSpPr>
          <p:cNvPr id="130" name="CaixaDeTexto 129"/>
          <p:cNvSpPr txBox="1"/>
          <p:nvPr/>
        </p:nvSpPr>
        <p:spPr>
          <a:xfrm rot="5400000">
            <a:off x="2767197" y="6063853"/>
            <a:ext cx="58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…</a:t>
            </a:r>
            <a:endParaRPr lang="pt-BR" dirty="0" smtClean="0"/>
          </a:p>
        </p:txBody>
      </p:sp>
      <p:sp>
        <p:nvSpPr>
          <p:cNvPr id="43" name="Retângulo 42"/>
          <p:cNvSpPr/>
          <p:nvPr/>
        </p:nvSpPr>
        <p:spPr>
          <a:xfrm>
            <a:off x="755576" y="1422068"/>
            <a:ext cx="7362564" cy="4527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1691680" y="1886100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ALTERAÇÃO DE ITEM DO </a:t>
            </a:r>
            <a:r>
              <a:rPr lang="pt-BR" b="1" dirty="0" err="1" smtClean="0"/>
              <a:t>CHECKLIST</a:t>
            </a:r>
            <a:endParaRPr lang="pt-BR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1928795" y="2471732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Certidão Negativa da SEAGRI (interessado)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151999" y="2483604"/>
            <a:ext cx="77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/>
              <a:t>Item:</a:t>
            </a:r>
            <a:endParaRPr lang="pt-BR" b="1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443073" y="2906651"/>
            <a:ext cx="1934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ym typeface="Wingdings"/>
              </a:rPr>
              <a:t>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922996" y="2915652"/>
            <a:ext cx="14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/>
              <a:t>Check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443073" y="3350023"/>
            <a:ext cx="1934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/>
              </a:rPr>
              <a:t>6582489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22996" y="3356774"/>
            <a:ext cx="14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/>
              <a:t>fl</a:t>
            </a:r>
            <a:r>
              <a:rPr lang="pt-BR" b="1" dirty="0"/>
              <a:t>(s)./</a:t>
            </a:r>
            <a:r>
              <a:rPr lang="pt-BR" b="1" dirty="0" err="1" smtClean="0"/>
              <a:t>doc.SEI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22996" y="3797896"/>
            <a:ext cx="14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/>
              <a:t>Autenticado?</a:t>
            </a:r>
            <a:endParaRPr lang="pt-BR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922996" y="4239018"/>
            <a:ext cx="14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/>
              <a:t>Detalhe:</a:t>
            </a:r>
            <a:endParaRPr lang="pt-BR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922996" y="4680139"/>
            <a:ext cx="14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/>
              <a:t>Data:</a:t>
            </a:r>
            <a:endParaRPr lang="pt-BR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3443073" y="3793395"/>
            <a:ext cx="1934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ym typeface="Wingdings"/>
              </a:rPr>
              <a:t>-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443073" y="4236767"/>
            <a:ext cx="1934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ym typeface="Wingdings"/>
              </a:rPr>
              <a:t>-</a:t>
            </a:r>
            <a:endParaRPr lang="pt-BR" dirty="0">
              <a:sym typeface="Wingdings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3443073" y="4680139"/>
            <a:ext cx="1934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/>
              </a:rPr>
              <a:t>08/09/2019</a:t>
            </a:r>
          </a:p>
        </p:txBody>
      </p:sp>
      <p:sp>
        <p:nvSpPr>
          <p:cNvPr id="72" name="Botão de ação: Personalizar 71">
            <a:hlinkClick r:id="rId6" action="ppaction://hlinksldjump" highlightClick="1"/>
          </p:cNvPr>
          <p:cNvSpPr/>
          <p:nvPr/>
        </p:nvSpPr>
        <p:spPr>
          <a:xfrm>
            <a:off x="6300192" y="537321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CONCLUIR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Botão de ação: Personalizar 60">
            <a:hlinkClick r:id="rId7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029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72642" y="1464205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979712" y="17002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5934" y="194708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786446" y="1947081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928794" y="3284984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Observação:</a:t>
            </a:r>
            <a:endParaRPr lang="pt-BR" sz="12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857488" y="1700201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714612" y="1947081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643174" y="1466065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070-000011/2014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181736" y="1947081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988748" y="1466065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714876" y="146130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26/01/2014</a:t>
            </a:r>
            <a:endParaRPr lang="pt-BR" sz="12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988357" y="2194733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PDOT:</a:t>
            </a:r>
            <a:endParaRPr lang="pt-BR" sz="12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28860" y="2194733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Rural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357554" y="2194733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Fundiário:</a:t>
            </a:r>
            <a:endParaRPr lang="pt-BR" sz="12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4038596" y="2194733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TERRACAP</a:t>
            </a:r>
            <a:endParaRPr lang="pt-BR" sz="12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932040" y="2194733"/>
            <a:ext cx="1283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Área Total (ha):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152351" y="2194733"/>
            <a:ext cx="906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114,5200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00232" y="262312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CLO</a:t>
            </a:r>
            <a:endParaRPr lang="pt-BR" sz="1200" b="1" dirty="0"/>
          </a:p>
        </p:txBody>
      </p:sp>
      <p:cxnSp>
        <p:nvCxnSpPr>
          <p:cNvPr id="63" name="Conector reto 62"/>
          <p:cNvCxnSpPr/>
          <p:nvPr/>
        </p:nvCxnSpPr>
        <p:spPr>
          <a:xfrm>
            <a:off x="2024045" y="2837434"/>
            <a:ext cx="161926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1928794" y="2808087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Número</a:t>
            </a:r>
            <a:endParaRPr lang="pt-BR" sz="12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857488" y="280885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928794" y="296048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000014/2011</a:t>
            </a:r>
            <a:endParaRPr lang="pt-BR" sz="1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857488" y="296125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25/06/2011</a:t>
            </a:r>
            <a:endParaRPr lang="pt-BR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786182" y="262312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CDU</a:t>
            </a:r>
            <a:endParaRPr lang="pt-BR" sz="1200" b="1" dirty="0"/>
          </a:p>
        </p:txBody>
      </p:sp>
      <p:cxnSp>
        <p:nvCxnSpPr>
          <p:cNvPr id="71" name="Conector reto 70"/>
          <p:cNvCxnSpPr/>
          <p:nvPr/>
        </p:nvCxnSpPr>
        <p:spPr>
          <a:xfrm>
            <a:off x="3881433" y="2837434"/>
            <a:ext cx="161926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3786182" y="2808087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Número</a:t>
            </a:r>
            <a:endParaRPr lang="pt-BR" sz="12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714876" y="2808087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3786182" y="296048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000301/2017</a:t>
            </a:r>
            <a:endParaRPr lang="pt-BR" sz="12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714876" y="2960487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05/07/2017</a:t>
            </a:r>
            <a:endParaRPr lang="pt-BR" sz="12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643570" y="262312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CDRU</a:t>
            </a:r>
            <a:endParaRPr lang="pt-BR" sz="1200" b="1" dirty="0"/>
          </a:p>
        </p:txBody>
      </p:sp>
      <p:cxnSp>
        <p:nvCxnSpPr>
          <p:cNvPr id="77" name="Conector reto 76"/>
          <p:cNvCxnSpPr/>
          <p:nvPr/>
        </p:nvCxnSpPr>
        <p:spPr>
          <a:xfrm>
            <a:off x="5738821" y="2837434"/>
            <a:ext cx="76200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5653095" y="2808087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5653095" y="2960487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05/07/2017</a:t>
            </a:r>
            <a:endParaRPr lang="pt-BR" sz="1200" dirty="0"/>
          </a:p>
        </p:txBody>
      </p:sp>
      <p:cxnSp>
        <p:nvCxnSpPr>
          <p:cNvPr id="83" name="Conector reto 82"/>
          <p:cNvCxnSpPr/>
          <p:nvPr/>
        </p:nvCxnSpPr>
        <p:spPr>
          <a:xfrm>
            <a:off x="2014529" y="143044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1928794" y="1214422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cxnSp>
        <p:nvCxnSpPr>
          <p:cNvPr id="85" name="Conector reto 84"/>
          <p:cNvCxnSpPr/>
          <p:nvPr/>
        </p:nvCxnSpPr>
        <p:spPr>
          <a:xfrm>
            <a:off x="2000232" y="3519120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/>
          <p:cNvSpPr/>
          <p:nvPr/>
        </p:nvSpPr>
        <p:spPr>
          <a:xfrm>
            <a:off x="2000232" y="3590558"/>
            <a:ext cx="5000660" cy="6429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6858016" y="3590558"/>
            <a:ext cx="142876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Triângulo isósceles 89"/>
          <p:cNvSpPr/>
          <p:nvPr/>
        </p:nvSpPr>
        <p:spPr>
          <a:xfrm>
            <a:off x="6891354" y="3642946"/>
            <a:ext cx="71438" cy="7143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Triângulo isósceles 90"/>
          <p:cNvSpPr/>
          <p:nvPr/>
        </p:nvSpPr>
        <p:spPr>
          <a:xfrm rot="10800000">
            <a:off x="6891355" y="4090624"/>
            <a:ext cx="72000" cy="7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/>
          <p:cNvSpPr txBox="1"/>
          <p:nvPr/>
        </p:nvSpPr>
        <p:spPr>
          <a:xfrm>
            <a:off x="2000232" y="3590558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Falta:</a:t>
            </a:r>
          </a:p>
          <a:p>
            <a:r>
              <a:rPr lang="pt-BR" sz="1200" dirty="0" smtClean="0"/>
              <a:t>1) Retornar da </a:t>
            </a:r>
            <a:r>
              <a:rPr lang="pt-BR" sz="1200" dirty="0" err="1" smtClean="0"/>
              <a:t>Terracap</a:t>
            </a:r>
            <a:endParaRPr lang="pt-BR" sz="1200" dirty="0" smtClean="0"/>
          </a:p>
          <a:p>
            <a:r>
              <a:rPr lang="pt-BR" sz="1200" dirty="0" smtClean="0"/>
              <a:t>2) CND SEAGRI interessado</a:t>
            </a:r>
            <a:endParaRPr lang="pt-BR" sz="12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1928794" y="4479564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22- Parecer jurídico - aprovado sem ressalvas (ou atendidas)</a:t>
            </a:r>
            <a:endParaRPr lang="pt-BR" sz="12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857884" y="447956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25/06/2011</a:t>
            </a:r>
            <a:endParaRPr lang="pt-BR" sz="1200" dirty="0"/>
          </a:p>
        </p:txBody>
      </p:sp>
      <p:cxnSp>
        <p:nvCxnSpPr>
          <p:cNvPr id="100" name="Conector reto 99"/>
          <p:cNvCxnSpPr/>
          <p:nvPr/>
        </p:nvCxnSpPr>
        <p:spPr>
          <a:xfrm>
            <a:off x="2000232" y="449943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/>
          <p:cNvSpPr txBox="1"/>
          <p:nvPr/>
        </p:nvSpPr>
        <p:spPr>
          <a:xfrm>
            <a:off x="1928794" y="428511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Ponto de controle:</a:t>
            </a:r>
            <a:endParaRPr lang="pt-BR" sz="1200" b="1" dirty="0"/>
          </a:p>
        </p:txBody>
      </p:sp>
      <p:sp>
        <p:nvSpPr>
          <p:cNvPr id="102" name="Botão de ação: Personalizar 101">
            <a:hlinkClick r:id="" action="ppaction://noaction" highlightClick="1"/>
          </p:cNvPr>
          <p:cNvSpPr/>
          <p:nvPr/>
        </p:nvSpPr>
        <p:spPr>
          <a:xfrm>
            <a:off x="6786578" y="4538302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1915208" y="5019318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Em andamento</a:t>
            </a:r>
            <a:endParaRPr lang="pt-BR" sz="12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5857884" y="501931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20/03/2011</a:t>
            </a:r>
            <a:endParaRPr lang="pt-BR" sz="1200" dirty="0"/>
          </a:p>
        </p:txBody>
      </p:sp>
      <p:cxnSp>
        <p:nvCxnSpPr>
          <p:cNvPr id="107" name="Conector reto 106"/>
          <p:cNvCxnSpPr/>
          <p:nvPr/>
        </p:nvCxnSpPr>
        <p:spPr>
          <a:xfrm>
            <a:off x="1986646" y="5019318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/>
          <p:cNvSpPr txBox="1"/>
          <p:nvPr/>
        </p:nvSpPr>
        <p:spPr>
          <a:xfrm>
            <a:off x="1915208" y="4805004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Status do processo:</a:t>
            </a:r>
            <a:endParaRPr lang="pt-BR" sz="1200" b="1" dirty="0"/>
          </a:p>
        </p:txBody>
      </p:sp>
      <p:sp>
        <p:nvSpPr>
          <p:cNvPr id="109" name="Botão de ação: Personalizar 108">
            <a:hlinkClick r:id="" action="ppaction://noaction" highlightClick="1"/>
          </p:cNvPr>
          <p:cNvSpPr/>
          <p:nvPr/>
        </p:nvSpPr>
        <p:spPr>
          <a:xfrm>
            <a:off x="6772992" y="5058189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857884" y="559082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19/11/2019</a:t>
            </a:r>
            <a:endParaRPr lang="pt-BR" sz="1200" dirty="0"/>
          </a:p>
        </p:txBody>
      </p:sp>
      <p:cxnSp>
        <p:nvCxnSpPr>
          <p:cNvPr id="112" name="Conector reto 111"/>
          <p:cNvCxnSpPr/>
          <p:nvPr/>
        </p:nvCxnSpPr>
        <p:spPr>
          <a:xfrm>
            <a:off x="1986646" y="5480513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/>
          <p:cNvSpPr txBox="1"/>
          <p:nvPr/>
        </p:nvSpPr>
        <p:spPr>
          <a:xfrm>
            <a:off x="1915208" y="5266199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Ordem de contato ( OC ):</a:t>
            </a:r>
            <a:endParaRPr lang="pt-BR" sz="1200" b="1" dirty="0"/>
          </a:p>
        </p:txBody>
      </p:sp>
      <p:sp>
        <p:nvSpPr>
          <p:cNvPr id="114" name="Botão de ação: Personalizar 113">
            <a:hlinkClick r:id="" action="ppaction://noaction" highlightClick="1"/>
          </p:cNvPr>
          <p:cNvSpPr/>
          <p:nvPr/>
        </p:nvSpPr>
        <p:spPr>
          <a:xfrm>
            <a:off x="6772992" y="5519384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1897044" y="5447946"/>
            <a:ext cx="96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Data</a:t>
            </a:r>
            <a:endParaRPr lang="pt-BR" sz="12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2754300" y="5447946"/>
            <a:ext cx="96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Ação</a:t>
            </a:r>
            <a:endParaRPr lang="pt-BR" sz="12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857884" y="5447946"/>
            <a:ext cx="96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Prazo</a:t>
            </a:r>
            <a:endParaRPr lang="pt-BR" sz="1200" b="1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909744" y="5599575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04/11/2019</a:t>
            </a:r>
            <a:endParaRPr lang="pt-BR" sz="12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752712" y="5590822"/>
            <a:ext cx="317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Realizado contato telefônico com sucesso.</a:t>
            </a:r>
            <a:endParaRPr lang="pt-BR" sz="12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1972482" y="2431921"/>
            <a:ext cx="1599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Reserva Legal (ha):</a:t>
            </a:r>
            <a:endParaRPr lang="pt-BR" sz="1200" b="1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54946" y="2431921"/>
            <a:ext cx="88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22,9000</a:t>
            </a:r>
            <a:endParaRPr lang="pt-BR" sz="12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923928" y="2431921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APP (ha):</a:t>
            </a:r>
            <a:endParaRPr lang="pt-BR" sz="12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4580550" y="2431921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11,6200</a:t>
            </a:r>
            <a:endParaRPr lang="pt-BR" sz="12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5216285" y="2431921"/>
            <a:ext cx="12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Área útil (ha):</a:t>
            </a:r>
            <a:endParaRPr lang="pt-BR" sz="12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152389" y="2431921"/>
            <a:ext cx="72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80,0000</a:t>
            </a:r>
            <a:endParaRPr lang="pt-BR" sz="12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91786" y="3112887"/>
            <a:ext cx="1793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DODF 051 de 01/08/2017</a:t>
            </a:r>
            <a:endParaRPr lang="pt-BR" sz="1200" dirty="0"/>
          </a:p>
        </p:txBody>
      </p:sp>
      <p:sp>
        <p:nvSpPr>
          <p:cNvPr id="3" name="Botão de ação: Personalizar 2">
            <a:hlinkClick r:id="rId5" action="ppaction://hlinksldjump" highlightClick="1"/>
          </p:cNvPr>
          <p:cNvSpPr/>
          <p:nvPr/>
        </p:nvSpPr>
        <p:spPr>
          <a:xfrm>
            <a:off x="5739087" y="6090888"/>
            <a:ext cx="1353193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rgbClr val="FFFF00"/>
                </a:solidFill>
              </a:rPr>
              <a:t>Checklist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773832" y="1458525"/>
            <a:ext cx="7362564" cy="3844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1691680" y="1886100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ALTERAÇÃO DO PONTO DE CONTROLE</a:t>
            </a:r>
            <a:endParaRPr lang="pt-BR" b="1" dirty="0"/>
          </a:p>
        </p:txBody>
      </p:sp>
      <p:sp>
        <p:nvSpPr>
          <p:cNvPr id="126" name="Botão de ação: Personalizar 125">
            <a:hlinkClick r:id="rId6" action="ppaction://hlinksldjump" highlightClick="1"/>
          </p:cNvPr>
          <p:cNvSpPr/>
          <p:nvPr/>
        </p:nvSpPr>
        <p:spPr>
          <a:xfrm>
            <a:off x="6627033" y="4644034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CONCLUIR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36736" y="2667115"/>
            <a:ext cx="6984776" cy="389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22- Parecer jurídico - aprovado sem ressalvas (ou atendidas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Seta para baixo 5"/>
          <p:cNvSpPr/>
          <p:nvPr/>
        </p:nvSpPr>
        <p:spPr>
          <a:xfrm>
            <a:off x="7589590" y="2734470"/>
            <a:ext cx="259153" cy="28575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7500958" y="2661334"/>
            <a:ext cx="0" cy="388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Botão de ação: Personalizar 96">
            <a:hlinkClick r:id="rId7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684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826296" y="1158012"/>
            <a:ext cx="5458258" cy="551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979712" y="1988840"/>
            <a:ext cx="5184576" cy="19402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771800" y="2042187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3260998" y="2166322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419872" y="2042187"/>
            <a:ext cx="72008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H="1">
            <a:off x="4211960" y="2094314"/>
            <a:ext cx="76317" cy="162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355976" y="2042187"/>
            <a:ext cx="57606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1979712" y="2321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Interessado: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2984046" y="2333246"/>
            <a:ext cx="4036226" cy="18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1975932" y="2866515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Complemento:</a:t>
            </a:r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3059832" y="2879220"/>
            <a:ext cx="3960440" cy="208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1979712" y="322400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R.A</a:t>
            </a:r>
            <a:r>
              <a:rPr lang="pt-BR" sz="1200" dirty="0" smtClean="0"/>
              <a:t>.: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2407952" y="3204175"/>
            <a:ext cx="461609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992954" y="2287058"/>
            <a:ext cx="64294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Maria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64962" y="2852936"/>
            <a:ext cx="64294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15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79712" y="1158012"/>
            <a:ext cx="29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PROCESSOS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979712" y="1527344"/>
            <a:ext cx="4092486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latin typeface="Franklin Gothic Demi Cond" panose="020B0706030402020204" pitchFamily="34" charset="0"/>
              </a:rPr>
              <a:t>Pesquisar Processo</a:t>
            </a:r>
            <a:endParaRPr lang="pt-BR" sz="1400" dirty="0"/>
          </a:p>
        </p:txBody>
      </p:sp>
      <p:sp>
        <p:nvSpPr>
          <p:cNvPr id="46" name="Retângulo 45"/>
          <p:cNvSpPr/>
          <p:nvPr/>
        </p:nvSpPr>
        <p:spPr>
          <a:xfrm>
            <a:off x="2915816" y="2593271"/>
            <a:ext cx="4104456" cy="18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79712" y="2552187"/>
            <a:ext cx="10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Localidade:</a:t>
            </a:r>
            <a:endParaRPr lang="pt-BR" sz="1200" dirty="0"/>
          </a:p>
        </p:txBody>
      </p:sp>
      <p:sp>
        <p:nvSpPr>
          <p:cNvPr id="50" name="Retângulo 49"/>
          <p:cNvSpPr/>
          <p:nvPr/>
        </p:nvSpPr>
        <p:spPr>
          <a:xfrm>
            <a:off x="1835696" y="4048916"/>
            <a:ext cx="756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Nº PROCESSO</a:t>
            </a:r>
            <a:endParaRPr lang="pt-BR" sz="800" dirty="0"/>
          </a:p>
        </p:txBody>
      </p:sp>
      <p:sp>
        <p:nvSpPr>
          <p:cNvPr id="51" name="Retângulo 50"/>
          <p:cNvSpPr/>
          <p:nvPr/>
        </p:nvSpPr>
        <p:spPr>
          <a:xfrm>
            <a:off x="2590384" y="4048916"/>
            <a:ext cx="1368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NOME DO OCUPANTE</a:t>
            </a:r>
            <a:endParaRPr lang="pt-BR" sz="800" dirty="0"/>
          </a:p>
        </p:txBody>
      </p:sp>
      <p:sp>
        <p:nvSpPr>
          <p:cNvPr id="52" name="Retângulo 51"/>
          <p:cNvSpPr/>
          <p:nvPr/>
        </p:nvSpPr>
        <p:spPr>
          <a:xfrm>
            <a:off x="3960080" y="4048916"/>
            <a:ext cx="1332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LOCALIDADE</a:t>
            </a:r>
            <a:endParaRPr lang="pt-BR" sz="800" dirty="0"/>
          </a:p>
        </p:txBody>
      </p:sp>
      <p:sp>
        <p:nvSpPr>
          <p:cNvPr id="53" name="Retângulo 52"/>
          <p:cNvSpPr/>
          <p:nvPr/>
        </p:nvSpPr>
        <p:spPr>
          <a:xfrm>
            <a:off x="5292176" y="4048916"/>
            <a:ext cx="864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COMPLEMENTO</a:t>
            </a:r>
            <a:endParaRPr lang="pt-BR" sz="900" dirty="0"/>
          </a:p>
        </p:txBody>
      </p:sp>
      <p:sp>
        <p:nvSpPr>
          <p:cNvPr id="54" name="Retângulo 53"/>
          <p:cNvSpPr/>
          <p:nvPr/>
        </p:nvSpPr>
        <p:spPr>
          <a:xfrm>
            <a:off x="6156264" y="4052819"/>
            <a:ext cx="792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RA</a:t>
            </a:r>
            <a:endParaRPr lang="pt-BR" sz="900" dirty="0"/>
          </a:p>
        </p:txBody>
      </p:sp>
      <p:sp>
        <p:nvSpPr>
          <p:cNvPr id="55" name="Retângulo 54"/>
          <p:cNvSpPr/>
          <p:nvPr/>
        </p:nvSpPr>
        <p:spPr>
          <a:xfrm>
            <a:off x="6930280" y="4048916"/>
            <a:ext cx="324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15505" y="2056596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Processo:</a:t>
            </a:r>
            <a:endParaRPr lang="pt-BR" sz="1200" dirty="0"/>
          </a:p>
        </p:txBody>
      </p:sp>
      <p:sp>
        <p:nvSpPr>
          <p:cNvPr id="48" name="Botão de ação: Personalizar 47">
            <a:hlinkClick r:id="rId5" action="ppaction://hlinksldjump" highlightClick="1"/>
          </p:cNvPr>
          <p:cNvSpPr/>
          <p:nvPr/>
        </p:nvSpPr>
        <p:spPr>
          <a:xfrm>
            <a:off x="5072066" y="3500438"/>
            <a:ext cx="1843708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APLICAR FILTRO</a:t>
            </a:r>
          </a:p>
        </p:txBody>
      </p:sp>
      <p:cxnSp>
        <p:nvCxnSpPr>
          <p:cNvPr id="41" name="Conector reto 40"/>
          <p:cNvCxnSpPr/>
          <p:nvPr/>
        </p:nvCxnSpPr>
        <p:spPr>
          <a:xfrm>
            <a:off x="5035533" y="2166322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214942" y="2042187"/>
            <a:ext cx="39600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Botão de ação: Personalizar 42">
            <a:hlinkClick r:id="rId6" action="ppaction://hlinksldjump" highlightClick="1"/>
          </p:cNvPr>
          <p:cNvSpPr/>
          <p:nvPr/>
        </p:nvSpPr>
        <p:spPr>
          <a:xfrm>
            <a:off x="6063063" y="1527320"/>
            <a:ext cx="1173233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ALTERAR FILTRO</a:t>
            </a:r>
            <a:endParaRPr lang="pt-BR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1907704" y="1419020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56" name="Botão de ação: Personalizar 55">
            <a:hlinkClick r:id="rId5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979712" y="1988840"/>
            <a:ext cx="5184576" cy="19402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771800" y="2042187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3260998" y="2166322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3419872" y="2042187"/>
            <a:ext cx="72008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4211960" y="2094314"/>
            <a:ext cx="76317" cy="162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4355976" y="2042187"/>
            <a:ext cx="57606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015505" y="2056596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Processo:</a:t>
            </a:r>
            <a:endParaRPr lang="pt-BR" sz="1200" dirty="0"/>
          </a:p>
        </p:txBody>
      </p:sp>
      <p:sp>
        <p:nvSpPr>
          <p:cNvPr id="24" name="Botão de ação: Personalizar 23">
            <a:hlinkClick r:id="rId6" action="ppaction://hlinksldjump" highlightClick="1"/>
          </p:cNvPr>
          <p:cNvSpPr/>
          <p:nvPr/>
        </p:nvSpPr>
        <p:spPr>
          <a:xfrm>
            <a:off x="5072066" y="2571744"/>
            <a:ext cx="1843708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APLICAR FILTRO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5035533" y="2166322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5214942" y="2042187"/>
            <a:ext cx="39600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2000232" y="3786190"/>
            <a:ext cx="514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1) Crítica do preenchimento completo do número do processo. Não preenchendo, mensagem de erro.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2) Se o PROCESSO digitado não existir, aviso de inexistência do processo.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3) Como última opção, o processo tem que existir. Temos ai duas situações:</a:t>
            </a:r>
          </a:p>
          <a:p>
            <a:pPr marL="342900" indent="-342900">
              <a:buAutoNum type="alphaLcParenR"/>
            </a:pPr>
            <a:r>
              <a:rPr lang="pt-BR" dirty="0" smtClean="0">
                <a:solidFill>
                  <a:srgbClr val="FF0000"/>
                </a:solidFill>
              </a:rPr>
              <a:t>há OC aberta neste processo;</a:t>
            </a:r>
          </a:p>
          <a:p>
            <a:pPr marL="342900" indent="-342900">
              <a:buAutoNum type="alphaLcParenR"/>
            </a:pPr>
            <a:r>
              <a:rPr lang="pt-BR" dirty="0" smtClean="0">
                <a:solidFill>
                  <a:srgbClr val="FF0000"/>
                </a:solidFill>
              </a:rPr>
              <a:t>Não há OC aberta neste processo.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Botão de ação: Personalizar 27">
            <a:hlinkClick r:id="rId7" action="ppaction://hlinksldjump" highlightClick="1"/>
          </p:cNvPr>
          <p:cNvSpPr/>
          <p:nvPr/>
        </p:nvSpPr>
        <p:spPr>
          <a:xfrm>
            <a:off x="5072066" y="3068960"/>
            <a:ext cx="1843708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APLICAR FILTRO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071670" y="26310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3a. Existe OC aberta.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071670" y="305966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3a. Não existe OC aberta.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4" name="Conector de seta reta 33"/>
          <p:cNvCxnSpPr/>
          <p:nvPr/>
        </p:nvCxnSpPr>
        <p:spPr>
          <a:xfrm>
            <a:off x="4286248" y="2786058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0562" y="3214686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2809800" y="2024382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0070C0"/>
                </a:solidFill>
              </a:rPr>
              <a:t>70</a:t>
            </a:r>
            <a:endParaRPr lang="pt-BR" sz="1100" dirty="0">
              <a:solidFill>
                <a:srgbClr val="0070C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571868" y="2024382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0070C0"/>
                </a:solidFill>
              </a:rPr>
              <a:t>11</a:t>
            </a:r>
            <a:endParaRPr lang="pt-BR" sz="1100" dirty="0">
              <a:solidFill>
                <a:srgbClr val="0070C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429124" y="2024382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0070C0"/>
                </a:solidFill>
              </a:rPr>
              <a:t>2014</a:t>
            </a:r>
            <a:endParaRPr lang="pt-BR" sz="1100" dirty="0">
              <a:solidFill>
                <a:srgbClr val="0070C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23541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5" name="Retângulo 94"/>
          <p:cNvSpPr/>
          <p:nvPr/>
        </p:nvSpPr>
        <p:spPr>
          <a:xfrm>
            <a:off x="1665842" y="1897983"/>
            <a:ext cx="5786478" cy="289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1907704" y="2355347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97" name="Botão de ação: Personalizar 96">
            <a:hlinkClick r:id="rId5" action="ppaction://hlinksldjump" highlightClick="1"/>
          </p:cNvPr>
          <p:cNvSpPr/>
          <p:nvPr/>
        </p:nvSpPr>
        <p:spPr>
          <a:xfrm>
            <a:off x="4702628" y="4032909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84317" y="3179908"/>
            <a:ext cx="576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Não foi encontrada nenhuma </a:t>
            </a:r>
            <a:r>
              <a:rPr lang="pt-BR" dirty="0" err="1" smtClean="0">
                <a:solidFill>
                  <a:srgbClr val="FF0000"/>
                </a:solidFill>
              </a:rPr>
              <a:t>OC</a:t>
            </a:r>
            <a:r>
              <a:rPr lang="pt-BR" dirty="0" smtClean="0">
                <a:solidFill>
                  <a:srgbClr val="FF0000"/>
                </a:solidFill>
              </a:rPr>
              <a:t> aberta para este processo.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Abrir nova </a:t>
            </a:r>
            <a:r>
              <a:rPr lang="pt-BR" dirty="0" err="1" smtClean="0">
                <a:solidFill>
                  <a:srgbClr val="FF0000"/>
                </a:solidFill>
              </a:rPr>
              <a:t>OC</a:t>
            </a:r>
            <a:r>
              <a:rPr lang="pt-BR" dirty="0" smtClean="0">
                <a:solidFill>
                  <a:srgbClr val="FF0000"/>
                </a:solidFill>
              </a:rPr>
              <a:t>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3" name="Botão de ação: Personalizar 102">
            <a:hlinkClick r:id="rId6" action="ppaction://hlinksldjump" highlightClick="1"/>
          </p:cNvPr>
          <p:cNvSpPr/>
          <p:nvPr/>
        </p:nvSpPr>
        <p:spPr>
          <a:xfrm>
            <a:off x="3090782" y="4031230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Botão de ação: Personalizar 55">
            <a:hlinkClick r:id="rId7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23541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1972642" y="1592420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1979712" y="1828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975934" y="20752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86446" y="20752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857488" y="182841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714612" y="2075296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2643174" y="15942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070-000011/2014</a:t>
            </a:r>
            <a:endParaRPr lang="pt-BR" sz="12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181736" y="2075296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988748" y="1594280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14876" y="158951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26/01/2014</a:t>
            </a:r>
            <a:endParaRPr lang="pt-BR" sz="1200" dirty="0"/>
          </a:p>
        </p:txBody>
      </p:sp>
      <p:cxnSp>
        <p:nvCxnSpPr>
          <p:cNvPr id="175" name="Conector reto 174"/>
          <p:cNvCxnSpPr/>
          <p:nvPr/>
        </p:nvCxnSpPr>
        <p:spPr>
          <a:xfrm>
            <a:off x="2014529" y="155866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928794" y="134263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211" name="Retângulo de cantos arredondados 210"/>
          <p:cNvSpPr/>
          <p:nvPr/>
        </p:nvSpPr>
        <p:spPr>
          <a:xfrm>
            <a:off x="1889068" y="2975362"/>
            <a:ext cx="1188000" cy="4320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rgbClr val="FF0000"/>
                </a:solidFill>
              </a:rPr>
              <a:t>Data Abertura</a:t>
            </a:r>
          </a:p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08/11/2019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5220072" y="2975410"/>
            <a:ext cx="1418998" cy="432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Prazo Estipulado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213" name="Conector reto 212"/>
          <p:cNvCxnSpPr/>
          <p:nvPr/>
        </p:nvCxnSpPr>
        <p:spPr>
          <a:xfrm>
            <a:off x="1889069" y="4618932"/>
            <a:ext cx="5196847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tângulo 213"/>
          <p:cNvSpPr/>
          <p:nvPr/>
        </p:nvSpPr>
        <p:spPr>
          <a:xfrm>
            <a:off x="1889069" y="3665862"/>
            <a:ext cx="5196847" cy="87071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 anchorCtr="0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" name="CaixaDeTexto 214"/>
          <p:cNvSpPr txBox="1"/>
          <p:nvPr/>
        </p:nvSpPr>
        <p:spPr>
          <a:xfrm>
            <a:off x="1831543" y="3418546"/>
            <a:ext cx="180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</a:t>
            </a:r>
            <a:endParaRPr lang="pt-BR" sz="14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1835696" y="4714690"/>
            <a:ext cx="73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Ação:</a:t>
            </a:r>
            <a:endParaRPr lang="pt-BR" sz="1600" dirty="0"/>
          </a:p>
        </p:txBody>
      </p:sp>
      <p:sp>
        <p:nvSpPr>
          <p:cNvPr id="217" name="Retângulo 216"/>
          <p:cNvSpPr/>
          <p:nvPr/>
        </p:nvSpPr>
        <p:spPr>
          <a:xfrm>
            <a:off x="2443800" y="4714691"/>
            <a:ext cx="3223118" cy="27727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Escolha uma ação...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8" name="Botão de ação: Avançar ou Próximo 217">
            <a:hlinkClick r:id="rId5" action="ppaction://hlinksldjump" highlightClick="1"/>
          </p:cNvPr>
          <p:cNvSpPr/>
          <p:nvPr/>
        </p:nvSpPr>
        <p:spPr>
          <a:xfrm rot="5400000">
            <a:off x="5405480" y="4745329"/>
            <a:ext cx="277278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aixaDeTexto 218"/>
          <p:cNvSpPr txBox="1"/>
          <p:nvPr/>
        </p:nvSpPr>
        <p:spPr>
          <a:xfrm>
            <a:off x="5652120" y="4714690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Prazo:</a:t>
            </a:r>
            <a:endParaRPr lang="pt-BR" sz="1600" dirty="0"/>
          </a:p>
        </p:txBody>
      </p:sp>
      <p:sp>
        <p:nvSpPr>
          <p:cNvPr id="220" name="Retângulo 219"/>
          <p:cNvSpPr/>
          <p:nvPr/>
        </p:nvSpPr>
        <p:spPr>
          <a:xfrm>
            <a:off x="6320133" y="4745328"/>
            <a:ext cx="381914" cy="307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/>
          <p:nvPr/>
        </p:nvCxnSpPr>
        <p:spPr>
          <a:xfrm>
            <a:off x="1907704" y="5548009"/>
            <a:ext cx="518457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/>
          <p:cNvSpPr txBox="1"/>
          <p:nvPr/>
        </p:nvSpPr>
        <p:spPr>
          <a:xfrm>
            <a:off x="1835696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Data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4" name="CaixaDeTexto 223"/>
          <p:cNvSpPr txBox="1"/>
          <p:nvPr/>
        </p:nvSpPr>
        <p:spPr>
          <a:xfrm>
            <a:off x="1835696" y="5259977"/>
            <a:ext cx="14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Histórico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5" name="CaixaDeTexto 224"/>
          <p:cNvSpPr txBox="1"/>
          <p:nvPr/>
        </p:nvSpPr>
        <p:spPr>
          <a:xfrm>
            <a:off x="4537071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Ação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6" name="CaixaDeTexto 225"/>
          <p:cNvSpPr txBox="1"/>
          <p:nvPr/>
        </p:nvSpPr>
        <p:spPr>
          <a:xfrm>
            <a:off x="6486023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Prazo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cxnSp>
        <p:nvCxnSpPr>
          <p:cNvPr id="227" name="Conector reto 226"/>
          <p:cNvCxnSpPr/>
          <p:nvPr/>
        </p:nvCxnSpPr>
        <p:spPr>
          <a:xfrm>
            <a:off x="1907704" y="5764033"/>
            <a:ext cx="518457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>
            <a:off x="2007166" y="285293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1907704" y="5229200"/>
            <a:ext cx="393960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aixaDeTexto 230"/>
          <p:cNvSpPr txBox="1"/>
          <p:nvPr/>
        </p:nvSpPr>
        <p:spPr>
          <a:xfrm>
            <a:off x="6640291" y="4725144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dias.</a:t>
            </a:r>
            <a:endParaRPr lang="pt-BR" sz="1600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6702047" y="3282017"/>
            <a:ext cx="381914" cy="36004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 2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rId6" action="ppaction://hlinksldjump" highlightClick="1"/>
          </p:cNvPr>
          <p:cNvSpPr/>
          <p:nvPr/>
        </p:nvSpPr>
        <p:spPr>
          <a:xfrm>
            <a:off x="6072198" y="5143512"/>
            <a:ext cx="1020081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Registrar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8" name="Botão de ação: Personalizar 57">
            <a:hlinkClick r:id="rId7" action="ppaction://hlinksldjump" highlightClick="1"/>
          </p:cNvPr>
          <p:cNvSpPr/>
          <p:nvPr/>
        </p:nvSpPr>
        <p:spPr>
          <a:xfrm>
            <a:off x="3286116" y="3071810"/>
            <a:ext cx="1643074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Finalizar OC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1988357" y="2322949"/>
            <a:ext cx="101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Telefone(s):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000364" y="232294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(61)99937-4248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143372" y="2322949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(61)3435-6564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00232" y="25567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E-mail</a:t>
            </a:r>
            <a:r>
              <a:rPr lang="pt-BR" sz="1200" b="1" dirty="0" smtClean="0"/>
              <a:t>:</a:t>
            </a:r>
            <a:endParaRPr lang="pt-BR" sz="12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2571736" y="2556747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marianaq@email.com.br</a:t>
            </a:r>
            <a:endParaRPr lang="pt-BR" sz="1200" dirty="0"/>
          </a:p>
        </p:txBody>
      </p:sp>
      <p:sp>
        <p:nvSpPr>
          <p:cNvPr id="50" name="Botão de ação: Personalizar 49">
            <a:hlinkClick r:id="rId8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357158" y="207167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data hoje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 rot="16200000" flipH="1">
            <a:off x="1142976" y="2428868"/>
            <a:ext cx="642942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1928794" y="635795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  <a:tab pos="4310063" algn="l"/>
              </a:tabLst>
            </a:pPr>
            <a:r>
              <a:rPr lang="pt-BR" sz="1000" dirty="0" smtClean="0">
                <a:solidFill>
                  <a:srgbClr val="FF0000"/>
                </a:solidFill>
              </a:rPr>
              <a:t>Colocar como </a:t>
            </a:r>
            <a:r>
              <a:rPr lang="pt-BR" sz="1000" dirty="0" err="1" smtClean="0">
                <a:solidFill>
                  <a:srgbClr val="FF0000"/>
                </a:solidFill>
              </a:rPr>
              <a:t>pop-up</a:t>
            </a:r>
            <a:r>
              <a:rPr lang="pt-BR" sz="1000" dirty="0" smtClean="0">
                <a:solidFill>
                  <a:srgbClr val="FF0000"/>
                </a:solidFill>
              </a:rPr>
              <a:t>, pois poderá se consultar outras informações enquanto a janela de contato estiver aberta.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55" name="Chave esquerda 54"/>
          <p:cNvSpPr/>
          <p:nvPr/>
        </p:nvSpPr>
        <p:spPr>
          <a:xfrm>
            <a:off x="1428728" y="3500438"/>
            <a:ext cx="357190" cy="242889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 rot="16200000">
            <a:off x="-327575" y="4530217"/>
            <a:ext cx="30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Pronto para preencher a 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4" name="Seta para baixo 63"/>
          <p:cNvSpPr/>
          <p:nvPr/>
        </p:nvSpPr>
        <p:spPr>
          <a:xfrm rot="2157539">
            <a:off x="5690201" y="4171931"/>
            <a:ext cx="254555" cy="48474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1002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1972642" y="1592420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1979712" y="1828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975934" y="20752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86446" y="20752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857488" y="182841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714612" y="2075296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2643174" y="15942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070-000011/2014</a:t>
            </a:r>
            <a:endParaRPr lang="pt-BR" sz="12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181736" y="2075296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988748" y="1594280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14876" y="158951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26/01/2014</a:t>
            </a:r>
            <a:endParaRPr lang="pt-BR" sz="1200" dirty="0"/>
          </a:p>
        </p:txBody>
      </p:sp>
      <p:cxnSp>
        <p:nvCxnSpPr>
          <p:cNvPr id="175" name="Conector reto 174"/>
          <p:cNvCxnSpPr/>
          <p:nvPr/>
        </p:nvCxnSpPr>
        <p:spPr>
          <a:xfrm>
            <a:off x="2014529" y="155866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928794" y="134263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211" name="Retângulo de cantos arredondados 210"/>
          <p:cNvSpPr/>
          <p:nvPr/>
        </p:nvSpPr>
        <p:spPr>
          <a:xfrm>
            <a:off x="1889068" y="2975362"/>
            <a:ext cx="1188000" cy="4320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rgbClr val="FF0000"/>
                </a:solidFill>
              </a:rPr>
              <a:t>Data Abertura</a:t>
            </a:r>
          </a:p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08/11/2019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5220072" y="2975410"/>
            <a:ext cx="1418998" cy="432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Prazo Estipulado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213" name="Conector reto 212"/>
          <p:cNvCxnSpPr/>
          <p:nvPr/>
        </p:nvCxnSpPr>
        <p:spPr>
          <a:xfrm>
            <a:off x="1889069" y="4618932"/>
            <a:ext cx="5196847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tângulo 213"/>
          <p:cNvSpPr/>
          <p:nvPr/>
        </p:nvSpPr>
        <p:spPr>
          <a:xfrm>
            <a:off x="1889069" y="3665862"/>
            <a:ext cx="5196847" cy="87071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 anchorCtr="0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" name="CaixaDeTexto 214"/>
          <p:cNvSpPr txBox="1"/>
          <p:nvPr/>
        </p:nvSpPr>
        <p:spPr>
          <a:xfrm>
            <a:off x="1831543" y="3418546"/>
            <a:ext cx="180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</a:t>
            </a:r>
            <a:endParaRPr lang="pt-BR" sz="14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1835696" y="4714690"/>
            <a:ext cx="73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Ação:</a:t>
            </a:r>
            <a:endParaRPr lang="pt-BR" sz="1600" dirty="0"/>
          </a:p>
        </p:txBody>
      </p:sp>
      <p:sp>
        <p:nvSpPr>
          <p:cNvPr id="217" name="Retângulo 216"/>
          <p:cNvSpPr/>
          <p:nvPr/>
        </p:nvSpPr>
        <p:spPr>
          <a:xfrm>
            <a:off x="2443800" y="4714691"/>
            <a:ext cx="3223118" cy="27727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Escolha uma ação...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8" name="Botão de ação: Avançar ou Próximo 217">
            <a:hlinkClick r:id="" action="ppaction://noaction" highlightClick="1"/>
          </p:cNvPr>
          <p:cNvSpPr/>
          <p:nvPr/>
        </p:nvSpPr>
        <p:spPr>
          <a:xfrm rot="5400000">
            <a:off x="5405480" y="4745329"/>
            <a:ext cx="277278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aixaDeTexto 218"/>
          <p:cNvSpPr txBox="1"/>
          <p:nvPr/>
        </p:nvSpPr>
        <p:spPr>
          <a:xfrm>
            <a:off x="5652120" y="4714690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Prazo:</a:t>
            </a:r>
            <a:endParaRPr lang="pt-BR" sz="1600" dirty="0"/>
          </a:p>
        </p:txBody>
      </p:sp>
      <p:sp>
        <p:nvSpPr>
          <p:cNvPr id="220" name="Retângulo 219"/>
          <p:cNvSpPr/>
          <p:nvPr/>
        </p:nvSpPr>
        <p:spPr>
          <a:xfrm>
            <a:off x="6320133" y="4745328"/>
            <a:ext cx="381914" cy="307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/>
          <p:nvPr/>
        </p:nvCxnSpPr>
        <p:spPr>
          <a:xfrm>
            <a:off x="1907704" y="5548009"/>
            <a:ext cx="518457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/>
          <p:cNvSpPr txBox="1"/>
          <p:nvPr/>
        </p:nvSpPr>
        <p:spPr>
          <a:xfrm>
            <a:off x="1835696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Data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4" name="CaixaDeTexto 223"/>
          <p:cNvSpPr txBox="1"/>
          <p:nvPr/>
        </p:nvSpPr>
        <p:spPr>
          <a:xfrm>
            <a:off x="1835696" y="5259977"/>
            <a:ext cx="14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Histórico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5" name="CaixaDeTexto 224"/>
          <p:cNvSpPr txBox="1"/>
          <p:nvPr/>
        </p:nvSpPr>
        <p:spPr>
          <a:xfrm>
            <a:off x="4537071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Ação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6" name="CaixaDeTexto 225"/>
          <p:cNvSpPr txBox="1"/>
          <p:nvPr/>
        </p:nvSpPr>
        <p:spPr>
          <a:xfrm>
            <a:off x="6486023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Prazo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cxnSp>
        <p:nvCxnSpPr>
          <p:cNvPr id="227" name="Conector reto 226"/>
          <p:cNvCxnSpPr/>
          <p:nvPr/>
        </p:nvCxnSpPr>
        <p:spPr>
          <a:xfrm>
            <a:off x="1907704" y="5764033"/>
            <a:ext cx="518457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>
            <a:off x="2007166" y="285293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1907704" y="5229200"/>
            <a:ext cx="393960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aixaDeTexto 230"/>
          <p:cNvSpPr txBox="1"/>
          <p:nvPr/>
        </p:nvSpPr>
        <p:spPr>
          <a:xfrm>
            <a:off x="6640291" y="4725144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dias.</a:t>
            </a:r>
            <a:endParaRPr lang="pt-BR" sz="1600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6702047" y="3282017"/>
            <a:ext cx="381914" cy="36004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 2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" action="ppaction://noaction" highlightClick="1"/>
          </p:cNvPr>
          <p:cNvSpPr/>
          <p:nvPr/>
        </p:nvSpPr>
        <p:spPr>
          <a:xfrm>
            <a:off x="6072198" y="5143512"/>
            <a:ext cx="1020081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Registrar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8" name="Botão de ação: Personalizar 57">
            <a:hlinkClick r:id="rId5" action="ppaction://hlinksldjump" highlightClick="1"/>
          </p:cNvPr>
          <p:cNvSpPr/>
          <p:nvPr/>
        </p:nvSpPr>
        <p:spPr>
          <a:xfrm>
            <a:off x="3286116" y="3071810"/>
            <a:ext cx="1643074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Finalizar OC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1988357" y="2322949"/>
            <a:ext cx="101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Telefone(s):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000364" y="232294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(61)99937-4248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143372" y="2322949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(61)3435-6564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00232" y="25567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E-mail</a:t>
            </a:r>
            <a:r>
              <a:rPr lang="pt-BR" sz="1200" b="1" dirty="0" smtClean="0"/>
              <a:t>:</a:t>
            </a:r>
            <a:endParaRPr lang="pt-BR" sz="12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2571736" y="2556747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marianaq@email.com.br</a:t>
            </a:r>
            <a:endParaRPr lang="pt-BR" sz="1200" dirty="0"/>
          </a:p>
        </p:txBody>
      </p:sp>
      <p:sp>
        <p:nvSpPr>
          <p:cNvPr id="50" name="Botão de ação: Personalizar 49">
            <a:hlinkClick r:id="rId6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2" name="Retângulo 51"/>
          <p:cNvSpPr/>
          <p:nvPr/>
        </p:nvSpPr>
        <p:spPr>
          <a:xfrm>
            <a:off x="1665842" y="1897983"/>
            <a:ext cx="5786478" cy="289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907704" y="2355347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684317" y="3179908"/>
            <a:ext cx="57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Escolha uma ação para registro</a:t>
            </a:r>
          </a:p>
        </p:txBody>
      </p:sp>
      <p:sp>
        <p:nvSpPr>
          <p:cNvPr id="64" name="Botão de ação: Personalizar 63">
            <a:hlinkClick r:id="" action="ppaction://hlinkshowjump?jump=lastslideviewed" highlightClick="1"/>
          </p:cNvPr>
          <p:cNvSpPr/>
          <p:nvPr/>
        </p:nvSpPr>
        <p:spPr>
          <a:xfrm>
            <a:off x="4085614" y="4031230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OK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1002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1972642" y="1592420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1979712" y="1828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975934" y="20752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86446" y="20752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857488" y="182841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714612" y="2075296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2643174" y="15942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070-000011/2014</a:t>
            </a:r>
            <a:endParaRPr lang="pt-BR" sz="12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181736" y="2075296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988748" y="1594280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14876" y="158951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26/01/2014</a:t>
            </a:r>
            <a:endParaRPr lang="pt-BR" sz="1200" dirty="0"/>
          </a:p>
        </p:txBody>
      </p:sp>
      <p:cxnSp>
        <p:nvCxnSpPr>
          <p:cNvPr id="175" name="Conector reto 174"/>
          <p:cNvCxnSpPr/>
          <p:nvPr/>
        </p:nvCxnSpPr>
        <p:spPr>
          <a:xfrm>
            <a:off x="2014529" y="155866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928794" y="134263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211" name="Retângulo de cantos arredondados 210"/>
          <p:cNvSpPr/>
          <p:nvPr/>
        </p:nvSpPr>
        <p:spPr>
          <a:xfrm>
            <a:off x="1889068" y="2975362"/>
            <a:ext cx="1188000" cy="4320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rgbClr val="FF0000"/>
                </a:solidFill>
              </a:rPr>
              <a:t>Data Abertura</a:t>
            </a:r>
          </a:p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08/11/2019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5220072" y="2975410"/>
            <a:ext cx="1418998" cy="432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Prazo Estipulado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213" name="Conector reto 212"/>
          <p:cNvCxnSpPr/>
          <p:nvPr/>
        </p:nvCxnSpPr>
        <p:spPr>
          <a:xfrm>
            <a:off x="1889069" y="4618932"/>
            <a:ext cx="5196847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tângulo 213"/>
          <p:cNvSpPr/>
          <p:nvPr/>
        </p:nvSpPr>
        <p:spPr>
          <a:xfrm>
            <a:off x="1889069" y="3665862"/>
            <a:ext cx="5196847" cy="87071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 anchorCtr="0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" name="CaixaDeTexto 214"/>
          <p:cNvSpPr txBox="1"/>
          <p:nvPr/>
        </p:nvSpPr>
        <p:spPr>
          <a:xfrm>
            <a:off x="1831543" y="3418546"/>
            <a:ext cx="180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</a:t>
            </a:r>
            <a:endParaRPr lang="pt-BR" sz="14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1835696" y="4714690"/>
            <a:ext cx="73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Ação:</a:t>
            </a:r>
            <a:endParaRPr lang="pt-BR" sz="1600" dirty="0"/>
          </a:p>
        </p:txBody>
      </p:sp>
      <p:sp>
        <p:nvSpPr>
          <p:cNvPr id="217" name="Retângulo 216"/>
          <p:cNvSpPr/>
          <p:nvPr/>
        </p:nvSpPr>
        <p:spPr>
          <a:xfrm>
            <a:off x="2443800" y="4714691"/>
            <a:ext cx="3223118" cy="27727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Escolha uma ação...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8" name="Botão de ação: Avançar ou Próximo 217">
            <a:hlinkClick r:id="" action="ppaction://noaction" highlightClick="1"/>
          </p:cNvPr>
          <p:cNvSpPr/>
          <p:nvPr/>
        </p:nvSpPr>
        <p:spPr>
          <a:xfrm rot="5400000">
            <a:off x="5405480" y="4745329"/>
            <a:ext cx="277278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aixaDeTexto 218"/>
          <p:cNvSpPr txBox="1"/>
          <p:nvPr/>
        </p:nvSpPr>
        <p:spPr>
          <a:xfrm>
            <a:off x="5652120" y="4714690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Prazo:</a:t>
            </a:r>
            <a:endParaRPr lang="pt-BR" sz="1600" dirty="0"/>
          </a:p>
        </p:txBody>
      </p:sp>
      <p:sp>
        <p:nvSpPr>
          <p:cNvPr id="220" name="Retângulo 219"/>
          <p:cNvSpPr/>
          <p:nvPr/>
        </p:nvSpPr>
        <p:spPr>
          <a:xfrm>
            <a:off x="6320133" y="4745328"/>
            <a:ext cx="381914" cy="307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/>
          <p:nvPr/>
        </p:nvCxnSpPr>
        <p:spPr>
          <a:xfrm>
            <a:off x="1907704" y="5548009"/>
            <a:ext cx="518457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/>
          <p:cNvSpPr txBox="1"/>
          <p:nvPr/>
        </p:nvSpPr>
        <p:spPr>
          <a:xfrm>
            <a:off x="1835696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Data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4" name="CaixaDeTexto 223"/>
          <p:cNvSpPr txBox="1"/>
          <p:nvPr/>
        </p:nvSpPr>
        <p:spPr>
          <a:xfrm>
            <a:off x="1835696" y="5259977"/>
            <a:ext cx="14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Histórico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5" name="CaixaDeTexto 224"/>
          <p:cNvSpPr txBox="1"/>
          <p:nvPr/>
        </p:nvSpPr>
        <p:spPr>
          <a:xfrm>
            <a:off x="4537071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Ação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6" name="CaixaDeTexto 225"/>
          <p:cNvSpPr txBox="1"/>
          <p:nvPr/>
        </p:nvSpPr>
        <p:spPr>
          <a:xfrm>
            <a:off x="6486023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Prazo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cxnSp>
        <p:nvCxnSpPr>
          <p:cNvPr id="227" name="Conector reto 226"/>
          <p:cNvCxnSpPr/>
          <p:nvPr/>
        </p:nvCxnSpPr>
        <p:spPr>
          <a:xfrm>
            <a:off x="1907704" y="5764033"/>
            <a:ext cx="518457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>
            <a:off x="2007166" y="285293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1907704" y="5229200"/>
            <a:ext cx="393960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aixaDeTexto 230"/>
          <p:cNvSpPr txBox="1"/>
          <p:nvPr/>
        </p:nvSpPr>
        <p:spPr>
          <a:xfrm>
            <a:off x="6640291" y="4725144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dias.</a:t>
            </a:r>
            <a:endParaRPr lang="pt-BR" sz="1600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6702047" y="3282017"/>
            <a:ext cx="381914" cy="36004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 2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" action="ppaction://noaction" highlightClick="1"/>
          </p:cNvPr>
          <p:cNvSpPr/>
          <p:nvPr/>
        </p:nvSpPr>
        <p:spPr>
          <a:xfrm>
            <a:off x="6072198" y="5143512"/>
            <a:ext cx="1020081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Registrar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8" name="Botão de ação: Personalizar 57">
            <a:hlinkClick r:id="rId5" action="ppaction://hlinksldjump" highlightClick="1"/>
          </p:cNvPr>
          <p:cNvSpPr/>
          <p:nvPr/>
        </p:nvSpPr>
        <p:spPr>
          <a:xfrm>
            <a:off x="3286116" y="3071810"/>
            <a:ext cx="1643074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Finalizar OC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1988357" y="2322949"/>
            <a:ext cx="101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Telefone(s):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000364" y="232294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(61)99937-4248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143372" y="2322949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(61)3435-6564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00232" y="25567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E-mail</a:t>
            </a:r>
            <a:r>
              <a:rPr lang="pt-BR" sz="1200" b="1" dirty="0" smtClean="0"/>
              <a:t>:</a:t>
            </a:r>
            <a:endParaRPr lang="pt-BR" sz="12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2571736" y="2556747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marianaq@email.com.br</a:t>
            </a:r>
            <a:endParaRPr lang="pt-BR" sz="1200" dirty="0"/>
          </a:p>
        </p:txBody>
      </p:sp>
      <p:sp>
        <p:nvSpPr>
          <p:cNvPr id="50" name="Botão de ação: Personalizar 49">
            <a:hlinkClick r:id="rId6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2" name="Retângulo 51"/>
          <p:cNvSpPr/>
          <p:nvPr/>
        </p:nvSpPr>
        <p:spPr>
          <a:xfrm>
            <a:off x="1665842" y="1897983"/>
            <a:ext cx="5786478" cy="289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907704" y="2355347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55" name="Botão de ação: Personalizar 54">
            <a:hlinkClick r:id="rId7" action="ppaction://hlinksldjump" highlightClick="1"/>
          </p:cNvPr>
          <p:cNvSpPr/>
          <p:nvPr/>
        </p:nvSpPr>
        <p:spPr>
          <a:xfrm>
            <a:off x="4702628" y="4032909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684317" y="3179908"/>
            <a:ext cx="576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Não existe registro anotado nesta OC.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Deseja sair?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4" name="Botão de ação: Personalizar 63">
            <a:hlinkClick r:id="rId8" action="ppaction://hlinksldjump" highlightClick="1"/>
          </p:cNvPr>
          <p:cNvSpPr/>
          <p:nvPr/>
        </p:nvSpPr>
        <p:spPr>
          <a:xfrm>
            <a:off x="3090782" y="4031230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1002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1972642" y="1592420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1979712" y="1828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975934" y="20752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86446" y="20752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857488" y="182841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714612" y="2075296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2643174" y="15942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070-000011/2014</a:t>
            </a:r>
            <a:endParaRPr lang="pt-BR" sz="12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181736" y="2075296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988748" y="1594280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14876" y="158951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26/01/2014</a:t>
            </a:r>
            <a:endParaRPr lang="pt-BR" sz="1200" dirty="0"/>
          </a:p>
        </p:txBody>
      </p:sp>
      <p:cxnSp>
        <p:nvCxnSpPr>
          <p:cNvPr id="175" name="Conector reto 174"/>
          <p:cNvCxnSpPr/>
          <p:nvPr/>
        </p:nvCxnSpPr>
        <p:spPr>
          <a:xfrm>
            <a:off x="2014529" y="155866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928794" y="134263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211" name="Retângulo de cantos arredondados 210"/>
          <p:cNvSpPr/>
          <p:nvPr/>
        </p:nvSpPr>
        <p:spPr>
          <a:xfrm>
            <a:off x="1889068" y="2975362"/>
            <a:ext cx="1188000" cy="4320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rgbClr val="FF0000"/>
                </a:solidFill>
              </a:rPr>
              <a:t>Data Abertura</a:t>
            </a:r>
          </a:p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08/11/2019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5220072" y="2975410"/>
            <a:ext cx="1418998" cy="432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Prazo Estipulado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213" name="Conector reto 212"/>
          <p:cNvCxnSpPr/>
          <p:nvPr/>
        </p:nvCxnSpPr>
        <p:spPr>
          <a:xfrm>
            <a:off x="1889069" y="4618932"/>
            <a:ext cx="5196847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tângulo 213"/>
          <p:cNvSpPr/>
          <p:nvPr/>
        </p:nvSpPr>
        <p:spPr>
          <a:xfrm>
            <a:off x="1889069" y="3665862"/>
            <a:ext cx="5196847" cy="87071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 anchorCtr="0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" name="CaixaDeTexto 214"/>
          <p:cNvSpPr txBox="1"/>
          <p:nvPr/>
        </p:nvSpPr>
        <p:spPr>
          <a:xfrm>
            <a:off x="1831543" y="3418546"/>
            <a:ext cx="180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</a:t>
            </a:r>
            <a:endParaRPr lang="pt-BR" sz="14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1835696" y="4714690"/>
            <a:ext cx="73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Ação:</a:t>
            </a:r>
            <a:endParaRPr lang="pt-BR" sz="1600" dirty="0"/>
          </a:p>
        </p:txBody>
      </p:sp>
      <p:sp>
        <p:nvSpPr>
          <p:cNvPr id="217" name="Retângulo 216"/>
          <p:cNvSpPr/>
          <p:nvPr/>
        </p:nvSpPr>
        <p:spPr>
          <a:xfrm>
            <a:off x="2443800" y="4714691"/>
            <a:ext cx="3223118" cy="27727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Escolha uma ação...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8" name="Botão de ação: Avançar ou Próximo 217">
            <a:hlinkClick r:id="" action="ppaction://noaction" highlightClick="1"/>
          </p:cNvPr>
          <p:cNvSpPr/>
          <p:nvPr/>
        </p:nvSpPr>
        <p:spPr>
          <a:xfrm rot="5400000">
            <a:off x="5405480" y="4745329"/>
            <a:ext cx="277278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9" name="CaixaDeTexto 218"/>
          <p:cNvSpPr txBox="1"/>
          <p:nvPr/>
        </p:nvSpPr>
        <p:spPr>
          <a:xfrm>
            <a:off x="5652120" y="4714690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Prazo:</a:t>
            </a:r>
            <a:endParaRPr lang="pt-BR" sz="1600" dirty="0"/>
          </a:p>
        </p:txBody>
      </p:sp>
      <p:sp>
        <p:nvSpPr>
          <p:cNvPr id="220" name="Retângulo 219"/>
          <p:cNvSpPr/>
          <p:nvPr/>
        </p:nvSpPr>
        <p:spPr>
          <a:xfrm>
            <a:off x="6320133" y="4745328"/>
            <a:ext cx="381914" cy="307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/>
          <p:nvPr/>
        </p:nvCxnSpPr>
        <p:spPr>
          <a:xfrm>
            <a:off x="1907704" y="5548009"/>
            <a:ext cx="518457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/>
          <p:cNvSpPr txBox="1"/>
          <p:nvPr/>
        </p:nvSpPr>
        <p:spPr>
          <a:xfrm>
            <a:off x="1835696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Data</a:t>
            </a:r>
            <a:endParaRPr lang="pt-BR" sz="1400" b="1" dirty="0"/>
          </a:p>
        </p:txBody>
      </p:sp>
      <p:sp>
        <p:nvSpPr>
          <p:cNvPr id="224" name="CaixaDeTexto 223"/>
          <p:cNvSpPr txBox="1"/>
          <p:nvPr/>
        </p:nvSpPr>
        <p:spPr>
          <a:xfrm>
            <a:off x="1835696" y="5259977"/>
            <a:ext cx="14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Histórico</a:t>
            </a:r>
            <a:endParaRPr lang="pt-BR" sz="1400" b="1" dirty="0"/>
          </a:p>
        </p:txBody>
      </p:sp>
      <p:sp>
        <p:nvSpPr>
          <p:cNvPr id="225" name="CaixaDeTexto 224"/>
          <p:cNvSpPr txBox="1"/>
          <p:nvPr/>
        </p:nvSpPr>
        <p:spPr>
          <a:xfrm>
            <a:off x="4537071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Ação</a:t>
            </a:r>
            <a:endParaRPr lang="pt-BR" sz="1400" b="1" dirty="0"/>
          </a:p>
        </p:txBody>
      </p:sp>
      <p:sp>
        <p:nvSpPr>
          <p:cNvPr id="226" name="CaixaDeTexto 225"/>
          <p:cNvSpPr txBox="1"/>
          <p:nvPr/>
        </p:nvSpPr>
        <p:spPr>
          <a:xfrm>
            <a:off x="6486023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Prazo</a:t>
            </a:r>
            <a:endParaRPr lang="pt-BR" sz="1400" b="1" dirty="0"/>
          </a:p>
        </p:txBody>
      </p:sp>
      <p:cxnSp>
        <p:nvCxnSpPr>
          <p:cNvPr id="227" name="Conector reto 226"/>
          <p:cNvCxnSpPr/>
          <p:nvPr/>
        </p:nvCxnSpPr>
        <p:spPr>
          <a:xfrm>
            <a:off x="1907704" y="5764033"/>
            <a:ext cx="518457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>
            <a:off x="2007166" y="285293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1907704" y="5229200"/>
            <a:ext cx="393960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aixaDeTexto 230"/>
          <p:cNvSpPr txBox="1"/>
          <p:nvPr/>
        </p:nvSpPr>
        <p:spPr>
          <a:xfrm>
            <a:off x="6640291" y="4725144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dias.</a:t>
            </a:r>
            <a:endParaRPr lang="pt-BR" sz="1600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6702047" y="3282017"/>
            <a:ext cx="381914" cy="36004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 2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" action="ppaction://noaction" highlightClick="1"/>
          </p:cNvPr>
          <p:cNvSpPr/>
          <p:nvPr/>
        </p:nvSpPr>
        <p:spPr>
          <a:xfrm>
            <a:off x="6072198" y="5143512"/>
            <a:ext cx="1020081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Registrar</a:t>
            </a:r>
            <a:endParaRPr lang="pt-BR" sz="1600" b="1" dirty="0">
              <a:solidFill>
                <a:schemeClr val="bg1"/>
              </a:solidFill>
              <a:sym typeface="Wingdings 2"/>
            </a:endParaRPr>
          </a:p>
        </p:txBody>
      </p:sp>
      <p:sp>
        <p:nvSpPr>
          <p:cNvPr id="58" name="Botão de ação: Personalizar 57">
            <a:hlinkClick r:id="" action="ppaction://noaction" highlightClick="1"/>
          </p:cNvPr>
          <p:cNvSpPr/>
          <p:nvPr/>
        </p:nvSpPr>
        <p:spPr>
          <a:xfrm>
            <a:off x="3286116" y="3071810"/>
            <a:ext cx="1643074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Finalizar OC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1988357" y="2322949"/>
            <a:ext cx="101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Telefone(s):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000364" y="232294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(61)99937-4248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143372" y="2322949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(61)3435-6564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00232" y="25567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E-mail</a:t>
            </a:r>
            <a:r>
              <a:rPr lang="pt-BR" sz="1200" b="1" dirty="0" smtClean="0"/>
              <a:t>:</a:t>
            </a:r>
            <a:endParaRPr lang="pt-BR" sz="12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2571736" y="2556747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marianaq@email.com.br</a:t>
            </a:r>
            <a:endParaRPr lang="pt-BR" sz="1200" dirty="0"/>
          </a:p>
        </p:txBody>
      </p:sp>
      <p:sp>
        <p:nvSpPr>
          <p:cNvPr id="50" name="Botão de ação: Personalizar 49">
            <a:hlinkClick r:id="rId5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77" name="Botão de ação: Personalizar 76">
            <a:hlinkClick r:id="rId6" action="ppaction://hlinksldjump" highlightClick="1"/>
          </p:cNvPr>
          <p:cNvSpPr/>
          <p:nvPr/>
        </p:nvSpPr>
        <p:spPr>
          <a:xfrm>
            <a:off x="2443800" y="5000636"/>
            <a:ext cx="3222000" cy="1285884"/>
          </a:xfrm>
          <a:prstGeom prst="actionButtonBlan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Ligação telefônica (requerente) – sucesso</a:t>
            </a:r>
          </a:p>
          <a:p>
            <a:r>
              <a:rPr lang="pt-BR" sz="1200" dirty="0" smtClean="0">
                <a:solidFill>
                  <a:srgbClr val="FF0000"/>
                </a:solidFill>
              </a:rPr>
              <a:t>Ligação telefônica (cônjuge) – sucesso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>Ligação telefônica (parente) – sucesso</a:t>
            </a:r>
          </a:p>
          <a:p>
            <a:r>
              <a:rPr lang="pt-BR" sz="1200" dirty="0" smtClean="0">
                <a:solidFill>
                  <a:schemeClr val="tx1"/>
                </a:solidFill>
              </a:rPr>
              <a:t>Ligação telefônica (empregado) – sucesso</a:t>
            </a:r>
          </a:p>
          <a:p>
            <a:r>
              <a:rPr lang="pt-BR" sz="1200" dirty="0" smtClean="0">
                <a:solidFill>
                  <a:schemeClr val="tx1"/>
                </a:solidFill>
              </a:rPr>
              <a:t>Ligação telefônica (procurador) – sucesso</a:t>
            </a:r>
          </a:p>
          <a:p>
            <a:r>
              <a:rPr lang="pt-BR" sz="1200" dirty="0" smtClean="0">
                <a:solidFill>
                  <a:schemeClr val="tx1"/>
                </a:solidFill>
              </a:rPr>
              <a:t>Ligação telefônica (terceiro) – sucesso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CLIQUE AQUI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78" name="Seta para baixo 77"/>
          <p:cNvSpPr/>
          <p:nvPr/>
        </p:nvSpPr>
        <p:spPr>
          <a:xfrm rot="8380987">
            <a:off x="4588076" y="5234382"/>
            <a:ext cx="191285" cy="357427"/>
          </a:xfrm>
          <a:prstGeom prst="downArrow">
            <a:avLst>
              <a:gd name="adj1" fmla="val 18120"/>
              <a:gd name="adj2" fmla="val 117026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1002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1972642" y="1592420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1979712" y="1828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975934" y="20752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86446" y="20752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857488" y="182841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714612" y="2075296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2643174" y="15942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070-000011/2014</a:t>
            </a:r>
            <a:endParaRPr lang="pt-BR" sz="12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181736" y="2075296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988748" y="1594280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14876" y="158951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26/01/2014</a:t>
            </a:r>
            <a:endParaRPr lang="pt-BR" sz="1200" dirty="0"/>
          </a:p>
        </p:txBody>
      </p:sp>
      <p:cxnSp>
        <p:nvCxnSpPr>
          <p:cNvPr id="175" name="Conector reto 174"/>
          <p:cNvCxnSpPr/>
          <p:nvPr/>
        </p:nvCxnSpPr>
        <p:spPr>
          <a:xfrm>
            <a:off x="2014529" y="155866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928794" y="134263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211" name="Retângulo de cantos arredondados 210"/>
          <p:cNvSpPr/>
          <p:nvPr/>
        </p:nvSpPr>
        <p:spPr>
          <a:xfrm>
            <a:off x="1889068" y="2975362"/>
            <a:ext cx="1188000" cy="4320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rgbClr val="FF0000"/>
                </a:solidFill>
              </a:rPr>
              <a:t>Data Abertura</a:t>
            </a:r>
          </a:p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08/11/2019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5220072" y="2975410"/>
            <a:ext cx="1418998" cy="432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Prazo Estipulado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213" name="Conector reto 212"/>
          <p:cNvCxnSpPr/>
          <p:nvPr/>
        </p:nvCxnSpPr>
        <p:spPr>
          <a:xfrm>
            <a:off x="1889069" y="4618932"/>
            <a:ext cx="5196847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tângulo 213"/>
          <p:cNvSpPr/>
          <p:nvPr/>
        </p:nvSpPr>
        <p:spPr>
          <a:xfrm>
            <a:off x="1889069" y="3665862"/>
            <a:ext cx="5196847" cy="87071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 anchorCtr="0"/>
          <a:lstStyle/>
          <a:p>
            <a:r>
              <a:rPr lang="pt-BR" sz="1000" dirty="0" smtClean="0">
                <a:solidFill>
                  <a:srgbClr val="FF0000"/>
                </a:solidFill>
              </a:rPr>
              <a:t>08/11- o Sr. João irá providenciar.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215" name="CaixaDeTexto 214"/>
          <p:cNvSpPr txBox="1"/>
          <p:nvPr/>
        </p:nvSpPr>
        <p:spPr>
          <a:xfrm>
            <a:off x="1831543" y="3418546"/>
            <a:ext cx="180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</a:t>
            </a:r>
            <a:endParaRPr lang="pt-BR" sz="14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1835696" y="4714690"/>
            <a:ext cx="73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Ação:</a:t>
            </a:r>
            <a:endParaRPr lang="pt-BR" sz="1600" dirty="0"/>
          </a:p>
        </p:txBody>
      </p:sp>
      <p:sp>
        <p:nvSpPr>
          <p:cNvPr id="217" name="Retângulo 216"/>
          <p:cNvSpPr/>
          <p:nvPr/>
        </p:nvSpPr>
        <p:spPr>
          <a:xfrm>
            <a:off x="2443800" y="4714691"/>
            <a:ext cx="3223118" cy="27727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rgbClr val="FF0000"/>
                </a:solidFill>
              </a:rPr>
              <a:t>Ligação telefônica (cônjuge) – sucesso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8" name="Botão de ação: Avançar ou Próximo 217">
            <a:hlinkClick r:id="" action="ppaction://noaction" highlightClick="1"/>
          </p:cNvPr>
          <p:cNvSpPr/>
          <p:nvPr/>
        </p:nvSpPr>
        <p:spPr>
          <a:xfrm rot="5400000">
            <a:off x="5405480" y="4745329"/>
            <a:ext cx="277278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9" name="CaixaDeTexto 218"/>
          <p:cNvSpPr txBox="1"/>
          <p:nvPr/>
        </p:nvSpPr>
        <p:spPr>
          <a:xfrm>
            <a:off x="5652120" y="4714690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Prazo:</a:t>
            </a:r>
            <a:endParaRPr lang="pt-BR" sz="1600" dirty="0"/>
          </a:p>
        </p:txBody>
      </p:sp>
      <p:sp>
        <p:nvSpPr>
          <p:cNvPr id="220" name="Retângulo 219"/>
          <p:cNvSpPr/>
          <p:nvPr/>
        </p:nvSpPr>
        <p:spPr>
          <a:xfrm>
            <a:off x="6320133" y="4745328"/>
            <a:ext cx="381914" cy="307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/>
          <p:nvPr/>
        </p:nvCxnSpPr>
        <p:spPr>
          <a:xfrm>
            <a:off x="1907704" y="5548009"/>
            <a:ext cx="518457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/>
          <p:cNvSpPr txBox="1"/>
          <p:nvPr/>
        </p:nvSpPr>
        <p:spPr>
          <a:xfrm>
            <a:off x="1835696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Data</a:t>
            </a:r>
            <a:endParaRPr lang="pt-BR" sz="1400" b="1" dirty="0"/>
          </a:p>
        </p:txBody>
      </p:sp>
      <p:sp>
        <p:nvSpPr>
          <p:cNvPr id="224" name="CaixaDeTexto 223"/>
          <p:cNvSpPr txBox="1"/>
          <p:nvPr/>
        </p:nvSpPr>
        <p:spPr>
          <a:xfrm>
            <a:off x="1835696" y="5259977"/>
            <a:ext cx="14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Histórico</a:t>
            </a:r>
            <a:endParaRPr lang="pt-BR" sz="1400" b="1" dirty="0"/>
          </a:p>
        </p:txBody>
      </p:sp>
      <p:sp>
        <p:nvSpPr>
          <p:cNvPr id="225" name="CaixaDeTexto 224"/>
          <p:cNvSpPr txBox="1"/>
          <p:nvPr/>
        </p:nvSpPr>
        <p:spPr>
          <a:xfrm>
            <a:off x="4537071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Ação</a:t>
            </a:r>
            <a:endParaRPr lang="pt-BR" sz="1400" b="1" dirty="0"/>
          </a:p>
        </p:txBody>
      </p:sp>
      <p:sp>
        <p:nvSpPr>
          <p:cNvPr id="226" name="CaixaDeTexto 225"/>
          <p:cNvSpPr txBox="1"/>
          <p:nvPr/>
        </p:nvSpPr>
        <p:spPr>
          <a:xfrm>
            <a:off x="6486023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Prazo</a:t>
            </a:r>
            <a:endParaRPr lang="pt-BR" sz="1400" b="1" dirty="0"/>
          </a:p>
        </p:txBody>
      </p:sp>
      <p:cxnSp>
        <p:nvCxnSpPr>
          <p:cNvPr id="227" name="Conector reto 226"/>
          <p:cNvCxnSpPr/>
          <p:nvPr/>
        </p:nvCxnSpPr>
        <p:spPr>
          <a:xfrm>
            <a:off x="1907704" y="5764033"/>
            <a:ext cx="518457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>
            <a:off x="2007166" y="285293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1907704" y="5229200"/>
            <a:ext cx="393960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aixaDeTexto 230"/>
          <p:cNvSpPr txBox="1"/>
          <p:nvPr/>
        </p:nvSpPr>
        <p:spPr>
          <a:xfrm>
            <a:off x="6640291" y="4725144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dias.</a:t>
            </a:r>
            <a:endParaRPr lang="pt-BR" sz="1600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6702047" y="3282017"/>
            <a:ext cx="381914" cy="36004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 2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rId5" action="ppaction://hlinksldjump" highlightClick="1"/>
          </p:cNvPr>
          <p:cNvSpPr/>
          <p:nvPr/>
        </p:nvSpPr>
        <p:spPr>
          <a:xfrm>
            <a:off x="6072198" y="5143512"/>
            <a:ext cx="1020081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Registrar</a:t>
            </a:r>
            <a:endParaRPr lang="pt-BR" sz="1600" b="1" dirty="0">
              <a:solidFill>
                <a:schemeClr val="bg1"/>
              </a:solidFill>
              <a:sym typeface="Wingdings 2"/>
            </a:endParaRPr>
          </a:p>
        </p:txBody>
      </p:sp>
      <p:sp>
        <p:nvSpPr>
          <p:cNvPr id="58" name="Botão de ação: Personalizar 57">
            <a:hlinkClick r:id="" action="ppaction://noaction" highlightClick="1"/>
          </p:cNvPr>
          <p:cNvSpPr/>
          <p:nvPr/>
        </p:nvSpPr>
        <p:spPr>
          <a:xfrm>
            <a:off x="3286116" y="3071810"/>
            <a:ext cx="1643074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Finalizar OC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1988357" y="2322949"/>
            <a:ext cx="101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Telefone(s):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000364" y="232294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(61)99937-4248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143372" y="2322949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(61)3435-6564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00232" y="25567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E-mail</a:t>
            </a:r>
            <a:r>
              <a:rPr lang="pt-BR" sz="1200" b="1" dirty="0" smtClean="0"/>
              <a:t>:</a:t>
            </a:r>
            <a:endParaRPr lang="pt-BR" sz="12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2571736" y="2556747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marianaq@email.com.br</a:t>
            </a:r>
            <a:endParaRPr lang="pt-BR" sz="1200" dirty="0"/>
          </a:p>
        </p:txBody>
      </p:sp>
      <p:sp>
        <p:nvSpPr>
          <p:cNvPr id="50" name="Botão de ação: Personalizar 49">
            <a:hlinkClick r:id="rId6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310262" y="475945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10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214282" y="3429000"/>
            <a:ext cx="1428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O campo obs. é livre, podendo ser escrito ou apagado.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28728" y="3929066"/>
            <a:ext cx="642942" cy="730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7429520" y="5143512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O campo prazo poderá ser ou não preenchido.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71" name="Conector de seta reta 70"/>
          <p:cNvCxnSpPr/>
          <p:nvPr/>
        </p:nvCxnSpPr>
        <p:spPr>
          <a:xfrm rot="10800000">
            <a:off x="6643702" y="5002224"/>
            <a:ext cx="785818" cy="212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eta para baixo 72"/>
          <p:cNvSpPr/>
          <p:nvPr/>
        </p:nvSpPr>
        <p:spPr>
          <a:xfrm rot="13136778">
            <a:off x="5875731" y="5332340"/>
            <a:ext cx="281898" cy="383759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1002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1972642" y="1592420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1979712" y="1828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975934" y="20752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86446" y="20752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857488" y="182841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714612" y="2075296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2643174" y="15942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070-000011/2014</a:t>
            </a:r>
            <a:endParaRPr lang="pt-BR" sz="12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181736" y="2075296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988748" y="1594280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14876" y="158951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26/01/2014</a:t>
            </a:r>
            <a:endParaRPr lang="pt-BR" sz="1200" dirty="0"/>
          </a:p>
        </p:txBody>
      </p:sp>
      <p:cxnSp>
        <p:nvCxnSpPr>
          <p:cNvPr id="175" name="Conector reto 174"/>
          <p:cNvCxnSpPr/>
          <p:nvPr/>
        </p:nvCxnSpPr>
        <p:spPr>
          <a:xfrm>
            <a:off x="2014529" y="155866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928794" y="134263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211" name="Retângulo de cantos arredondados 210"/>
          <p:cNvSpPr/>
          <p:nvPr/>
        </p:nvSpPr>
        <p:spPr>
          <a:xfrm>
            <a:off x="1889068" y="2975362"/>
            <a:ext cx="1188000" cy="4320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Data Abertura</a:t>
            </a:r>
          </a:p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08/11/2019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5220072" y="2975410"/>
            <a:ext cx="1418998" cy="432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Prazo Estipulado</a:t>
            </a:r>
          </a:p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19/11/2019</a:t>
            </a:r>
            <a:endParaRPr lang="pt-BR" sz="1100" b="1" dirty="0">
              <a:solidFill>
                <a:srgbClr val="FF0000"/>
              </a:solidFill>
            </a:endParaRPr>
          </a:p>
        </p:txBody>
      </p:sp>
      <p:cxnSp>
        <p:nvCxnSpPr>
          <p:cNvPr id="213" name="Conector reto 212"/>
          <p:cNvCxnSpPr/>
          <p:nvPr/>
        </p:nvCxnSpPr>
        <p:spPr>
          <a:xfrm>
            <a:off x="1889069" y="4618932"/>
            <a:ext cx="5196847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tângulo 213"/>
          <p:cNvSpPr/>
          <p:nvPr/>
        </p:nvSpPr>
        <p:spPr>
          <a:xfrm>
            <a:off x="1889069" y="3665862"/>
            <a:ext cx="5196847" cy="87071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 anchorCtr="0"/>
          <a:lstStyle/>
          <a:p>
            <a:r>
              <a:rPr lang="pt-BR" sz="1000" dirty="0" smtClean="0">
                <a:solidFill>
                  <a:srgbClr val="FF0000"/>
                </a:solidFill>
              </a:rPr>
              <a:t>08/11- o Sr. João irá providenciar.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215" name="CaixaDeTexto 214"/>
          <p:cNvSpPr txBox="1"/>
          <p:nvPr/>
        </p:nvSpPr>
        <p:spPr>
          <a:xfrm>
            <a:off x="1831543" y="3418546"/>
            <a:ext cx="180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</a:t>
            </a:r>
            <a:endParaRPr lang="pt-BR" sz="14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1835696" y="4714690"/>
            <a:ext cx="73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Ação:</a:t>
            </a:r>
            <a:endParaRPr lang="pt-BR" sz="1600" dirty="0"/>
          </a:p>
        </p:txBody>
      </p:sp>
      <p:sp>
        <p:nvSpPr>
          <p:cNvPr id="217" name="Retângulo 216"/>
          <p:cNvSpPr/>
          <p:nvPr/>
        </p:nvSpPr>
        <p:spPr>
          <a:xfrm>
            <a:off x="2443800" y="4714691"/>
            <a:ext cx="3223118" cy="27727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Escolha uma ação...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8" name="Botão de ação: Avançar ou Próximo 217">
            <a:hlinkClick r:id="" action="ppaction://noaction" highlightClick="1"/>
          </p:cNvPr>
          <p:cNvSpPr/>
          <p:nvPr/>
        </p:nvSpPr>
        <p:spPr>
          <a:xfrm rot="5400000">
            <a:off x="5405480" y="4745329"/>
            <a:ext cx="277278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9" name="CaixaDeTexto 218"/>
          <p:cNvSpPr txBox="1"/>
          <p:nvPr/>
        </p:nvSpPr>
        <p:spPr>
          <a:xfrm>
            <a:off x="5652120" y="4714690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Prazo:</a:t>
            </a:r>
            <a:endParaRPr lang="pt-BR" sz="1600" dirty="0"/>
          </a:p>
        </p:txBody>
      </p:sp>
      <p:sp>
        <p:nvSpPr>
          <p:cNvPr id="220" name="Retângulo 219"/>
          <p:cNvSpPr/>
          <p:nvPr/>
        </p:nvSpPr>
        <p:spPr>
          <a:xfrm>
            <a:off x="6320133" y="4745328"/>
            <a:ext cx="381914" cy="307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/>
          <p:nvPr/>
        </p:nvCxnSpPr>
        <p:spPr>
          <a:xfrm>
            <a:off x="1907704" y="5548009"/>
            <a:ext cx="518457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/>
          <p:cNvSpPr txBox="1"/>
          <p:nvPr/>
        </p:nvSpPr>
        <p:spPr>
          <a:xfrm>
            <a:off x="1835696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Data</a:t>
            </a:r>
            <a:endParaRPr lang="pt-BR" sz="1400" b="1" dirty="0"/>
          </a:p>
        </p:txBody>
      </p:sp>
      <p:sp>
        <p:nvSpPr>
          <p:cNvPr id="224" name="CaixaDeTexto 223"/>
          <p:cNvSpPr txBox="1"/>
          <p:nvPr/>
        </p:nvSpPr>
        <p:spPr>
          <a:xfrm>
            <a:off x="1835696" y="5259977"/>
            <a:ext cx="14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Histórico</a:t>
            </a:r>
            <a:endParaRPr lang="pt-BR" sz="1400" b="1" dirty="0"/>
          </a:p>
        </p:txBody>
      </p:sp>
      <p:sp>
        <p:nvSpPr>
          <p:cNvPr id="225" name="CaixaDeTexto 224"/>
          <p:cNvSpPr txBox="1"/>
          <p:nvPr/>
        </p:nvSpPr>
        <p:spPr>
          <a:xfrm>
            <a:off x="4537071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Ação</a:t>
            </a:r>
            <a:endParaRPr lang="pt-BR" sz="1400" b="1" dirty="0"/>
          </a:p>
        </p:txBody>
      </p:sp>
      <p:sp>
        <p:nvSpPr>
          <p:cNvPr id="226" name="CaixaDeTexto 225"/>
          <p:cNvSpPr txBox="1"/>
          <p:nvPr/>
        </p:nvSpPr>
        <p:spPr>
          <a:xfrm>
            <a:off x="6486023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Prazo</a:t>
            </a:r>
            <a:endParaRPr lang="pt-BR" sz="1400" b="1" dirty="0"/>
          </a:p>
        </p:txBody>
      </p:sp>
      <p:cxnSp>
        <p:nvCxnSpPr>
          <p:cNvPr id="227" name="Conector reto 226"/>
          <p:cNvCxnSpPr/>
          <p:nvPr/>
        </p:nvCxnSpPr>
        <p:spPr>
          <a:xfrm>
            <a:off x="1907704" y="5764033"/>
            <a:ext cx="518457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>
            <a:off x="2007166" y="285293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1907704" y="5229200"/>
            <a:ext cx="393960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aixaDeTexto 230"/>
          <p:cNvSpPr txBox="1"/>
          <p:nvPr/>
        </p:nvSpPr>
        <p:spPr>
          <a:xfrm>
            <a:off x="6640291" y="4725144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dias.</a:t>
            </a:r>
            <a:endParaRPr lang="pt-BR" sz="1600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6702047" y="3282017"/>
            <a:ext cx="381914" cy="36004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 2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" action="ppaction://noaction" highlightClick="1"/>
          </p:cNvPr>
          <p:cNvSpPr/>
          <p:nvPr/>
        </p:nvSpPr>
        <p:spPr>
          <a:xfrm>
            <a:off x="6072198" y="5143512"/>
            <a:ext cx="1020081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Registrar</a:t>
            </a:r>
            <a:endParaRPr lang="pt-BR" sz="1600" b="1" dirty="0">
              <a:solidFill>
                <a:schemeClr val="bg1"/>
              </a:solidFill>
              <a:sym typeface="Wingdings 2"/>
            </a:endParaRPr>
          </a:p>
        </p:txBody>
      </p:sp>
      <p:sp>
        <p:nvSpPr>
          <p:cNvPr id="58" name="Botão de ação: Personalizar 57">
            <a:hlinkClick r:id="" action="ppaction://noaction" highlightClick="1"/>
          </p:cNvPr>
          <p:cNvSpPr/>
          <p:nvPr/>
        </p:nvSpPr>
        <p:spPr>
          <a:xfrm>
            <a:off x="3286116" y="3071810"/>
            <a:ext cx="1643074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Finalizar OC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1988357" y="2322949"/>
            <a:ext cx="101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Telefone(s):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000364" y="232294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(61)99937-4248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143372" y="2322949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(61)3435-6564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00232" y="25567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E-mail</a:t>
            </a:r>
            <a:r>
              <a:rPr lang="pt-BR" sz="1200" b="1" dirty="0" smtClean="0"/>
              <a:t>:</a:t>
            </a:r>
            <a:endParaRPr lang="pt-BR" sz="12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2571736" y="2556747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marianaq@email.com.br</a:t>
            </a:r>
            <a:endParaRPr lang="pt-BR" sz="1200" dirty="0"/>
          </a:p>
        </p:txBody>
      </p:sp>
      <p:sp>
        <p:nvSpPr>
          <p:cNvPr id="50" name="Botão de ação: Personalizar 49">
            <a:hlinkClick r:id="rId5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857356" y="5786454"/>
            <a:ext cx="52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03288" algn="l"/>
                <a:tab pos="4572000" algn="l"/>
              </a:tabLst>
            </a:pPr>
            <a:r>
              <a:rPr lang="pt-BR" sz="1200" dirty="0" smtClean="0">
                <a:solidFill>
                  <a:srgbClr val="FF0000"/>
                </a:solidFill>
              </a:rPr>
              <a:t>08/11/2019	Ligação telefônica (cônjuge) – sucesso	10 dias.</a:t>
            </a:r>
            <a:endParaRPr lang="pt-BR" sz="1200" dirty="0"/>
          </a:p>
        </p:txBody>
      </p:sp>
      <p:cxnSp>
        <p:nvCxnSpPr>
          <p:cNvPr id="66" name="Conector de seta reta 65"/>
          <p:cNvCxnSpPr/>
          <p:nvPr/>
        </p:nvCxnSpPr>
        <p:spPr>
          <a:xfrm rot="16200000" flipV="1">
            <a:off x="5036347" y="4321975"/>
            <a:ext cx="2357454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7024642" y="5786454"/>
            <a:ext cx="213744" cy="223637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0" name="Conector de seta reta 69"/>
          <p:cNvCxnSpPr>
            <a:stCxn id="73" idx="1"/>
            <a:endCxn id="69" idx="3"/>
          </p:cNvCxnSpPr>
          <p:nvPr/>
        </p:nvCxnSpPr>
        <p:spPr>
          <a:xfrm rot="10800000" flipV="1">
            <a:off x="7131514" y="5406252"/>
            <a:ext cx="226568" cy="380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7358082" y="4929198"/>
            <a:ext cx="1428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Permitir alteração enquanto está se lançando.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74" name="Botão de ação: Personalizar 73">
            <a:hlinkClick r:id="rId6" action="ppaction://hlinksldjump" highlightClick="1"/>
          </p:cNvPr>
          <p:cNvSpPr/>
          <p:nvPr/>
        </p:nvSpPr>
        <p:spPr>
          <a:xfrm>
            <a:off x="5357818" y="6143644"/>
            <a:ext cx="1734461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Salvar OC</a:t>
            </a:r>
            <a:endParaRPr lang="pt-BR" sz="1600" b="1" dirty="0">
              <a:solidFill>
                <a:schemeClr val="bg1"/>
              </a:solidFill>
              <a:sym typeface="Wingdings 2"/>
            </a:endParaRPr>
          </a:p>
        </p:txBody>
      </p:sp>
      <p:sp>
        <p:nvSpPr>
          <p:cNvPr id="75" name="Seta para baixo 74"/>
          <p:cNvSpPr/>
          <p:nvPr/>
        </p:nvSpPr>
        <p:spPr>
          <a:xfrm rot="13136778">
            <a:off x="5232790" y="6261033"/>
            <a:ext cx="281898" cy="383759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1002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1972642" y="1592420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1979712" y="1828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975934" y="20752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86446" y="20752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857488" y="182841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714612" y="2075296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2643174" y="15942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070-000011/2014</a:t>
            </a:r>
            <a:endParaRPr lang="pt-BR" sz="12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181736" y="2075296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988748" y="1594280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14876" y="158951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26/01/2014</a:t>
            </a:r>
            <a:endParaRPr lang="pt-BR" sz="1200" dirty="0"/>
          </a:p>
        </p:txBody>
      </p:sp>
      <p:cxnSp>
        <p:nvCxnSpPr>
          <p:cNvPr id="175" name="Conector reto 174"/>
          <p:cNvCxnSpPr/>
          <p:nvPr/>
        </p:nvCxnSpPr>
        <p:spPr>
          <a:xfrm>
            <a:off x="2014529" y="155866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928794" y="134263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210" name="Retângulo de cantos arredondados 209"/>
          <p:cNvSpPr/>
          <p:nvPr/>
        </p:nvSpPr>
        <p:spPr>
          <a:xfrm>
            <a:off x="3406809" y="3125231"/>
            <a:ext cx="1483521" cy="282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FINALIZAR AÇÃO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11" name="Retângulo de cantos arredondados 210"/>
          <p:cNvSpPr/>
          <p:nvPr/>
        </p:nvSpPr>
        <p:spPr>
          <a:xfrm>
            <a:off x="1889068" y="2975362"/>
            <a:ext cx="1188000" cy="4320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rgbClr val="FF0000"/>
                </a:solidFill>
              </a:rPr>
              <a:t>Data Abertura</a:t>
            </a:r>
          </a:p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08/11/2019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5220072" y="2975410"/>
            <a:ext cx="1418998" cy="432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Prazo Estipulado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213" name="Conector reto 212"/>
          <p:cNvCxnSpPr/>
          <p:nvPr/>
        </p:nvCxnSpPr>
        <p:spPr>
          <a:xfrm>
            <a:off x="1889069" y="4618932"/>
            <a:ext cx="5196847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tângulo 213"/>
          <p:cNvSpPr/>
          <p:nvPr/>
        </p:nvSpPr>
        <p:spPr>
          <a:xfrm>
            <a:off x="1889069" y="3665862"/>
            <a:ext cx="5196847" cy="87071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 anchorCtr="0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" name="CaixaDeTexto 214"/>
          <p:cNvSpPr txBox="1"/>
          <p:nvPr/>
        </p:nvSpPr>
        <p:spPr>
          <a:xfrm>
            <a:off x="1831543" y="3418546"/>
            <a:ext cx="180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</a:t>
            </a:r>
            <a:endParaRPr lang="pt-BR" sz="14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1835696" y="4714690"/>
            <a:ext cx="73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Ação:</a:t>
            </a:r>
            <a:endParaRPr lang="pt-BR" sz="1600" dirty="0"/>
          </a:p>
        </p:txBody>
      </p:sp>
      <p:sp>
        <p:nvSpPr>
          <p:cNvPr id="217" name="Retângulo 216"/>
          <p:cNvSpPr/>
          <p:nvPr/>
        </p:nvSpPr>
        <p:spPr>
          <a:xfrm>
            <a:off x="2443800" y="4714691"/>
            <a:ext cx="3223118" cy="27727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Escolha uma ação...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8" name="Botão de ação: Avançar ou Próximo 217">
            <a:hlinkClick r:id="" action="ppaction://noaction" highlightClick="1"/>
          </p:cNvPr>
          <p:cNvSpPr/>
          <p:nvPr/>
        </p:nvSpPr>
        <p:spPr>
          <a:xfrm rot="5400000">
            <a:off x="5405480" y="4745329"/>
            <a:ext cx="277278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aixaDeTexto 218"/>
          <p:cNvSpPr txBox="1"/>
          <p:nvPr/>
        </p:nvSpPr>
        <p:spPr>
          <a:xfrm>
            <a:off x="5652120" y="4714690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Prazo:</a:t>
            </a:r>
            <a:endParaRPr lang="pt-BR" sz="1600" dirty="0"/>
          </a:p>
        </p:txBody>
      </p:sp>
      <p:sp>
        <p:nvSpPr>
          <p:cNvPr id="220" name="Retângulo 219"/>
          <p:cNvSpPr/>
          <p:nvPr/>
        </p:nvSpPr>
        <p:spPr>
          <a:xfrm>
            <a:off x="6320133" y="4745328"/>
            <a:ext cx="381914" cy="307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/>
          <p:nvPr/>
        </p:nvCxnSpPr>
        <p:spPr>
          <a:xfrm>
            <a:off x="1907704" y="5548009"/>
            <a:ext cx="518457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/>
          <p:cNvSpPr txBox="1"/>
          <p:nvPr/>
        </p:nvSpPr>
        <p:spPr>
          <a:xfrm>
            <a:off x="1835696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Data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4" name="CaixaDeTexto 223"/>
          <p:cNvSpPr txBox="1"/>
          <p:nvPr/>
        </p:nvSpPr>
        <p:spPr>
          <a:xfrm>
            <a:off x="1835696" y="5259977"/>
            <a:ext cx="14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Histórico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5" name="CaixaDeTexto 224"/>
          <p:cNvSpPr txBox="1"/>
          <p:nvPr/>
        </p:nvSpPr>
        <p:spPr>
          <a:xfrm>
            <a:off x="4537071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Ação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6" name="CaixaDeTexto 225"/>
          <p:cNvSpPr txBox="1"/>
          <p:nvPr/>
        </p:nvSpPr>
        <p:spPr>
          <a:xfrm>
            <a:off x="6486023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Prazo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cxnSp>
        <p:nvCxnSpPr>
          <p:cNvPr id="227" name="Conector reto 226"/>
          <p:cNvCxnSpPr/>
          <p:nvPr/>
        </p:nvCxnSpPr>
        <p:spPr>
          <a:xfrm>
            <a:off x="1907704" y="5764033"/>
            <a:ext cx="518457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>
            <a:off x="2007166" y="285293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1907704" y="5229200"/>
            <a:ext cx="393960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aixaDeTexto 230"/>
          <p:cNvSpPr txBox="1"/>
          <p:nvPr/>
        </p:nvSpPr>
        <p:spPr>
          <a:xfrm>
            <a:off x="6640291" y="4725144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dias.</a:t>
            </a:r>
            <a:endParaRPr lang="pt-BR" sz="1600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6702047" y="3282017"/>
            <a:ext cx="381914" cy="36004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 2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rId5" action="ppaction://hlinksldjump" highlightClick="1"/>
          </p:cNvPr>
          <p:cNvSpPr/>
          <p:nvPr/>
        </p:nvSpPr>
        <p:spPr>
          <a:xfrm>
            <a:off x="6072198" y="5143512"/>
            <a:ext cx="1020081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Registrar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1785918" y="2786058"/>
            <a:ext cx="5286412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691680" y="3100546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468293" y="3925107"/>
            <a:ext cx="57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Registro(s) efetivado(s) com sucesso!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1" name="Botão de ação: Personalizar 60">
            <a:hlinkClick r:id="rId6" action="ppaction://hlinksldjump" highlightClick="1"/>
          </p:cNvPr>
          <p:cNvSpPr/>
          <p:nvPr/>
        </p:nvSpPr>
        <p:spPr>
          <a:xfrm>
            <a:off x="3786182" y="464344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OK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1988357" y="2322949"/>
            <a:ext cx="101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Telefone(s):</a:t>
            </a:r>
            <a:endParaRPr lang="pt-BR" sz="12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3000364" y="232294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(61)99937-4248</a:t>
            </a:r>
            <a:endParaRPr lang="pt-BR" sz="12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4143372" y="2322949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(61)3435-6564</a:t>
            </a:r>
            <a:endParaRPr lang="pt-BR" sz="12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000232" y="25567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E-mail</a:t>
            </a:r>
            <a:r>
              <a:rPr lang="pt-BR" sz="1200" b="1" dirty="0" smtClean="0"/>
              <a:t>:</a:t>
            </a:r>
            <a:endParaRPr lang="pt-BR" sz="12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571736" y="2556747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marianaq@email.com.br</a:t>
            </a:r>
            <a:endParaRPr lang="pt-BR" sz="1200" dirty="0"/>
          </a:p>
        </p:txBody>
      </p:sp>
      <p:sp>
        <p:nvSpPr>
          <p:cNvPr id="54" name="Botão de ação: Personalizar 53">
            <a:hlinkClick r:id="rId7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1002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ESTRUTURA DOS FORMULÁRIOS</a:t>
            </a:r>
            <a:endParaRPr lang="pt-BR" b="1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1979712" y="1556792"/>
            <a:ext cx="4824536" cy="329308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Requerimento padrão de Regularização Rural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Botão de ação: Personalizar 16">
            <a:hlinkClick r:id="" action="ppaction://noaction" highlightClick="1"/>
          </p:cNvPr>
          <p:cNvSpPr/>
          <p:nvPr/>
        </p:nvSpPr>
        <p:spPr>
          <a:xfrm>
            <a:off x="1979712" y="1972358"/>
            <a:ext cx="4824536" cy="270856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Requerimento padrão de Regularização Urbana com características rurais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8" name="Botão de ação: Personalizar 17">
            <a:hlinkClick r:id="" action="ppaction://noaction" highlightClick="1"/>
          </p:cNvPr>
          <p:cNvSpPr/>
          <p:nvPr/>
        </p:nvSpPr>
        <p:spPr>
          <a:xfrm>
            <a:off x="1979712" y="2291122"/>
            <a:ext cx="4824536" cy="27378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Declaração de não concessionário (solteiro)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Botão de ação: Personalizar 18">
            <a:hlinkClick r:id="" action="ppaction://noaction" highlightClick="1"/>
          </p:cNvPr>
          <p:cNvSpPr/>
          <p:nvPr/>
        </p:nvSpPr>
        <p:spPr>
          <a:xfrm>
            <a:off x="1979712" y="2651162"/>
            <a:ext cx="4824536" cy="27378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Declaração de não concessionário (casado)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0" name="Botão de ação: Personalizar 19">
            <a:hlinkClick r:id="" action="ppaction://noaction" highlightClick="1"/>
          </p:cNvPr>
          <p:cNvSpPr/>
          <p:nvPr/>
        </p:nvSpPr>
        <p:spPr>
          <a:xfrm>
            <a:off x="1979712" y="3011202"/>
            <a:ext cx="4824536" cy="27378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Declaração de não concessionário (pessoa jurídica)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1" name="Botão de ação: Personalizar 20">
            <a:hlinkClick r:id="rId4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22" name="Botão de ação: Personalizar 21">
            <a:hlinkClick r:id="rId5" action="ppaction://hlinksldjump" highlightClick="1"/>
          </p:cNvPr>
          <p:cNvSpPr/>
          <p:nvPr/>
        </p:nvSpPr>
        <p:spPr>
          <a:xfrm>
            <a:off x="6878536" y="1578570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Botão de ação: Personalizar 26">
            <a:hlinkClick r:id="rId5" action="ppaction://hlinksldjump" highlightClick="1"/>
          </p:cNvPr>
          <p:cNvSpPr/>
          <p:nvPr/>
        </p:nvSpPr>
        <p:spPr>
          <a:xfrm>
            <a:off x="6878536" y="1957462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Botão de ação: Personalizar 27">
            <a:hlinkClick r:id="rId5" action="ppaction://hlinksldjump" highlightClick="1"/>
          </p:cNvPr>
          <p:cNvSpPr/>
          <p:nvPr/>
        </p:nvSpPr>
        <p:spPr>
          <a:xfrm>
            <a:off x="6878536" y="2279152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Botão de ação: Personalizar 28">
            <a:hlinkClick r:id="rId5" action="ppaction://hlinksldjump" highlightClick="1"/>
          </p:cNvPr>
          <p:cNvSpPr/>
          <p:nvPr/>
        </p:nvSpPr>
        <p:spPr>
          <a:xfrm>
            <a:off x="6878536" y="2639192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Botão de ação: Personalizar 29">
            <a:hlinkClick r:id="rId5" action="ppaction://hlinksldjump" highlightClick="1"/>
          </p:cNvPr>
          <p:cNvSpPr/>
          <p:nvPr/>
        </p:nvSpPr>
        <p:spPr>
          <a:xfrm>
            <a:off x="6878536" y="3000372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Botão de ação: Personalizar 22">
            <a:hlinkClick r:id="rId5" action="ppaction://hlinksldjump" highlightClick="1"/>
          </p:cNvPr>
          <p:cNvSpPr/>
          <p:nvPr/>
        </p:nvSpPr>
        <p:spPr>
          <a:xfrm>
            <a:off x="5643570" y="1071546"/>
            <a:ext cx="1500198" cy="35719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sym typeface="Wingdings"/>
              </a:rPr>
              <a:t>+ ADICIONAR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55576" y="1422068"/>
            <a:ext cx="7362564" cy="4527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691680" y="1886100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ADICIONAR FORMULÁRIO</a:t>
            </a:r>
            <a:endParaRPr lang="pt-BR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259632" y="2788053"/>
            <a:ext cx="6241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_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2771800" y="3898962"/>
            <a:ext cx="3096344" cy="46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Upload</a:t>
            </a:r>
            <a:r>
              <a:rPr lang="pt-BR" dirty="0" smtClean="0"/>
              <a:t> do formulário</a:t>
            </a:r>
            <a:endParaRPr lang="pt-BR" dirty="0"/>
          </a:p>
        </p:txBody>
      </p:sp>
      <p:sp>
        <p:nvSpPr>
          <p:cNvPr id="32" name="Botão de ação: Personalizar 31">
            <a:hlinkClick r:id="rId6" action="ppaction://hlinksldjump" highlightClick="1"/>
          </p:cNvPr>
          <p:cNvSpPr/>
          <p:nvPr/>
        </p:nvSpPr>
        <p:spPr>
          <a:xfrm>
            <a:off x="6300192" y="537321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CONCLUIR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151999" y="24836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Título:</a:t>
            </a:r>
            <a:endParaRPr lang="pt-BR" b="1" dirty="0"/>
          </a:p>
        </p:txBody>
      </p:sp>
      <p:sp>
        <p:nvSpPr>
          <p:cNvPr id="34" name="Botão de ação: Personalizar 33">
            <a:hlinkClick r:id="rId7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44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826296" y="1158012"/>
            <a:ext cx="5458258" cy="551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071670" y="5721046"/>
            <a:ext cx="500066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8" name="Botão de ação: Personalizar 7">
            <a:hlinkClick r:id="rId3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79174" y="1700808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Preencha pelo menos um dos campos abaixo para filtrar sua pesquisa.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979712" y="1988840"/>
            <a:ext cx="5184576" cy="19402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771800" y="2042187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3260998" y="2166322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419872" y="2042187"/>
            <a:ext cx="72008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H="1">
            <a:off x="4211960" y="2094314"/>
            <a:ext cx="76317" cy="162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355976" y="2042187"/>
            <a:ext cx="57606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1979712" y="2321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Interessado: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2984046" y="2333246"/>
            <a:ext cx="4036226" cy="18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1975932" y="2866515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Complemento:</a:t>
            </a:r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3059832" y="2879220"/>
            <a:ext cx="3960440" cy="208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1979712" y="322400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R.A</a:t>
            </a:r>
            <a:r>
              <a:rPr lang="pt-BR" sz="1200" dirty="0" smtClean="0"/>
              <a:t>.: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2407952" y="3204175"/>
            <a:ext cx="461609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763688" y="4268843"/>
            <a:ext cx="549059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tabLst>
                <a:tab pos="903288" algn="l"/>
                <a:tab pos="2149475" algn="l"/>
                <a:tab pos="3490913" algn="l"/>
                <a:tab pos="4310063" algn="l"/>
              </a:tabLst>
            </a:pPr>
            <a:r>
              <a:rPr lang="pt-BR" sz="800" dirty="0" smtClean="0"/>
              <a:t>070-12345678/2015	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 José Rita da Silva	Núcleo Rural São José	Chácara </a:t>
            </a:r>
            <a:r>
              <a:rPr lang="pt-BR" sz="800" b="1" dirty="0" smtClean="0">
                <a:solidFill>
                  <a:srgbClr val="FF0000"/>
                </a:solidFill>
              </a:rPr>
              <a:t>15	</a:t>
            </a:r>
            <a:r>
              <a:rPr lang="pt-BR" sz="800" dirty="0" smtClean="0"/>
              <a:t>Planaltina</a:t>
            </a:r>
          </a:p>
          <a:p>
            <a:pPr>
              <a:lnSpc>
                <a:spcPts val="2000"/>
              </a:lnSpc>
              <a:tabLst>
                <a:tab pos="903288" algn="l"/>
                <a:tab pos="2149475" algn="l"/>
                <a:tab pos="3490913" algn="l"/>
                <a:tab pos="4310063" algn="l"/>
              </a:tabLst>
            </a:pPr>
            <a:r>
              <a:rPr lang="pt-BR" sz="800" dirty="0" smtClean="0"/>
              <a:t>070-00010514/2017	Cláudia 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 Gomes	Núcleo Rural Tabatinga	Lote 1</a:t>
            </a:r>
            <a:r>
              <a:rPr lang="pt-BR" sz="800" b="1" dirty="0" smtClean="0">
                <a:solidFill>
                  <a:srgbClr val="FF0000"/>
                </a:solidFill>
              </a:rPr>
              <a:t>15</a:t>
            </a:r>
            <a:r>
              <a:rPr lang="pt-BR" sz="800" dirty="0" smtClean="0"/>
              <a:t>	Planaltina</a:t>
            </a:r>
          </a:p>
          <a:p>
            <a:pPr>
              <a:lnSpc>
                <a:spcPts val="2000"/>
              </a:lnSpc>
              <a:tabLst>
                <a:tab pos="903288" algn="l"/>
                <a:tab pos="2149475" algn="l"/>
                <a:tab pos="3490913" algn="l"/>
                <a:tab pos="4310063" algn="l"/>
              </a:tabLst>
            </a:pPr>
            <a:r>
              <a:rPr lang="pt-BR" sz="800" dirty="0" smtClean="0"/>
              <a:t>070-000011/2014	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na Queiróz	Colônia Agrícola  </a:t>
            </a:r>
            <a:r>
              <a:rPr lang="pt-BR" sz="800" dirty="0"/>
              <a:t>Lamarão	</a:t>
            </a:r>
            <a:r>
              <a:rPr lang="pt-BR" sz="800" dirty="0" smtClean="0"/>
              <a:t>Chácara </a:t>
            </a:r>
            <a:r>
              <a:rPr lang="pt-BR" sz="800" b="1" dirty="0">
                <a:solidFill>
                  <a:srgbClr val="FF0000"/>
                </a:solidFill>
              </a:rPr>
              <a:t>15 </a:t>
            </a:r>
            <a:r>
              <a:rPr lang="pt-BR" sz="800" dirty="0" smtClean="0"/>
              <a:t>	Planaltina</a:t>
            </a:r>
          </a:p>
          <a:p>
            <a:pPr>
              <a:lnSpc>
                <a:spcPts val="2000"/>
              </a:lnSpc>
              <a:tabLst>
                <a:tab pos="903288" algn="l"/>
                <a:tab pos="2149475" algn="l"/>
                <a:tab pos="3490913" algn="l"/>
                <a:tab pos="4310063" algn="l"/>
              </a:tabLst>
            </a:pPr>
            <a:r>
              <a:rPr lang="pt-BR" sz="800" dirty="0" smtClean="0"/>
              <a:t>070-000937/2014	José Cláudio de Ro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	Núcleo Rural Rio Preto	Lote 2</a:t>
            </a:r>
            <a:r>
              <a:rPr lang="pt-BR" sz="800" b="1" dirty="0" smtClean="0">
                <a:solidFill>
                  <a:srgbClr val="FF0000"/>
                </a:solidFill>
              </a:rPr>
              <a:t>15</a:t>
            </a:r>
            <a:r>
              <a:rPr lang="pt-BR" sz="800" dirty="0" smtClean="0"/>
              <a:t>	Planaltina</a:t>
            </a:r>
          </a:p>
          <a:p>
            <a:pPr>
              <a:lnSpc>
                <a:spcPts val="2000"/>
              </a:lnSpc>
              <a:tabLst>
                <a:tab pos="903288" algn="l"/>
                <a:tab pos="2149475" algn="l"/>
                <a:tab pos="3490913" algn="l"/>
                <a:tab pos="4310063" algn="l"/>
              </a:tabLst>
            </a:pPr>
            <a:r>
              <a:rPr lang="pt-BR" sz="800" dirty="0" smtClean="0"/>
              <a:t>070-001510/2011	José 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 Rochoso	Núcleo Rural Pipiripau	Lote </a:t>
            </a:r>
            <a:r>
              <a:rPr lang="pt-BR" sz="800" b="1" dirty="0" smtClean="0">
                <a:solidFill>
                  <a:srgbClr val="FF0000"/>
                </a:solidFill>
              </a:rPr>
              <a:t>15</a:t>
            </a:r>
            <a:r>
              <a:rPr lang="pt-BR" sz="800" dirty="0" smtClean="0"/>
              <a:t>	Planaltina</a:t>
            </a:r>
            <a:endParaRPr lang="pt-BR" sz="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992954" y="2287058"/>
            <a:ext cx="64294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Maria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64962" y="2852936"/>
            <a:ext cx="64294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15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9" name="Botão de ação: Personalizar 48">
            <a:hlinkClick r:id="rId5" action="ppaction://hlinksldjump" highlightClick="1"/>
          </p:cNvPr>
          <p:cNvSpPr/>
          <p:nvPr/>
        </p:nvSpPr>
        <p:spPr>
          <a:xfrm>
            <a:off x="6966280" y="430101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2" name="Retângulo 1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79712" y="1158012"/>
            <a:ext cx="29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latin typeface="Franklin Gothic Demi Cond" panose="020B0706030402020204" pitchFamily="34" charset="0"/>
              </a:rPr>
              <a:t>PESQUISAR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979712" y="1527344"/>
            <a:ext cx="4092486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otão de ação: Personalizar 11">
            <a:hlinkClick r:id="rId6" action="ppaction://hlinksldjump" highlightClick="1"/>
          </p:cNvPr>
          <p:cNvSpPr/>
          <p:nvPr/>
        </p:nvSpPr>
        <p:spPr>
          <a:xfrm>
            <a:off x="6063063" y="1527320"/>
            <a:ext cx="1173233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ALTERAR FILTRO</a:t>
            </a:r>
            <a:endParaRPr lang="pt-BR" b="1" dirty="0"/>
          </a:p>
        </p:txBody>
      </p:sp>
      <p:sp>
        <p:nvSpPr>
          <p:cNvPr id="46" name="Retângulo 45"/>
          <p:cNvSpPr/>
          <p:nvPr/>
        </p:nvSpPr>
        <p:spPr>
          <a:xfrm>
            <a:off x="2915816" y="2593271"/>
            <a:ext cx="4104456" cy="18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79712" y="2552187"/>
            <a:ext cx="10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Localidade:</a:t>
            </a:r>
            <a:endParaRPr lang="pt-BR" sz="1200" dirty="0"/>
          </a:p>
        </p:txBody>
      </p:sp>
      <p:sp>
        <p:nvSpPr>
          <p:cNvPr id="50" name="Retângulo 49"/>
          <p:cNvSpPr/>
          <p:nvPr/>
        </p:nvSpPr>
        <p:spPr>
          <a:xfrm>
            <a:off x="1835696" y="4048916"/>
            <a:ext cx="756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Nº PROCESSO</a:t>
            </a:r>
            <a:endParaRPr lang="pt-BR" sz="800" dirty="0"/>
          </a:p>
        </p:txBody>
      </p:sp>
      <p:sp>
        <p:nvSpPr>
          <p:cNvPr id="51" name="Retângulo 50"/>
          <p:cNvSpPr/>
          <p:nvPr/>
        </p:nvSpPr>
        <p:spPr>
          <a:xfrm>
            <a:off x="2590384" y="4048916"/>
            <a:ext cx="1368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NOME DO OCUPANTE</a:t>
            </a:r>
            <a:endParaRPr lang="pt-BR" sz="800" dirty="0"/>
          </a:p>
        </p:txBody>
      </p:sp>
      <p:sp>
        <p:nvSpPr>
          <p:cNvPr id="52" name="Retângulo 51"/>
          <p:cNvSpPr/>
          <p:nvPr/>
        </p:nvSpPr>
        <p:spPr>
          <a:xfrm>
            <a:off x="3960080" y="4048916"/>
            <a:ext cx="1332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LOCALIDADE</a:t>
            </a:r>
            <a:endParaRPr lang="pt-BR" sz="800" dirty="0"/>
          </a:p>
        </p:txBody>
      </p:sp>
      <p:sp>
        <p:nvSpPr>
          <p:cNvPr id="53" name="Retângulo 52"/>
          <p:cNvSpPr/>
          <p:nvPr/>
        </p:nvSpPr>
        <p:spPr>
          <a:xfrm>
            <a:off x="5292176" y="4048916"/>
            <a:ext cx="864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COMPLEMENTO</a:t>
            </a:r>
            <a:endParaRPr lang="pt-BR" sz="900" dirty="0"/>
          </a:p>
        </p:txBody>
      </p:sp>
      <p:sp>
        <p:nvSpPr>
          <p:cNvPr id="54" name="Retângulo 53"/>
          <p:cNvSpPr/>
          <p:nvPr/>
        </p:nvSpPr>
        <p:spPr>
          <a:xfrm>
            <a:off x="6156264" y="4052819"/>
            <a:ext cx="792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RA</a:t>
            </a:r>
            <a:endParaRPr lang="pt-BR" sz="900" dirty="0"/>
          </a:p>
        </p:txBody>
      </p:sp>
      <p:sp>
        <p:nvSpPr>
          <p:cNvPr id="55" name="Retângulo 54"/>
          <p:cNvSpPr/>
          <p:nvPr/>
        </p:nvSpPr>
        <p:spPr>
          <a:xfrm>
            <a:off x="6930280" y="4048916"/>
            <a:ext cx="324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15505" y="2056596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Processo:</a:t>
            </a:r>
            <a:endParaRPr lang="pt-BR" sz="1200" dirty="0"/>
          </a:p>
        </p:txBody>
      </p:sp>
      <p:sp>
        <p:nvSpPr>
          <p:cNvPr id="48" name="Botão de ação: Personalizar 47">
            <a:hlinkClick r:id="rId7" action="ppaction://hlinksldjump" highlightClick="1"/>
          </p:cNvPr>
          <p:cNvSpPr/>
          <p:nvPr/>
        </p:nvSpPr>
        <p:spPr>
          <a:xfrm>
            <a:off x="5072066" y="3500438"/>
            <a:ext cx="1843708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PESQUISAR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929058" y="564357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&lt;  1  2  3  &gt;</a:t>
            </a:r>
            <a:endParaRPr lang="pt-BR" sz="1400" b="1" dirty="0"/>
          </a:p>
        </p:txBody>
      </p:sp>
      <p:cxnSp>
        <p:nvCxnSpPr>
          <p:cNvPr id="61" name="Conector reto 60"/>
          <p:cNvCxnSpPr/>
          <p:nvPr/>
        </p:nvCxnSpPr>
        <p:spPr>
          <a:xfrm>
            <a:off x="5035533" y="2166322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5214942" y="2042187"/>
            <a:ext cx="39600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Botão de ação: Personalizar 62">
            <a:hlinkClick r:id="rId5" action="ppaction://hlinksldjump" highlightClick="1"/>
          </p:cNvPr>
          <p:cNvSpPr/>
          <p:nvPr/>
        </p:nvSpPr>
        <p:spPr>
          <a:xfrm>
            <a:off x="6966280" y="5357826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64" name="Botão de ação: Personalizar 63">
            <a:hlinkClick r:id="rId5" action="ppaction://hlinksldjump" highlightClick="1"/>
          </p:cNvPr>
          <p:cNvSpPr/>
          <p:nvPr/>
        </p:nvSpPr>
        <p:spPr>
          <a:xfrm>
            <a:off x="6966280" y="509362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65" name="Botão de ação: Personalizar 64">
            <a:hlinkClick r:id="rId5" action="ppaction://hlinksldjump" highlightClick="1"/>
          </p:cNvPr>
          <p:cNvSpPr/>
          <p:nvPr/>
        </p:nvSpPr>
        <p:spPr>
          <a:xfrm>
            <a:off x="6966280" y="4829420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66" name="Botão de ação: Personalizar 65">
            <a:hlinkClick r:id="rId5" action="ppaction://hlinksldjump" highlightClick="1"/>
          </p:cNvPr>
          <p:cNvSpPr/>
          <p:nvPr/>
        </p:nvSpPr>
        <p:spPr>
          <a:xfrm>
            <a:off x="6966280" y="4565217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RELAÇÃO DE </a:t>
            </a:r>
            <a:r>
              <a:rPr lang="pt-BR" b="1" dirty="0" err="1" smtClean="0"/>
              <a:t>OCs</a:t>
            </a:r>
            <a:r>
              <a:rPr lang="pt-BR" b="1" dirty="0" smtClean="0"/>
              <a:t> COM PRAZO PARA HOJE</a:t>
            </a:r>
            <a:endParaRPr lang="pt-BR" b="1" dirty="0"/>
          </a:p>
        </p:txBody>
      </p:sp>
      <p:sp>
        <p:nvSpPr>
          <p:cNvPr id="21" name="Botão de ação: Personalizar 20">
            <a:hlinkClick r:id="rId4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63824"/>
              </p:ext>
            </p:extLst>
          </p:nvPr>
        </p:nvGraphicFramePr>
        <p:xfrm>
          <a:off x="1854609" y="1571612"/>
          <a:ext cx="5399998" cy="343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7193"/>
                <a:gridCol w="2571768"/>
                <a:gridCol w="1000132"/>
                <a:gridCol w="610905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Processo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Interessado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Prazo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Ação</a:t>
                      </a:r>
                      <a:endParaRPr lang="pt-BR" sz="9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070-000125/2011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João Carlos dos</a:t>
                      </a:r>
                      <a:r>
                        <a:rPr lang="pt-BR" sz="800" baseline="0" dirty="0" smtClean="0"/>
                        <a:t> Santos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08/11/2019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070-000678/2011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Marco Antônio</a:t>
                      </a:r>
                      <a:r>
                        <a:rPr lang="pt-BR" sz="800" baseline="0" dirty="0" smtClean="0"/>
                        <a:t> Ribeiro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08/11/2019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070-000947/2011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Ana Cláudia</a:t>
                      </a:r>
                      <a:r>
                        <a:rPr lang="pt-BR" sz="800" baseline="0" dirty="0" smtClean="0"/>
                        <a:t> Nunes </a:t>
                      </a:r>
                      <a:r>
                        <a:rPr lang="pt-BR" sz="800" baseline="0" dirty="0" err="1" smtClean="0"/>
                        <a:t>Bianco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08/11/2019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070-000106/2012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Josefa de Souza Cruz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08/11/2019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070-000119/2012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Altamiro Luis Viana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08/11/2019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070-005687/2013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Maria das Dores </a:t>
                      </a:r>
                      <a:r>
                        <a:rPr lang="pt-BR" sz="800" dirty="0" err="1" smtClean="0"/>
                        <a:t>Belfort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08/11/2019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070-000555/2014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err="1" smtClean="0"/>
                        <a:t>Carlixto</a:t>
                      </a:r>
                      <a:r>
                        <a:rPr lang="pt-BR" sz="800" dirty="0" smtClean="0"/>
                        <a:t> </a:t>
                      </a:r>
                      <a:r>
                        <a:rPr lang="pt-BR" sz="800" dirty="0" err="1" smtClean="0"/>
                        <a:t>Rúbio</a:t>
                      </a:r>
                      <a:r>
                        <a:rPr lang="pt-BR" sz="800" dirty="0" smtClean="0"/>
                        <a:t> Antunes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08/11/2019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070-000668/2016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Agropecuária Boi Bravo </a:t>
                      </a:r>
                      <a:r>
                        <a:rPr lang="pt-BR" sz="800" dirty="0" err="1" smtClean="0"/>
                        <a:t>Ltda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08/11/2019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070-001010/2017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Ana Maria </a:t>
                      </a:r>
                      <a:r>
                        <a:rPr lang="pt-BR" sz="800" dirty="0" err="1" smtClean="0"/>
                        <a:t>Braguinha</a:t>
                      </a:r>
                      <a:r>
                        <a:rPr lang="pt-BR" sz="800" dirty="0" smtClean="0"/>
                        <a:t> Gertrudes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08/11/2019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Botão de ação: Personalizar 46">
            <a:hlinkClick r:id="rId5" action="ppaction://hlinksldjump" highlightClick="1"/>
          </p:cNvPr>
          <p:cNvSpPr/>
          <p:nvPr/>
        </p:nvSpPr>
        <p:spPr>
          <a:xfrm>
            <a:off x="6822203" y="1894863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Botão de ação: Personalizar 55">
            <a:hlinkClick r:id="rId5" action="ppaction://hlinksldjump" highlightClick="1"/>
          </p:cNvPr>
          <p:cNvSpPr/>
          <p:nvPr/>
        </p:nvSpPr>
        <p:spPr>
          <a:xfrm>
            <a:off x="6822203" y="2244397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rId5" action="ppaction://hlinksldjump" highlightClick="1"/>
          </p:cNvPr>
          <p:cNvSpPr/>
          <p:nvPr/>
        </p:nvSpPr>
        <p:spPr>
          <a:xfrm>
            <a:off x="6822203" y="2593931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Botão de ação: Personalizar 57">
            <a:hlinkClick r:id="rId5" action="ppaction://hlinksldjump" highlightClick="1"/>
          </p:cNvPr>
          <p:cNvSpPr/>
          <p:nvPr/>
        </p:nvSpPr>
        <p:spPr>
          <a:xfrm>
            <a:off x="6822203" y="4691134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6822203" y="4341601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0" name="Botão de ação: Personalizar 59">
            <a:hlinkClick r:id="rId5" action="ppaction://hlinksldjump" highlightClick="1"/>
          </p:cNvPr>
          <p:cNvSpPr/>
          <p:nvPr/>
        </p:nvSpPr>
        <p:spPr>
          <a:xfrm>
            <a:off x="6822203" y="3992067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Botão de ação: Personalizar 60">
            <a:hlinkClick r:id="rId5" action="ppaction://hlinksldjump" highlightClick="1"/>
          </p:cNvPr>
          <p:cNvSpPr/>
          <p:nvPr/>
        </p:nvSpPr>
        <p:spPr>
          <a:xfrm>
            <a:off x="6822203" y="3642533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Botão de ação: Personalizar 61">
            <a:hlinkClick r:id="rId5" action="ppaction://hlinksldjump" highlightClick="1"/>
          </p:cNvPr>
          <p:cNvSpPr/>
          <p:nvPr/>
        </p:nvSpPr>
        <p:spPr>
          <a:xfrm>
            <a:off x="6822203" y="3292999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Botão de ação: Personalizar 62">
            <a:hlinkClick r:id="rId5" action="ppaction://hlinksldjump" highlightClick="1"/>
          </p:cNvPr>
          <p:cNvSpPr/>
          <p:nvPr/>
        </p:nvSpPr>
        <p:spPr>
          <a:xfrm>
            <a:off x="6822203" y="2943465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715008" y="1857364"/>
            <a:ext cx="857256" cy="3286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2285984" y="5357826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Considerando o dia 08/11/2019 como “hoje”.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4" name="Botão de ação: Personalizar 23">
            <a:hlinkClick r:id="rId6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1744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RELAÇÃO DE </a:t>
            </a:r>
            <a:r>
              <a:rPr lang="pt-BR" b="1" dirty="0" err="1" smtClean="0"/>
              <a:t>OCs</a:t>
            </a:r>
            <a:r>
              <a:rPr lang="pt-BR" b="1" dirty="0" smtClean="0"/>
              <a:t> COM PRAZO EXPIRADO</a:t>
            </a:r>
            <a:endParaRPr lang="pt-BR" b="1" dirty="0"/>
          </a:p>
        </p:txBody>
      </p:sp>
      <p:sp>
        <p:nvSpPr>
          <p:cNvPr id="21" name="Botão de ação: Personalizar 20">
            <a:hlinkClick r:id="rId4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63824"/>
              </p:ext>
            </p:extLst>
          </p:nvPr>
        </p:nvGraphicFramePr>
        <p:xfrm>
          <a:off x="1854609" y="1571612"/>
          <a:ext cx="5399998" cy="343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7193"/>
                <a:gridCol w="2571768"/>
                <a:gridCol w="1000132"/>
                <a:gridCol w="610905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Processo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Interessado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Prazo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Ação</a:t>
                      </a:r>
                      <a:endParaRPr lang="pt-BR" sz="9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070-000125/2011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João Carlos dos</a:t>
                      </a:r>
                      <a:r>
                        <a:rPr lang="pt-BR" sz="800" baseline="0" dirty="0" smtClean="0"/>
                        <a:t> Santos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rgbClr val="FF0000"/>
                          </a:solidFill>
                        </a:rPr>
                        <a:t>28/07/2019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070-000678/2011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Marco Antônio</a:t>
                      </a:r>
                      <a:r>
                        <a:rPr lang="pt-BR" sz="800" baseline="0" dirty="0" smtClean="0"/>
                        <a:t> Ribeiro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rgbClr val="FF0000"/>
                          </a:solidFill>
                        </a:rPr>
                        <a:t>01/09/2019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070-000947/2011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Ana Cláudia</a:t>
                      </a:r>
                      <a:r>
                        <a:rPr lang="pt-BR" sz="800" baseline="0" dirty="0" smtClean="0"/>
                        <a:t> Nunes </a:t>
                      </a:r>
                      <a:r>
                        <a:rPr lang="pt-BR" sz="800" baseline="0" dirty="0" err="1" smtClean="0"/>
                        <a:t>Bianco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rgbClr val="FF0000"/>
                          </a:solidFill>
                        </a:rPr>
                        <a:t>08/09/2019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070-000106/2012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Josefa de Souza Cruz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rgbClr val="FF0000"/>
                          </a:solidFill>
                        </a:rPr>
                        <a:t>28/10/2019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070-000119/2012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Altamiro Luis Viana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rgbClr val="FF0000"/>
                          </a:solidFill>
                        </a:rPr>
                        <a:t>30/10/2019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070-005687/2013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Maria das Dores </a:t>
                      </a:r>
                      <a:r>
                        <a:rPr lang="pt-BR" sz="800" dirty="0" err="1" smtClean="0"/>
                        <a:t>Belfort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rgbClr val="FF0000"/>
                          </a:solidFill>
                        </a:rPr>
                        <a:t>30/10/2019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070-000555/2014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err="1" smtClean="0"/>
                        <a:t>Carlixto</a:t>
                      </a:r>
                      <a:r>
                        <a:rPr lang="pt-BR" sz="800" dirty="0" smtClean="0"/>
                        <a:t> </a:t>
                      </a:r>
                      <a:r>
                        <a:rPr lang="pt-BR" sz="800" dirty="0" err="1" smtClean="0"/>
                        <a:t>Rúbio</a:t>
                      </a:r>
                      <a:r>
                        <a:rPr lang="pt-BR" sz="800" dirty="0" smtClean="0"/>
                        <a:t> Antunes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rgbClr val="FF0000"/>
                          </a:solidFill>
                        </a:rPr>
                        <a:t>05/11/2019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070-000668/2016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Agropecuária Boi Bravo </a:t>
                      </a:r>
                      <a:r>
                        <a:rPr lang="pt-BR" sz="800" dirty="0" err="1" smtClean="0"/>
                        <a:t>Ltda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rgbClr val="FF0000"/>
                          </a:solidFill>
                        </a:rPr>
                        <a:t>07/11/2019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  <a:tr h="3492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070-001010/2017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/>
                        <a:t>Ana Maria </a:t>
                      </a:r>
                      <a:r>
                        <a:rPr lang="pt-BR" sz="800" dirty="0" err="1" smtClean="0"/>
                        <a:t>Braguinha</a:t>
                      </a:r>
                      <a:r>
                        <a:rPr lang="pt-BR" sz="800" dirty="0" smtClean="0"/>
                        <a:t> Gertrudes</a:t>
                      </a:r>
                      <a:endParaRPr lang="pt-B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rgbClr val="FF0000"/>
                          </a:solidFill>
                        </a:rPr>
                        <a:t>07/11/2019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Botão de ação: Personalizar 46">
            <a:hlinkClick r:id="rId5" action="ppaction://hlinksldjump" highlightClick="1"/>
          </p:cNvPr>
          <p:cNvSpPr/>
          <p:nvPr/>
        </p:nvSpPr>
        <p:spPr>
          <a:xfrm>
            <a:off x="6822203" y="1894863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Botão de ação: Personalizar 55">
            <a:hlinkClick r:id="rId5" action="ppaction://hlinksldjump" highlightClick="1"/>
          </p:cNvPr>
          <p:cNvSpPr/>
          <p:nvPr/>
        </p:nvSpPr>
        <p:spPr>
          <a:xfrm>
            <a:off x="6822203" y="2244397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rId5" action="ppaction://hlinksldjump" highlightClick="1"/>
          </p:cNvPr>
          <p:cNvSpPr/>
          <p:nvPr/>
        </p:nvSpPr>
        <p:spPr>
          <a:xfrm>
            <a:off x="6822203" y="2593931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Botão de ação: Personalizar 57">
            <a:hlinkClick r:id="rId5" action="ppaction://hlinksldjump" highlightClick="1"/>
          </p:cNvPr>
          <p:cNvSpPr/>
          <p:nvPr/>
        </p:nvSpPr>
        <p:spPr>
          <a:xfrm>
            <a:off x="6822203" y="4691134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9" name="Botão de ação: Personalizar 58">
            <a:hlinkClick r:id="rId5" action="ppaction://hlinksldjump" highlightClick="1"/>
          </p:cNvPr>
          <p:cNvSpPr/>
          <p:nvPr/>
        </p:nvSpPr>
        <p:spPr>
          <a:xfrm>
            <a:off x="6822203" y="4341601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0" name="Botão de ação: Personalizar 59">
            <a:hlinkClick r:id="rId5" action="ppaction://hlinksldjump" highlightClick="1"/>
          </p:cNvPr>
          <p:cNvSpPr/>
          <p:nvPr/>
        </p:nvSpPr>
        <p:spPr>
          <a:xfrm>
            <a:off x="6822203" y="3992067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Botão de ação: Personalizar 60">
            <a:hlinkClick r:id="rId5" action="ppaction://hlinksldjump" highlightClick="1"/>
          </p:cNvPr>
          <p:cNvSpPr/>
          <p:nvPr/>
        </p:nvSpPr>
        <p:spPr>
          <a:xfrm>
            <a:off x="6822203" y="3642533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Botão de ação: Personalizar 61">
            <a:hlinkClick r:id="rId5" action="ppaction://hlinksldjump" highlightClick="1"/>
          </p:cNvPr>
          <p:cNvSpPr/>
          <p:nvPr/>
        </p:nvSpPr>
        <p:spPr>
          <a:xfrm>
            <a:off x="6822203" y="3292999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Botão de ação: Personalizar 62">
            <a:hlinkClick r:id="rId5" action="ppaction://hlinksldjump" highlightClick="1"/>
          </p:cNvPr>
          <p:cNvSpPr/>
          <p:nvPr/>
        </p:nvSpPr>
        <p:spPr>
          <a:xfrm>
            <a:off x="6822203" y="2943465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715008" y="1857364"/>
            <a:ext cx="857256" cy="3286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Botão de ação: Personalizar 22">
            <a:hlinkClick r:id="rId6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1744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1972642" y="1592420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1979712" y="1828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975934" y="20752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86446" y="20752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857488" y="182841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714612" y="2075296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2643174" y="15942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070-000125/2011</a:t>
            </a:r>
            <a:endParaRPr lang="pt-BR" sz="12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181736" y="2075296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988748" y="1594280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14876" y="158951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26/01/2011</a:t>
            </a:r>
            <a:endParaRPr lang="pt-BR" sz="1200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1988357" y="2322949"/>
            <a:ext cx="101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Telefone(s):</a:t>
            </a:r>
            <a:endParaRPr lang="pt-BR" sz="1200" b="1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3000364" y="232294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(61)99937-4248</a:t>
            </a:r>
            <a:endParaRPr lang="pt-BR" sz="1200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4143372" y="2322949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(61)3435-6564</a:t>
            </a:r>
            <a:endParaRPr lang="pt-BR" sz="1200" dirty="0"/>
          </a:p>
        </p:txBody>
      </p:sp>
      <p:sp>
        <p:nvSpPr>
          <p:cNvPr id="157" name="CaixaDeTexto 156"/>
          <p:cNvSpPr txBox="1"/>
          <p:nvPr/>
        </p:nvSpPr>
        <p:spPr>
          <a:xfrm>
            <a:off x="2000232" y="25567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E-mail</a:t>
            </a:r>
            <a:r>
              <a:rPr lang="pt-BR" sz="1200" b="1" dirty="0" smtClean="0"/>
              <a:t>:</a:t>
            </a:r>
            <a:endParaRPr lang="pt-BR" sz="1200" b="1" dirty="0"/>
          </a:p>
        </p:txBody>
      </p:sp>
      <p:sp>
        <p:nvSpPr>
          <p:cNvPr id="158" name="CaixaDeTexto 157"/>
          <p:cNvSpPr txBox="1"/>
          <p:nvPr/>
        </p:nvSpPr>
        <p:spPr>
          <a:xfrm>
            <a:off x="2571736" y="2556747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marianaq@email.com.br</a:t>
            </a:r>
            <a:endParaRPr lang="pt-BR" sz="1200" dirty="0"/>
          </a:p>
        </p:txBody>
      </p:sp>
      <p:cxnSp>
        <p:nvCxnSpPr>
          <p:cNvPr id="175" name="Conector reto 174"/>
          <p:cNvCxnSpPr/>
          <p:nvPr/>
        </p:nvCxnSpPr>
        <p:spPr>
          <a:xfrm>
            <a:off x="2014529" y="155866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928794" y="134263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211" name="Retângulo de cantos arredondados 210"/>
          <p:cNvSpPr/>
          <p:nvPr/>
        </p:nvSpPr>
        <p:spPr>
          <a:xfrm>
            <a:off x="1889068" y="2975362"/>
            <a:ext cx="1188000" cy="4320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Data Abertura</a:t>
            </a:r>
          </a:p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08/11/2019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5220072" y="2975410"/>
            <a:ext cx="1418998" cy="432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Prazo Estipulado</a:t>
            </a:r>
          </a:p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19/11/2019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213" name="Conector reto 212"/>
          <p:cNvCxnSpPr/>
          <p:nvPr/>
        </p:nvCxnSpPr>
        <p:spPr>
          <a:xfrm>
            <a:off x="1889069" y="4618932"/>
            <a:ext cx="5196847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tângulo 213"/>
          <p:cNvSpPr/>
          <p:nvPr/>
        </p:nvSpPr>
        <p:spPr>
          <a:xfrm>
            <a:off x="1889069" y="3665862"/>
            <a:ext cx="5196847" cy="87071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 anchorCtr="0"/>
          <a:lstStyle/>
          <a:p>
            <a:r>
              <a:rPr lang="pt-BR" sz="1400" dirty="0" smtClean="0">
                <a:solidFill>
                  <a:schemeClr val="tx1"/>
                </a:solidFill>
              </a:rPr>
              <a:t>Contatada a filha (Marina).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5" name="CaixaDeTexto 214"/>
          <p:cNvSpPr txBox="1"/>
          <p:nvPr/>
        </p:nvSpPr>
        <p:spPr>
          <a:xfrm>
            <a:off x="1831543" y="3418546"/>
            <a:ext cx="180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</a:t>
            </a:r>
            <a:endParaRPr lang="pt-BR" sz="14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1835696" y="4714690"/>
            <a:ext cx="73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Ação:</a:t>
            </a:r>
            <a:endParaRPr lang="pt-BR" sz="1600" dirty="0"/>
          </a:p>
        </p:txBody>
      </p:sp>
      <p:sp>
        <p:nvSpPr>
          <p:cNvPr id="217" name="Retângulo 216"/>
          <p:cNvSpPr/>
          <p:nvPr/>
        </p:nvSpPr>
        <p:spPr>
          <a:xfrm>
            <a:off x="2443800" y="4714691"/>
            <a:ext cx="3223118" cy="27727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Escolha uma ação...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8" name="Botão de ação: Avançar ou Próximo 217">
            <a:hlinkClick r:id="rId5" action="ppaction://hlinksldjump" highlightClick="1"/>
          </p:cNvPr>
          <p:cNvSpPr/>
          <p:nvPr/>
        </p:nvSpPr>
        <p:spPr>
          <a:xfrm rot="5400000">
            <a:off x="5405480" y="4745329"/>
            <a:ext cx="277278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aixaDeTexto 218"/>
          <p:cNvSpPr txBox="1"/>
          <p:nvPr/>
        </p:nvSpPr>
        <p:spPr>
          <a:xfrm>
            <a:off x="5652120" y="4714690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Prazo:</a:t>
            </a:r>
            <a:endParaRPr lang="pt-BR" sz="1600" dirty="0"/>
          </a:p>
        </p:txBody>
      </p:sp>
      <p:sp>
        <p:nvSpPr>
          <p:cNvPr id="220" name="Retângulo 219"/>
          <p:cNvSpPr/>
          <p:nvPr/>
        </p:nvSpPr>
        <p:spPr>
          <a:xfrm>
            <a:off x="6320133" y="4745328"/>
            <a:ext cx="381914" cy="307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/>
          <p:nvPr/>
        </p:nvCxnSpPr>
        <p:spPr>
          <a:xfrm>
            <a:off x="1907704" y="5548009"/>
            <a:ext cx="518457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/>
          <p:cNvSpPr txBox="1"/>
          <p:nvPr/>
        </p:nvSpPr>
        <p:spPr>
          <a:xfrm>
            <a:off x="1835696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Data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4" name="CaixaDeTexto 223"/>
          <p:cNvSpPr txBox="1"/>
          <p:nvPr/>
        </p:nvSpPr>
        <p:spPr>
          <a:xfrm>
            <a:off x="1835696" y="5259977"/>
            <a:ext cx="14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Histórico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5" name="CaixaDeTexto 224"/>
          <p:cNvSpPr txBox="1"/>
          <p:nvPr/>
        </p:nvSpPr>
        <p:spPr>
          <a:xfrm>
            <a:off x="2666924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Ação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6" name="CaixaDeTexto 225"/>
          <p:cNvSpPr txBox="1"/>
          <p:nvPr/>
        </p:nvSpPr>
        <p:spPr>
          <a:xfrm>
            <a:off x="6155511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Prazo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cxnSp>
        <p:nvCxnSpPr>
          <p:cNvPr id="227" name="Conector reto 226"/>
          <p:cNvCxnSpPr/>
          <p:nvPr/>
        </p:nvCxnSpPr>
        <p:spPr>
          <a:xfrm>
            <a:off x="1907704" y="5764033"/>
            <a:ext cx="518457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>
            <a:off x="2007166" y="285293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1907704" y="5229200"/>
            <a:ext cx="393960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aixaDeTexto 230"/>
          <p:cNvSpPr txBox="1"/>
          <p:nvPr/>
        </p:nvSpPr>
        <p:spPr>
          <a:xfrm>
            <a:off x="6640291" y="4725144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dias.</a:t>
            </a:r>
            <a:endParaRPr lang="pt-BR" sz="1600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6702047" y="3282017"/>
            <a:ext cx="381914" cy="36004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 2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rId6" action="ppaction://hlinksldjump" highlightClick="1"/>
          </p:cNvPr>
          <p:cNvSpPr/>
          <p:nvPr/>
        </p:nvSpPr>
        <p:spPr>
          <a:xfrm>
            <a:off x="6072198" y="5143512"/>
            <a:ext cx="1020081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Registrar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8" name="Botão de ação: Personalizar 57">
            <a:hlinkClick r:id="rId7" action="ppaction://hlinksldjump" highlightClick="1"/>
          </p:cNvPr>
          <p:cNvSpPr/>
          <p:nvPr/>
        </p:nvSpPr>
        <p:spPr>
          <a:xfrm>
            <a:off x="3286116" y="3071810"/>
            <a:ext cx="1643074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Finalizar OC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1857356" y="5786454"/>
            <a:ext cx="5214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  <a:tab pos="4310063" algn="l"/>
              </a:tabLst>
            </a:pPr>
            <a:r>
              <a:rPr lang="pt-BR" sz="1000" dirty="0" smtClean="0"/>
              <a:t>08/11/2019	Ligação telefônica (familiar) - sucesso.	19/11/2019</a:t>
            </a:r>
            <a:endParaRPr lang="pt-BR" sz="10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1928794" y="635795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  <a:tab pos="4310063" algn="l"/>
              </a:tabLst>
            </a:pPr>
            <a:r>
              <a:rPr lang="pt-BR" sz="1000" dirty="0" smtClean="0">
                <a:solidFill>
                  <a:srgbClr val="FF0000"/>
                </a:solidFill>
              </a:rPr>
              <a:t>Colocar como </a:t>
            </a:r>
            <a:r>
              <a:rPr lang="pt-BR" sz="1000" dirty="0" err="1" smtClean="0">
                <a:solidFill>
                  <a:srgbClr val="FF0000"/>
                </a:solidFill>
              </a:rPr>
              <a:t>pop-up</a:t>
            </a:r>
            <a:r>
              <a:rPr lang="pt-BR" sz="1000" dirty="0" smtClean="0">
                <a:solidFill>
                  <a:srgbClr val="FF0000"/>
                </a:solidFill>
              </a:rPr>
              <a:t>, pois poderá se consultar outras informações enquanto a janela de contato estiver aberta.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52" name="Botão de ação: Personalizar 51">
            <a:hlinkClick r:id="rId8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3" name="Chave esquerda 52"/>
          <p:cNvSpPr/>
          <p:nvPr/>
        </p:nvSpPr>
        <p:spPr>
          <a:xfrm>
            <a:off x="1428728" y="3500438"/>
            <a:ext cx="357190" cy="242889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 rot="16200000">
            <a:off x="-327575" y="4530217"/>
            <a:ext cx="30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Pronto para preencher a 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1002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1972642" y="1592420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1979712" y="1828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975934" y="20752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86446" y="20752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857488" y="182841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714612" y="2075296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2643174" y="15942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070-000125/2011</a:t>
            </a:r>
            <a:endParaRPr lang="pt-BR" sz="12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181736" y="2075296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988748" y="1594280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14876" y="158951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26/01/2011</a:t>
            </a:r>
            <a:endParaRPr lang="pt-BR" sz="1200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1988357" y="2322949"/>
            <a:ext cx="101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Telefone(s):</a:t>
            </a:r>
            <a:endParaRPr lang="pt-BR" sz="1200" b="1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3000364" y="232294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(61)99937-4248</a:t>
            </a:r>
            <a:endParaRPr lang="pt-BR" sz="1200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4143372" y="2322949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(61)3435-6564</a:t>
            </a:r>
            <a:endParaRPr lang="pt-BR" sz="1200" dirty="0"/>
          </a:p>
        </p:txBody>
      </p:sp>
      <p:sp>
        <p:nvSpPr>
          <p:cNvPr id="157" name="CaixaDeTexto 156"/>
          <p:cNvSpPr txBox="1"/>
          <p:nvPr/>
        </p:nvSpPr>
        <p:spPr>
          <a:xfrm>
            <a:off x="2000232" y="25567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E-mail</a:t>
            </a:r>
            <a:r>
              <a:rPr lang="pt-BR" sz="1200" b="1" dirty="0" smtClean="0"/>
              <a:t>:</a:t>
            </a:r>
            <a:endParaRPr lang="pt-BR" sz="1200" b="1" dirty="0"/>
          </a:p>
        </p:txBody>
      </p:sp>
      <p:sp>
        <p:nvSpPr>
          <p:cNvPr id="158" name="CaixaDeTexto 157"/>
          <p:cNvSpPr txBox="1"/>
          <p:nvPr/>
        </p:nvSpPr>
        <p:spPr>
          <a:xfrm>
            <a:off x="2571736" y="2556747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marianaq@email.com.br</a:t>
            </a:r>
            <a:endParaRPr lang="pt-BR" sz="1200" dirty="0"/>
          </a:p>
        </p:txBody>
      </p:sp>
      <p:cxnSp>
        <p:nvCxnSpPr>
          <p:cNvPr id="175" name="Conector reto 174"/>
          <p:cNvCxnSpPr/>
          <p:nvPr/>
        </p:nvCxnSpPr>
        <p:spPr>
          <a:xfrm>
            <a:off x="2014529" y="155866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928794" y="134263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211" name="Retângulo de cantos arredondados 210"/>
          <p:cNvSpPr/>
          <p:nvPr/>
        </p:nvSpPr>
        <p:spPr>
          <a:xfrm>
            <a:off x="1889068" y="2975362"/>
            <a:ext cx="1188000" cy="4320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Data Abertura</a:t>
            </a:r>
          </a:p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08/11/2019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5220072" y="2975410"/>
            <a:ext cx="1418998" cy="432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Prazo Estipulado</a:t>
            </a:r>
          </a:p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08/11/2019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213" name="Conector reto 212"/>
          <p:cNvCxnSpPr/>
          <p:nvPr/>
        </p:nvCxnSpPr>
        <p:spPr>
          <a:xfrm>
            <a:off x="1889069" y="4618932"/>
            <a:ext cx="5196847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tângulo 213"/>
          <p:cNvSpPr/>
          <p:nvPr/>
        </p:nvSpPr>
        <p:spPr>
          <a:xfrm>
            <a:off x="1889069" y="3665862"/>
            <a:ext cx="5196847" cy="87071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 anchorCtr="0"/>
          <a:lstStyle/>
          <a:p>
            <a:r>
              <a:rPr lang="pt-BR" sz="1400" dirty="0" smtClean="0">
                <a:solidFill>
                  <a:schemeClr val="tx1"/>
                </a:solidFill>
              </a:rPr>
              <a:t>Contatada a filha (Marina).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5" name="CaixaDeTexto 214"/>
          <p:cNvSpPr txBox="1"/>
          <p:nvPr/>
        </p:nvSpPr>
        <p:spPr>
          <a:xfrm>
            <a:off x="1831543" y="3418546"/>
            <a:ext cx="180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</a:t>
            </a:r>
            <a:endParaRPr lang="pt-BR" sz="14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1835696" y="4714690"/>
            <a:ext cx="73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Ação:</a:t>
            </a:r>
            <a:endParaRPr lang="pt-BR" sz="1600" dirty="0"/>
          </a:p>
        </p:txBody>
      </p:sp>
      <p:sp>
        <p:nvSpPr>
          <p:cNvPr id="217" name="Retângulo 216"/>
          <p:cNvSpPr/>
          <p:nvPr/>
        </p:nvSpPr>
        <p:spPr>
          <a:xfrm>
            <a:off x="2443800" y="4714691"/>
            <a:ext cx="3223118" cy="27727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Escolha uma ação...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8" name="Botão de ação: Avançar ou Próximo 217">
            <a:hlinkClick r:id="" action="ppaction://noaction" highlightClick="1"/>
          </p:cNvPr>
          <p:cNvSpPr/>
          <p:nvPr/>
        </p:nvSpPr>
        <p:spPr>
          <a:xfrm rot="5400000">
            <a:off x="5405480" y="4745329"/>
            <a:ext cx="277278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aixaDeTexto 218"/>
          <p:cNvSpPr txBox="1"/>
          <p:nvPr/>
        </p:nvSpPr>
        <p:spPr>
          <a:xfrm>
            <a:off x="5652120" y="4714690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Prazo:</a:t>
            </a:r>
            <a:endParaRPr lang="pt-BR" sz="1600" dirty="0"/>
          </a:p>
        </p:txBody>
      </p:sp>
      <p:sp>
        <p:nvSpPr>
          <p:cNvPr id="220" name="Retângulo 219"/>
          <p:cNvSpPr/>
          <p:nvPr/>
        </p:nvSpPr>
        <p:spPr>
          <a:xfrm>
            <a:off x="6320133" y="4745328"/>
            <a:ext cx="381914" cy="307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/>
          <p:nvPr/>
        </p:nvCxnSpPr>
        <p:spPr>
          <a:xfrm>
            <a:off x="1907704" y="5548009"/>
            <a:ext cx="518457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/>
          <p:cNvSpPr txBox="1"/>
          <p:nvPr/>
        </p:nvSpPr>
        <p:spPr>
          <a:xfrm>
            <a:off x="1835696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Data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4" name="CaixaDeTexto 223"/>
          <p:cNvSpPr txBox="1"/>
          <p:nvPr/>
        </p:nvSpPr>
        <p:spPr>
          <a:xfrm>
            <a:off x="1835696" y="5259977"/>
            <a:ext cx="14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Histórico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5" name="CaixaDeTexto 224"/>
          <p:cNvSpPr txBox="1"/>
          <p:nvPr/>
        </p:nvSpPr>
        <p:spPr>
          <a:xfrm>
            <a:off x="2666924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Ação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6" name="CaixaDeTexto 225"/>
          <p:cNvSpPr txBox="1"/>
          <p:nvPr/>
        </p:nvSpPr>
        <p:spPr>
          <a:xfrm>
            <a:off x="6155511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Prazo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cxnSp>
        <p:nvCxnSpPr>
          <p:cNvPr id="227" name="Conector reto 226"/>
          <p:cNvCxnSpPr/>
          <p:nvPr/>
        </p:nvCxnSpPr>
        <p:spPr>
          <a:xfrm>
            <a:off x="1907704" y="5764033"/>
            <a:ext cx="518457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>
            <a:off x="2007166" y="285293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1907704" y="5229200"/>
            <a:ext cx="393960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aixaDeTexto 230"/>
          <p:cNvSpPr txBox="1"/>
          <p:nvPr/>
        </p:nvSpPr>
        <p:spPr>
          <a:xfrm>
            <a:off x="6640291" y="4725144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dias.</a:t>
            </a:r>
            <a:endParaRPr lang="pt-BR" sz="1600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6702047" y="3282017"/>
            <a:ext cx="381914" cy="36004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 2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rId5" action="ppaction://hlinksldjump" highlightClick="1"/>
          </p:cNvPr>
          <p:cNvSpPr/>
          <p:nvPr/>
        </p:nvSpPr>
        <p:spPr>
          <a:xfrm>
            <a:off x="6072198" y="5143512"/>
            <a:ext cx="1020081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Registrar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8" name="Botão de ação: Personalizar 57">
            <a:hlinkClick r:id="rId5" action="ppaction://hlinksldjump" highlightClick="1"/>
          </p:cNvPr>
          <p:cNvSpPr/>
          <p:nvPr/>
        </p:nvSpPr>
        <p:spPr>
          <a:xfrm>
            <a:off x="3286116" y="3071810"/>
            <a:ext cx="1643074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Finalizar OC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1857356" y="5786454"/>
            <a:ext cx="5214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  <a:tab pos="4310063" algn="l"/>
              </a:tabLst>
            </a:pPr>
            <a:r>
              <a:rPr lang="pt-BR" sz="1000" dirty="0" smtClean="0"/>
              <a:t>29/10/2019	Realizado contato telefônico com sucesso.	08/11/2019</a:t>
            </a:r>
            <a:endParaRPr lang="pt-BR" sz="10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1928794" y="635795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  <a:tab pos="4310063" algn="l"/>
              </a:tabLst>
            </a:pPr>
            <a:r>
              <a:rPr lang="pt-BR" sz="1000" dirty="0" smtClean="0">
                <a:solidFill>
                  <a:srgbClr val="FF0000"/>
                </a:solidFill>
              </a:rPr>
              <a:t>Colocar como </a:t>
            </a:r>
            <a:r>
              <a:rPr lang="pt-BR" sz="1000" dirty="0" err="1" smtClean="0">
                <a:solidFill>
                  <a:srgbClr val="FF0000"/>
                </a:solidFill>
              </a:rPr>
              <a:t>pop-up</a:t>
            </a:r>
            <a:r>
              <a:rPr lang="pt-BR" sz="1000" dirty="0" smtClean="0">
                <a:solidFill>
                  <a:srgbClr val="FF0000"/>
                </a:solidFill>
              </a:rPr>
              <a:t>, pois poderá se consultar outras informações enquanto a janela de contato estiver aberta.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785918" y="2786058"/>
            <a:ext cx="5286412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691680" y="3100546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785918" y="3357562"/>
            <a:ext cx="528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Você está prestes a encerrar uma OC.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Encerre somente se o(a) requerente cumpriu integralmente a exigência.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Confirma o encerramento da OC?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Botão de ação: Personalizar 54">
            <a:hlinkClick r:id="rId6" action="ppaction://hlinksldjump" highlightClick="1"/>
          </p:cNvPr>
          <p:cNvSpPr/>
          <p:nvPr/>
        </p:nvSpPr>
        <p:spPr>
          <a:xfrm>
            <a:off x="4871432" y="464344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Botão de ação: Personalizar 55">
            <a:hlinkClick r:id="rId7" action="ppaction://hlinksldjump" highlightClick="1"/>
          </p:cNvPr>
          <p:cNvSpPr/>
          <p:nvPr/>
        </p:nvSpPr>
        <p:spPr>
          <a:xfrm>
            <a:off x="3071802" y="464344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Botão de ação: Personalizar 58">
            <a:hlinkClick r:id="rId8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1002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1972642" y="1592420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1979712" y="1828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975934" y="20752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86446" y="20752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857488" y="182841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714612" y="2075296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2643174" y="15942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070-000125/2011</a:t>
            </a:r>
            <a:endParaRPr lang="pt-BR" sz="12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181736" y="2075296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988748" y="1594280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14876" y="158951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26/01/2011</a:t>
            </a:r>
            <a:endParaRPr lang="pt-BR" sz="1200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1988357" y="2322949"/>
            <a:ext cx="101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Telefone(s):</a:t>
            </a:r>
            <a:endParaRPr lang="pt-BR" sz="1200" b="1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3000364" y="232294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(61)99937-4248</a:t>
            </a:r>
            <a:endParaRPr lang="pt-BR" sz="1200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4143372" y="2322949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(61)3435-6564</a:t>
            </a:r>
            <a:endParaRPr lang="pt-BR" sz="1200" dirty="0"/>
          </a:p>
        </p:txBody>
      </p:sp>
      <p:sp>
        <p:nvSpPr>
          <p:cNvPr id="157" name="CaixaDeTexto 156"/>
          <p:cNvSpPr txBox="1"/>
          <p:nvPr/>
        </p:nvSpPr>
        <p:spPr>
          <a:xfrm>
            <a:off x="2000232" y="25567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E-mail</a:t>
            </a:r>
            <a:r>
              <a:rPr lang="pt-BR" sz="1200" b="1" dirty="0" smtClean="0"/>
              <a:t>:</a:t>
            </a:r>
            <a:endParaRPr lang="pt-BR" sz="1200" b="1" dirty="0"/>
          </a:p>
        </p:txBody>
      </p:sp>
      <p:sp>
        <p:nvSpPr>
          <p:cNvPr id="158" name="CaixaDeTexto 157"/>
          <p:cNvSpPr txBox="1"/>
          <p:nvPr/>
        </p:nvSpPr>
        <p:spPr>
          <a:xfrm>
            <a:off x="2571736" y="2556747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marianaq@email.com.br</a:t>
            </a:r>
            <a:endParaRPr lang="pt-BR" sz="1200" dirty="0"/>
          </a:p>
        </p:txBody>
      </p:sp>
      <p:cxnSp>
        <p:nvCxnSpPr>
          <p:cNvPr id="175" name="Conector reto 174"/>
          <p:cNvCxnSpPr/>
          <p:nvPr/>
        </p:nvCxnSpPr>
        <p:spPr>
          <a:xfrm>
            <a:off x="2014529" y="155866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928794" y="134263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sp>
        <p:nvSpPr>
          <p:cNvPr id="211" name="Retângulo de cantos arredondados 210"/>
          <p:cNvSpPr/>
          <p:nvPr/>
        </p:nvSpPr>
        <p:spPr>
          <a:xfrm>
            <a:off x="1889068" y="2975362"/>
            <a:ext cx="1188000" cy="4320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Data Abertura</a:t>
            </a:r>
          </a:p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08/11/2019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5220072" y="2975410"/>
            <a:ext cx="1418998" cy="432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Prazo Estipulado</a:t>
            </a:r>
          </a:p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08/11/2019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213" name="Conector reto 212"/>
          <p:cNvCxnSpPr/>
          <p:nvPr/>
        </p:nvCxnSpPr>
        <p:spPr>
          <a:xfrm>
            <a:off x="1889069" y="4618932"/>
            <a:ext cx="5196847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tângulo 213"/>
          <p:cNvSpPr/>
          <p:nvPr/>
        </p:nvSpPr>
        <p:spPr>
          <a:xfrm>
            <a:off x="1889069" y="3665862"/>
            <a:ext cx="5196847" cy="87071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 anchorCtr="0"/>
          <a:lstStyle/>
          <a:p>
            <a:r>
              <a:rPr lang="pt-BR" sz="1400" dirty="0" smtClean="0">
                <a:solidFill>
                  <a:schemeClr val="tx1"/>
                </a:solidFill>
              </a:rPr>
              <a:t>Contatada a filha (Marina).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5" name="CaixaDeTexto 214"/>
          <p:cNvSpPr txBox="1"/>
          <p:nvPr/>
        </p:nvSpPr>
        <p:spPr>
          <a:xfrm>
            <a:off x="1831543" y="3418546"/>
            <a:ext cx="180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</a:t>
            </a:r>
            <a:endParaRPr lang="pt-BR" sz="14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1835696" y="4714690"/>
            <a:ext cx="73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Ação:</a:t>
            </a:r>
            <a:endParaRPr lang="pt-BR" sz="1600" dirty="0"/>
          </a:p>
        </p:txBody>
      </p:sp>
      <p:sp>
        <p:nvSpPr>
          <p:cNvPr id="217" name="Retângulo 216"/>
          <p:cNvSpPr/>
          <p:nvPr/>
        </p:nvSpPr>
        <p:spPr>
          <a:xfrm>
            <a:off x="2443800" y="4714691"/>
            <a:ext cx="3223118" cy="27727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Escolha uma ação...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18" name="Botão de ação: Avançar ou Próximo 217">
            <a:hlinkClick r:id="" action="ppaction://noaction" highlightClick="1"/>
          </p:cNvPr>
          <p:cNvSpPr/>
          <p:nvPr/>
        </p:nvSpPr>
        <p:spPr>
          <a:xfrm rot="5400000">
            <a:off x="5405480" y="4745329"/>
            <a:ext cx="277278" cy="216002"/>
          </a:xfrm>
          <a:prstGeom prst="actionButtonForwardNex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aixaDeTexto 218"/>
          <p:cNvSpPr txBox="1"/>
          <p:nvPr/>
        </p:nvSpPr>
        <p:spPr>
          <a:xfrm>
            <a:off x="5652120" y="4714690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Prazo:</a:t>
            </a:r>
            <a:endParaRPr lang="pt-BR" sz="1600" dirty="0"/>
          </a:p>
        </p:txBody>
      </p:sp>
      <p:sp>
        <p:nvSpPr>
          <p:cNvPr id="220" name="Retângulo 219"/>
          <p:cNvSpPr/>
          <p:nvPr/>
        </p:nvSpPr>
        <p:spPr>
          <a:xfrm>
            <a:off x="6320133" y="4745328"/>
            <a:ext cx="381914" cy="307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/>
          <p:nvPr/>
        </p:nvCxnSpPr>
        <p:spPr>
          <a:xfrm>
            <a:off x="1907704" y="5548009"/>
            <a:ext cx="518457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/>
          <p:cNvSpPr txBox="1"/>
          <p:nvPr/>
        </p:nvSpPr>
        <p:spPr>
          <a:xfrm>
            <a:off x="1835696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Data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4" name="CaixaDeTexto 223"/>
          <p:cNvSpPr txBox="1"/>
          <p:nvPr/>
        </p:nvSpPr>
        <p:spPr>
          <a:xfrm>
            <a:off x="1835696" y="5259977"/>
            <a:ext cx="14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Histórico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5" name="CaixaDeTexto 224"/>
          <p:cNvSpPr txBox="1"/>
          <p:nvPr/>
        </p:nvSpPr>
        <p:spPr>
          <a:xfrm>
            <a:off x="2666924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Ação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226" name="CaixaDeTexto 225"/>
          <p:cNvSpPr txBox="1"/>
          <p:nvPr/>
        </p:nvSpPr>
        <p:spPr>
          <a:xfrm>
            <a:off x="6155511" y="5497487"/>
            <a:ext cx="6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Prazo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cxnSp>
        <p:nvCxnSpPr>
          <p:cNvPr id="227" name="Conector reto 226"/>
          <p:cNvCxnSpPr/>
          <p:nvPr/>
        </p:nvCxnSpPr>
        <p:spPr>
          <a:xfrm>
            <a:off x="1907704" y="5764033"/>
            <a:ext cx="518457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/>
          <p:nvPr/>
        </p:nvCxnSpPr>
        <p:spPr>
          <a:xfrm>
            <a:off x="2007166" y="285293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1907704" y="5229200"/>
            <a:ext cx="393960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aixaDeTexto 230"/>
          <p:cNvSpPr txBox="1"/>
          <p:nvPr/>
        </p:nvSpPr>
        <p:spPr>
          <a:xfrm>
            <a:off x="6640291" y="4725144"/>
            <a:ext cx="8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dias.</a:t>
            </a:r>
            <a:endParaRPr lang="pt-BR" sz="1600" dirty="0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6702047" y="3282017"/>
            <a:ext cx="381914" cy="36004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 2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Botão de ação: Personalizar 56">
            <a:hlinkClick r:id="rId5" action="ppaction://hlinksldjump" highlightClick="1"/>
          </p:cNvPr>
          <p:cNvSpPr/>
          <p:nvPr/>
        </p:nvSpPr>
        <p:spPr>
          <a:xfrm>
            <a:off x="6072198" y="5143512"/>
            <a:ext cx="1020081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Registrar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8" name="Botão de ação: Personalizar 57">
            <a:hlinkClick r:id="rId5" action="ppaction://hlinksldjump" highlightClick="1"/>
          </p:cNvPr>
          <p:cNvSpPr/>
          <p:nvPr/>
        </p:nvSpPr>
        <p:spPr>
          <a:xfrm>
            <a:off x="3286116" y="3071810"/>
            <a:ext cx="1643074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sym typeface="Wingdings 2"/>
              </a:rPr>
              <a:t>Finalizar OC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1857356" y="5786454"/>
            <a:ext cx="5214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  <a:tab pos="4310063" algn="l"/>
              </a:tabLst>
            </a:pPr>
            <a:r>
              <a:rPr lang="pt-BR" sz="1000" dirty="0" smtClean="0"/>
              <a:t>29/10/2019	Realizado contato telefônico com sucesso.	08/11/2019</a:t>
            </a:r>
            <a:endParaRPr lang="pt-BR" sz="10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1928794" y="635795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  <a:tab pos="4310063" algn="l"/>
              </a:tabLst>
            </a:pPr>
            <a:r>
              <a:rPr lang="pt-BR" sz="1000" dirty="0" smtClean="0">
                <a:solidFill>
                  <a:srgbClr val="FF0000"/>
                </a:solidFill>
              </a:rPr>
              <a:t>Colocar como </a:t>
            </a:r>
            <a:r>
              <a:rPr lang="pt-BR" sz="1000" dirty="0" err="1" smtClean="0">
                <a:solidFill>
                  <a:srgbClr val="FF0000"/>
                </a:solidFill>
              </a:rPr>
              <a:t>pop-up</a:t>
            </a:r>
            <a:r>
              <a:rPr lang="pt-BR" sz="1000" dirty="0" smtClean="0">
                <a:solidFill>
                  <a:srgbClr val="FF0000"/>
                </a:solidFill>
              </a:rPr>
              <a:t>, pois poderá se consultar outras informações enquanto a janela de contato estiver aberta.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785918" y="2786058"/>
            <a:ext cx="5286412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691680" y="3100546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ORDEM DE CONTATO ( </a:t>
            </a:r>
            <a:r>
              <a:rPr lang="pt-BR" b="1" dirty="0" err="1" smtClean="0"/>
              <a:t>OC</a:t>
            </a:r>
            <a:r>
              <a:rPr lang="pt-BR" b="1" dirty="0" smtClean="0"/>
              <a:t> )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428728" y="3786190"/>
            <a:ext cx="57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OC finalizada com sucesso!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Botão de ação: Personalizar 54">
            <a:hlinkClick r:id="rId6" action="ppaction://hlinksldjump" highlightClick="1"/>
          </p:cNvPr>
          <p:cNvSpPr/>
          <p:nvPr/>
        </p:nvSpPr>
        <p:spPr>
          <a:xfrm>
            <a:off x="3643306" y="464344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OK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Botão de ação: Personalizar 55">
            <a:hlinkClick r:id="rId7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1002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RELATÓRIO DE </a:t>
            </a:r>
            <a:r>
              <a:rPr lang="pt-BR" b="1" dirty="0" err="1" smtClean="0"/>
              <a:t>OCs</a:t>
            </a:r>
            <a:endParaRPr lang="pt-BR" b="1" dirty="0"/>
          </a:p>
        </p:txBody>
      </p:sp>
      <p:sp>
        <p:nvSpPr>
          <p:cNvPr id="21" name="Botão de ação: Personalizar 20">
            <a:hlinkClick r:id="rId4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24" name="Botão de ação: Personalizar 23">
            <a:hlinkClick r:id="rId5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25" name="Botão de ação: Personalizar 24">
            <a:hlinkClick r:id="" action="ppaction://noaction" highlightClick="1"/>
          </p:cNvPr>
          <p:cNvSpPr/>
          <p:nvPr/>
        </p:nvSpPr>
        <p:spPr>
          <a:xfrm>
            <a:off x="2051721" y="1643050"/>
            <a:ext cx="5020609" cy="285752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088 </a:t>
            </a:r>
            <a:r>
              <a:rPr lang="pt-BR" sz="1600" dirty="0" err="1" smtClean="0">
                <a:solidFill>
                  <a:schemeClr val="bg1"/>
                </a:solidFill>
                <a:sym typeface="Wingdings 2"/>
              </a:rPr>
              <a:t>OCs</a:t>
            </a:r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 em aberto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6" name="Botão de ação: Personalizar 25">
            <a:hlinkClick r:id="" action="ppaction://noaction" highlightClick="1"/>
          </p:cNvPr>
          <p:cNvSpPr/>
          <p:nvPr/>
        </p:nvSpPr>
        <p:spPr>
          <a:xfrm>
            <a:off x="2071670" y="2000240"/>
            <a:ext cx="5020609" cy="285752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005 vencidas a mais de 30 dias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7" name="Botão de ação: Personalizar 26">
            <a:hlinkClick r:id="" action="ppaction://noaction" highlightClick="1"/>
          </p:cNvPr>
          <p:cNvSpPr/>
          <p:nvPr/>
        </p:nvSpPr>
        <p:spPr>
          <a:xfrm>
            <a:off x="2071670" y="2357430"/>
            <a:ext cx="5020609" cy="285752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018 vencidas a mais de 15 dias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8" name="Botão de ação: Personalizar 27">
            <a:hlinkClick r:id="" action="ppaction://noaction" highlightClick="1"/>
          </p:cNvPr>
          <p:cNvSpPr/>
          <p:nvPr/>
        </p:nvSpPr>
        <p:spPr>
          <a:xfrm>
            <a:off x="2071670" y="2714620"/>
            <a:ext cx="5020609" cy="285752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036 vencidas a mais de 7 dias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9" name="Botão de ação: Personalizar 28">
            <a:hlinkClick r:id="rId6" action="ppaction://hlinksldjump" highlightClick="1"/>
          </p:cNvPr>
          <p:cNvSpPr/>
          <p:nvPr/>
        </p:nvSpPr>
        <p:spPr>
          <a:xfrm>
            <a:off x="2071670" y="3071810"/>
            <a:ext cx="5020609" cy="285752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011 para vencer nos próximos 7 dias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0" name="Botão de ação: Personalizar 29">
            <a:hlinkClick r:id="" action="ppaction://noaction" highlightClick="1"/>
          </p:cNvPr>
          <p:cNvSpPr/>
          <p:nvPr/>
        </p:nvSpPr>
        <p:spPr>
          <a:xfrm>
            <a:off x="2071670" y="3429000"/>
            <a:ext cx="5020609" cy="285752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027 para vencer nos próximos 15 dias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1" name="Botão de ação: Personalizar 30">
            <a:hlinkClick r:id="" action="ppaction://noaction" highlightClick="1"/>
          </p:cNvPr>
          <p:cNvSpPr/>
          <p:nvPr/>
        </p:nvSpPr>
        <p:spPr>
          <a:xfrm>
            <a:off x="2071670" y="3786190"/>
            <a:ext cx="5020609" cy="285752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042 para vencer nos próximos 30 dias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2" name="Botão de ação: Personalizar 31">
            <a:hlinkClick r:id="" action="ppaction://noaction" highlightClick="1"/>
          </p:cNvPr>
          <p:cNvSpPr/>
          <p:nvPr/>
        </p:nvSpPr>
        <p:spPr>
          <a:xfrm>
            <a:off x="2071670" y="4143380"/>
            <a:ext cx="5020609" cy="285752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bg1"/>
                </a:solidFill>
                <a:sym typeface="Wingdings 2"/>
              </a:rPr>
              <a:t>010 para vencer além de 30 dias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90" name="Botão de ação: Personalizar 89">
            <a:hlinkClick r:id="" action="ppaction://noaction" highlightClick="1"/>
          </p:cNvPr>
          <p:cNvSpPr/>
          <p:nvPr/>
        </p:nvSpPr>
        <p:spPr>
          <a:xfrm>
            <a:off x="2571736" y="4572008"/>
            <a:ext cx="3929090" cy="1714512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Botão de ação: Personalizar 90">
            <a:hlinkClick r:id="" action="ppaction://noaction" highlightClick="1"/>
          </p:cNvPr>
          <p:cNvSpPr/>
          <p:nvPr/>
        </p:nvSpPr>
        <p:spPr>
          <a:xfrm>
            <a:off x="2214546" y="6000768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a vencer além de 30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2" name="Botão de ação: Personalizar 91">
            <a:hlinkClick r:id="" action="ppaction://noaction" highlightClick="1"/>
          </p:cNvPr>
          <p:cNvSpPr/>
          <p:nvPr/>
        </p:nvSpPr>
        <p:spPr>
          <a:xfrm>
            <a:off x="2214546" y="5786453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a vencer nos próximos 30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3" name="Botão de ação: Personalizar 92">
            <a:hlinkClick r:id="" action="ppaction://noaction" highlightClick="1"/>
          </p:cNvPr>
          <p:cNvSpPr/>
          <p:nvPr/>
        </p:nvSpPr>
        <p:spPr>
          <a:xfrm>
            <a:off x="2214546" y="5572139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a vencer nos próximos 15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Botão de ação: Personalizar 93">
            <a:hlinkClick r:id="" action="ppaction://noaction" highlightClick="1"/>
          </p:cNvPr>
          <p:cNvSpPr/>
          <p:nvPr/>
        </p:nvSpPr>
        <p:spPr>
          <a:xfrm>
            <a:off x="2214546" y="5357825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a vencer nos próximos 7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5" name="Botão de ação: Personalizar 94">
            <a:hlinkClick r:id="" action="ppaction://noaction" highlightClick="1"/>
          </p:cNvPr>
          <p:cNvSpPr/>
          <p:nvPr/>
        </p:nvSpPr>
        <p:spPr>
          <a:xfrm>
            <a:off x="2214546" y="5143511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vencidas a mais de 7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6" name="Botão de ação: Personalizar 95">
            <a:hlinkClick r:id="" action="ppaction://noaction" highlightClick="1"/>
          </p:cNvPr>
          <p:cNvSpPr/>
          <p:nvPr/>
        </p:nvSpPr>
        <p:spPr>
          <a:xfrm>
            <a:off x="2214546" y="4929197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vencidas a mais de 15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7" name="Botão de ação: Personalizar 96">
            <a:hlinkClick r:id="" action="ppaction://noaction" highlightClick="1"/>
          </p:cNvPr>
          <p:cNvSpPr/>
          <p:nvPr/>
        </p:nvSpPr>
        <p:spPr>
          <a:xfrm>
            <a:off x="2214546" y="4714883"/>
            <a:ext cx="2376000" cy="18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tx1"/>
                </a:solidFill>
                <a:sym typeface="Wingdings 2"/>
              </a:rPr>
              <a:t>vencidas a mais de 30 dias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8" name="Botão de ação: Personalizar 97">
            <a:hlinkClick r:id="" action="ppaction://noaction" highlightClick="1"/>
          </p:cNvPr>
          <p:cNvSpPr/>
          <p:nvPr/>
        </p:nvSpPr>
        <p:spPr>
          <a:xfrm>
            <a:off x="4639504" y="4772674"/>
            <a:ext cx="180000" cy="108000"/>
          </a:xfrm>
          <a:prstGeom prst="actionButtonBlank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9" name="Botão de ação: Personalizar 98">
            <a:hlinkClick r:id="" action="ppaction://noaction" highlightClick="1"/>
          </p:cNvPr>
          <p:cNvSpPr/>
          <p:nvPr/>
        </p:nvSpPr>
        <p:spPr>
          <a:xfrm>
            <a:off x="4639504" y="4983169"/>
            <a:ext cx="648000" cy="108000"/>
          </a:xfrm>
          <a:prstGeom prst="actionButtonBlank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0" name="Botão de ação: Personalizar 99">
            <a:hlinkClick r:id="" action="ppaction://noaction" highlightClick="1"/>
          </p:cNvPr>
          <p:cNvSpPr/>
          <p:nvPr/>
        </p:nvSpPr>
        <p:spPr>
          <a:xfrm>
            <a:off x="4639504" y="5193664"/>
            <a:ext cx="1296000" cy="108000"/>
          </a:xfrm>
          <a:prstGeom prst="actionButtonBlank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4639504" y="5404159"/>
            <a:ext cx="396000" cy="108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2" name="Botão de ação: Personalizar 101">
            <a:hlinkClick r:id="" action="ppaction://noaction" highlightClick="1"/>
          </p:cNvPr>
          <p:cNvSpPr/>
          <p:nvPr/>
        </p:nvSpPr>
        <p:spPr>
          <a:xfrm>
            <a:off x="4639504" y="5614654"/>
            <a:ext cx="972000" cy="108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3" name="Botão de ação: Personalizar 102">
            <a:hlinkClick r:id="" action="ppaction://noaction" highlightClick="1"/>
          </p:cNvPr>
          <p:cNvSpPr/>
          <p:nvPr/>
        </p:nvSpPr>
        <p:spPr>
          <a:xfrm>
            <a:off x="4639504" y="5825149"/>
            <a:ext cx="1512000" cy="108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4" name="Botão de ação: Personalizar 103">
            <a:hlinkClick r:id="" action="ppaction://noaction" highlightClick="1"/>
          </p:cNvPr>
          <p:cNvSpPr/>
          <p:nvPr/>
        </p:nvSpPr>
        <p:spPr>
          <a:xfrm>
            <a:off x="4639504" y="6035644"/>
            <a:ext cx="360000" cy="108000"/>
          </a:xfrm>
          <a:prstGeom prst="actionButtonBlank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4996694" y="5976830"/>
            <a:ext cx="50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10</a:t>
            </a:r>
            <a:endParaRPr lang="pt-BR" sz="11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6131761" y="5754629"/>
            <a:ext cx="50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42</a:t>
            </a:r>
            <a:endParaRPr lang="pt-BR" sz="11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5572132" y="5544305"/>
            <a:ext cx="50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27</a:t>
            </a:r>
            <a:endParaRPr lang="pt-BR" sz="11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000628" y="5333981"/>
            <a:ext cx="50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11</a:t>
            </a:r>
            <a:endParaRPr lang="pt-BR" sz="1100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5881634" y="5123657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36</a:t>
            </a:r>
            <a:endParaRPr lang="pt-BR" sz="11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5250567" y="4913333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18</a:t>
            </a:r>
            <a:endParaRPr lang="pt-BR" sz="110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4786314" y="4690946"/>
            <a:ext cx="50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5</a:t>
            </a:r>
            <a:endParaRPr lang="pt-BR" sz="1100" dirty="0"/>
          </a:p>
        </p:txBody>
      </p:sp>
      <p:sp>
        <p:nvSpPr>
          <p:cNvPr id="112" name="Seta para baixo 111"/>
          <p:cNvSpPr/>
          <p:nvPr/>
        </p:nvSpPr>
        <p:spPr>
          <a:xfrm rot="8219707">
            <a:off x="5459097" y="3165052"/>
            <a:ext cx="214173" cy="38135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1744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979712" y="1052736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RELATÓRIO DE </a:t>
            </a:r>
            <a:r>
              <a:rPr lang="pt-BR" b="1" dirty="0" err="1" smtClean="0"/>
              <a:t>OCs</a:t>
            </a:r>
            <a:endParaRPr lang="pt-BR" b="1" dirty="0"/>
          </a:p>
        </p:txBody>
      </p:sp>
      <p:sp>
        <p:nvSpPr>
          <p:cNvPr id="21" name="Botão de ação: Personalizar 20">
            <a:hlinkClick r:id="rId4" action="ppaction://hlinksldjump" highlightClick="1"/>
          </p:cNvPr>
          <p:cNvSpPr/>
          <p:nvPr/>
        </p:nvSpPr>
        <p:spPr>
          <a:xfrm>
            <a:off x="2771800" y="21744"/>
            <a:ext cx="1152128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GERENCIAL</a:t>
            </a:r>
            <a:endParaRPr lang="pt-BR" sz="1400" b="1" dirty="0"/>
          </a:p>
        </p:txBody>
      </p:sp>
      <p:sp>
        <p:nvSpPr>
          <p:cNvPr id="24" name="Botão de ação: Personalizar 23">
            <a:hlinkClick r:id="rId5" action="ppaction://hlinksldjump" highlightClick="1"/>
          </p:cNvPr>
          <p:cNvSpPr/>
          <p:nvPr/>
        </p:nvSpPr>
        <p:spPr>
          <a:xfrm>
            <a:off x="3929058" y="21744"/>
            <a:ext cx="3163222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1979712" y="1416594"/>
            <a:ext cx="51845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ym typeface="Wingdings 2"/>
              </a:rPr>
              <a:t>011 </a:t>
            </a:r>
            <a:r>
              <a:rPr lang="pt-BR" dirty="0" err="1" smtClean="0">
                <a:sym typeface="Wingdings 2"/>
              </a:rPr>
              <a:t>OCs</a:t>
            </a:r>
            <a:r>
              <a:rPr lang="pt-BR" dirty="0" smtClean="0">
                <a:sym typeface="Wingdings 2"/>
              </a:rPr>
              <a:t> para vencer nos próximos 7 dias</a:t>
            </a:r>
            <a:endParaRPr lang="pt-BR" dirty="0"/>
          </a:p>
        </p:txBody>
      </p:sp>
      <p:cxnSp>
        <p:nvCxnSpPr>
          <p:cNvPr id="45" name="Conector reto 44"/>
          <p:cNvCxnSpPr/>
          <p:nvPr/>
        </p:nvCxnSpPr>
        <p:spPr>
          <a:xfrm>
            <a:off x="2000232" y="1428736"/>
            <a:ext cx="51435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>
            <a:graphicFrameLocks noGrp="1"/>
          </p:cNvGraphicFramePr>
          <p:nvPr/>
        </p:nvGraphicFramePr>
        <p:xfrm>
          <a:off x="1857356" y="1928803"/>
          <a:ext cx="5357850" cy="13220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98"/>
                <a:gridCol w="785818"/>
                <a:gridCol w="428628"/>
                <a:gridCol w="1500198"/>
                <a:gridCol w="785818"/>
                <a:gridCol w="357190"/>
              </a:tblGrid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PROCESSO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DATA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PROCESSO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DATA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00070-00010524/2020-00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14/11/2019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00070-00001150/2019-20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17/11/2019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/>
                    </a:p>
                  </a:txBody>
                  <a:tcPr anchor="ctr"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00070-00000295/2019-05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17/11/2019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00070-00003254/2018-11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18/11/2019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/>
                    </a:p>
                  </a:txBody>
                  <a:tcPr anchor="ctr"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00070-00001152/2017-99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19/11/2019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00070-001552/2009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19/11/2019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/>
                    </a:p>
                  </a:txBody>
                  <a:tcPr anchor="ctr"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00070-000125/2011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19/11/2019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Botão de ação: Personalizar 46">
            <a:hlinkClick r:id="" action="ppaction://noaction" highlightClick="1"/>
          </p:cNvPr>
          <p:cNvSpPr/>
          <p:nvPr/>
        </p:nvSpPr>
        <p:spPr>
          <a:xfrm>
            <a:off x="4285124" y="2261118"/>
            <a:ext cx="144000" cy="144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Botão de ação: Personalizar 47">
            <a:hlinkClick r:id="" action="ppaction://noaction" highlightClick="1"/>
          </p:cNvPr>
          <p:cNvSpPr/>
          <p:nvPr/>
        </p:nvSpPr>
        <p:spPr>
          <a:xfrm>
            <a:off x="6928330" y="2262242"/>
            <a:ext cx="144000" cy="144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Botão de ação: Personalizar 48">
            <a:hlinkClick r:id="" action="ppaction://noaction" highlightClick="1"/>
          </p:cNvPr>
          <p:cNvSpPr/>
          <p:nvPr/>
        </p:nvSpPr>
        <p:spPr>
          <a:xfrm>
            <a:off x="4286248" y="2519099"/>
            <a:ext cx="144000" cy="144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Botão de ação: Personalizar 49">
            <a:hlinkClick r:id="" action="ppaction://noaction" highlightClick="1"/>
          </p:cNvPr>
          <p:cNvSpPr/>
          <p:nvPr/>
        </p:nvSpPr>
        <p:spPr>
          <a:xfrm>
            <a:off x="4286248" y="2777080"/>
            <a:ext cx="144000" cy="144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1" name="Botão de ação: Personalizar 50">
            <a:hlinkClick r:id="rId6" action="ppaction://hlinksldjump" highlightClick="1"/>
          </p:cNvPr>
          <p:cNvSpPr/>
          <p:nvPr/>
        </p:nvSpPr>
        <p:spPr>
          <a:xfrm>
            <a:off x="4286248" y="3035061"/>
            <a:ext cx="144000" cy="144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Botão de ação: Personalizar 51">
            <a:hlinkClick r:id="" action="ppaction://noaction" highlightClick="1"/>
          </p:cNvPr>
          <p:cNvSpPr/>
          <p:nvPr/>
        </p:nvSpPr>
        <p:spPr>
          <a:xfrm>
            <a:off x="6928330" y="2524150"/>
            <a:ext cx="144000" cy="144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Botão de ação: Personalizar 52">
            <a:hlinkClick r:id="" action="ppaction://noaction" highlightClick="1"/>
          </p:cNvPr>
          <p:cNvSpPr/>
          <p:nvPr/>
        </p:nvSpPr>
        <p:spPr>
          <a:xfrm>
            <a:off x="6928330" y="2786058"/>
            <a:ext cx="144000" cy="144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4" name="Seta para baixo 53"/>
          <p:cNvSpPr/>
          <p:nvPr/>
        </p:nvSpPr>
        <p:spPr>
          <a:xfrm rot="8361534">
            <a:off x="4445342" y="3128783"/>
            <a:ext cx="318266" cy="38702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1744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2642" y="1464205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Processo:</a:t>
            </a:r>
            <a:endParaRPr lang="pt-BR" sz="12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979712" y="17002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Interessado:</a:t>
            </a:r>
            <a:endParaRPr lang="pt-BR" sz="12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5934" y="194708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Ocupação:</a:t>
            </a:r>
            <a:endParaRPr lang="pt-BR" sz="12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786446" y="1947081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R.A</a:t>
            </a:r>
            <a:r>
              <a:rPr lang="pt-BR" sz="1200" b="1" dirty="0" smtClean="0"/>
              <a:t>.:</a:t>
            </a:r>
            <a:endParaRPr lang="pt-BR" sz="1200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928794" y="3284984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Observação </a:t>
            </a:r>
            <a:r>
              <a:rPr lang="pt-BR" sz="1200" b="1" dirty="0" smtClean="0">
                <a:solidFill>
                  <a:srgbClr val="0070C0"/>
                </a:solidFill>
              </a:rPr>
              <a:t>(alteração no </a:t>
            </a:r>
            <a:r>
              <a:rPr lang="pt-BR" sz="1200" b="1" dirty="0" err="1" smtClean="0">
                <a:solidFill>
                  <a:srgbClr val="0070C0"/>
                </a:solidFill>
              </a:rPr>
              <a:t>checKlist</a:t>
            </a:r>
            <a:r>
              <a:rPr lang="pt-BR" sz="1200" b="1" dirty="0" smtClean="0">
                <a:solidFill>
                  <a:srgbClr val="0070C0"/>
                </a:solidFill>
              </a:rPr>
              <a:t>?)</a:t>
            </a:r>
            <a:r>
              <a:rPr lang="pt-BR" sz="1200" b="1" dirty="0" smtClean="0"/>
              <a:t>:</a:t>
            </a:r>
            <a:endParaRPr lang="pt-BR" sz="12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857488" y="1700201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Mariana Queiróz</a:t>
            </a:r>
            <a:endParaRPr lang="pt-BR" sz="12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714612" y="1947081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Chácara 15 da Colônia Agrícola  Lamarão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643174" y="1466065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070-000011/2014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181736" y="1947081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Planaltina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988748" y="1466065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Autuação:</a:t>
            </a:r>
            <a:endParaRPr lang="pt-BR" sz="12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714876" y="146130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26/01/2014</a:t>
            </a:r>
            <a:endParaRPr lang="pt-BR" sz="12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988357" y="2194733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PDOT:</a:t>
            </a:r>
            <a:endParaRPr lang="pt-BR" sz="12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28860" y="2194733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Rural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357554" y="2194733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Fundiário:</a:t>
            </a:r>
            <a:endParaRPr lang="pt-BR" sz="12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4038596" y="2194733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TERRACAP</a:t>
            </a:r>
            <a:endParaRPr lang="pt-BR" sz="12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932040" y="2194733"/>
            <a:ext cx="1283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Área Total (ha):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152351" y="2194733"/>
            <a:ext cx="906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114,5200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00232" y="262312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CLO</a:t>
            </a:r>
            <a:endParaRPr lang="pt-BR" sz="1200" b="1" dirty="0"/>
          </a:p>
        </p:txBody>
      </p:sp>
      <p:cxnSp>
        <p:nvCxnSpPr>
          <p:cNvPr id="63" name="Conector reto 62"/>
          <p:cNvCxnSpPr/>
          <p:nvPr/>
        </p:nvCxnSpPr>
        <p:spPr>
          <a:xfrm>
            <a:off x="2024045" y="2837434"/>
            <a:ext cx="161926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1928794" y="2808087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Número</a:t>
            </a:r>
            <a:endParaRPr lang="pt-BR" sz="12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857488" y="280885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928794" y="296048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000014/2011</a:t>
            </a:r>
            <a:endParaRPr lang="pt-BR" sz="1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857488" y="296125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25/06/2011</a:t>
            </a:r>
            <a:endParaRPr lang="pt-BR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786182" y="262312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CDU</a:t>
            </a:r>
            <a:endParaRPr lang="pt-BR" sz="1200" b="1" dirty="0"/>
          </a:p>
        </p:txBody>
      </p:sp>
      <p:cxnSp>
        <p:nvCxnSpPr>
          <p:cNvPr id="71" name="Conector reto 70"/>
          <p:cNvCxnSpPr/>
          <p:nvPr/>
        </p:nvCxnSpPr>
        <p:spPr>
          <a:xfrm>
            <a:off x="3881433" y="2837434"/>
            <a:ext cx="161926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3786182" y="2808087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Número</a:t>
            </a:r>
            <a:endParaRPr lang="pt-BR" sz="12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714876" y="2808087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3786182" y="296048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000301/2017</a:t>
            </a:r>
            <a:endParaRPr lang="pt-BR" sz="12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714876" y="2960487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05/07/2017</a:t>
            </a:r>
            <a:endParaRPr lang="pt-BR" sz="12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643570" y="262312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CDRU</a:t>
            </a:r>
            <a:endParaRPr lang="pt-BR" sz="1200" b="1" dirty="0"/>
          </a:p>
        </p:txBody>
      </p:sp>
      <p:cxnSp>
        <p:nvCxnSpPr>
          <p:cNvPr id="77" name="Conector reto 76"/>
          <p:cNvCxnSpPr/>
          <p:nvPr/>
        </p:nvCxnSpPr>
        <p:spPr>
          <a:xfrm>
            <a:off x="5738821" y="2837434"/>
            <a:ext cx="76200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5653095" y="2808087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5653095" y="2960487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05/07/2017</a:t>
            </a:r>
            <a:endParaRPr lang="pt-BR" sz="1200" dirty="0"/>
          </a:p>
        </p:txBody>
      </p:sp>
      <p:cxnSp>
        <p:nvCxnSpPr>
          <p:cNvPr id="83" name="Conector reto 82"/>
          <p:cNvCxnSpPr/>
          <p:nvPr/>
        </p:nvCxnSpPr>
        <p:spPr>
          <a:xfrm>
            <a:off x="2014529" y="1430446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1928794" y="1214422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  <a:tab pos="2238375" algn="l"/>
                <a:tab pos="4125913" algn="l"/>
              </a:tabLst>
            </a:pPr>
            <a:r>
              <a:rPr lang="pt-BR" sz="1200" b="1" dirty="0" smtClean="0"/>
              <a:t>Dados do processo</a:t>
            </a:r>
            <a:endParaRPr lang="pt-BR" sz="1200" b="1" dirty="0"/>
          </a:p>
        </p:txBody>
      </p:sp>
      <p:cxnSp>
        <p:nvCxnSpPr>
          <p:cNvPr id="85" name="Conector reto 84"/>
          <p:cNvCxnSpPr/>
          <p:nvPr/>
        </p:nvCxnSpPr>
        <p:spPr>
          <a:xfrm>
            <a:off x="2000232" y="3519120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/>
          <p:cNvSpPr/>
          <p:nvPr/>
        </p:nvSpPr>
        <p:spPr>
          <a:xfrm>
            <a:off x="2000232" y="3590558"/>
            <a:ext cx="5000660" cy="6429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6858016" y="3590558"/>
            <a:ext cx="142876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Triângulo isósceles 89"/>
          <p:cNvSpPr/>
          <p:nvPr/>
        </p:nvSpPr>
        <p:spPr>
          <a:xfrm>
            <a:off x="6903229" y="3642946"/>
            <a:ext cx="71438" cy="7143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Triângulo isósceles 90"/>
          <p:cNvSpPr/>
          <p:nvPr/>
        </p:nvSpPr>
        <p:spPr>
          <a:xfrm rot="10800000">
            <a:off x="6903230" y="4090624"/>
            <a:ext cx="72000" cy="7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/>
          <p:cNvSpPr txBox="1"/>
          <p:nvPr/>
        </p:nvSpPr>
        <p:spPr>
          <a:xfrm>
            <a:off x="2000232" y="3590558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Falta:</a:t>
            </a:r>
          </a:p>
          <a:p>
            <a:r>
              <a:rPr lang="pt-BR" sz="1200" dirty="0" smtClean="0"/>
              <a:t>1) Retornar da </a:t>
            </a:r>
            <a:r>
              <a:rPr lang="pt-BR" sz="1200" dirty="0" err="1" smtClean="0"/>
              <a:t>Terracap</a:t>
            </a:r>
            <a:endParaRPr lang="pt-BR" sz="1200" dirty="0" smtClean="0"/>
          </a:p>
          <a:p>
            <a:r>
              <a:rPr lang="pt-BR" sz="1200" dirty="0" smtClean="0"/>
              <a:t>2) CND SEAGRI interessado</a:t>
            </a:r>
            <a:endParaRPr lang="pt-BR" sz="12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1928794" y="4479564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22- Parecer jurídico - aprovado sem ressalvas (ou atendidas)</a:t>
            </a:r>
            <a:endParaRPr lang="pt-BR" sz="12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857884" y="447956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25/06/2011</a:t>
            </a:r>
            <a:endParaRPr lang="pt-BR" sz="1200" dirty="0"/>
          </a:p>
        </p:txBody>
      </p:sp>
      <p:cxnSp>
        <p:nvCxnSpPr>
          <p:cNvPr id="100" name="Conector reto 99"/>
          <p:cNvCxnSpPr/>
          <p:nvPr/>
        </p:nvCxnSpPr>
        <p:spPr>
          <a:xfrm>
            <a:off x="2000232" y="4499431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/>
          <p:cNvSpPr txBox="1"/>
          <p:nvPr/>
        </p:nvSpPr>
        <p:spPr>
          <a:xfrm>
            <a:off x="1928794" y="4285117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Ponto de controle:</a:t>
            </a:r>
            <a:endParaRPr lang="pt-BR" sz="1200" b="1" dirty="0"/>
          </a:p>
        </p:txBody>
      </p:sp>
      <p:sp>
        <p:nvSpPr>
          <p:cNvPr id="102" name="Botão de ação: Personalizar 101">
            <a:hlinkClick r:id="rId5" action="ppaction://hlinksldjump" highlightClick="1"/>
          </p:cNvPr>
          <p:cNvSpPr/>
          <p:nvPr/>
        </p:nvSpPr>
        <p:spPr>
          <a:xfrm>
            <a:off x="6786578" y="4538302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1915208" y="5019318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Em andamento</a:t>
            </a:r>
            <a:endParaRPr lang="pt-BR" sz="12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5857884" y="501931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20/03/2011</a:t>
            </a:r>
            <a:endParaRPr lang="pt-BR" sz="1200" dirty="0"/>
          </a:p>
        </p:txBody>
      </p:sp>
      <p:cxnSp>
        <p:nvCxnSpPr>
          <p:cNvPr id="107" name="Conector reto 106"/>
          <p:cNvCxnSpPr/>
          <p:nvPr/>
        </p:nvCxnSpPr>
        <p:spPr>
          <a:xfrm>
            <a:off x="1986646" y="5019318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/>
          <p:cNvSpPr txBox="1"/>
          <p:nvPr/>
        </p:nvSpPr>
        <p:spPr>
          <a:xfrm>
            <a:off x="1915208" y="4805004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Status do processo:</a:t>
            </a:r>
            <a:endParaRPr lang="pt-BR" sz="1200" b="1" dirty="0"/>
          </a:p>
        </p:txBody>
      </p:sp>
      <p:sp>
        <p:nvSpPr>
          <p:cNvPr id="109" name="Botão de ação: Personalizar 108">
            <a:hlinkClick r:id="rId6" action="ppaction://hlinksldjump" highlightClick="1"/>
          </p:cNvPr>
          <p:cNvSpPr/>
          <p:nvPr/>
        </p:nvSpPr>
        <p:spPr>
          <a:xfrm>
            <a:off x="6772992" y="5058189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2" name="Conector reto 111"/>
          <p:cNvCxnSpPr/>
          <p:nvPr/>
        </p:nvCxnSpPr>
        <p:spPr>
          <a:xfrm>
            <a:off x="1986646" y="5480513"/>
            <a:ext cx="50131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/>
          <p:cNvSpPr txBox="1"/>
          <p:nvPr/>
        </p:nvSpPr>
        <p:spPr>
          <a:xfrm>
            <a:off x="1915208" y="5266199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Ordem de contato ( OC ):</a:t>
            </a:r>
            <a:endParaRPr lang="pt-BR" sz="1200" b="1" dirty="0"/>
          </a:p>
        </p:txBody>
      </p:sp>
      <p:sp>
        <p:nvSpPr>
          <p:cNvPr id="114" name="Botão de ação: Personalizar 113">
            <a:hlinkClick r:id="rId7" action="ppaction://hlinksldjump" highlightClick="1"/>
          </p:cNvPr>
          <p:cNvSpPr/>
          <p:nvPr/>
        </p:nvSpPr>
        <p:spPr>
          <a:xfrm>
            <a:off x="6772992" y="5519384"/>
            <a:ext cx="285752" cy="285752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1897044" y="5447946"/>
            <a:ext cx="96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Data</a:t>
            </a:r>
            <a:endParaRPr lang="pt-BR" sz="12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2754300" y="5447946"/>
            <a:ext cx="96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Ação</a:t>
            </a:r>
            <a:endParaRPr lang="pt-BR" sz="1200" b="1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857884" y="5447946"/>
            <a:ext cx="96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Prazo</a:t>
            </a:r>
            <a:endParaRPr lang="pt-BR" sz="1200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752712" y="5590822"/>
            <a:ext cx="317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Não há OC aberta.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972482" y="2431921"/>
            <a:ext cx="1599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Reserva Legal (ha):</a:t>
            </a:r>
            <a:endParaRPr lang="pt-BR" sz="1200" b="1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54946" y="2431921"/>
            <a:ext cx="88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22,9000</a:t>
            </a:r>
            <a:endParaRPr lang="pt-BR" sz="12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923928" y="2431921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APP (ha):</a:t>
            </a:r>
            <a:endParaRPr lang="pt-BR" sz="12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4580550" y="2431921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11,6200</a:t>
            </a:r>
            <a:endParaRPr lang="pt-BR" sz="12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5216285" y="2431921"/>
            <a:ext cx="12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Área útil (ha):</a:t>
            </a:r>
            <a:endParaRPr lang="pt-BR" sz="12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152389" y="2431921"/>
            <a:ext cx="72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80,0000</a:t>
            </a:r>
            <a:endParaRPr lang="pt-BR" sz="12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3791786" y="3112887"/>
            <a:ext cx="1793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DODF 051 de 01/08/2017</a:t>
            </a:r>
            <a:endParaRPr lang="pt-BR" sz="1200" dirty="0"/>
          </a:p>
        </p:txBody>
      </p:sp>
      <p:sp>
        <p:nvSpPr>
          <p:cNvPr id="3" name="Botão de ação: Personalizar 2">
            <a:hlinkClick r:id="rId8" action="ppaction://hlinksldjump" highlightClick="1"/>
          </p:cNvPr>
          <p:cNvSpPr/>
          <p:nvPr/>
        </p:nvSpPr>
        <p:spPr>
          <a:xfrm>
            <a:off x="5739087" y="6090888"/>
            <a:ext cx="1353193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rgbClr val="FFFF00"/>
                </a:solidFill>
              </a:rPr>
              <a:t>Checklist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95" name="Botão de ação: Personalizar 94">
            <a:hlinkClick r:id="rId9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826296" y="1158012"/>
            <a:ext cx="5458258" cy="551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071670" y="5721046"/>
            <a:ext cx="500066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79174" y="1700808"/>
            <a:ext cx="515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Preencha pelo menos um dos campos abaixo para filtrar sua pesquisa.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979712" y="1988840"/>
            <a:ext cx="5184576" cy="15841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771800" y="2042187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3260998" y="2166322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419872" y="2042187"/>
            <a:ext cx="72008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4355976" y="2042187"/>
            <a:ext cx="57606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H="1">
            <a:off x="4211960" y="2094314"/>
            <a:ext cx="76317" cy="162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979712" y="2321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Interessado: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2984046" y="2333246"/>
            <a:ext cx="4036226" cy="18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1975932" y="2866515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Complemento:</a:t>
            </a:r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3059832" y="2879220"/>
            <a:ext cx="3960440" cy="208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1979712" y="322400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R.A</a:t>
            </a:r>
            <a:r>
              <a:rPr lang="pt-BR" sz="1200" dirty="0" smtClean="0"/>
              <a:t>.: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2407952" y="3204175"/>
            <a:ext cx="461609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763688" y="3933056"/>
            <a:ext cx="549059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tabLst>
                <a:tab pos="903288" algn="l"/>
                <a:tab pos="2149475" algn="l"/>
                <a:tab pos="3490913" algn="l"/>
                <a:tab pos="4310063" algn="l"/>
              </a:tabLst>
            </a:pPr>
            <a:r>
              <a:rPr lang="pt-BR" sz="800" dirty="0" smtClean="0"/>
              <a:t>070-12345678/2015	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 José Rita da Silva	Núcleo Rural São José	Chácara </a:t>
            </a:r>
            <a:r>
              <a:rPr lang="pt-BR" sz="800" b="1" dirty="0" smtClean="0">
                <a:solidFill>
                  <a:srgbClr val="FF0000"/>
                </a:solidFill>
              </a:rPr>
              <a:t>15	</a:t>
            </a:r>
            <a:r>
              <a:rPr lang="pt-BR" sz="800" dirty="0" smtClean="0"/>
              <a:t>Planaltina</a:t>
            </a:r>
          </a:p>
          <a:p>
            <a:pPr>
              <a:lnSpc>
                <a:spcPts val="2000"/>
              </a:lnSpc>
              <a:tabLst>
                <a:tab pos="903288" algn="l"/>
                <a:tab pos="2149475" algn="l"/>
                <a:tab pos="3490913" algn="l"/>
                <a:tab pos="4310063" algn="l"/>
              </a:tabLst>
            </a:pPr>
            <a:r>
              <a:rPr lang="pt-BR" sz="800" dirty="0" smtClean="0"/>
              <a:t>070-00010514/2017	Cláudia 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 Gomes	Núcleo Rural Tabatinga	Lote 1</a:t>
            </a:r>
            <a:r>
              <a:rPr lang="pt-BR" sz="800" b="1" dirty="0" smtClean="0">
                <a:solidFill>
                  <a:srgbClr val="FF0000"/>
                </a:solidFill>
              </a:rPr>
              <a:t>15</a:t>
            </a:r>
            <a:r>
              <a:rPr lang="pt-BR" sz="800" dirty="0" smtClean="0"/>
              <a:t>	Planaltina</a:t>
            </a:r>
          </a:p>
          <a:p>
            <a:pPr>
              <a:lnSpc>
                <a:spcPts val="2000"/>
              </a:lnSpc>
              <a:tabLst>
                <a:tab pos="903288" algn="l"/>
                <a:tab pos="2149475" algn="l"/>
                <a:tab pos="3490913" algn="l"/>
                <a:tab pos="4310063" algn="l"/>
              </a:tabLst>
            </a:pPr>
            <a:r>
              <a:rPr lang="pt-BR" sz="800" dirty="0" smtClean="0"/>
              <a:t>070-000011/2014	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na Queiróz	Colônia Agrícola  </a:t>
            </a:r>
            <a:r>
              <a:rPr lang="pt-BR" sz="800" dirty="0"/>
              <a:t>Lamarão	</a:t>
            </a:r>
            <a:r>
              <a:rPr lang="pt-BR" sz="800" dirty="0" smtClean="0"/>
              <a:t>Chácara </a:t>
            </a:r>
            <a:r>
              <a:rPr lang="pt-BR" sz="800" b="1" dirty="0">
                <a:solidFill>
                  <a:srgbClr val="FF0000"/>
                </a:solidFill>
              </a:rPr>
              <a:t>15 </a:t>
            </a:r>
            <a:r>
              <a:rPr lang="pt-BR" sz="800" dirty="0" smtClean="0"/>
              <a:t>	Planaltina</a:t>
            </a:r>
          </a:p>
          <a:p>
            <a:pPr>
              <a:lnSpc>
                <a:spcPts val="2000"/>
              </a:lnSpc>
              <a:tabLst>
                <a:tab pos="903288" algn="l"/>
                <a:tab pos="2149475" algn="l"/>
                <a:tab pos="3490913" algn="l"/>
                <a:tab pos="4310063" algn="l"/>
              </a:tabLst>
            </a:pPr>
            <a:r>
              <a:rPr lang="pt-BR" sz="800" dirty="0" smtClean="0"/>
              <a:t>070-000937/2014	José Cláudio de Ro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	Núcleo Rural Rio Preto	Lote 2</a:t>
            </a:r>
            <a:r>
              <a:rPr lang="pt-BR" sz="800" b="1" dirty="0" smtClean="0">
                <a:solidFill>
                  <a:srgbClr val="FF0000"/>
                </a:solidFill>
              </a:rPr>
              <a:t>15</a:t>
            </a:r>
            <a:r>
              <a:rPr lang="pt-BR" sz="800" dirty="0" smtClean="0"/>
              <a:t>	Planaltina</a:t>
            </a:r>
          </a:p>
          <a:p>
            <a:pPr>
              <a:lnSpc>
                <a:spcPts val="2000"/>
              </a:lnSpc>
              <a:tabLst>
                <a:tab pos="903288" algn="l"/>
                <a:tab pos="2149475" algn="l"/>
                <a:tab pos="3490913" algn="l"/>
                <a:tab pos="4310063" algn="l"/>
              </a:tabLst>
            </a:pPr>
            <a:r>
              <a:rPr lang="pt-BR" sz="800" dirty="0" smtClean="0"/>
              <a:t>070-001510/2011	José </a:t>
            </a:r>
            <a:r>
              <a:rPr lang="pt-BR" sz="800" b="1" dirty="0" smtClean="0">
                <a:solidFill>
                  <a:srgbClr val="FF0000"/>
                </a:solidFill>
              </a:rPr>
              <a:t>Maria</a:t>
            </a:r>
            <a:r>
              <a:rPr lang="pt-BR" sz="800" dirty="0" smtClean="0"/>
              <a:t> Rochoso	Núcleo Rural Pipiripau	Lote </a:t>
            </a:r>
            <a:r>
              <a:rPr lang="pt-BR" sz="800" b="1" dirty="0" smtClean="0">
                <a:solidFill>
                  <a:srgbClr val="FF0000"/>
                </a:solidFill>
              </a:rPr>
              <a:t>15</a:t>
            </a:r>
            <a:r>
              <a:rPr lang="pt-BR" sz="800" dirty="0" smtClean="0"/>
              <a:t>	Planaltina</a:t>
            </a:r>
            <a:endParaRPr lang="pt-BR" sz="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992954" y="2287058"/>
            <a:ext cx="64294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Maria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64962" y="2852936"/>
            <a:ext cx="64294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15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9" name="Botão de ação: Personalizar 48">
            <a:hlinkClick r:id="rId4" action="ppaction://hlinksldjump" highlightClick="1"/>
          </p:cNvPr>
          <p:cNvSpPr/>
          <p:nvPr/>
        </p:nvSpPr>
        <p:spPr>
          <a:xfrm>
            <a:off x="6966280" y="3965227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2" name="Retângulo 1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79712" y="1158012"/>
            <a:ext cx="130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PROCESSOS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979712" y="1527344"/>
            <a:ext cx="4092486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otão de ação: Personalizar 11">
            <a:hlinkClick r:id="" action="ppaction://noaction" highlightClick="1"/>
          </p:cNvPr>
          <p:cNvSpPr/>
          <p:nvPr/>
        </p:nvSpPr>
        <p:spPr>
          <a:xfrm>
            <a:off x="6063063" y="1527320"/>
            <a:ext cx="1173233" cy="216024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ALTERAR FILTRO</a:t>
            </a:r>
            <a:endParaRPr lang="pt-BR" b="1" dirty="0"/>
          </a:p>
        </p:txBody>
      </p:sp>
      <p:sp>
        <p:nvSpPr>
          <p:cNvPr id="46" name="Retângulo 45"/>
          <p:cNvSpPr/>
          <p:nvPr/>
        </p:nvSpPr>
        <p:spPr>
          <a:xfrm>
            <a:off x="2915816" y="2593271"/>
            <a:ext cx="4104456" cy="18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79712" y="2552187"/>
            <a:ext cx="10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Localidade:</a:t>
            </a:r>
            <a:endParaRPr lang="pt-BR" sz="1200" dirty="0"/>
          </a:p>
        </p:txBody>
      </p:sp>
      <p:sp>
        <p:nvSpPr>
          <p:cNvPr id="50" name="Retângulo 49"/>
          <p:cNvSpPr/>
          <p:nvPr/>
        </p:nvSpPr>
        <p:spPr>
          <a:xfrm>
            <a:off x="1835696" y="3713129"/>
            <a:ext cx="756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Nº PROCESSO</a:t>
            </a:r>
            <a:endParaRPr lang="pt-BR" sz="800" dirty="0"/>
          </a:p>
        </p:txBody>
      </p:sp>
      <p:sp>
        <p:nvSpPr>
          <p:cNvPr id="51" name="Retângulo 50"/>
          <p:cNvSpPr/>
          <p:nvPr/>
        </p:nvSpPr>
        <p:spPr>
          <a:xfrm>
            <a:off x="2590384" y="3713129"/>
            <a:ext cx="1368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NOME DO OCUPANTE</a:t>
            </a:r>
            <a:endParaRPr lang="pt-BR" sz="800" dirty="0"/>
          </a:p>
        </p:txBody>
      </p:sp>
      <p:sp>
        <p:nvSpPr>
          <p:cNvPr id="52" name="Retângulo 51"/>
          <p:cNvSpPr/>
          <p:nvPr/>
        </p:nvSpPr>
        <p:spPr>
          <a:xfrm>
            <a:off x="3960080" y="3713129"/>
            <a:ext cx="1332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LOCALIDADE</a:t>
            </a:r>
            <a:endParaRPr lang="pt-BR" sz="800" dirty="0"/>
          </a:p>
        </p:txBody>
      </p:sp>
      <p:sp>
        <p:nvSpPr>
          <p:cNvPr id="53" name="Retângulo 52"/>
          <p:cNvSpPr/>
          <p:nvPr/>
        </p:nvSpPr>
        <p:spPr>
          <a:xfrm>
            <a:off x="5292176" y="3713129"/>
            <a:ext cx="864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COMPLEMENTO</a:t>
            </a:r>
            <a:endParaRPr lang="pt-BR" sz="900" dirty="0"/>
          </a:p>
        </p:txBody>
      </p:sp>
      <p:sp>
        <p:nvSpPr>
          <p:cNvPr id="54" name="Retângulo 53"/>
          <p:cNvSpPr/>
          <p:nvPr/>
        </p:nvSpPr>
        <p:spPr>
          <a:xfrm>
            <a:off x="6156264" y="3717032"/>
            <a:ext cx="792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RA</a:t>
            </a:r>
            <a:endParaRPr lang="pt-BR" sz="900" dirty="0"/>
          </a:p>
        </p:txBody>
      </p:sp>
      <p:sp>
        <p:nvSpPr>
          <p:cNvPr id="55" name="Retângulo 54"/>
          <p:cNvSpPr/>
          <p:nvPr/>
        </p:nvSpPr>
        <p:spPr>
          <a:xfrm>
            <a:off x="6930280" y="3713129"/>
            <a:ext cx="324000" cy="1819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15505" y="2056596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Processo:</a:t>
            </a:r>
            <a:endParaRPr lang="pt-BR" sz="1200" dirty="0"/>
          </a:p>
        </p:txBody>
      </p:sp>
      <p:sp>
        <p:nvSpPr>
          <p:cNvPr id="56" name="Botão de ação: Personalizar 55">
            <a:hlinkClick r:id="rId4" action="ppaction://hlinksldjump" highlightClick="1"/>
          </p:cNvPr>
          <p:cNvSpPr/>
          <p:nvPr/>
        </p:nvSpPr>
        <p:spPr>
          <a:xfrm>
            <a:off x="6966280" y="422721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7" name="Botão de ação: Personalizar 56">
            <a:hlinkClick r:id="rId4" action="ppaction://hlinksldjump" highlightClick="1"/>
          </p:cNvPr>
          <p:cNvSpPr/>
          <p:nvPr/>
        </p:nvSpPr>
        <p:spPr>
          <a:xfrm>
            <a:off x="6966280" y="4489201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8" name="Botão de ação: Personalizar 57">
            <a:hlinkClick r:id="rId4" action="ppaction://hlinksldjump" highlightClick="1"/>
          </p:cNvPr>
          <p:cNvSpPr/>
          <p:nvPr/>
        </p:nvSpPr>
        <p:spPr>
          <a:xfrm>
            <a:off x="6966280" y="4751188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59" name="Botão de ação: Personalizar 58">
            <a:hlinkClick r:id="rId4" action="ppaction://hlinksldjump" highlightClick="1"/>
          </p:cNvPr>
          <p:cNvSpPr/>
          <p:nvPr/>
        </p:nvSpPr>
        <p:spPr>
          <a:xfrm>
            <a:off x="6966280" y="5013176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/>
          </a:p>
        </p:txBody>
      </p:sp>
      <p:sp>
        <p:nvSpPr>
          <p:cNvPr id="82" name="Retângulo 81"/>
          <p:cNvSpPr/>
          <p:nvPr/>
        </p:nvSpPr>
        <p:spPr>
          <a:xfrm>
            <a:off x="5214942" y="2042187"/>
            <a:ext cx="39600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Botão de ação: Personalizar 65">
            <a:hlinkClick r:id="rId5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cxnSp>
        <p:nvCxnSpPr>
          <p:cNvPr id="81" name="Conector reto 80"/>
          <p:cNvCxnSpPr/>
          <p:nvPr/>
        </p:nvCxnSpPr>
        <p:spPr>
          <a:xfrm>
            <a:off x="5035533" y="2166322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1785918" y="2204864"/>
            <a:ext cx="5286412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709672" y="2329171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ALTERAR FILTRO DE PROCESSOS</a:t>
            </a:r>
            <a:endParaRPr lang="pt-BR" b="1" dirty="0"/>
          </a:p>
        </p:txBody>
      </p:sp>
      <p:sp>
        <p:nvSpPr>
          <p:cNvPr id="62" name="Botão de ação: Personalizar 61">
            <a:hlinkClick r:id="rId5" action="ppaction://hlinksldjump" highlightClick="1"/>
          </p:cNvPr>
          <p:cNvSpPr/>
          <p:nvPr/>
        </p:nvSpPr>
        <p:spPr>
          <a:xfrm>
            <a:off x="5724176" y="4489201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SALVAR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2071670" y="3787058"/>
            <a:ext cx="216000" cy="21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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4356000" y="3116305"/>
            <a:ext cx="216000" cy="21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4356000" y="3451682"/>
            <a:ext cx="216000" cy="21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4356000" y="3787059"/>
            <a:ext cx="216000" cy="21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 flipH="1">
            <a:off x="2311574" y="2681849"/>
            <a:ext cx="16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Nº PROCESSO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 flipH="1">
            <a:off x="2311574" y="3028907"/>
            <a:ext cx="16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INTERESSADO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 flipH="1">
            <a:off x="2311574" y="3368487"/>
            <a:ext cx="16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LOCALIDADE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 flipH="1">
            <a:off x="2311574" y="3703895"/>
            <a:ext cx="182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COMPLEMENTO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 flipH="1">
            <a:off x="4543822" y="2685694"/>
            <a:ext cx="16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RA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 flipH="1">
            <a:off x="4543822" y="3032752"/>
            <a:ext cx="16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PDOT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 flipH="1">
            <a:off x="4543822" y="3372332"/>
            <a:ext cx="16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FUNDIARIO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 flipH="1">
            <a:off x="4543822" y="3707740"/>
            <a:ext cx="182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AREA</a:t>
            </a:r>
            <a:r>
              <a:rPr lang="pt-BR" dirty="0" smtClean="0"/>
              <a:t> TOTAL</a:t>
            </a:r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2071670" y="2776233"/>
            <a:ext cx="216000" cy="21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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2071670" y="3116305"/>
            <a:ext cx="216000" cy="21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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2071670" y="3451682"/>
            <a:ext cx="216000" cy="21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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4356000" y="2776233"/>
            <a:ext cx="216000" cy="21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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10580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835696" y="1248502"/>
            <a:ext cx="5328592" cy="4196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037009" y="2420888"/>
            <a:ext cx="32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70</a:t>
            </a:r>
            <a:endParaRPr lang="pt-BR" sz="1050" dirty="0">
              <a:solidFill>
                <a:srgbClr val="FF0000"/>
              </a:solidFill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2428860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571736" y="2420888"/>
            <a:ext cx="104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128</a:t>
            </a:r>
            <a:endParaRPr lang="pt-BR" sz="1050" dirty="0">
              <a:solidFill>
                <a:srgbClr val="FF0000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 flipH="1">
            <a:off x="3714744" y="2473015"/>
            <a:ext cx="76317" cy="162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3857620" y="2420888"/>
            <a:ext cx="50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2020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1889215" y="1344588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92991" y="1302028"/>
            <a:ext cx="27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Criar/editar um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892993" y="1671360"/>
            <a:ext cx="5199287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/>
          <p:nvPr/>
        </p:nvCxnSpPr>
        <p:spPr>
          <a:xfrm>
            <a:off x="4429124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4609102" y="2420888"/>
            <a:ext cx="391525" cy="22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00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038187" y="2234322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Órgão</a:t>
            </a:r>
            <a:endParaRPr lang="pt-BR" sz="8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527868" y="2234322"/>
            <a:ext cx="10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nº processo</a:t>
            </a:r>
            <a:endParaRPr lang="pt-BR" sz="8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3786182" y="2234322"/>
            <a:ext cx="576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ano</a:t>
            </a:r>
            <a:endParaRPr lang="pt-BR" sz="8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529137" y="2234322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 smtClean="0"/>
              <a:t>DV</a:t>
            </a:r>
            <a:endParaRPr lang="pt-BR" sz="800" dirty="0"/>
          </a:p>
        </p:txBody>
      </p:sp>
      <p:sp>
        <p:nvSpPr>
          <p:cNvPr id="49" name="Botão de ação: Personalizar 48">
            <a:hlinkClick r:id="rId4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1928794" y="2214554"/>
            <a:ext cx="3143272" cy="50006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469" y="2000240"/>
            <a:ext cx="7848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Processo:</a:t>
            </a:r>
            <a:endParaRPr lang="pt-BR" sz="1200" dirty="0"/>
          </a:p>
        </p:txBody>
      </p:sp>
      <p:sp>
        <p:nvSpPr>
          <p:cNvPr id="52" name="Botão de ação: Personalizar 51">
            <a:hlinkClick r:id="rId5" action="ppaction://hlinksldjump" highlightClick="1"/>
          </p:cNvPr>
          <p:cNvSpPr/>
          <p:nvPr/>
        </p:nvSpPr>
        <p:spPr>
          <a:xfrm>
            <a:off x="5137884" y="2428868"/>
            <a:ext cx="720000" cy="193390"/>
          </a:xfrm>
          <a:prstGeom prst="actionButtonBlank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sym typeface="Wingdings"/>
              </a:rPr>
              <a:t>BUSCAR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2285984" y="2928934"/>
            <a:ext cx="408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>
                <a:solidFill>
                  <a:srgbClr val="FF0000"/>
                </a:solidFill>
              </a:rPr>
              <a:t>Ao clicar BUSCAR, busca na Tabela PROCESSOS para ver se existe. Se existir, preenche os dados e fica disponível para alterações. Se não foi digitado ou não encontrado no cadastro, fica os campos prontos para criar novo cadastro.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38064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237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9814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365241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360985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4021746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3979186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4372494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4329934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4741826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4699266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>
            <a:off x="6876288" y="32591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361914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397918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433709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469713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5129178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366743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rId8" action="ppaction://hlinksldjump" highlightClick="1"/>
          </p:cNvPr>
          <p:cNvSpPr/>
          <p:nvPr/>
        </p:nvSpPr>
        <p:spPr>
          <a:xfrm>
            <a:off x="6876256" y="402747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rId9" action="ppaction://hlinksldjump" highlightClick="1"/>
          </p:cNvPr>
          <p:cNvSpPr/>
          <p:nvPr/>
        </p:nvSpPr>
        <p:spPr>
          <a:xfrm>
            <a:off x="6876256" y="4374851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rId10" action="ppaction://hlinksldjump" highlightClick="1"/>
          </p:cNvPr>
          <p:cNvSpPr/>
          <p:nvPr/>
        </p:nvSpPr>
        <p:spPr>
          <a:xfrm>
            <a:off x="6876256" y="4771306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Botão de ação: Personalizar 58">
            <a:hlinkClick r:id="rId11" action="ppaction://hlinksldjump" highlightClick="1"/>
          </p:cNvPr>
          <p:cNvSpPr/>
          <p:nvPr/>
        </p:nvSpPr>
        <p:spPr>
          <a:xfrm>
            <a:off x="2771800" y="21744"/>
            <a:ext cx="432048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" name="Botão de ação: Personalizar 2">
            <a:hlinkClick r:id="rId12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772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/>
          <p:cNvSpPr/>
          <p:nvPr/>
        </p:nvSpPr>
        <p:spPr>
          <a:xfrm>
            <a:off x="1856644" y="1248503"/>
            <a:ext cx="5328592" cy="1594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835696" y="2996952"/>
            <a:ext cx="5328592" cy="3375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4500272" y="297670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Interessado: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4572280" y="3213000"/>
            <a:ext cx="2520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88101" y="3429000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Complemento:</a:t>
            </a:r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3565066" y="3670902"/>
            <a:ext cx="183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388789" y="33926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R.A</a:t>
            </a:r>
            <a:r>
              <a:rPr lang="pt-BR" sz="1200" dirty="0" smtClean="0"/>
              <a:t>.: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5460796" y="3634519"/>
            <a:ext cx="1620000" cy="256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1889215" y="1344588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92991" y="1302028"/>
            <a:ext cx="27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Criar/editar um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892993" y="1671360"/>
            <a:ext cx="5199287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2038188" y="3666374"/>
            <a:ext cx="1440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65001" y="3429000"/>
            <a:ext cx="10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Localidade:</a:t>
            </a:r>
            <a:endParaRPr lang="pt-BR" sz="1200" dirty="0"/>
          </a:p>
        </p:txBody>
      </p:sp>
      <p:sp>
        <p:nvSpPr>
          <p:cNvPr id="62" name="Retângulo 61"/>
          <p:cNvSpPr/>
          <p:nvPr/>
        </p:nvSpPr>
        <p:spPr>
          <a:xfrm>
            <a:off x="2046341" y="3212976"/>
            <a:ext cx="936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1979712" y="2996952"/>
            <a:ext cx="121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 autuação:</a:t>
            </a:r>
            <a:endParaRPr lang="pt-BR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965001" y="3861048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PDOT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72" name="Retângulo 71"/>
          <p:cNvSpPr/>
          <p:nvPr/>
        </p:nvSpPr>
        <p:spPr>
          <a:xfrm>
            <a:off x="2037007" y="4110510"/>
            <a:ext cx="1728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73" name="Retângulo 72"/>
          <p:cNvSpPr/>
          <p:nvPr/>
        </p:nvSpPr>
        <p:spPr>
          <a:xfrm>
            <a:off x="3871665" y="4110510"/>
            <a:ext cx="1728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74" name="Retângulo 73"/>
          <p:cNvSpPr/>
          <p:nvPr/>
        </p:nvSpPr>
        <p:spPr>
          <a:xfrm>
            <a:off x="5709417" y="4110510"/>
            <a:ext cx="1368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0,0000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3808331" y="3861048"/>
            <a:ext cx="17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Situação Fundiária:</a:t>
            </a:r>
            <a:endParaRPr lang="pt-BR" sz="12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654661" y="3861048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Área (ha):</a:t>
            </a:r>
            <a:endParaRPr lang="pt-BR" sz="1200" dirty="0"/>
          </a:p>
        </p:txBody>
      </p:sp>
      <p:sp>
        <p:nvSpPr>
          <p:cNvPr id="79" name="Retângulo 78"/>
          <p:cNvSpPr/>
          <p:nvPr/>
        </p:nvSpPr>
        <p:spPr>
          <a:xfrm>
            <a:off x="2045827" y="4566308"/>
            <a:ext cx="243945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982493" y="4316846"/>
            <a:ext cx="17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Tipo de tramitação:</a:t>
            </a:r>
            <a:endParaRPr lang="pt-BR" sz="1200" dirty="0"/>
          </a:p>
        </p:txBody>
      </p:sp>
      <p:sp>
        <p:nvSpPr>
          <p:cNvPr id="49" name="Botão de ação: Personalizar 48">
            <a:hlinkClick r:id="rId4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529137" y="2234322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 smtClean="0"/>
              <a:t>DV</a:t>
            </a:r>
            <a:endParaRPr lang="pt-BR" sz="800" dirty="0"/>
          </a:p>
        </p:txBody>
      </p:sp>
      <p:sp>
        <p:nvSpPr>
          <p:cNvPr id="64" name="Retângulo 63"/>
          <p:cNvSpPr/>
          <p:nvPr/>
        </p:nvSpPr>
        <p:spPr>
          <a:xfrm>
            <a:off x="2037009" y="2420888"/>
            <a:ext cx="32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70</a:t>
            </a:r>
            <a:endParaRPr lang="pt-BR" sz="1050" dirty="0">
              <a:solidFill>
                <a:srgbClr val="FF0000"/>
              </a:solidFill>
            </a:endParaRPr>
          </a:p>
        </p:txBody>
      </p:sp>
      <p:cxnSp>
        <p:nvCxnSpPr>
          <p:cNvPr id="65" name="Conector reto 64"/>
          <p:cNvCxnSpPr/>
          <p:nvPr/>
        </p:nvCxnSpPr>
        <p:spPr>
          <a:xfrm>
            <a:off x="2428860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2571736" y="2420888"/>
            <a:ext cx="104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00000128</a:t>
            </a:r>
            <a:endParaRPr lang="pt-BR" sz="1050" dirty="0">
              <a:solidFill>
                <a:srgbClr val="FF0000"/>
              </a:solidFill>
            </a:endParaRPr>
          </a:p>
        </p:txBody>
      </p:sp>
      <p:cxnSp>
        <p:nvCxnSpPr>
          <p:cNvPr id="67" name="Conector reto 66"/>
          <p:cNvCxnSpPr/>
          <p:nvPr/>
        </p:nvCxnSpPr>
        <p:spPr>
          <a:xfrm flipH="1">
            <a:off x="3714744" y="2473015"/>
            <a:ext cx="76317" cy="162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3857620" y="2420888"/>
            <a:ext cx="50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2020</a:t>
            </a:r>
            <a:endParaRPr lang="pt-BR" sz="1050" dirty="0">
              <a:solidFill>
                <a:srgbClr val="FF0000"/>
              </a:solidFill>
            </a:endParaRPr>
          </a:p>
        </p:txBody>
      </p:sp>
      <p:cxnSp>
        <p:nvCxnSpPr>
          <p:cNvPr id="83" name="Conector reto 82"/>
          <p:cNvCxnSpPr/>
          <p:nvPr/>
        </p:nvCxnSpPr>
        <p:spPr>
          <a:xfrm>
            <a:off x="4429124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/>
          <p:cNvSpPr/>
          <p:nvPr/>
        </p:nvSpPr>
        <p:spPr>
          <a:xfrm>
            <a:off x="4609102" y="2420888"/>
            <a:ext cx="391525" cy="22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00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2038187" y="2234322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Órgão</a:t>
            </a:r>
            <a:endParaRPr lang="pt-BR" sz="8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527868" y="2234322"/>
            <a:ext cx="10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nº processo</a:t>
            </a:r>
            <a:endParaRPr lang="pt-BR" sz="8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3786182" y="2234322"/>
            <a:ext cx="576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ano</a:t>
            </a:r>
            <a:endParaRPr lang="pt-BR" sz="800" dirty="0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1928794" y="2214554"/>
            <a:ext cx="3143272" cy="50006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2215469" y="2000240"/>
            <a:ext cx="7848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Processo:</a:t>
            </a:r>
            <a:endParaRPr lang="pt-BR" sz="1200" dirty="0"/>
          </a:p>
        </p:txBody>
      </p:sp>
      <p:sp>
        <p:nvSpPr>
          <p:cNvPr id="90" name="Botão de ação: Personalizar 89">
            <a:hlinkClick r:id="rId5" action="ppaction://hlinksldjump" highlightClick="1"/>
          </p:cNvPr>
          <p:cNvSpPr/>
          <p:nvPr/>
        </p:nvSpPr>
        <p:spPr>
          <a:xfrm>
            <a:off x="4671528" y="5877296"/>
            <a:ext cx="1728192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sym typeface="Wingdings"/>
              </a:rPr>
              <a:t>SALVAR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91" name="Botão de ação: Personalizar 90">
            <a:hlinkClick r:id="rId6" action="ppaction://hlinksldjump" highlightClick="1"/>
          </p:cNvPr>
          <p:cNvSpPr/>
          <p:nvPr/>
        </p:nvSpPr>
        <p:spPr>
          <a:xfrm>
            <a:off x="2802575" y="5874770"/>
            <a:ext cx="1728192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sym typeface="Wingdings"/>
              </a:rPr>
              <a:t>CANCELAR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2987824" y="2971098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CPF/CNPJ:</a:t>
            </a:r>
            <a:endParaRPr lang="pt-BR" sz="1200" dirty="0"/>
          </a:p>
        </p:txBody>
      </p:sp>
      <p:sp>
        <p:nvSpPr>
          <p:cNvPr id="93" name="Retângulo 92"/>
          <p:cNvSpPr/>
          <p:nvPr/>
        </p:nvSpPr>
        <p:spPr>
          <a:xfrm>
            <a:off x="3064789" y="3213000"/>
            <a:ext cx="1440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1979712" y="4771298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Observação:</a:t>
            </a:r>
            <a:endParaRPr lang="pt-BR" sz="1200" dirty="0"/>
          </a:p>
        </p:txBody>
      </p:sp>
      <p:sp>
        <p:nvSpPr>
          <p:cNvPr id="95" name="Retângulo 94"/>
          <p:cNvSpPr/>
          <p:nvPr/>
        </p:nvSpPr>
        <p:spPr>
          <a:xfrm>
            <a:off x="2056677" y="5013200"/>
            <a:ext cx="5004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38064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835696" y="1248502"/>
            <a:ext cx="5328592" cy="4484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965001" y="270892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Interessado: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2037009" y="2945220"/>
            <a:ext cx="4536504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61222" y="3645024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Complemento:</a:t>
            </a:r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2038187" y="3886926"/>
            <a:ext cx="2015046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125241" y="36450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R.A</a:t>
            </a:r>
            <a:r>
              <a:rPr lang="pt-BR" sz="1200" dirty="0" smtClean="0"/>
              <a:t>.: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4197248" y="3886926"/>
            <a:ext cx="2660767" cy="256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1889215" y="1344588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92991" y="1302028"/>
            <a:ext cx="27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Criar/editar um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892993" y="1671360"/>
            <a:ext cx="5199287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2038188" y="3426879"/>
            <a:ext cx="4535326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65001" y="3189505"/>
            <a:ext cx="10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Localidade:</a:t>
            </a:r>
            <a:endParaRPr lang="pt-BR" sz="1200" dirty="0"/>
          </a:p>
        </p:txBody>
      </p:sp>
      <p:sp>
        <p:nvSpPr>
          <p:cNvPr id="61" name="Botão de ação: Personalizar 60">
            <a:hlinkClick r:id="rId4" action="ppaction://hlinksldjump" highlightClick="1"/>
          </p:cNvPr>
          <p:cNvSpPr/>
          <p:nvPr/>
        </p:nvSpPr>
        <p:spPr>
          <a:xfrm>
            <a:off x="6645521" y="2945220"/>
            <a:ext cx="216000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5922016" y="2420888"/>
            <a:ext cx="936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5855387" y="2204864"/>
            <a:ext cx="121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 autuação:</a:t>
            </a:r>
            <a:endParaRPr lang="pt-BR" sz="1200" dirty="0"/>
          </a:p>
        </p:txBody>
      </p:sp>
      <p:sp>
        <p:nvSpPr>
          <p:cNvPr id="69" name="Botão de ação: Personalizar 68">
            <a:hlinkClick r:id="rId5" action="ppaction://hlinksldjump" highlightClick="1"/>
          </p:cNvPr>
          <p:cNvSpPr/>
          <p:nvPr/>
        </p:nvSpPr>
        <p:spPr>
          <a:xfrm>
            <a:off x="6645521" y="3426879"/>
            <a:ext cx="216000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965001" y="4132894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PDOT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72" name="Retângulo 71"/>
          <p:cNvSpPr/>
          <p:nvPr/>
        </p:nvSpPr>
        <p:spPr>
          <a:xfrm>
            <a:off x="2037007" y="4382356"/>
            <a:ext cx="1728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73" name="Retângulo 72"/>
          <p:cNvSpPr/>
          <p:nvPr/>
        </p:nvSpPr>
        <p:spPr>
          <a:xfrm>
            <a:off x="3871665" y="4382356"/>
            <a:ext cx="1728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74" name="Retângulo 73"/>
          <p:cNvSpPr/>
          <p:nvPr/>
        </p:nvSpPr>
        <p:spPr>
          <a:xfrm>
            <a:off x="5709417" y="4382356"/>
            <a:ext cx="11521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0,0000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3808331" y="4132894"/>
            <a:ext cx="17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Situação Fundiária:</a:t>
            </a:r>
            <a:endParaRPr lang="pt-BR" sz="12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654661" y="4132894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Área (ha):</a:t>
            </a:r>
            <a:endParaRPr lang="pt-BR" sz="1200" dirty="0"/>
          </a:p>
        </p:txBody>
      </p:sp>
      <p:sp>
        <p:nvSpPr>
          <p:cNvPr id="79" name="Retângulo 78"/>
          <p:cNvSpPr/>
          <p:nvPr/>
        </p:nvSpPr>
        <p:spPr>
          <a:xfrm>
            <a:off x="2045827" y="4869160"/>
            <a:ext cx="243945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982493" y="4619698"/>
            <a:ext cx="17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Tipo de tramitação:</a:t>
            </a:r>
            <a:endParaRPr lang="pt-BR" sz="1200" dirty="0"/>
          </a:p>
        </p:txBody>
      </p:sp>
      <p:sp>
        <p:nvSpPr>
          <p:cNvPr id="81" name="Botão de ação: Personalizar 80">
            <a:hlinkClick r:id="rId6" action="ppaction://hlinksldjump" highlightClick="1"/>
          </p:cNvPr>
          <p:cNvSpPr/>
          <p:nvPr/>
        </p:nvSpPr>
        <p:spPr>
          <a:xfrm>
            <a:off x="5135359" y="5373216"/>
            <a:ext cx="1728192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sym typeface="Wingdings"/>
              </a:rPr>
              <a:t>SALVAR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9" name="Botão de ação: Personalizar 48">
            <a:hlinkClick r:id="rId7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1" name="Retângulo 50"/>
          <p:cNvSpPr/>
          <p:nvPr/>
        </p:nvSpPr>
        <p:spPr>
          <a:xfrm>
            <a:off x="2037009" y="2420888"/>
            <a:ext cx="32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70</a:t>
            </a:r>
            <a:endParaRPr lang="pt-BR" sz="1050" dirty="0">
              <a:solidFill>
                <a:srgbClr val="FF0000"/>
              </a:solidFill>
            </a:endParaRPr>
          </a:p>
        </p:txBody>
      </p:sp>
      <p:cxnSp>
        <p:nvCxnSpPr>
          <p:cNvPr id="52" name="Conector reto 51"/>
          <p:cNvCxnSpPr/>
          <p:nvPr/>
        </p:nvCxnSpPr>
        <p:spPr>
          <a:xfrm>
            <a:off x="2428860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2571736" y="2420888"/>
            <a:ext cx="104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00000128</a:t>
            </a:r>
            <a:endParaRPr lang="pt-BR" sz="1050" dirty="0">
              <a:solidFill>
                <a:srgbClr val="FF0000"/>
              </a:solidFill>
            </a:endParaRPr>
          </a:p>
        </p:txBody>
      </p:sp>
      <p:cxnSp>
        <p:nvCxnSpPr>
          <p:cNvPr id="54" name="Conector reto 53"/>
          <p:cNvCxnSpPr/>
          <p:nvPr/>
        </p:nvCxnSpPr>
        <p:spPr>
          <a:xfrm flipH="1">
            <a:off x="3714744" y="2473015"/>
            <a:ext cx="76317" cy="162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3857620" y="2420888"/>
            <a:ext cx="50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2020</a:t>
            </a:r>
            <a:endParaRPr lang="pt-BR" sz="1050" dirty="0">
              <a:solidFill>
                <a:srgbClr val="FF0000"/>
              </a:solidFill>
            </a:endParaRPr>
          </a:p>
        </p:txBody>
      </p:sp>
      <p:cxnSp>
        <p:nvCxnSpPr>
          <p:cNvPr id="56" name="Conector reto 55"/>
          <p:cNvCxnSpPr/>
          <p:nvPr/>
        </p:nvCxnSpPr>
        <p:spPr>
          <a:xfrm>
            <a:off x="4429124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609102" y="2420888"/>
            <a:ext cx="391525" cy="22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00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2038187" y="2234322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Órgão</a:t>
            </a:r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527868" y="2234322"/>
            <a:ext cx="10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nº processo</a:t>
            </a:r>
            <a:endParaRPr lang="pt-BR" sz="8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3786182" y="2234322"/>
            <a:ext cx="576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ano</a:t>
            </a:r>
            <a:endParaRPr lang="pt-BR" sz="8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529137" y="2234322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 smtClean="0"/>
              <a:t>DV</a:t>
            </a:r>
            <a:endParaRPr lang="pt-BR" sz="800" dirty="0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1928794" y="2214554"/>
            <a:ext cx="3143272" cy="50006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215469" y="2000240"/>
            <a:ext cx="7848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Processo:</a:t>
            </a:r>
            <a:endParaRPr lang="pt-BR" sz="1200" dirty="0"/>
          </a:p>
        </p:txBody>
      </p:sp>
      <p:sp>
        <p:nvSpPr>
          <p:cNvPr id="50" name="Botão de ação: Personalizar 49">
            <a:hlinkClick r:id="rId6" action="ppaction://hlinksldjump" highlightClick="1"/>
          </p:cNvPr>
          <p:cNvSpPr/>
          <p:nvPr/>
        </p:nvSpPr>
        <p:spPr>
          <a:xfrm>
            <a:off x="3266406" y="5370690"/>
            <a:ext cx="1728192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sym typeface="Wingdings"/>
              </a:rPr>
              <a:t>CANCELAR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1785918" y="2731150"/>
            <a:ext cx="5286412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835696" y="2791162"/>
            <a:ext cx="3763969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CRIAR/EDITAR UM PROCESSO</a:t>
            </a:r>
            <a:endParaRPr lang="pt-BR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468293" y="3870199"/>
            <a:ext cx="57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Confirma o cancelamento sem salvar?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6" name="Botão de ação: Personalizar 65">
            <a:hlinkClick r:id="rId8" action="ppaction://hlinksldjump" highlightClick="1"/>
          </p:cNvPr>
          <p:cNvSpPr/>
          <p:nvPr/>
        </p:nvSpPr>
        <p:spPr>
          <a:xfrm>
            <a:off x="3786182" y="4588538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OK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Conector reto 66"/>
          <p:cNvCxnSpPr/>
          <p:nvPr/>
        </p:nvCxnSpPr>
        <p:spPr>
          <a:xfrm>
            <a:off x="1826296" y="3158068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otão de ação: Personalizar 67">
            <a:hlinkClick r:id="rId9" action="ppaction://hlinksldjump" highlightClick="1"/>
          </p:cNvPr>
          <p:cNvSpPr/>
          <p:nvPr/>
        </p:nvSpPr>
        <p:spPr>
          <a:xfrm>
            <a:off x="6660232" y="2798028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42364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835696" y="1248502"/>
            <a:ext cx="5328592" cy="4196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965001" y="270892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Interessado: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2037009" y="2945220"/>
            <a:ext cx="4536504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61222" y="3645024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Complemento:</a:t>
            </a:r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2038187" y="3886926"/>
            <a:ext cx="2015046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125241" y="36450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R.A</a:t>
            </a:r>
            <a:r>
              <a:rPr lang="pt-BR" sz="1200" dirty="0" smtClean="0"/>
              <a:t>.: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4197249" y="3886926"/>
            <a:ext cx="23762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1889215" y="1344588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92992" y="1302028"/>
            <a:ext cx="253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Criar/editar um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892993" y="1671360"/>
            <a:ext cx="5199287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2038188" y="3426879"/>
            <a:ext cx="4535326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65001" y="3189505"/>
            <a:ext cx="10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Localidade:</a:t>
            </a:r>
            <a:endParaRPr lang="pt-BR" sz="1200" dirty="0"/>
          </a:p>
        </p:txBody>
      </p:sp>
      <p:sp>
        <p:nvSpPr>
          <p:cNvPr id="61" name="Botão de ação: Personalizar 60">
            <a:hlinkClick r:id="" action="ppaction://noaction" highlightClick="1"/>
          </p:cNvPr>
          <p:cNvSpPr/>
          <p:nvPr/>
        </p:nvSpPr>
        <p:spPr>
          <a:xfrm>
            <a:off x="6645521" y="2945220"/>
            <a:ext cx="216000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5709417" y="2420888"/>
            <a:ext cx="11521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5644602" y="2204864"/>
            <a:ext cx="121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 autuação:</a:t>
            </a:r>
            <a:endParaRPr lang="pt-BR" sz="1200" dirty="0"/>
          </a:p>
        </p:txBody>
      </p:sp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45521" y="3886950"/>
            <a:ext cx="216000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645521" y="3426879"/>
            <a:ext cx="216000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965001" y="4132894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PDOT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72" name="Retângulo 71"/>
          <p:cNvSpPr/>
          <p:nvPr/>
        </p:nvSpPr>
        <p:spPr>
          <a:xfrm>
            <a:off x="2037007" y="4382356"/>
            <a:ext cx="1728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73" name="Retângulo 72"/>
          <p:cNvSpPr/>
          <p:nvPr/>
        </p:nvSpPr>
        <p:spPr>
          <a:xfrm>
            <a:off x="3871665" y="4382356"/>
            <a:ext cx="1728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74" name="Retângulo 73"/>
          <p:cNvSpPr/>
          <p:nvPr/>
        </p:nvSpPr>
        <p:spPr>
          <a:xfrm>
            <a:off x="5709417" y="4382356"/>
            <a:ext cx="11521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3808331" y="4132894"/>
            <a:ext cx="17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Situação Fundiária:</a:t>
            </a:r>
            <a:endParaRPr lang="pt-BR" sz="12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654661" y="4132894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Área:</a:t>
            </a:r>
            <a:endParaRPr lang="pt-BR" sz="1200" dirty="0"/>
          </a:p>
        </p:txBody>
      </p:sp>
      <p:sp>
        <p:nvSpPr>
          <p:cNvPr id="79" name="Retângulo 78"/>
          <p:cNvSpPr/>
          <p:nvPr/>
        </p:nvSpPr>
        <p:spPr>
          <a:xfrm>
            <a:off x="2045827" y="4869160"/>
            <a:ext cx="243945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982493" y="4619698"/>
            <a:ext cx="17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Tipo de tramitação:</a:t>
            </a:r>
            <a:endParaRPr lang="pt-BR" sz="1200" dirty="0"/>
          </a:p>
        </p:txBody>
      </p:sp>
      <p:sp>
        <p:nvSpPr>
          <p:cNvPr id="81" name="Botão de ação: Personalizar 80">
            <a:hlinkClick r:id="rId4" action="ppaction://hlinksldjump" highlightClick="1"/>
          </p:cNvPr>
          <p:cNvSpPr/>
          <p:nvPr/>
        </p:nvSpPr>
        <p:spPr>
          <a:xfrm>
            <a:off x="5133353" y="4869160"/>
            <a:ext cx="1728192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sym typeface="Wingdings"/>
              </a:rPr>
              <a:t>SALVAR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1785918" y="2786058"/>
            <a:ext cx="5286412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691680" y="3100546"/>
            <a:ext cx="5472608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CRIAR/EDITAR UM PROCESSO</a:t>
            </a:r>
            <a:endParaRPr lang="pt-BR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468293" y="3925107"/>
            <a:ext cx="57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Processo inserido com sucesso!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2" name="Botão de ação: Personalizar 51">
            <a:hlinkClick r:id="rId5" action="ppaction://hlinksldjump" highlightClick="1"/>
          </p:cNvPr>
          <p:cNvSpPr/>
          <p:nvPr/>
        </p:nvSpPr>
        <p:spPr>
          <a:xfrm>
            <a:off x="3786182" y="4643446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OK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Botão de ação: Personalizar 52">
            <a:hlinkClick r:id="rId6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4" name="Retângulo 53"/>
          <p:cNvSpPr/>
          <p:nvPr/>
        </p:nvSpPr>
        <p:spPr>
          <a:xfrm>
            <a:off x="2037009" y="2420888"/>
            <a:ext cx="32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70</a:t>
            </a:r>
            <a:endParaRPr lang="pt-BR" sz="1050" dirty="0">
              <a:solidFill>
                <a:srgbClr val="FF0000"/>
              </a:solidFill>
            </a:endParaRPr>
          </a:p>
        </p:txBody>
      </p:sp>
      <p:cxnSp>
        <p:nvCxnSpPr>
          <p:cNvPr id="55" name="Conector reto 54"/>
          <p:cNvCxnSpPr/>
          <p:nvPr/>
        </p:nvCxnSpPr>
        <p:spPr>
          <a:xfrm>
            <a:off x="2428860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2571736" y="2420888"/>
            <a:ext cx="104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128</a:t>
            </a:r>
            <a:endParaRPr lang="pt-BR" sz="1050" dirty="0">
              <a:solidFill>
                <a:srgbClr val="FF0000"/>
              </a:solidFill>
            </a:endParaRPr>
          </a:p>
        </p:txBody>
      </p:sp>
      <p:cxnSp>
        <p:nvCxnSpPr>
          <p:cNvPr id="57" name="Conector reto 56"/>
          <p:cNvCxnSpPr/>
          <p:nvPr/>
        </p:nvCxnSpPr>
        <p:spPr>
          <a:xfrm flipH="1">
            <a:off x="3714744" y="2473015"/>
            <a:ext cx="76317" cy="162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857620" y="2420888"/>
            <a:ext cx="504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2020</a:t>
            </a:r>
            <a:endParaRPr lang="pt-BR" sz="1050" dirty="0">
              <a:solidFill>
                <a:srgbClr val="FF0000"/>
              </a:solidFill>
            </a:endParaRPr>
          </a:p>
        </p:txBody>
      </p:sp>
      <p:cxnSp>
        <p:nvCxnSpPr>
          <p:cNvPr id="59" name="Conector reto 58"/>
          <p:cNvCxnSpPr/>
          <p:nvPr/>
        </p:nvCxnSpPr>
        <p:spPr>
          <a:xfrm>
            <a:off x="4429124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4609102" y="2420888"/>
            <a:ext cx="391525" cy="22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rgbClr val="FF0000"/>
                </a:solidFill>
              </a:rPr>
              <a:t>00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2038187" y="2234322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Órgão</a:t>
            </a:r>
            <a:endParaRPr lang="pt-BR" sz="8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2527868" y="2234322"/>
            <a:ext cx="10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nº processo</a:t>
            </a:r>
            <a:endParaRPr lang="pt-BR" sz="8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786182" y="2234322"/>
            <a:ext cx="576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ano</a:t>
            </a:r>
            <a:endParaRPr lang="pt-BR" sz="8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4529137" y="2234322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 smtClean="0"/>
              <a:t>DV</a:t>
            </a:r>
            <a:endParaRPr lang="pt-BR" sz="800" dirty="0"/>
          </a:p>
        </p:txBody>
      </p:sp>
      <p:sp>
        <p:nvSpPr>
          <p:cNvPr id="84" name="Retângulo de cantos arredondados 83"/>
          <p:cNvSpPr/>
          <p:nvPr/>
        </p:nvSpPr>
        <p:spPr>
          <a:xfrm>
            <a:off x="1928794" y="2214554"/>
            <a:ext cx="3143272" cy="50006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2215469" y="2000240"/>
            <a:ext cx="7848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Processo:</a:t>
            </a:r>
            <a:endParaRPr lang="pt-BR" sz="12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0442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62" name="Botão de ação: Personalizar 61">
            <a:hlinkClick r:id="rId5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36" name="Retângulo 35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1928794" y="1572913"/>
            <a:ext cx="5235494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1973311" y="155333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3858190" y="155333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1973311" y="1913379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5265582" y="1913379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3858190" y="1721863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131" name="CaixaDeTexto 130"/>
          <p:cNvSpPr txBox="1"/>
          <p:nvPr/>
        </p:nvSpPr>
        <p:spPr>
          <a:xfrm>
            <a:off x="1973311" y="2091752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1973311" y="1720525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5265582" y="2091752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3015212" y="1553339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135" name="CaixaDeTexto 134"/>
          <p:cNvSpPr txBox="1"/>
          <p:nvPr/>
        </p:nvSpPr>
        <p:spPr>
          <a:xfrm>
            <a:off x="3015213" y="1721863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136" name="CaixaDeTexto 135"/>
          <p:cNvSpPr txBox="1"/>
          <p:nvPr/>
        </p:nvSpPr>
        <p:spPr>
          <a:xfrm>
            <a:off x="2000232" y="2278449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2000232" y="248944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2875548" y="2278449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2875548" y="2488863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6207455" y="1913379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6207455" y="2091752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42" name="Botão de ação: Personalizar 141">
            <a:hlinkClick r:id="rId6" action="ppaction://hlinksldjump" highlightClick="1"/>
          </p:cNvPr>
          <p:cNvSpPr/>
          <p:nvPr/>
        </p:nvSpPr>
        <p:spPr>
          <a:xfrm>
            <a:off x="6900006" y="1721863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43" name="Botão de ação: Personalizar 142">
            <a:hlinkClick r:id="rId7" action="ppaction://hlinksldjump" highlightClick="1"/>
          </p:cNvPr>
          <p:cNvSpPr/>
          <p:nvPr/>
        </p:nvSpPr>
        <p:spPr>
          <a:xfrm>
            <a:off x="1928794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</a:rPr>
              <a:t>Áreas (hectares)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44" name="Botão de ação: Personalizar 143">
            <a:hlinkClick r:id="rId8" action="ppaction://hlinksldjump" highlightClick="1"/>
          </p:cNvPr>
          <p:cNvSpPr/>
          <p:nvPr/>
        </p:nvSpPr>
        <p:spPr>
          <a:xfrm>
            <a:off x="3691397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CLO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45" name="Botão de ação: Personalizar 144">
            <a:hlinkClick r:id="rId9" action="ppaction://hlinksldjump" highlightClick="1"/>
          </p:cNvPr>
          <p:cNvSpPr/>
          <p:nvPr/>
        </p:nvSpPr>
        <p:spPr>
          <a:xfrm>
            <a:off x="5454000" y="3643314"/>
            <a:ext cx="1746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Contrato(s)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46" name="Botão de ação: Personalizar 145">
            <a:hlinkClick r:id="rId10" action="ppaction://hlinksldjump" highlightClick="1"/>
          </p:cNvPr>
          <p:cNvSpPr/>
          <p:nvPr/>
        </p:nvSpPr>
        <p:spPr>
          <a:xfrm>
            <a:off x="1928794" y="3929066"/>
            <a:ext cx="2628000" cy="2880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sym typeface="Wingdings 3"/>
              </a:rPr>
              <a:t>Ponto de Controle / Status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47" name="Botão de ação: Personalizar 146">
            <a:hlinkClick r:id="rId11" action="ppaction://hlinksldjump" highlightClick="1"/>
          </p:cNvPr>
          <p:cNvSpPr/>
          <p:nvPr/>
        </p:nvSpPr>
        <p:spPr>
          <a:xfrm>
            <a:off x="4572000" y="3929066"/>
            <a:ext cx="2628000" cy="288000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sym typeface="Wingdings 3"/>
              </a:rPr>
              <a:t>Checklist da documentação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48" name="CaixaDeTexto 147"/>
          <p:cNvSpPr txBox="1"/>
          <p:nvPr/>
        </p:nvSpPr>
        <p:spPr>
          <a:xfrm>
            <a:off x="3978705" y="2091752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3978705" y="1913379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5230221" y="2352827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5214942" y="2536351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1979711" y="2710017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1979710" y="2901329"/>
            <a:ext cx="5021181" cy="432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154" name="Retângulo 153"/>
          <p:cNvSpPr/>
          <p:nvPr/>
        </p:nvSpPr>
        <p:spPr>
          <a:xfrm>
            <a:off x="1928794" y="4236084"/>
            <a:ext cx="5256000" cy="978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2000232" y="4193552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Ponto de Controle</a:t>
            </a:r>
            <a:endParaRPr lang="pt-BR" sz="900" b="1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2000232" y="4382003"/>
            <a:ext cx="403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PU - juntado</a:t>
            </a:r>
            <a:endParaRPr lang="pt-BR" sz="1000" dirty="0"/>
          </a:p>
        </p:txBody>
      </p:sp>
      <p:sp>
        <p:nvSpPr>
          <p:cNvPr id="157" name="CaixaDeTexto 156"/>
          <p:cNvSpPr txBox="1"/>
          <p:nvPr/>
        </p:nvSpPr>
        <p:spPr>
          <a:xfrm>
            <a:off x="6087046" y="4193552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Data</a:t>
            </a:r>
            <a:endParaRPr lang="pt-BR" sz="900" b="1" dirty="0"/>
          </a:p>
        </p:txBody>
      </p:sp>
      <p:sp>
        <p:nvSpPr>
          <p:cNvPr id="158" name="CaixaDeTexto 157"/>
          <p:cNvSpPr txBox="1"/>
          <p:nvPr/>
        </p:nvSpPr>
        <p:spPr>
          <a:xfrm>
            <a:off x="6087046" y="4382004"/>
            <a:ext cx="97200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26/11/2019</a:t>
            </a:r>
            <a:endParaRPr lang="pt-BR" sz="1000" dirty="0"/>
          </a:p>
        </p:txBody>
      </p:sp>
      <p:sp>
        <p:nvSpPr>
          <p:cNvPr id="159" name="CaixaDeTexto 158"/>
          <p:cNvSpPr txBox="1"/>
          <p:nvPr/>
        </p:nvSpPr>
        <p:spPr>
          <a:xfrm>
            <a:off x="2000232" y="4657063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Status do Processo</a:t>
            </a:r>
            <a:endParaRPr lang="pt-BR" sz="900" b="1" dirty="0"/>
          </a:p>
        </p:txBody>
      </p:sp>
      <p:sp>
        <p:nvSpPr>
          <p:cNvPr id="160" name="CaixaDeTexto 159"/>
          <p:cNvSpPr txBox="1"/>
          <p:nvPr/>
        </p:nvSpPr>
        <p:spPr>
          <a:xfrm>
            <a:off x="2000232" y="4845514"/>
            <a:ext cx="378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Em andamento</a:t>
            </a:r>
            <a:endParaRPr lang="pt-BR" sz="1000" dirty="0"/>
          </a:p>
        </p:txBody>
      </p:sp>
      <p:sp>
        <p:nvSpPr>
          <p:cNvPr id="161" name="CaixaDeTexto 160"/>
          <p:cNvSpPr txBox="1"/>
          <p:nvPr/>
        </p:nvSpPr>
        <p:spPr>
          <a:xfrm>
            <a:off x="5828978" y="4647620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/>
              <a:t>Data</a:t>
            </a:r>
            <a:endParaRPr lang="pt-BR" sz="900" b="1" dirty="0"/>
          </a:p>
        </p:txBody>
      </p:sp>
      <p:sp>
        <p:nvSpPr>
          <p:cNvPr id="162" name="CaixaDeTexto 161"/>
          <p:cNvSpPr txBox="1"/>
          <p:nvPr/>
        </p:nvSpPr>
        <p:spPr>
          <a:xfrm>
            <a:off x="5828978" y="4836072"/>
            <a:ext cx="97200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26/11/2019</a:t>
            </a:r>
            <a:endParaRPr lang="pt-BR" sz="1000" dirty="0"/>
          </a:p>
        </p:txBody>
      </p:sp>
      <p:sp>
        <p:nvSpPr>
          <p:cNvPr id="163" name="Botão de ação: Personalizar 162">
            <a:hlinkClick r:id="rId12" action="ppaction://hlinksldjump" highlightClick="1"/>
          </p:cNvPr>
          <p:cNvSpPr/>
          <p:nvPr/>
        </p:nvSpPr>
        <p:spPr>
          <a:xfrm>
            <a:off x="6856330" y="4855660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"/>
              </a:rPr>
              <a:t></a:t>
            </a:r>
            <a:endParaRPr lang="pt-BR" sz="1050" dirty="0">
              <a:sym typeface="Webding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239534" y="2143116"/>
            <a:ext cx="4689920" cy="2713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571736" y="2250838"/>
            <a:ext cx="400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CADASTRO PESSOA FÍSICA/JURÍDICA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6966" y="2755671"/>
            <a:ext cx="408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>
                <a:solidFill>
                  <a:srgbClr val="FF0000"/>
                </a:solidFill>
              </a:rPr>
              <a:t>Abre-se um </a:t>
            </a:r>
            <a:r>
              <a:rPr lang="pt-BR" sz="1200" b="1" dirty="0" err="1" smtClean="0">
                <a:solidFill>
                  <a:srgbClr val="FF0000"/>
                </a:solidFill>
              </a:rPr>
              <a:t>pop-up</a:t>
            </a:r>
            <a:r>
              <a:rPr lang="pt-BR" sz="1200" b="1" dirty="0" smtClean="0">
                <a:solidFill>
                  <a:srgbClr val="FF0000"/>
                </a:solidFill>
              </a:rPr>
              <a:t> com os dados do Cadastro, somente para visualização, sem possibilidade de alteração.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61" name="Botão de ação: Personalizar 60">
            <a:hlinkClick r:id="rId13" action="ppaction://hlinksldjump" highlightClick="1"/>
          </p:cNvPr>
          <p:cNvSpPr/>
          <p:nvPr/>
        </p:nvSpPr>
        <p:spPr>
          <a:xfrm>
            <a:off x="5429256" y="4214818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voltar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Botão de ação: Personalizar 163">
            <a:hlinkClick r:id="" action="ppaction://noaction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6141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835696" y="1248502"/>
            <a:ext cx="5328592" cy="4196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037009" y="2420888"/>
            <a:ext cx="43204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2526207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685081" y="2420888"/>
            <a:ext cx="118658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H="1">
            <a:off x="3981225" y="2473015"/>
            <a:ext cx="76317" cy="162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125241" y="2420888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1965001" y="270892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Interessado: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2037009" y="2945220"/>
            <a:ext cx="4536504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61222" y="3645024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Complemento:</a:t>
            </a:r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2038187" y="3886926"/>
            <a:ext cx="2015046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125241" y="36450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R.A</a:t>
            </a:r>
            <a:r>
              <a:rPr lang="pt-BR" sz="1200" dirty="0" smtClean="0"/>
              <a:t>.: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4197249" y="3886926"/>
            <a:ext cx="23762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1889215" y="1344588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92991" y="1302028"/>
            <a:ext cx="27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Criar/editar um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892993" y="1671360"/>
            <a:ext cx="5199287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2038188" y="3426879"/>
            <a:ext cx="4535326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65001" y="3189505"/>
            <a:ext cx="10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Localidade:</a:t>
            </a:r>
            <a:endParaRPr lang="pt-BR" sz="1200" dirty="0"/>
          </a:p>
        </p:txBody>
      </p:sp>
      <p:cxnSp>
        <p:nvCxnSpPr>
          <p:cNvPr id="48" name="Conector reto 47"/>
          <p:cNvCxnSpPr/>
          <p:nvPr/>
        </p:nvCxnSpPr>
        <p:spPr>
          <a:xfrm>
            <a:off x="4809358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4989337" y="2420888"/>
            <a:ext cx="43204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Botão de ação: Personalizar 60">
            <a:hlinkClick r:id="rId4" action="ppaction://hlinksldjump" highlightClick="1"/>
          </p:cNvPr>
          <p:cNvSpPr/>
          <p:nvPr/>
        </p:nvSpPr>
        <p:spPr>
          <a:xfrm>
            <a:off x="6645521" y="2945220"/>
            <a:ext cx="216000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5709417" y="2420888"/>
            <a:ext cx="11521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5644602" y="2204864"/>
            <a:ext cx="121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 autuação:</a:t>
            </a:r>
            <a:endParaRPr lang="pt-BR" sz="1200" dirty="0"/>
          </a:p>
        </p:txBody>
      </p:sp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45521" y="3886950"/>
            <a:ext cx="216000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038187" y="223432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Órgão</a:t>
            </a:r>
            <a:endParaRPr lang="pt-BR" sz="8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685081" y="2234322"/>
            <a:ext cx="118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nº processo</a:t>
            </a:r>
            <a:endParaRPr lang="pt-BR" sz="8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4125240" y="2234322"/>
            <a:ext cx="576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ano</a:t>
            </a:r>
            <a:endParaRPr lang="pt-BR" sz="8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989337" y="2234322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 smtClean="0"/>
              <a:t>DV</a:t>
            </a:r>
            <a:endParaRPr lang="pt-BR" sz="800" dirty="0"/>
          </a:p>
        </p:txBody>
      </p:sp>
      <p:sp>
        <p:nvSpPr>
          <p:cNvPr id="69" name="Botão de ação: Personalizar 68">
            <a:hlinkClick r:id="" action="ppaction://noaction" highlightClick="1"/>
          </p:cNvPr>
          <p:cNvSpPr/>
          <p:nvPr/>
        </p:nvSpPr>
        <p:spPr>
          <a:xfrm>
            <a:off x="6645521" y="3426879"/>
            <a:ext cx="216000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965001" y="4132894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PDOT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72" name="Retângulo 71"/>
          <p:cNvSpPr/>
          <p:nvPr/>
        </p:nvSpPr>
        <p:spPr>
          <a:xfrm>
            <a:off x="2037007" y="4382356"/>
            <a:ext cx="1728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73" name="Retângulo 72"/>
          <p:cNvSpPr/>
          <p:nvPr/>
        </p:nvSpPr>
        <p:spPr>
          <a:xfrm>
            <a:off x="3871665" y="4382356"/>
            <a:ext cx="1728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74" name="Retângulo 73"/>
          <p:cNvSpPr/>
          <p:nvPr/>
        </p:nvSpPr>
        <p:spPr>
          <a:xfrm>
            <a:off x="5709417" y="4382356"/>
            <a:ext cx="11521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0,0000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3808331" y="4132894"/>
            <a:ext cx="17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Situação Fundiária:</a:t>
            </a:r>
            <a:endParaRPr lang="pt-BR" sz="12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654661" y="4132894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Área (ha):</a:t>
            </a:r>
            <a:endParaRPr lang="pt-BR" sz="1200" dirty="0"/>
          </a:p>
        </p:txBody>
      </p:sp>
      <p:sp>
        <p:nvSpPr>
          <p:cNvPr id="79" name="Retângulo 78"/>
          <p:cNvSpPr/>
          <p:nvPr/>
        </p:nvSpPr>
        <p:spPr>
          <a:xfrm>
            <a:off x="2045827" y="4869160"/>
            <a:ext cx="243945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982493" y="4619698"/>
            <a:ext cx="17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Tipo de tramitação:</a:t>
            </a:r>
            <a:endParaRPr lang="pt-BR" sz="1200" dirty="0"/>
          </a:p>
        </p:txBody>
      </p:sp>
      <p:sp>
        <p:nvSpPr>
          <p:cNvPr id="81" name="Botão de ação: Personalizar 80">
            <a:hlinkClick r:id="rId5" action="ppaction://hlinksldjump" highlightClick="1"/>
          </p:cNvPr>
          <p:cNvSpPr/>
          <p:nvPr/>
        </p:nvSpPr>
        <p:spPr>
          <a:xfrm>
            <a:off x="5133353" y="4869160"/>
            <a:ext cx="1728192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sym typeface="Wingdings"/>
              </a:rPr>
              <a:t>SALVAR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9" name="Botão de ação: Personalizar 48">
            <a:hlinkClick r:id="rId6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1928794" y="2214554"/>
            <a:ext cx="3643338" cy="50006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469" y="2000240"/>
            <a:ext cx="7848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Processo:</a:t>
            </a:r>
            <a:endParaRPr lang="pt-BR" sz="1200" dirty="0"/>
          </a:p>
        </p:txBody>
      </p:sp>
      <p:sp>
        <p:nvSpPr>
          <p:cNvPr id="51" name="Retângulo 50"/>
          <p:cNvSpPr/>
          <p:nvPr/>
        </p:nvSpPr>
        <p:spPr>
          <a:xfrm>
            <a:off x="2357422" y="2144423"/>
            <a:ext cx="4689920" cy="2713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Botão de ação: Personalizar 51">
            <a:hlinkClick r:id="rId7" action="ppaction://hlinksldjump" highlightClick="1"/>
          </p:cNvPr>
          <p:cNvSpPr/>
          <p:nvPr/>
        </p:nvSpPr>
        <p:spPr>
          <a:xfrm>
            <a:off x="5514374" y="4214818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FECHAR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008493" y="2252145"/>
            <a:ext cx="344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CADASTRO PESSOA FÍSICA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654854" y="2756978"/>
            <a:ext cx="408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>
                <a:solidFill>
                  <a:srgbClr val="FF0000"/>
                </a:solidFill>
              </a:rPr>
              <a:t>A LOCALIDADE se busca na TABELA LOCALIDADE. A inserção de nova LOCALIDADE é nível gerencial.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38064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835696" y="1248502"/>
            <a:ext cx="5328592" cy="4196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otão de ação: Personalizar 3">
            <a:hlinkClick r:id="rId2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MENU</a:t>
            </a:r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3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037009" y="2420888"/>
            <a:ext cx="43204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2526207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685081" y="2420888"/>
            <a:ext cx="118658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H="1">
            <a:off x="3981225" y="2473015"/>
            <a:ext cx="76317" cy="162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125241" y="2420888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1965001" y="270892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Interessado: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2037009" y="2945220"/>
            <a:ext cx="4536504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61222" y="3645024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Complemento:</a:t>
            </a:r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2038187" y="3886926"/>
            <a:ext cx="2015046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125241" y="36450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R.A</a:t>
            </a:r>
            <a:r>
              <a:rPr lang="pt-BR" sz="1200" dirty="0" smtClean="0"/>
              <a:t>.: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4197249" y="3886926"/>
            <a:ext cx="23762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1889215" y="1344588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92991" y="1302028"/>
            <a:ext cx="27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Iniciar/editar um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892993" y="1671360"/>
            <a:ext cx="5199287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2038188" y="3426879"/>
            <a:ext cx="4535326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65001" y="3189505"/>
            <a:ext cx="10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Localidade:</a:t>
            </a:r>
            <a:endParaRPr lang="pt-BR" sz="1200" dirty="0"/>
          </a:p>
        </p:txBody>
      </p:sp>
      <p:cxnSp>
        <p:nvCxnSpPr>
          <p:cNvPr id="48" name="Conector reto 47"/>
          <p:cNvCxnSpPr/>
          <p:nvPr/>
        </p:nvCxnSpPr>
        <p:spPr>
          <a:xfrm>
            <a:off x="4809358" y="2545023"/>
            <a:ext cx="107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4989337" y="2420888"/>
            <a:ext cx="43204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Botão de ação: Personalizar 60">
            <a:hlinkClick r:id="rId4" action="ppaction://hlinksldjump" highlightClick="1"/>
          </p:cNvPr>
          <p:cNvSpPr/>
          <p:nvPr/>
        </p:nvSpPr>
        <p:spPr>
          <a:xfrm>
            <a:off x="6645521" y="2945220"/>
            <a:ext cx="216000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5709417" y="2420888"/>
            <a:ext cx="11521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5644602" y="2204864"/>
            <a:ext cx="121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 autuação:</a:t>
            </a:r>
            <a:endParaRPr lang="pt-BR" sz="1200" dirty="0"/>
          </a:p>
        </p:txBody>
      </p:sp>
      <p:sp>
        <p:nvSpPr>
          <p:cNvPr id="64" name="Botão de ação: Personalizar 63">
            <a:hlinkClick r:id="" action="ppaction://noaction" highlightClick="1"/>
          </p:cNvPr>
          <p:cNvSpPr/>
          <p:nvPr/>
        </p:nvSpPr>
        <p:spPr>
          <a:xfrm>
            <a:off x="6645521" y="3886950"/>
            <a:ext cx="216000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038187" y="223432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Órgão</a:t>
            </a:r>
            <a:endParaRPr lang="pt-BR" sz="8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685081" y="2234322"/>
            <a:ext cx="118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nº processo</a:t>
            </a:r>
            <a:endParaRPr lang="pt-BR" sz="8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4125240" y="2234322"/>
            <a:ext cx="576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ano</a:t>
            </a:r>
            <a:endParaRPr lang="pt-BR" sz="8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989337" y="2234322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 smtClean="0"/>
              <a:t>DV</a:t>
            </a:r>
            <a:endParaRPr lang="pt-BR" sz="800" dirty="0"/>
          </a:p>
        </p:txBody>
      </p:sp>
      <p:sp>
        <p:nvSpPr>
          <p:cNvPr id="69" name="Botão de ação: Personalizar 68">
            <a:hlinkClick r:id="rId5" action="ppaction://hlinksldjump" highlightClick="1"/>
          </p:cNvPr>
          <p:cNvSpPr/>
          <p:nvPr/>
        </p:nvSpPr>
        <p:spPr>
          <a:xfrm>
            <a:off x="6645521" y="3426879"/>
            <a:ext cx="216000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965001" y="4132894"/>
            <a:ext cx="12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PDOT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72" name="Retângulo 71"/>
          <p:cNvSpPr/>
          <p:nvPr/>
        </p:nvSpPr>
        <p:spPr>
          <a:xfrm>
            <a:off x="2037007" y="4382356"/>
            <a:ext cx="1728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73" name="Retângulo 72"/>
          <p:cNvSpPr/>
          <p:nvPr/>
        </p:nvSpPr>
        <p:spPr>
          <a:xfrm>
            <a:off x="3871665" y="4382356"/>
            <a:ext cx="17280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74" name="Retângulo 73"/>
          <p:cNvSpPr/>
          <p:nvPr/>
        </p:nvSpPr>
        <p:spPr>
          <a:xfrm>
            <a:off x="5709417" y="4382356"/>
            <a:ext cx="11521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 smtClean="0">
                <a:solidFill>
                  <a:schemeClr val="tx1"/>
                </a:solidFill>
              </a:rPr>
              <a:t>0,0000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3808331" y="4132894"/>
            <a:ext cx="17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Situação Fundiária:</a:t>
            </a:r>
            <a:endParaRPr lang="pt-BR" sz="12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654661" y="4132894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Área (ha):</a:t>
            </a:r>
            <a:endParaRPr lang="pt-BR" sz="1200" dirty="0"/>
          </a:p>
        </p:txBody>
      </p:sp>
      <p:sp>
        <p:nvSpPr>
          <p:cNvPr id="79" name="Retângulo 78"/>
          <p:cNvSpPr/>
          <p:nvPr/>
        </p:nvSpPr>
        <p:spPr>
          <a:xfrm>
            <a:off x="2045827" y="4869160"/>
            <a:ext cx="243945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/>
                </a:solidFill>
                <a:sym typeface="Webdings"/>
              </a:rPr>
              <a:t>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982493" y="4619698"/>
            <a:ext cx="17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Tipo de tramitação:</a:t>
            </a:r>
            <a:endParaRPr lang="pt-BR" sz="1200" dirty="0"/>
          </a:p>
        </p:txBody>
      </p:sp>
      <p:sp>
        <p:nvSpPr>
          <p:cNvPr id="81" name="Botão de ação: Personalizar 80">
            <a:hlinkClick r:id="rId6" action="ppaction://hlinksldjump" highlightClick="1"/>
          </p:cNvPr>
          <p:cNvSpPr/>
          <p:nvPr/>
        </p:nvSpPr>
        <p:spPr>
          <a:xfrm>
            <a:off x="5133353" y="4869160"/>
            <a:ext cx="1728192" cy="216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sym typeface="Wingdings"/>
              </a:rPr>
              <a:t>SALVAR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9" name="Botão de ação: Personalizar 48">
            <a:hlinkClick r:id="rId7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1928794" y="2214554"/>
            <a:ext cx="3643338" cy="50006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469" y="2000240"/>
            <a:ext cx="7848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Processo:</a:t>
            </a:r>
            <a:endParaRPr lang="pt-BR" sz="1200" dirty="0"/>
          </a:p>
        </p:txBody>
      </p:sp>
      <p:sp>
        <p:nvSpPr>
          <p:cNvPr id="51" name="Retângulo 50"/>
          <p:cNvSpPr/>
          <p:nvPr/>
        </p:nvSpPr>
        <p:spPr>
          <a:xfrm>
            <a:off x="2357422" y="2144423"/>
            <a:ext cx="4689920" cy="2713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Botão de ação: Personalizar 51">
            <a:hlinkClick r:id="rId8" action="ppaction://hlinksldjump" highlightClick="1"/>
          </p:cNvPr>
          <p:cNvSpPr/>
          <p:nvPr/>
        </p:nvSpPr>
        <p:spPr>
          <a:xfrm>
            <a:off x="5514374" y="4214818"/>
            <a:ext cx="1200766" cy="36004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FECHAR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008493" y="2252145"/>
            <a:ext cx="344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CADASTRO PESSOA FÍSICA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654854" y="2756978"/>
            <a:ext cx="408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>
                <a:solidFill>
                  <a:srgbClr val="FF0000"/>
                </a:solidFill>
              </a:rPr>
              <a:t>A Região Administrativa se busca na TABELA RA. A inserção de nova RA é nível gerencial.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38064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rId8" action="ppaction://hlinksldjump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9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10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1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2" name="Botão de ação: Personalizar 101">
            <a:hlinkClick r:id="rId12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rId13" action="ppaction://hlinksldjump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rId14" action="ppaction://hlinksldjump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13" name="Botão de ação: Personalizar 112">
            <a:hlinkClick r:id="rId15" action="ppaction://hlinksldjump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4" name="Botão de ação: Personalizar 93">
            <a:hlinkClick r:id="rId16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" action="ppaction://noaction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" action="ppaction://noaction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" action="ppaction://noaction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2" name="Botão de ação: Personalizar 101">
            <a:hlinkClick r:id="rId8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7" name="Retângulo 106"/>
          <p:cNvSpPr/>
          <p:nvPr/>
        </p:nvSpPr>
        <p:spPr>
          <a:xfrm>
            <a:off x="1785918" y="3429000"/>
            <a:ext cx="5286412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1785918" y="346066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dados das áreas do PU (em hectares)</a:t>
            </a:r>
            <a:endParaRPr lang="pt-BR" b="1" dirty="0"/>
          </a:p>
        </p:txBody>
      </p:sp>
      <p:sp>
        <p:nvSpPr>
          <p:cNvPr id="109" name="Botão de ação: Personalizar 108">
            <a:hlinkClick r:id="rId9" action="ppaction://hlinksldjump" highlightClick="1"/>
          </p:cNvPr>
          <p:cNvSpPr/>
          <p:nvPr/>
        </p:nvSpPr>
        <p:spPr>
          <a:xfrm>
            <a:off x="4672964" y="4972259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1" name="Conector reto 110"/>
          <p:cNvCxnSpPr/>
          <p:nvPr/>
        </p:nvCxnSpPr>
        <p:spPr>
          <a:xfrm>
            <a:off x="1826296" y="3928423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Botão de ação: Personalizar 111">
            <a:hlinkClick r:id="rId10" action="ppaction://hlinksldjump" highlightClick="1"/>
          </p:cNvPr>
          <p:cNvSpPr/>
          <p:nvPr/>
        </p:nvSpPr>
        <p:spPr>
          <a:xfrm>
            <a:off x="6660232" y="353266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2641177" y="4186441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Total</a:t>
            </a:r>
            <a:endParaRPr lang="pt-BR" sz="10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641177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114,5236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3978925" y="4186441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APP</a:t>
            </a:r>
            <a:endParaRPr lang="pt-BR" sz="10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3988110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16,2214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1928794" y="4472193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PU:</a:t>
            </a:r>
            <a:endParaRPr lang="pt-BR" sz="1000" b="1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5335042" y="4186441"/>
            <a:ext cx="1243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Reserva Legal</a:t>
            </a:r>
            <a:endParaRPr lang="pt-BR" sz="1000" b="1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5335042" y="4474483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6,8634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7" name="Botão de ação: Personalizar 116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8" name="Botão de ação: Personalizar 117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5" name="Botão de ação: Personalizar 104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rId8" action="ppaction://hlinksldjump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rId9" action="ppaction://hlinksldjump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rId10" action="ppaction://hlinksldjump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91,4388</a:t>
            </a:r>
            <a:endParaRPr lang="pt-BR" sz="700" dirty="0">
              <a:solidFill>
                <a:srgbClr val="FF0000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6,8634</a:t>
            </a:r>
            <a:endParaRPr lang="pt-BR" sz="700" dirty="0">
              <a:solidFill>
                <a:srgbClr val="FF0000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16,2214</a:t>
            </a:r>
            <a:endParaRPr lang="pt-BR" sz="700" dirty="0">
              <a:solidFill>
                <a:srgbClr val="FF0000"/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>
                <a:solidFill>
                  <a:srgbClr val="FF0000"/>
                </a:solidFill>
              </a:rPr>
              <a:t>114,5236</a:t>
            </a:r>
            <a:endParaRPr lang="pt-BR" sz="700" dirty="0">
              <a:solidFill>
                <a:srgbClr val="FF0000"/>
              </a:solidFill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1" name="Botão de ação: Personalizar 100">
            <a:hlinkClick r:id="rId11" action="ppaction://hlinksldjump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2" name="Botão de ação: Personalizar 101">
            <a:hlinkClick r:id="rId12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7" name="Botão de ação: Personalizar 106">
            <a:hlinkClick r:id="rId13" action="ppaction://hlinksldjump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8" name="Botão de ação: Personalizar 107">
            <a:hlinkClick r:id="rId14" action="ppaction://hlinksldjump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5" name="Botão de ação: Personalizar 104">
            <a:hlinkClick r:id="rId15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94"/>
          <p:cNvSpPr/>
          <p:nvPr/>
        </p:nvSpPr>
        <p:spPr>
          <a:xfrm>
            <a:off x="1826296" y="1158012"/>
            <a:ext cx="5458258" cy="37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928794" y="1527345"/>
            <a:ext cx="5235494" cy="17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1975934" y="1200572"/>
            <a:ext cx="45719" cy="28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1979712" y="115801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4" name="Botão de ação: Personalizar 3">
            <a:hlinkClick r:id="rId3" action="ppaction://hlinksldjump" highlightClick="1"/>
          </p:cNvPr>
          <p:cNvSpPr/>
          <p:nvPr/>
        </p:nvSpPr>
        <p:spPr>
          <a:xfrm>
            <a:off x="1763688" y="21744"/>
            <a:ext cx="1008112" cy="814968"/>
          </a:xfrm>
          <a:prstGeom prst="actionButtonBlan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MENU</a:t>
            </a:r>
            <a:endParaRPr lang="pt-BR" sz="1400" b="1" dirty="0"/>
          </a:p>
        </p:txBody>
      </p:sp>
      <p:sp>
        <p:nvSpPr>
          <p:cNvPr id="9" name="Botão de ação: Personalizar 8">
            <a:hlinkClick r:id="" action="ppaction://noaction" highlightClick="1"/>
          </p:cNvPr>
          <p:cNvSpPr/>
          <p:nvPr/>
        </p:nvSpPr>
        <p:spPr>
          <a:xfrm>
            <a:off x="7092280" y="21744"/>
            <a:ext cx="205172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Olá, Fulano </a:t>
            </a:r>
            <a:r>
              <a:rPr lang="pt-BR" sz="1400" dirty="0" smtClean="0">
                <a:sym typeface="Wingdings 3"/>
              </a:rPr>
              <a:t></a:t>
            </a:r>
            <a:endParaRPr lang="pt-BR" sz="1400" dirty="0"/>
          </a:p>
        </p:txBody>
      </p:sp>
      <p:sp>
        <p:nvSpPr>
          <p:cNvPr id="10" name="Botão de ação: Personalizar 9">
            <a:hlinkClick r:id="rId4" action="ppaction://hlinksldjump" highlightClick="1"/>
          </p:cNvPr>
          <p:cNvSpPr/>
          <p:nvPr/>
        </p:nvSpPr>
        <p:spPr>
          <a:xfrm>
            <a:off x="24066" y="21744"/>
            <a:ext cx="1728192" cy="814968"/>
          </a:xfrm>
          <a:prstGeom prst="actionButtonBlan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SIGOR</a:t>
            </a:r>
            <a:r>
              <a:rPr lang="pt-BR" sz="2800" b="1" dirty="0" smtClean="0">
                <a:solidFill>
                  <a:schemeClr val="tx1"/>
                </a:solidFill>
              </a:rPr>
              <a:t/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1100" b="1" dirty="0" smtClean="0">
                <a:solidFill>
                  <a:schemeClr val="tx1"/>
                </a:solidFill>
              </a:rPr>
              <a:t>Sistema de Gestão das Ocupações Rurais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185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08304" y="1200572"/>
            <a:ext cx="1656184" cy="5396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V I S O 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3311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Nº Processo:</a:t>
            </a:r>
            <a:endParaRPr lang="pt-BR" sz="8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8190" y="162938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Interessado:</a:t>
            </a:r>
            <a:endParaRPr lang="pt-BR" sz="8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3311" y="198942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Localidade:</a:t>
            </a:r>
            <a:endParaRPr lang="pt-BR" sz="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265582" y="198942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/>
              <a:t>R.A</a:t>
            </a:r>
            <a:r>
              <a:rPr lang="pt-BR" sz="800" b="1" dirty="0" smtClean="0"/>
              <a:t>.:</a:t>
            </a:r>
            <a:endParaRPr lang="pt-BR" sz="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1643050"/>
            <a:ext cx="12858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GTPU</a:t>
            </a:r>
          </a:p>
          <a:p>
            <a:pPr algn="ctr"/>
            <a:r>
              <a:rPr lang="pt-BR" dirty="0" smtClean="0"/>
              <a:t>14nov2019</a:t>
            </a:r>
          </a:p>
          <a:p>
            <a:pPr algn="ctr"/>
            <a:r>
              <a:rPr lang="pt-BR" dirty="0" smtClean="0"/>
              <a:t>07dez2019</a:t>
            </a:r>
          </a:p>
          <a:p>
            <a:pPr algn="ctr"/>
            <a:r>
              <a:rPr lang="pt-BR" dirty="0" smtClean="0"/>
              <a:t>20dez2019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00958" y="3000372"/>
            <a:ext cx="12858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COREG</a:t>
            </a:r>
          </a:p>
          <a:p>
            <a:pPr algn="ctr"/>
            <a:r>
              <a:rPr lang="pt-BR" dirty="0" smtClean="0"/>
              <a:t>24nov2019</a:t>
            </a:r>
          </a:p>
          <a:p>
            <a:pPr algn="ctr"/>
            <a:r>
              <a:rPr lang="pt-BR" dirty="0" smtClean="0"/>
              <a:t>13dez2019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58190" y="1797904"/>
            <a:ext cx="301806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Mariana </a:t>
            </a:r>
            <a:r>
              <a:rPr lang="pt-BR" sz="800" dirty="0"/>
              <a:t>Queiróz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3311" y="2167793"/>
            <a:ext cx="195061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Colônia  Agrícola  Lamarão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73311" y="1796566"/>
            <a:ext cx="9947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070-000011/2014</a:t>
            </a:r>
            <a:endParaRPr lang="pt-BR" sz="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65582" y="2167793"/>
            <a:ext cx="89059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Planaltina</a:t>
            </a:r>
            <a:endParaRPr lang="pt-BR" sz="8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15212" y="1629380"/>
            <a:ext cx="770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Autuação:</a:t>
            </a:r>
            <a:endParaRPr lang="pt-BR" sz="8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15213" y="1797904"/>
            <a:ext cx="770969" cy="21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26/01/2014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80860" y="2354490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PDOT:</a:t>
            </a:r>
            <a:endParaRPr lang="pt-BR" sz="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80860" y="256548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Rural</a:t>
            </a:r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56176" y="2354490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Fundiário:</a:t>
            </a:r>
            <a:endParaRPr lang="pt-BR" sz="8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2564904"/>
            <a:ext cx="84581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TERRACAP</a:t>
            </a:r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207455" y="1989420"/>
            <a:ext cx="8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Área Total (ha):</a:t>
            </a:r>
            <a:endParaRPr lang="pt-BR" sz="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207455" y="2167793"/>
            <a:ext cx="8005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114,5200</a:t>
            </a:r>
            <a:endParaRPr lang="pt-BR" sz="800" dirty="0"/>
          </a:p>
        </p:txBody>
      </p:sp>
      <p:sp>
        <p:nvSpPr>
          <p:cNvPr id="103" name="Botão de ação: Personalizar 102">
            <a:hlinkClick r:id="rId5" action="ppaction://hlinksldjump" highlightClick="1"/>
          </p:cNvPr>
          <p:cNvSpPr/>
          <p:nvPr/>
        </p:nvSpPr>
        <p:spPr>
          <a:xfrm>
            <a:off x="6900006" y="1797904"/>
            <a:ext cx="216000" cy="216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ebdings"/>
              </a:rPr>
              <a:t></a:t>
            </a:r>
            <a:endParaRPr lang="pt-BR" sz="1050" dirty="0"/>
          </a:p>
        </p:txBody>
      </p:sp>
      <p:sp>
        <p:nvSpPr>
          <p:cNvPr id="104" name="Retângulo 103"/>
          <p:cNvSpPr/>
          <p:nvPr/>
        </p:nvSpPr>
        <p:spPr>
          <a:xfrm>
            <a:off x="1979711" y="329004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983490" y="324748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DA ÁREA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979712" y="52292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1983490" y="521990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</a:t>
            </a:r>
            <a:r>
              <a:rPr lang="pt-BR" dirty="0" err="1" smtClean="0">
                <a:latin typeface="Franklin Gothic Demi Cond" panose="020B0706030402020204" pitchFamily="34" charset="0"/>
              </a:rPr>
              <a:t>CLO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1979712" y="563180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1983490" y="5589240"/>
            <a:ext cx="20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DADOS DO CONTRATO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979712" y="5982548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/>
          <p:cNvSpPr txBox="1"/>
          <p:nvPr/>
        </p:nvSpPr>
        <p:spPr>
          <a:xfrm>
            <a:off x="1983490" y="5939988"/>
            <a:ext cx="4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PONTO DE CONTROLE / STATUS DO PROCESSO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979712" y="6351880"/>
            <a:ext cx="36000" cy="28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1983490" y="6309320"/>
            <a:ext cx="33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Franklin Gothic Demi Cond" panose="020B0706030402020204" pitchFamily="34" charset="0"/>
              </a:rPr>
              <a:t>CHECKLIST DA DOCUMENTAÇÃO</a:t>
            </a:r>
            <a:endParaRPr lang="pt-BR" dirty="0">
              <a:latin typeface="Franklin Gothic Demi Cond" panose="020B0706030402020204" pitchFamily="34" charset="0"/>
            </a:endParaRPr>
          </a:p>
        </p:txBody>
      </p:sp>
      <p:sp>
        <p:nvSpPr>
          <p:cNvPr id="128" name="Botão de ação: Personalizar 127">
            <a:hlinkClick r:id="rId6" action="ppaction://hlinksldjump" highlightClick="1"/>
          </p:cNvPr>
          <p:cNvSpPr/>
          <p:nvPr/>
        </p:nvSpPr>
        <p:spPr>
          <a:xfrm rot="10800000">
            <a:off x="6876288" y="3256772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98793" y="5155056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1979712" y="5589240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2051720" y="594714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2051720" y="6307184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051720" y="6739232"/>
            <a:ext cx="5165495" cy="2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tão de ação: Personalizar 132">
            <a:hlinkClick r:id="rId7" action="ppaction://hlinksldjump" highlightClick="1"/>
          </p:cNvPr>
          <p:cNvSpPr/>
          <p:nvPr/>
        </p:nvSpPr>
        <p:spPr>
          <a:xfrm>
            <a:off x="6876256" y="527749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4" name="Botão de ação: Personalizar 133">
            <a:hlinkClick r:id="" action="ppaction://noaction" highlightClick="1"/>
          </p:cNvPr>
          <p:cNvSpPr/>
          <p:nvPr/>
        </p:nvSpPr>
        <p:spPr>
          <a:xfrm>
            <a:off x="6876256" y="563753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5" name="Botão de ação: Personalizar 134">
            <a:hlinkClick r:id="" action="ppaction://noaction" highlightClick="1"/>
          </p:cNvPr>
          <p:cNvSpPr/>
          <p:nvPr/>
        </p:nvSpPr>
        <p:spPr>
          <a:xfrm>
            <a:off x="6876256" y="5984905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136" name="Botão de ação: Personalizar 135">
            <a:hlinkClick r:id="" action="ppaction://noaction" highlightClick="1"/>
          </p:cNvPr>
          <p:cNvSpPr/>
          <p:nvPr/>
        </p:nvSpPr>
        <p:spPr>
          <a:xfrm>
            <a:off x="6876256" y="6381360"/>
            <a:ext cx="288000" cy="288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ym typeface="Wingdings 3"/>
              </a:rPr>
              <a:t>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78705" y="2167793"/>
            <a:ext cx="123623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Chácara 15</a:t>
            </a:r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978705" y="1989420"/>
            <a:ext cx="1388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Complemento Localidade:</a:t>
            </a:r>
            <a:endParaRPr lang="pt-BR" sz="8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280860" y="2780348"/>
            <a:ext cx="1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Tipo de tramitação:</a:t>
            </a:r>
            <a:endParaRPr lang="pt-BR" sz="8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65581" y="2963872"/>
            <a:ext cx="173641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Preferencial                                          </a:t>
            </a:r>
            <a:r>
              <a:rPr lang="pt-BR" sz="800" dirty="0" smtClean="0">
                <a:sym typeface="Wingdings 3"/>
              </a:rPr>
              <a:t></a:t>
            </a:r>
            <a:endParaRPr lang="pt-BR" sz="8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979711" y="2348880"/>
            <a:ext cx="96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Observação:</a:t>
            </a:r>
            <a:endParaRPr lang="pt-BR" sz="8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979711" y="2546980"/>
            <a:ext cx="3240000" cy="64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8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1998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total</a:t>
            </a:r>
            <a:endParaRPr lang="pt-BR" sz="8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68054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APP</a:t>
            </a:r>
            <a:endParaRPr lang="pt-BR" sz="8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784444" y="3649297"/>
            <a:ext cx="80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Reserva Legal</a:t>
            </a:r>
            <a:endParaRPr lang="pt-BR" sz="8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499992" y="364929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Área útil</a:t>
            </a:r>
            <a:endParaRPr lang="pt-BR" sz="8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995889" y="386474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PU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95889" y="40948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CAR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995889" y="43250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smtClean="0"/>
              <a:t>Contrato:</a:t>
            </a:r>
            <a:endParaRPr lang="pt-BR" sz="8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43992" y="3932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NIRF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50003" y="42170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 err="1" smtClean="0"/>
              <a:t>CCIR</a:t>
            </a:r>
            <a:r>
              <a:rPr lang="pt-BR" sz="800" b="1" dirty="0" smtClean="0"/>
              <a:t>:</a:t>
            </a:r>
            <a:endParaRPr lang="pt-BR" sz="8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898075" y="3932382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98075" y="4217024"/>
            <a:ext cx="112221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92825" y="3750302"/>
            <a:ext cx="15279" cy="79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tão de ação: Personalizar 70">
            <a:hlinkClick r:id="" action="ppaction://noaction" highlightClick="1"/>
          </p:cNvPr>
          <p:cNvSpPr/>
          <p:nvPr/>
        </p:nvSpPr>
        <p:spPr>
          <a:xfrm>
            <a:off x="5159284" y="386474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2" name="Botão de ação: Personalizar 71">
            <a:hlinkClick r:id="" action="ppaction://noaction" highlightClick="1"/>
          </p:cNvPr>
          <p:cNvSpPr/>
          <p:nvPr/>
        </p:nvSpPr>
        <p:spPr>
          <a:xfrm>
            <a:off x="5159284" y="4112601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3" name="Botão de ação: Personalizar 72">
            <a:hlinkClick r:id="" action="ppaction://noaction" highlightClick="1"/>
          </p:cNvPr>
          <p:cNvSpPr/>
          <p:nvPr/>
        </p:nvSpPr>
        <p:spPr>
          <a:xfrm>
            <a:off x="5159284" y="436046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516241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16241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516241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892147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892147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892147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68054" y="3864741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68054" y="4102573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268054" y="4340405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643961" y="3849082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643961" y="4086914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643961" y="4324746"/>
            <a:ext cx="54000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700" dirty="0" smtClean="0"/>
              <a:t>0,0000</a:t>
            </a:r>
            <a:endParaRPr lang="pt-BR" sz="7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555776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FAZENDA</a:t>
            </a:r>
            <a:endParaRPr lang="pt-BR" sz="800" b="1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139952" y="45883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CARTÓRIO</a:t>
            </a:r>
            <a:endParaRPr lang="pt-BR" sz="8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5783436" y="4588302"/>
            <a:ext cx="73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MATRÍCULA</a:t>
            </a:r>
            <a:endParaRPr lang="pt-BR" sz="8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082854" y="4759068"/>
            <a:ext cx="151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675356" y="4759068"/>
            <a:ext cx="176074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5508104" y="4759068"/>
            <a:ext cx="115212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rgbClr val="FF0000"/>
              </a:solidFill>
            </a:endParaRPr>
          </a:p>
        </p:txBody>
      </p:sp>
      <p:sp>
        <p:nvSpPr>
          <p:cNvPr id="101" name="Botão de ação: Personalizar 100">
            <a:hlinkClick r:id="" action="ppaction://noaction" highlightClick="1"/>
          </p:cNvPr>
          <p:cNvSpPr/>
          <p:nvPr/>
        </p:nvSpPr>
        <p:spPr>
          <a:xfrm>
            <a:off x="6720006" y="4776790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2" name="Botão de ação: Personalizar 101">
            <a:hlinkClick r:id="rId8" action="ppaction://hlinksldjump" highlightClick="1"/>
          </p:cNvPr>
          <p:cNvSpPr/>
          <p:nvPr/>
        </p:nvSpPr>
        <p:spPr>
          <a:xfrm>
            <a:off x="2786050" y="21744"/>
            <a:ext cx="4306230" cy="8149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ym typeface="Webdings"/>
              </a:rPr>
              <a:t></a:t>
            </a:r>
            <a:endParaRPr lang="pt-BR" sz="4000" dirty="0"/>
          </a:p>
        </p:txBody>
      </p:sp>
      <p:sp>
        <p:nvSpPr>
          <p:cNvPr id="105" name="Botão de ação: Personalizar 104">
            <a:hlinkClick r:id="" action="ppaction://noaction" highlightClick="1"/>
          </p:cNvPr>
          <p:cNvSpPr/>
          <p:nvPr/>
        </p:nvSpPr>
        <p:spPr>
          <a:xfrm>
            <a:off x="7072330" y="395636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6" name="Botão de ação: Personalizar 105">
            <a:hlinkClick r:id="" action="ppaction://noaction" highlightClick="1"/>
          </p:cNvPr>
          <p:cNvSpPr/>
          <p:nvPr/>
        </p:nvSpPr>
        <p:spPr>
          <a:xfrm>
            <a:off x="7072330" y="4249132"/>
            <a:ext cx="180000" cy="180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sym typeface="Wingdings"/>
              </a:rPr>
              <a:t>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785918" y="3429000"/>
            <a:ext cx="5286412" cy="218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1785918" y="3460661"/>
            <a:ext cx="5286412" cy="36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Alterar dados das áreas do (em hectares)</a:t>
            </a:r>
            <a:endParaRPr lang="pt-BR" b="1" dirty="0"/>
          </a:p>
        </p:txBody>
      </p:sp>
      <p:sp>
        <p:nvSpPr>
          <p:cNvPr id="109" name="Botão de ação: Personalizar 108">
            <a:hlinkClick r:id="rId9" action="ppaction://hlinksldjump" highlightClick="1"/>
          </p:cNvPr>
          <p:cNvSpPr/>
          <p:nvPr/>
        </p:nvSpPr>
        <p:spPr>
          <a:xfrm>
            <a:off x="4672964" y="4972259"/>
            <a:ext cx="2134874" cy="36004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 INFORMAÇÕES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1" name="Conector reto 110"/>
          <p:cNvCxnSpPr/>
          <p:nvPr/>
        </p:nvCxnSpPr>
        <p:spPr>
          <a:xfrm>
            <a:off x="1826296" y="3928423"/>
            <a:ext cx="524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Botão de ação: Personalizar 111">
            <a:hlinkClick r:id="rId10" action="ppaction://hlinksldjump" highlightClick="1"/>
          </p:cNvPr>
          <p:cNvSpPr/>
          <p:nvPr/>
        </p:nvSpPr>
        <p:spPr>
          <a:xfrm>
            <a:off x="6660232" y="3532669"/>
            <a:ext cx="288000" cy="288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2641177" y="4186441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Total</a:t>
            </a:r>
            <a:endParaRPr lang="pt-BR" sz="1000" b="1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641177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114,5236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3978925" y="4186441"/>
            <a:ext cx="124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APP</a:t>
            </a:r>
            <a:endParaRPr lang="pt-BR" sz="10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3988110" y="4468773"/>
            <a:ext cx="1242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16,2200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1928794" y="4472193"/>
            <a:ext cx="71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CAR:</a:t>
            </a:r>
            <a:endParaRPr lang="pt-BR" sz="1000" b="1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5335042" y="4186441"/>
            <a:ext cx="1243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Área Reserva Legal</a:t>
            </a:r>
            <a:endParaRPr lang="pt-BR" sz="1000" b="1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5335042" y="4474483"/>
            <a:ext cx="12432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6,8648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17" name="Botão de ação: Personalizar 116">
            <a:hlinkClick r:id="rId11" action="ppaction://hlinksldjump" highlightClick="1"/>
          </p:cNvPr>
          <p:cNvSpPr/>
          <p:nvPr/>
        </p:nvSpPr>
        <p:spPr>
          <a:xfrm>
            <a:off x="6186189" y="1218018"/>
            <a:ext cx="1027572" cy="288032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7500958" y="4077306"/>
            <a:ext cx="12858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ANIVERSÁRIOS</a:t>
            </a:r>
          </a:p>
          <a:p>
            <a:pPr algn="ctr"/>
            <a:r>
              <a:rPr lang="pt-BR" dirty="0" smtClean="0"/>
              <a:t>01-João</a:t>
            </a:r>
          </a:p>
          <a:p>
            <a:pPr algn="ctr"/>
            <a:r>
              <a:rPr lang="pt-BR" dirty="0" smtClean="0"/>
              <a:t>05-José</a:t>
            </a:r>
          </a:p>
        </p:txBody>
      </p:sp>
    </p:spTree>
    <p:extLst>
      <p:ext uri="{BB962C8B-B14F-4D97-AF65-F5344CB8AC3E}">
        <p14:creationId xmlns:p14="http://schemas.microsoft.com/office/powerpoint/2010/main" val="37810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8187</TotalTime>
  <Words>17900</Words>
  <Application>Microsoft Office PowerPoint</Application>
  <PresentationFormat>Apresentação na tela (4:3)</PresentationFormat>
  <Paragraphs>9834</Paragraphs>
  <Slides>156</Slides>
  <Notes>107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156</vt:i4>
      </vt:variant>
    </vt:vector>
  </HeadingPairs>
  <TitlesOfParts>
    <vt:vector size="158" baseType="lpstr">
      <vt:lpstr>Tema do Office</vt:lpstr>
      <vt:lpstr>Imagem de Bitmap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SIGOR Sistema de Gestão das Ocupações Rurais</dc:title>
  <dc:creator>Marcelo Pereira Tassinari</dc:creator>
  <cp:lastModifiedBy>Marcelo Pereira Tassinari</cp:lastModifiedBy>
  <cp:revision>590</cp:revision>
  <dcterms:created xsi:type="dcterms:W3CDTF">2019-10-18T12:33:50Z</dcterms:created>
  <dcterms:modified xsi:type="dcterms:W3CDTF">2022-04-05T19:08:12Z</dcterms:modified>
</cp:coreProperties>
</file>