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323" r:id="rId2"/>
    <p:sldId id="279" r:id="rId3"/>
    <p:sldId id="327" r:id="rId4"/>
    <p:sldId id="328" r:id="rId5"/>
    <p:sldId id="329" r:id="rId6"/>
    <p:sldId id="330" r:id="rId7"/>
    <p:sldId id="331" r:id="rId8"/>
    <p:sldId id="324" r:id="rId9"/>
    <p:sldId id="326" r:id="rId10"/>
    <p:sldId id="260" r:id="rId11"/>
    <p:sldId id="285" r:id="rId12"/>
    <p:sldId id="286" r:id="rId13"/>
    <p:sldId id="332" r:id="rId14"/>
    <p:sldId id="337" r:id="rId15"/>
    <p:sldId id="339" r:id="rId16"/>
    <p:sldId id="336" r:id="rId17"/>
    <p:sldId id="334" r:id="rId18"/>
    <p:sldId id="340" r:id="rId19"/>
    <p:sldId id="341" r:id="rId20"/>
    <p:sldId id="316" r:id="rId21"/>
    <p:sldId id="322" r:id="rId22"/>
    <p:sldId id="291" r:id="rId23"/>
    <p:sldId id="333" r:id="rId24"/>
    <p:sldId id="321" r:id="rId25"/>
    <p:sldId id="317" r:id="rId26"/>
    <p:sldId id="319" r:id="rId27"/>
    <p:sldId id="320" r:id="rId28"/>
    <p:sldId id="318" r:id="rId29"/>
    <p:sldId id="304" r:id="rId30"/>
    <p:sldId id="325" r:id="rId31"/>
    <p:sldId id="313" r:id="rId32"/>
    <p:sldId id="277" r:id="rId33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34"/>
      <p:italic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나눔스퀘어 Bold" panose="020B0600000101010101" pitchFamily="50" charset="-127"/>
      <p:bold r:id="rId40"/>
    </p:embeddedFont>
    <p:embeddedFont>
      <p:font typeface="나눔스퀘어" panose="020B0600000101010101" pitchFamily="50" charset="-127"/>
      <p:regular r:id="rId41"/>
    </p:embeddedFont>
    <p:embeddedFont>
      <p:font typeface="맑은 고딕" panose="020B0503020000020004" pitchFamily="50" charset="-127"/>
      <p:regular r:id="rId42"/>
      <p:bold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C"/>
    <a:srgbClr val="ECEDF0"/>
    <a:srgbClr val="51515B"/>
    <a:srgbClr val="1F0F3F"/>
    <a:srgbClr val="4D4D57"/>
    <a:srgbClr val="1F1142"/>
    <a:srgbClr val="C13535"/>
    <a:srgbClr val="959595"/>
    <a:srgbClr val="0B0720"/>
    <a:srgbClr val="6C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8" autoAdjust="0"/>
    <p:restoredTop sz="94660"/>
  </p:normalViewPr>
  <p:slideViewPr>
    <p:cSldViewPr snapToGrid="0">
      <p:cViewPr>
        <p:scale>
          <a:sx n="100" d="100"/>
          <a:sy n="100" d="100"/>
        </p:scale>
        <p:origin x="30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5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4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62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62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34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96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93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53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36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41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37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A74-A352-429E-BE4B-C81917F78D90}" type="datetimeFigureOut">
              <a:rPr lang="ko-KR" altLang="en-US" smtClean="0"/>
              <a:pPr/>
              <a:t>2023-10-20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8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EDA74-A352-429E-BE4B-C81917F78D90}" type="datetimeFigureOut">
              <a:rPr lang="ko-KR" altLang="en-US" smtClean="0"/>
              <a:pPr/>
              <a:t>2023-10-20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67FAD-CFD6-4D59-8AFA-86BCFAF28F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7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3438933"/>
            <a:ext cx="611124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05005" y="2831217"/>
            <a:ext cx="3333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2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98254" y="3468844"/>
            <a:ext cx="2547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3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조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김 영동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김 찬양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박 은혁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,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최 승일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8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2808445" y="1139019"/>
            <a:ext cx="5419725" cy="588438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23194" y="1041882"/>
            <a:ext cx="381547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300000"/>
              </a:lnSpc>
            </a:pPr>
            <a:r>
              <a:rPr lang="ko-KR" altLang="en-US" sz="1200" b="1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개발도구</a:t>
            </a:r>
            <a:endParaRPr lang="en-US" altLang="ko-KR" sz="1200" b="1" dirty="0" smtClean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3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MS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Window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10</a:t>
            </a:r>
          </a:p>
          <a:p>
            <a:pPr algn="ctr">
              <a:lnSpc>
                <a:spcPct val="3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Spring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Tool Suite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3.9.15.RELEASE</a:t>
            </a:r>
          </a:p>
          <a:p>
            <a:pPr algn="ctr">
              <a:lnSpc>
                <a:spcPct val="3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Java, </a:t>
            </a: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Jsp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JavaScript, JQuery, HTML5, CSS3</a:t>
            </a:r>
          </a:p>
          <a:p>
            <a:pPr algn="ctr">
              <a:lnSpc>
                <a:spcPct val="300000"/>
              </a:lnSpc>
            </a:pP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db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diagram</a:t>
            </a:r>
          </a:p>
          <a:p>
            <a:pPr algn="ctr">
              <a:lnSpc>
                <a:spcPct val="3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Oracle 11g </a:t>
            </a:r>
            <a:r>
              <a:rPr lang="en-US" altLang="ko-KR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xe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algn="ctr">
              <a:lnSpc>
                <a:spcPct val="3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Apache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Tomcat v9.0</a:t>
            </a:r>
          </a:p>
          <a:p>
            <a:pPr algn="ctr">
              <a:lnSpc>
                <a:spcPct val="300000"/>
              </a:lnSpc>
            </a:pP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MyBatis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Bootstrap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03433" y="1041882"/>
            <a:ext cx="15247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300000"/>
              </a:lnSpc>
            </a:pPr>
            <a:r>
              <a:rPr lang="ko-KR" altLang="en-US" sz="1200" b="1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개발환경</a:t>
            </a:r>
            <a:endParaRPr lang="en-US" altLang="ko-KR" sz="1200" b="1" dirty="0" smtClean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운영체제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통합개발환경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개발 언어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데이터베이스 설계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데이터베이스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웹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어플리케이션 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서버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 algn="ctr">
              <a:lnSpc>
                <a:spcPct val="300000"/>
              </a:lnSpc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웹 프레임워크</a:t>
            </a: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808445" y="2250300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4523194" y="1139019"/>
            <a:ext cx="0" cy="442717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808445" y="2804132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808445" y="3357964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808445" y="3911796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808445" y="4465629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808445" y="5019462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808445" y="5573295"/>
            <a:ext cx="541972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4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연결선 47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926625" y="1323621"/>
            <a:ext cx="6885862" cy="3847010"/>
            <a:chOff x="1926625" y="1228371"/>
            <a:chExt cx="6885862" cy="3847010"/>
          </a:xfrm>
        </p:grpSpPr>
        <p:grpSp>
          <p:nvGrpSpPr>
            <p:cNvPr id="32" name="그룹 31"/>
            <p:cNvGrpSpPr/>
            <p:nvPr/>
          </p:nvGrpSpPr>
          <p:grpSpPr>
            <a:xfrm>
              <a:off x="2527912" y="1559701"/>
              <a:ext cx="5682307" cy="3160798"/>
              <a:chOff x="2527912" y="1559701"/>
              <a:chExt cx="5682307" cy="3160798"/>
            </a:xfrm>
          </p:grpSpPr>
          <p:cxnSp>
            <p:nvCxnSpPr>
              <p:cNvPr id="142" name="직선 연결선 141"/>
              <p:cNvCxnSpPr/>
              <p:nvPr/>
            </p:nvCxnSpPr>
            <p:spPr>
              <a:xfrm>
                <a:off x="8210219" y="2551819"/>
                <a:ext cx="0" cy="2168680"/>
              </a:xfrm>
              <a:prstGeom prst="line">
                <a:avLst/>
              </a:prstGeom>
              <a:ln w="12700">
                <a:solidFill>
                  <a:srgbClr val="6C6C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>
                <a:off x="6789397" y="2551819"/>
                <a:ext cx="0" cy="2168680"/>
              </a:xfrm>
              <a:prstGeom prst="line">
                <a:avLst/>
              </a:prstGeom>
              <a:ln w="12700">
                <a:solidFill>
                  <a:srgbClr val="6C6C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>
                <a:off x="3948734" y="2551819"/>
                <a:ext cx="0" cy="2168680"/>
              </a:xfrm>
              <a:prstGeom prst="line">
                <a:avLst/>
              </a:prstGeom>
              <a:ln w="12700">
                <a:solidFill>
                  <a:srgbClr val="6C6C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>
              <a:xfrm>
                <a:off x="2527912" y="2551819"/>
                <a:ext cx="0" cy="2168680"/>
              </a:xfrm>
              <a:prstGeom prst="line">
                <a:avLst/>
              </a:prstGeom>
              <a:ln w="12700">
                <a:solidFill>
                  <a:srgbClr val="6C6C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>
                <a:stCxn id="54" idx="2"/>
              </p:cNvCxnSpPr>
              <p:nvPr/>
            </p:nvCxnSpPr>
            <p:spPr>
              <a:xfrm>
                <a:off x="5369556" y="1559701"/>
                <a:ext cx="0" cy="3160798"/>
              </a:xfrm>
              <a:prstGeom prst="line">
                <a:avLst/>
              </a:prstGeom>
              <a:ln w="12700">
                <a:solidFill>
                  <a:srgbClr val="6C6C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>
                <a:off x="2527912" y="2551819"/>
                <a:ext cx="5682307" cy="0"/>
              </a:xfrm>
              <a:prstGeom prst="line">
                <a:avLst/>
              </a:prstGeom>
              <a:ln w="12700">
                <a:solidFill>
                  <a:srgbClr val="6C6C6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/>
            <p:nvPr/>
          </p:nvGrpSpPr>
          <p:grpSpPr>
            <a:xfrm>
              <a:off x="4488472" y="1228371"/>
              <a:ext cx="1762168" cy="1034366"/>
              <a:chOff x="4488472" y="1228371"/>
              <a:chExt cx="1762168" cy="1034366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4488472" y="1907855"/>
                <a:ext cx="1762168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4488472" y="1228371"/>
                <a:ext cx="1762168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718101" y="1251924"/>
                <a:ext cx="13029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로그인</a:t>
                </a:r>
                <a:endParaRPr lang="ko-KR" altLang="en-US" sz="14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718101" y="1931408"/>
                <a:ext cx="13029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메인페이지</a:t>
                </a:r>
                <a:endParaRPr lang="ko-KR" altLang="en-US" sz="14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1926625" y="2761515"/>
              <a:ext cx="1202574" cy="2313866"/>
              <a:chOff x="1926625" y="2761515"/>
              <a:chExt cx="1202574" cy="2313866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1926625" y="276151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1926625" y="3432571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1926625" y="407653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rgbClr val="6C6C6C">
                      <a:tint val="66000"/>
                      <a:satMod val="160000"/>
                    </a:srgbClr>
                  </a:gs>
                  <a:gs pos="50000">
                    <a:srgbClr val="6C6C6C">
                      <a:tint val="44500"/>
                      <a:satMod val="160000"/>
                    </a:srgbClr>
                  </a:gs>
                  <a:gs pos="100000">
                    <a:srgbClr val="6C6C6C">
                      <a:tint val="23500"/>
                      <a:satMod val="160000"/>
                    </a:srgb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1926625" y="407653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1926625" y="4720499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072223" y="2808151"/>
                <a:ext cx="91137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상품관리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2072222" y="3479207"/>
                <a:ext cx="9113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상품리스트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2090883" y="4123171"/>
                <a:ext cx="8740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상품등록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090883" y="4767135"/>
                <a:ext cx="8740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상품삭제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4768269" y="2761515"/>
              <a:ext cx="1202574" cy="2313866"/>
              <a:chOff x="4768269" y="2761515"/>
              <a:chExt cx="1202574" cy="2313866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4768269" y="4720499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4768269" y="3432571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4768269" y="407653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4768269" y="276151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4932526" y="2808151"/>
                <a:ext cx="87406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직원관리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4932526" y="3479207"/>
                <a:ext cx="87406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직원리스트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4937328" y="4123171"/>
                <a:ext cx="8644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직원등록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4937328" y="4767135"/>
                <a:ext cx="86445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직원삭제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3347447" y="2761515"/>
              <a:ext cx="1202574" cy="2313866"/>
              <a:chOff x="3347447" y="2761515"/>
              <a:chExt cx="1202574" cy="2313866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3347447" y="4720499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3347447" y="276151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3347447" y="3432571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3347447" y="407653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468110" y="2808151"/>
                <a:ext cx="9612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판매가관리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468110" y="3479207"/>
                <a:ext cx="9612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판매가리스트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3468110" y="4123171"/>
                <a:ext cx="9612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판매가등록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468110" y="4767135"/>
                <a:ext cx="9612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판매가삭제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6189091" y="2761515"/>
              <a:ext cx="1202574" cy="2313866"/>
              <a:chOff x="6189091" y="2761515"/>
              <a:chExt cx="1202574" cy="2313866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6189091" y="4720499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6189091" y="276151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6189091" y="3432571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6189091" y="407653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6269604" y="2808151"/>
                <a:ext cx="10415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구매자관리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6269604" y="3479207"/>
                <a:ext cx="10415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구매자리스트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6269604" y="4123171"/>
                <a:ext cx="10415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구매자등록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269604" y="4767135"/>
                <a:ext cx="10362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구매자삭제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7609912" y="2761515"/>
              <a:ext cx="1202575" cy="2313866"/>
              <a:chOff x="7609912" y="2761515"/>
              <a:chExt cx="1202575" cy="2313866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7609913" y="4720499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7609913" y="276151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7609913" y="3432571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7609913" y="4076535"/>
                <a:ext cx="1202574" cy="35488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  <a:tint val="66000"/>
                      <a:satMod val="160000"/>
                    </a:schemeClr>
                  </a:gs>
                  <a:gs pos="37000">
                    <a:schemeClr val="accent5">
                      <a:lumMod val="50000"/>
                      <a:tint val="44500"/>
                      <a:satMod val="160000"/>
                    </a:schemeClr>
                  </a:gs>
                  <a:gs pos="84000">
                    <a:srgbClr val="ECEDF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7609913" y="2808151"/>
                <a:ext cx="120061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주문관리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7609912" y="3479207"/>
                <a:ext cx="120061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주문리스트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609913" y="4767135"/>
                <a:ext cx="120061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승인</a:t>
                </a:r>
                <a:r>
                  <a:rPr lang="en-US" altLang="ko-KR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/</a:t>
                </a:r>
                <a:r>
                  <a:rPr lang="ko-KR" altLang="en-US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반려</a:t>
                </a:r>
                <a:r>
                  <a:rPr lang="en-US" altLang="ko-KR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/</a:t>
                </a:r>
                <a:r>
                  <a:rPr lang="ko-KR" altLang="en-US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취소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7609912" y="4123171"/>
                <a:ext cx="120061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주문 </a:t>
                </a:r>
                <a:r>
                  <a:rPr lang="ko-KR" altLang="en-US" sz="1100" dirty="0" smtClean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등록</a:t>
                </a:r>
                <a:endParaRPr lang="ko-KR" altLang="en-US" sz="1100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23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5400000">
            <a:off x="-2447367" y="2447364"/>
            <a:ext cx="6858004" cy="1963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404" y="1041882"/>
            <a:ext cx="6925396" cy="477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1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0" y="6524624"/>
            <a:ext cx="9144000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0" y="0"/>
            <a:ext cx="9144000" cy="557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124466" y="704566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상품관리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24466" y="2063628"/>
            <a:ext cx="6743309" cy="4038332"/>
          </a:xfrm>
          <a:prstGeom prst="rect">
            <a:avLst/>
          </a:prstGeom>
          <a:solidFill>
            <a:schemeClr val="bg1"/>
          </a:solidFill>
          <a:ln>
            <a:solidFill>
              <a:srgbClr val="444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검색츨력영역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35610" y="164905"/>
            <a:ext cx="1143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이름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ko-KR" alt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직원코드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210425" y="6163644"/>
            <a:ext cx="1628775" cy="253182"/>
            <a:chOff x="6915150" y="6258893"/>
            <a:chExt cx="1952625" cy="276999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915150" y="6258893"/>
              <a:ext cx="581025" cy="276999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등록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600950" y="6258893"/>
              <a:ext cx="581025" cy="276999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수정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286750" y="6258893"/>
              <a:ext cx="581025" cy="276999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삭제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8109550" y="163182"/>
            <a:ext cx="811321" cy="27687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5156" y="6564354"/>
            <a:ext cx="31133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77271" y="1962199"/>
            <a:ext cx="97975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#44444C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#1b1b1b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#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e5e5e5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#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bfbfbf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206481" y="2152699"/>
            <a:ext cx="448274" cy="303171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206481" y="2640583"/>
            <a:ext cx="448274" cy="3031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206481" y="3115362"/>
            <a:ext cx="448274" cy="3031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206481" y="3590141"/>
            <a:ext cx="448274" cy="3031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527712" y="1962199"/>
            <a:ext cx="365356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메뉴바배경색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글씨 선택 색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,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버튼 배경 색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(</a:t>
            </a:r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버튼글씨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: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흰색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header, footer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배경색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글씨 기본 색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24466" y="1006245"/>
            <a:ext cx="6743309" cy="909591"/>
          </a:xfrm>
          <a:prstGeom prst="rect">
            <a:avLst/>
          </a:prstGeom>
          <a:solidFill>
            <a:schemeClr val="bg1"/>
          </a:solidFill>
          <a:ln>
            <a:solidFill>
              <a:srgbClr val="444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6815" y="962472"/>
            <a:ext cx="1144865" cy="229293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주문상황분석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ko-KR" altLang="en-US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0" y="0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47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0" y="6524624"/>
            <a:ext cx="9144000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015324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56793" y="1899145"/>
            <a:ext cx="2630414" cy="2969896"/>
            <a:chOff x="4166626" y="1840128"/>
            <a:chExt cx="2630414" cy="2969896"/>
          </a:xfrm>
        </p:grpSpPr>
        <p:sp>
          <p:nvSpPr>
            <p:cNvPr id="77" name="직사각형 76"/>
            <p:cNvSpPr/>
            <p:nvPr/>
          </p:nvSpPr>
          <p:spPr>
            <a:xfrm>
              <a:off x="4166626" y="1840128"/>
              <a:ext cx="2630414" cy="2969896"/>
            </a:xfrm>
            <a:prstGeom prst="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572000" y="2245951"/>
              <a:ext cx="181966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Noto Sans KR Black" panose="020B0A00000000000000" pitchFamily="34" charset="-127"/>
                  <a:ea typeface="Noto Sans KR Black" panose="020B0A00000000000000" pitchFamily="34" charset="-127"/>
                </a:rPr>
                <a:t>Distribution</a:t>
              </a:r>
              <a:endParaRPr lang="ko-KR" altLang="en-US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4505521" y="2994576"/>
              <a:ext cx="1952625" cy="3991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bg1">
                      <a:lumMod val="6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직원코드</a:t>
              </a:r>
              <a:endParaRPr lang="ko-KR" altLang="en-US" sz="12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4505521" y="3505863"/>
              <a:ext cx="1952625" cy="3991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6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비밀번호</a:t>
              </a:r>
              <a:endParaRPr lang="ko-KR" altLang="en-US" sz="1200" dirty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4505521" y="4017150"/>
              <a:ext cx="1952625" cy="399188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bg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로그인</a:t>
              </a:r>
              <a:endParaRPr lang="ko-KR" altLang="en-US" sz="1200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871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0"/>
            <a:ext cx="9144000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0" y="6524624"/>
            <a:ext cx="9144000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6815" y="962472"/>
            <a:ext cx="1144865" cy="2693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주문상황분석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</a:t>
            </a: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승인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  <a:endParaRPr lang="ko-KR" altLang="en-US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5156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0" y="0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346466" y="1780566"/>
            <a:ext cx="6272774" cy="626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345447" y="4007296"/>
            <a:ext cx="3045704" cy="6022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633454" y="299435"/>
            <a:ext cx="139272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056454" y="297712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2729" y="1472790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승인대기목록</a:t>
            </a:r>
            <a:endParaRPr lang="ko-KR" altLang="en-US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2572268" y="2461523"/>
            <a:ext cx="582117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572268" y="2704751"/>
            <a:ext cx="582117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572268" y="2947980"/>
            <a:ext cx="582117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572268" y="2218295"/>
            <a:ext cx="582117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72268" y="1969049"/>
            <a:ext cx="3425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2023/10/11      000000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회사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주문  </a:t>
            </a:r>
            <a:r>
              <a:rPr lang="ko-KR" altLang="en-US" sz="10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승인 요청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72268" y="2218295"/>
            <a:ext cx="36824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2023/10/11</a:t>
            </a:r>
            <a:r>
              <a:rPr lang="en-US" altLang="ko-KR" sz="1000" dirty="0" smtClean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    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거래처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  </a:t>
            </a:r>
            <a:r>
              <a:rPr lang="ko-KR" altLang="en-US" sz="10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승인 요청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72268" y="2456547"/>
            <a:ext cx="45079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2023/10/17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0000  00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ko-KR" altLang="en-US" sz="10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주문  </a:t>
            </a:r>
            <a:r>
              <a:rPr lang="ko-KR" altLang="en-US" sz="1000" dirty="0" err="1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승인 요청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72268" y="2705383"/>
            <a:ext cx="3938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2023/10/19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000000000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상품주문  담당자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 승인 요청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2572268" y="3189012"/>
            <a:ext cx="5821171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72268" y="2946415"/>
            <a:ext cx="3938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2023/10/20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000000000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상품주문  담당자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 승인 요청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22729" y="3699519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제품 최근 목록</a:t>
            </a:r>
            <a:endParaRPr lang="ko-KR" altLang="en-US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72268" y="4193374"/>
            <a:ext cx="21355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2023/10/12      000000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회사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000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72268" y="4442620"/>
            <a:ext cx="2589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2023/10/12</a:t>
            </a:r>
            <a:r>
              <a:rPr lang="en-US" altLang="ko-KR" sz="1000" dirty="0" smtClean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    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거래처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0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72268" y="4680872"/>
            <a:ext cx="2566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2023/10/16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0000  00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72268" y="4929708"/>
            <a:ext cx="22829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2023/10/18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000000000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443942" y="4442620"/>
            <a:ext cx="2809703" cy="970717"/>
            <a:chOff x="2572268" y="4166074"/>
            <a:chExt cx="5821171" cy="970717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2572268" y="4409302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2572268" y="4652530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2572268" y="4895759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2572268" y="4166074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2572268" y="5136791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2572268" y="5170740"/>
            <a:ext cx="22829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2023/10/20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000000000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568433" y="4007295"/>
            <a:ext cx="3045704" cy="5948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745715" y="3699519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판매가 최근 목록</a:t>
            </a:r>
            <a:endParaRPr lang="ko-KR" altLang="en-US" sz="14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95254" y="4193374"/>
            <a:ext cx="14943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2023/10/12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795254" y="4442620"/>
            <a:ext cx="1566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2023/10/12</a:t>
            </a:r>
            <a:r>
              <a:rPr lang="en-US" altLang="ko-KR" sz="1000" dirty="0" smtClean="0">
                <a:solidFill>
                  <a:prstClr val="black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795254" y="4680872"/>
            <a:ext cx="1484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2023/10/16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795254" y="4929708"/>
            <a:ext cx="17107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2023/10/18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 </a:t>
            </a:r>
            <a:r>
              <a:rPr lang="en-US" altLang="ko-KR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5666928" y="4442620"/>
            <a:ext cx="2809703" cy="970717"/>
            <a:chOff x="2572268" y="4166074"/>
            <a:chExt cx="5821171" cy="970717"/>
          </a:xfrm>
        </p:grpSpPr>
        <p:cxnSp>
          <p:nvCxnSpPr>
            <p:cNvPr id="58" name="직선 연결선 57"/>
            <p:cNvCxnSpPr/>
            <p:nvPr/>
          </p:nvCxnSpPr>
          <p:spPr>
            <a:xfrm>
              <a:off x="2572268" y="4409302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2572268" y="4652530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2572268" y="4895759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2572268" y="4166074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2572268" y="5136791"/>
              <a:ext cx="5821171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5795254" y="5170740"/>
            <a:ext cx="18870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2023/10/20      </a:t>
            </a:r>
            <a:r>
              <a:rPr lang="ko-KR" altLang="en-US" sz="10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</a:t>
            </a:r>
            <a:r>
              <a:rPr lang="en-US" altLang="ko-KR" sz="105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en-US" altLang="ko-KR" sz="105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00000000</a:t>
            </a:r>
            <a:endParaRPr lang="ko-KR" altLang="en-US" sz="105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54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0"/>
            <a:ext cx="9144000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104428" y="870809"/>
            <a:ext cx="88517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7210425" y="6112457"/>
            <a:ext cx="1628775" cy="253182"/>
            <a:chOff x="6915150" y="6258893"/>
            <a:chExt cx="1952625" cy="276999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69151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등록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76009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수정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82867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삭제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2124466" y="1182013"/>
            <a:ext cx="6743309" cy="909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850946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169349" y="1359321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err="1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상품코드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49299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598981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865100" y="1359321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상품명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97334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7704252" y="1423424"/>
            <a:ext cx="811321" cy="42676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검색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850946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69349" y="1636393"/>
            <a:ext cx="42191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분류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49299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598981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3865100" y="1640240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등록일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297334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124466" y="2226850"/>
            <a:ext cx="6743309" cy="38117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090760"/>
              </p:ext>
            </p:extLst>
          </p:nvPr>
        </p:nvGraphicFramePr>
        <p:xfrm>
          <a:off x="2222623" y="2653583"/>
          <a:ext cx="6515444" cy="32233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5327">
                  <a:extLst>
                    <a:ext uri="{9D8B030D-6E8A-4147-A177-3AD203B41FA5}">
                      <a16:colId xmlns:a16="http://schemas.microsoft.com/office/drawing/2014/main" val="321303821"/>
                    </a:ext>
                  </a:extLst>
                </a:gridCol>
                <a:gridCol w="1022551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723938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723938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723938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723938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723938">
                  <a:extLst>
                    <a:ext uri="{9D8B030D-6E8A-4147-A177-3AD203B41FA5}">
                      <a16:colId xmlns:a16="http://schemas.microsoft.com/office/drawing/2014/main" val="1037315606"/>
                    </a:ext>
                  </a:extLst>
                </a:gridCol>
                <a:gridCol w="548884">
                  <a:extLst>
                    <a:ext uri="{9D8B030D-6E8A-4147-A177-3AD203B41FA5}">
                      <a16:colId xmlns:a16="http://schemas.microsoft.com/office/drawing/2014/main" val="106028087"/>
                    </a:ext>
                  </a:extLst>
                </a:gridCol>
                <a:gridCol w="898992">
                  <a:extLst>
                    <a:ext uri="{9D8B030D-6E8A-4147-A177-3AD203B41FA5}">
                      <a16:colId xmlns:a16="http://schemas.microsoft.com/office/drawing/2014/main" val="785099779"/>
                    </a:ext>
                  </a:extLst>
                </a:gridCol>
              </a:tblGrid>
              <a:tr h="351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상품코드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상품명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재고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단위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분류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등록일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삭제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최종변경일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42103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021470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13654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1678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30382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124028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69563"/>
                  </a:ext>
                </a:extLst>
              </a:tr>
              <a:tr h="28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024510"/>
                  </a:ext>
                </a:extLst>
              </a:tr>
            </a:tbl>
          </a:graphicData>
        </a:graphic>
      </p:graphicFrame>
      <p:sp>
        <p:nvSpPr>
          <p:cNvPr id="73" name="직사각형 72"/>
          <p:cNvSpPr/>
          <p:nvPr/>
        </p:nvSpPr>
        <p:spPr>
          <a:xfrm>
            <a:off x="7782483" y="2379478"/>
            <a:ext cx="955586" cy="2002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7786569" y="2362988"/>
            <a:ext cx="95731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</a:t>
            </a:r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개씩 보기 </a:t>
            </a:r>
            <a:r>
              <a:rPr lang="ko-KR" altLang="en-US" sz="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4624"/>
            <a:ext cx="9144000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6815" y="962472"/>
            <a:ext cx="1144865" cy="2693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주문상황분석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승인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  <a:endParaRPr lang="ko-KR" altLang="en-US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5156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0" y="0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8056454" y="297712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33454" y="299435"/>
            <a:ext cx="139272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61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6524624"/>
            <a:ext cx="9144000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0" y="0"/>
            <a:ext cx="9144000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86815" y="959917"/>
            <a:ext cx="1144865" cy="2693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주문상황분석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</a:t>
            </a: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승인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  <a:endParaRPr lang="ko-KR" altLang="en-US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04428" y="870809"/>
            <a:ext cx="88517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210425" y="6112457"/>
            <a:ext cx="1628775" cy="253182"/>
            <a:chOff x="6915150" y="6258893"/>
            <a:chExt cx="1952625" cy="276999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9151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등록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6009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수정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2867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삭제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8056454" y="297712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5156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24466" y="1182013"/>
            <a:ext cx="6743309" cy="909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7704252" y="1423424"/>
            <a:ext cx="811321" cy="42676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검색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124466" y="2226850"/>
            <a:ext cx="6743309" cy="38117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656573"/>
              </p:ext>
            </p:extLst>
          </p:nvPr>
        </p:nvGraphicFramePr>
        <p:xfrm>
          <a:off x="2222624" y="2653583"/>
          <a:ext cx="6546992" cy="32221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2114">
                  <a:extLst>
                    <a:ext uri="{9D8B030D-6E8A-4147-A177-3AD203B41FA5}">
                      <a16:colId xmlns:a16="http://schemas.microsoft.com/office/drawing/2014/main" val="321303821"/>
                    </a:ext>
                  </a:extLst>
                </a:gridCol>
                <a:gridCol w="748249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654188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536174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1037315606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106028087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785099779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4052413071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1413252012"/>
                    </a:ext>
                  </a:extLst>
                </a:gridCol>
              </a:tblGrid>
              <a:tr h="351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주문번호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상품코드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판매가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주문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수량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총액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발주일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납품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요청일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등록일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비고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변경일</a:t>
                      </a:r>
                      <a:endParaRPr lang="en-US" altLang="ko-KR" sz="1000" b="0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42103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021470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13654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1678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30382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124028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69563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024510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7782483" y="2379478"/>
            <a:ext cx="955586" cy="2002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7786569" y="2362988"/>
            <a:ext cx="95731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</a:t>
            </a:r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개씩 보기 </a:t>
            </a:r>
            <a:r>
              <a:rPr lang="ko-KR" altLang="en-US" sz="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0" y="0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633454" y="299435"/>
            <a:ext cx="139272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850946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2169349" y="1359321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주문번호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549299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598981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3865100" y="1359321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상품코드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297334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2850946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3549299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598981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5297334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169349" y="1636393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발주일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865100" y="1636393"/>
            <a:ext cx="80182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납품요청일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6261292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5598745" y="1636393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등록일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959645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80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6524624"/>
            <a:ext cx="9144000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0" y="0"/>
            <a:ext cx="9144000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86815" y="959917"/>
            <a:ext cx="1144865" cy="2693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주문상황분석</a:t>
            </a:r>
            <a:endParaRPr lang="en-US" altLang="ko-KR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</a:t>
            </a:r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승인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  <a:endParaRPr lang="ko-KR" altLang="en-US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04428" y="870809"/>
            <a:ext cx="121539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상황분석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056454" y="297712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5156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24466" y="1182013"/>
            <a:ext cx="6743309" cy="25981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2124466" y="3888555"/>
            <a:ext cx="6743309" cy="23542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710987"/>
              </p:ext>
            </p:extLst>
          </p:nvPr>
        </p:nvGraphicFramePr>
        <p:xfrm>
          <a:off x="2222624" y="4325265"/>
          <a:ext cx="6515442" cy="18091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3982">
                  <a:extLst>
                    <a:ext uri="{9D8B030D-6E8A-4147-A177-3AD203B41FA5}">
                      <a16:colId xmlns:a16="http://schemas.microsoft.com/office/drawing/2014/main" val="321303821"/>
                    </a:ext>
                  </a:extLst>
                </a:gridCol>
                <a:gridCol w="819108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716139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586949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694543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608545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651544">
                  <a:extLst>
                    <a:ext uri="{9D8B030D-6E8A-4147-A177-3AD203B41FA5}">
                      <a16:colId xmlns:a16="http://schemas.microsoft.com/office/drawing/2014/main" val="1037315606"/>
                    </a:ext>
                  </a:extLst>
                </a:gridCol>
                <a:gridCol w="651544">
                  <a:extLst>
                    <a:ext uri="{9D8B030D-6E8A-4147-A177-3AD203B41FA5}">
                      <a16:colId xmlns:a16="http://schemas.microsoft.com/office/drawing/2014/main" val="106028087"/>
                    </a:ext>
                  </a:extLst>
                </a:gridCol>
                <a:gridCol w="651544">
                  <a:extLst>
                    <a:ext uri="{9D8B030D-6E8A-4147-A177-3AD203B41FA5}">
                      <a16:colId xmlns:a16="http://schemas.microsoft.com/office/drawing/2014/main" val="785099779"/>
                    </a:ext>
                  </a:extLst>
                </a:gridCol>
                <a:gridCol w="651544">
                  <a:extLst>
                    <a:ext uri="{9D8B030D-6E8A-4147-A177-3AD203B41FA5}">
                      <a16:colId xmlns:a16="http://schemas.microsoft.com/office/drawing/2014/main" val="1413252012"/>
                    </a:ext>
                  </a:extLst>
                </a:gridCol>
              </a:tblGrid>
              <a:tr h="351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주문번호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상품코드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판매가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주문수량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총액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발주일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납품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요청일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등록일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변경일</a:t>
                      </a:r>
                      <a:endParaRPr lang="en-US" altLang="ko-KR" sz="1000" b="0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42103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021470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13654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7782483" y="4051160"/>
            <a:ext cx="955586" cy="2002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7786569" y="4034670"/>
            <a:ext cx="95731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</a:t>
            </a:r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개씩 보기 </a:t>
            </a:r>
            <a:r>
              <a:rPr lang="ko-KR" altLang="en-US" sz="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0" y="0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319482" y="3343180"/>
            <a:ext cx="3154308" cy="284966"/>
          </a:xfrm>
          <a:prstGeom prst="roundRect">
            <a:avLst>
              <a:gd name="adj" fmla="val 192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2564109" y="3377588"/>
            <a:ext cx="2665054" cy="216150"/>
            <a:chOff x="2910628" y="3198243"/>
            <a:chExt cx="2665054" cy="216150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4371174" y="3198243"/>
              <a:ext cx="474235" cy="2161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월간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3640901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주간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910628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일</a:t>
              </a:r>
              <a:r>
                <a:rPr lang="ko-KR" altLang="en-US" sz="1100" dirty="0" smtClean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5101447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년</a:t>
              </a:r>
              <a:r>
                <a:rPr lang="ko-KR" altLang="en-US" sz="1100" dirty="0" smtClean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pic>
        <p:nvPicPr>
          <p:cNvPr id="1026" name="Picture 2" descr="https://search.pstatic.net/sunny/?src=https%3A%2F%2Frcd1.rassiro.com%2Fnews%2Fref%2Frassiro%2Fimg%2Fchart%2Fsfin04_chart%2F20220516_1035190_SFIN04_006260.jpeg&amp;type=sc960_83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9" b="14834"/>
          <a:stretch/>
        </p:blipFill>
        <p:spPr bwMode="auto">
          <a:xfrm>
            <a:off x="2294382" y="1596320"/>
            <a:ext cx="3467394" cy="167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earch.pstatic.net/common/?src=http%3A%2F%2Fblogfiles.naver.net%2FMjAyMTEyMTNfMjI1%2FMDAxNjM5NDA2Mjg0ODQ0.wsebQnf7Hxlf1vQNb71S3Lgg2jzANU8c6CR3uNnHhOEg.wnV-qTFJwYI5XfCsPEJMvKH7WC9e6h166tQimXzL8pQg.PNG.dlmajang%2F%25C0%25DB%25B5%25BF_%25BB%25E7%25C1%25F8.png&amp;type=sc960_8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4" t="13480" r="9447" b="18907"/>
          <a:stretch/>
        </p:blipFill>
        <p:spPr bwMode="auto">
          <a:xfrm>
            <a:off x="6291934" y="1607285"/>
            <a:ext cx="2239118" cy="16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3371062" y="1256481"/>
            <a:ext cx="105028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기간별 분석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50540" y="1249354"/>
            <a:ext cx="105028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별 분석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151418" y="3343180"/>
            <a:ext cx="2453561" cy="284966"/>
          </a:xfrm>
          <a:prstGeom prst="roundRect">
            <a:avLst>
              <a:gd name="adj" fmla="val 192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6285871" y="3377588"/>
            <a:ext cx="2239118" cy="216150"/>
            <a:chOff x="3336564" y="3198243"/>
            <a:chExt cx="2239118" cy="216150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4513152" y="3198243"/>
              <a:ext cx="474235" cy="2161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월간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24858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주간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336564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일</a:t>
              </a:r>
              <a:r>
                <a:rPr lang="ko-KR" altLang="en-US" sz="1100" dirty="0" smtClean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101447" y="3198243"/>
              <a:ext cx="474235" cy="2161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년</a:t>
              </a:r>
              <a:r>
                <a:rPr lang="ko-KR" altLang="en-US" sz="1100" dirty="0" smtClean="0">
                  <a:solidFill>
                    <a:srgbClr val="44444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간</a:t>
              </a:r>
              <a:endParaRPr lang="ko-KR" altLang="en-US" sz="1100" dirty="0">
                <a:solidFill>
                  <a:srgbClr val="44444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6633454" y="299435"/>
            <a:ext cx="139272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홍길동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(D00000)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571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6524624"/>
            <a:ext cx="9144000" cy="333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0" y="0"/>
            <a:ext cx="9144000" cy="812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819666" cy="6858000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86815" y="959917"/>
            <a:ext cx="1144865" cy="26930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상품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구매자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판매가격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관리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주문상황분석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</a:t>
            </a:r>
            <a:r>
              <a:rPr lang="ko-KR" alt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승인</a:t>
            </a: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sz="1300" dirty="0" smtClean="0">
                <a:solidFill>
                  <a:schemeClr val="bg1">
                    <a:lumMod val="6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직원</a:t>
            </a:r>
            <a:endParaRPr lang="ko-KR" altLang="en-US" sz="130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04428" y="870809"/>
            <a:ext cx="88517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주문 </a:t>
            </a:r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승인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33454" y="299435"/>
            <a:ext cx="139272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직원이름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</a:t>
            </a:r>
            <a:r>
              <a:rPr lang="ko-KR" alt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직원코드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210425" y="6112457"/>
            <a:ext cx="1628775" cy="253182"/>
            <a:chOff x="6915150" y="6258893"/>
            <a:chExt cx="1952625" cy="276999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69151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등록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6009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수정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8286750" y="6258893"/>
              <a:ext cx="581025" cy="276999"/>
            </a:xfrm>
            <a:prstGeom prst="roundRect">
              <a:avLst/>
            </a:prstGeom>
            <a:solidFill>
              <a:srgbClr val="4444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Noto Sans KR" panose="020B0500000000000000" pitchFamily="34" charset="-127"/>
                  <a:ea typeface="Noto Sans KR" panose="020B0500000000000000" pitchFamily="34" charset="-127"/>
                </a:rPr>
                <a:t>삭제</a:t>
              </a:r>
              <a:endParaRPr lang="ko-KR" altLang="en-US" sz="1100" dirty="0"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sp>
        <p:nvSpPr>
          <p:cNvPr id="23" name="모서리가 둥근 직사각형 22"/>
          <p:cNvSpPr/>
          <p:nvPr/>
        </p:nvSpPr>
        <p:spPr>
          <a:xfrm>
            <a:off x="8056454" y="297712"/>
            <a:ext cx="811321" cy="276871"/>
          </a:xfrm>
          <a:prstGeom prst="round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로그아웃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5156" y="6564354"/>
            <a:ext cx="3113353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Copyright@ 2023 Distribution. All Rights Reserved.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24466" y="1182013"/>
            <a:ext cx="6743309" cy="909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7704252" y="1423424"/>
            <a:ext cx="811321" cy="42676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검색</a:t>
            </a:r>
            <a:endParaRPr lang="ko-KR" altLang="en-US" sz="12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124466" y="2226850"/>
            <a:ext cx="6743309" cy="381171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535323"/>
              </p:ext>
            </p:extLst>
          </p:nvPr>
        </p:nvGraphicFramePr>
        <p:xfrm>
          <a:off x="2222624" y="2653583"/>
          <a:ext cx="6546992" cy="32221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2114">
                  <a:extLst>
                    <a:ext uri="{9D8B030D-6E8A-4147-A177-3AD203B41FA5}">
                      <a16:colId xmlns:a16="http://schemas.microsoft.com/office/drawing/2014/main" val="321303821"/>
                    </a:ext>
                  </a:extLst>
                </a:gridCol>
                <a:gridCol w="748249">
                  <a:extLst>
                    <a:ext uri="{9D8B030D-6E8A-4147-A177-3AD203B41FA5}">
                      <a16:colId xmlns:a16="http://schemas.microsoft.com/office/drawing/2014/main" val="2374350340"/>
                    </a:ext>
                  </a:extLst>
                </a:gridCol>
                <a:gridCol w="654188">
                  <a:extLst>
                    <a:ext uri="{9D8B030D-6E8A-4147-A177-3AD203B41FA5}">
                      <a16:colId xmlns:a16="http://schemas.microsoft.com/office/drawing/2014/main" val="2418404133"/>
                    </a:ext>
                  </a:extLst>
                </a:gridCol>
                <a:gridCol w="536174">
                  <a:extLst>
                    <a:ext uri="{9D8B030D-6E8A-4147-A177-3AD203B41FA5}">
                      <a16:colId xmlns:a16="http://schemas.microsoft.com/office/drawing/2014/main" val="2922338681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3925460126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2904059767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1037315606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106028087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785099779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4052413071"/>
                    </a:ext>
                  </a:extLst>
                </a:gridCol>
                <a:gridCol w="595181">
                  <a:extLst>
                    <a:ext uri="{9D8B030D-6E8A-4147-A177-3AD203B41FA5}">
                      <a16:colId xmlns:a16="http://schemas.microsoft.com/office/drawing/2014/main" val="1413252012"/>
                    </a:ext>
                  </a:extLst>
                </a:gridCol>
              </a:tblGrid>
              <a:tr h="351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□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주문번호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구매자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직원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코드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총액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승인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상태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사유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승인일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등록일</a:t>
                      </a:r>
                      <a:endParaRPr lang="ko-KR" altLang="en-US" sz="1000" b="0" dirty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Noto Sans KR" panose="020B0500000000000000" pitchFamily="34" charset="-127"/>
                          <a:ea typeface="Noto Sans KR" panose="020B0500000000000000" pitchFamily="34" charset="-127"/>
                          <a:cs typeface="+mn-cs"/>
                        </a:rPr>
                        <a:t>삭제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최종</a:t>
                      </a:r>
                      <a: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</a:br>
                      <a:r>
                        <a:rPr lang="ko-KR" altLang="en-US" sz="1000" b="0" dirty="0" smtClean="0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변경일</a:t>
                      </a:r>
                      <a:endParaRPr lang="en-US" altLang="ko-KR" sz="1000" b="0" dirty="0" smtClean="0"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92797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87896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25057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42103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021470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13654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51678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30382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124028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69563"/>
                  </a:ext>
                </a:extLst>
              </a:tr>
              <a:tr h="282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□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024510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7782483" y="2379478"/>
            <a:ext cx="955586" cy="2002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7786569" y="2362988"/>
            <a:ext cx="95731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10</a:t>
            </a:r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개씩 보기 </a:t>
            </a:r>
            <a:r>
              <a:rPr lang="ko-KR" altLang="en-US" sz="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0" y="0"/>
            <a:ext cx="1819666" cy="1787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850946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169349" y="1359321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주문번호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549299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598981" y="1389964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3846050" y="1359321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상품코드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297334" y="1349796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850946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2169349" y="1636393"/>
            <a:ext cx="65915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승인상태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549299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0" y="329397"/>
            <a:ext cx="18196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598981" y="1667036"/>
            <a:ext cx="955586" cy="2002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846050" y="1636393"/>
            <a:ext cx="54053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등록일</a:t>
            </a:r>
            <a:endParaRPr lang="ko-KR" altLang="en-US" sz="10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297334" y="1626868"/>
            <a:ext cx="325731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100" dirty="0" err="1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ｘ</a:t>
            </a:r>
            <a:endParaRPr lang="ko-KR" altLang="en-US" sz="11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13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142998" y="2152650"/>
            <a:ext cx="6858004" cy="2689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220412" y="793178"/>
            <a:ext cx="2703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2000" dirty="0"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64696" y="2127097"/>
            <a:ext cx="1614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300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CONTENTS</a:t>
            </a:r>
            <a:endParaRPr lang="en-US" altLang="ko-KR" sz="1600" spc="3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273998" y="2916723"/>
            <a:ext cx="4297846" cy="2893100"/>
            <a:chOff x="2256737" y="2916723"/>
            <a:chExt cx="4297846" cy="2893100"/>
          </a:xfrm>
        </p:grpSpPr>
        <p:sp>
          <p:nvSpPr>
            <p:cNvPr id="44" name="TextBox 43"/>
            <p:cNvSpPr txBox="1"/>
            <p:nvPr/>
          </p:nvSpPr>
          <p:spPr>
            <a:xfrm>
              <a:off x="2256737" y="2916723"/>
              <a:ext cx="1215397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ko-KR" altLang="en-US" sz="14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프로젝트 </a:t>
              </a:r>
              <a:r>
                <a:rPr lang="ko-KR" alt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소개</a:t>
              </a:r>
              <a:endPara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/>
              <a:r>
                <a:rPr lang="en-US" altLang="ko-KR" sz="14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     </a:t>
              </a:r>
              <a:r>
                <a:rPr lang="ko-KR" altLang="en-US" sz="12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개요</a:t>
              </a:r>
              <a:r>
                <a:rPr lang="en-US" altLang="ko-KR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/>
              </a:r>
              <a:br>
                <a:rPr lang="en-US" altLang="ko-KR" sz="12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</a:br>
              <a:r>
                <a:rPr lang="en-US" altLang="ko-KR" sz="1400" dirty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</a:t>
              </a:r>
              <a:r>
                <a:rPr lang="en-US" altLang="ko-KR" sz="14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    </a:t>
              </a:r>
              <a:r>
                <a:rPr lang="ko-KR" altLang="en-US" sz="12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목적과 특징</a:t>
              </a:r>
              <a:r>
                <a:rPr lang="en-US" altLang="ko-KR" sz="12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/>
              </a:r>
              <a:br>
                <a:rPr lang="en-US" altLang="ko-KR" sz="12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</a:br>
              <a:r>
                <a:rPr lang="en-US" altLang="ko-KR" sz="14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      </a:t>
              </a:r>
              <a:r>
                <a:rPr lang="ko-KR" altLang="en-US" sz="1200" dirty="0" smtClean="0">
                  <a:solidFill>
                    <a:srgbClr val="6C6C6C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벤치마킹</a:t>
              </a:r>
              <a:endParaRPr lang="en-US" altLang="ko-KR" sz="1200" dirty="0">
                <a:solidFill>
                  <a:srgbClr val="6C6C6C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ko-KR" altLang="en-US" sz="14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업무 분장</a:t>
              </a:r>
              <a:endParaRPr lang="en-US" altLang="ko-KR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ko-KR" altLang="en-US" sz="14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개발 일정</a:t>
              </a:r>
              <a:endParaRPr lang="en-US" altLang="ko-KR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ko-KR" altLang="en-US" sz="14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개발 </a:t>
              </a:r>
              <a:r>
                <a:rPr lang="ko-KR" altLang="en-US" sz="14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환경</a:t>
              </a:r>
              <a:endParaRPr lang="en-US" altLang="ko-KR" sz="1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ko-KR" altLang="en-US" sz="1400" dirty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메뉴 트리</a:t>
              </a:r>
              <a:endPara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39186" y="2916723"/>
              <a:ext cx="1215397" cy="2893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업무 흐름도</a:t>
              </a:r>
              <a:endParaRPr lang="en-US" altLang="ko-KR" sz="1400" dirty="0" smtClean="0">
                <a:solidFill>
                  <a:prstClr val="white">
                    <a:lumMod val="7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화면 구성</a:t>
              </a:r>
              <a:endParaRPr lang="en-US" altLang="ko-KR" sz="1400" dirty="0" smtClean="0">
                <a:solidFill>
                  <a:prstClr val="white">
                    <a:lumMod val="7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en-US" altLang="ko-KR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ERD</a:t>
              </a:r>
              <a:endParaRPr lang="en-US" altLang="ko-KR" sz="1400" dirty="0">
                <a:solidFill>
                  <a:prstClr val="white">
                    <a:lumMod val="7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테이블 명세서</a:t>
              </a:r>
              <a:endParaRPr lang="en-US" altLang="ko-KR" sz="1400" dirty="0" smtClean="0">
                <a:solidFill>
                  <a:prstClr val="white">
                    <a:lumMod val="7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기능 분해도</a:t>
              </a:r>
              <a:endParaRPr lang="en-US" altLang="ko-KR" sz="1400" dirty="0" smtClean="0">
                <a:solidFill>
                  <a:prstClr val="white">
                    <a:lumMod val="7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프로그램 목록</a:t>
              </a:r>
              <a:endParaRPr lang="en-US" altLang="ko-KR" sz="1400" dirty="0" smtClean="0">
                <a:solidFill>
                  <a:prstClr val="white">
                    <a:lumMod val="7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  <a:p>
              <a:pPr lvl="0">
                <a:lnSpc>
                  <a:spcPct val="200000"/>
                </a:lnSpc>
              </a:pPr>
              <a:r>
                <a:rPr lang="ko-KR" altLang="en-US" sz="1400" dirty="0" smtClean="0">
                  <a:solidFill>
                    <a:prstClr val="white">
                      <a:lumMod val="75000"/>
                    </a:prst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시현</a:t>
              </a:r>
              <a:endParaRPr lang="en-US" altLang="ko-KR" sz="1400" dirty="0">
                <a:solidFill>
                  <a:prstClr val="white">
                    <a:lumMod val="7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994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61" y="0"/>
            <a:ext cx="5882385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384858" y="6367023"/>
            <a:ext cx="1069288" cy="387423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rgbClr val="51515B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</a:t>
            </a: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</a:t>
            </a:r>
            <a:r>
              <a:rPr lang="en-US" altLang="ko-KR" sz="1200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en-US" altLang="ko-KR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</a:t>
            </a: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</a:t>
            </a: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48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915" y="0"/>
            <a:ext cx="6100397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510024" y="6371640"/>
            <a:ext cx="1069288" cy="387423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srgbClr val="51515B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rgbClr val="51515B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 smtClean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</a:t>
            </a:r>
            <a:r>
              <a:rPr lang="en-US" altLang="ko-KR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rgbClr val="51515B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rgbClr val="51515B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27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483262"/>
              </p:ext>
            </p:extLst>
          </p:nvPr>
        </p:nvGraphicFramePr>
        <p:xfrm>
          <a:off x="2200276" y="742812"/>
          <a:ext cx="6587496" cy="250157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상품코드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pName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상품명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Stock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재고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Unit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단위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Category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분류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3" name="직선 연결선 12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12067" y="465813"/>
            <a:ext cx="18757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상품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(product)</a:t>
            </a:r>
            <a:endParaRPr lang="ko-KR" altLang="en-US" sz="160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070849"/>
              </p:ext>
            </p:extLst>
          </p:nvPr>
        </p:nvGraphicFramePr>
        <p:xfrm>
          <a:off x="2200276" y="3736673"/>
          <a:ext cx="6587496" cy="276664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1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buyer_CD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구매자코드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상품코드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Startdate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시작일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Enddate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종료일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Price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판매가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Discount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할인율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839546" y="3459674"/>
            <a:ext cx="1948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판매가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(pricing)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5967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9632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570368" y="2228049"/>
          <a:ext cx="8003264" cy="382693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3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1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7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도메인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상품코드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pName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상품명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Stock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재고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Unit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단위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Category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분류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500516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8124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817856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4890497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0" y="1350582"/>
            <a:ext cx="204216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93224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715224" y="1513426"/>
            <a:ext cx="2320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(product)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189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9632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642788"/>
              </p:ext>
            </p:extLst>
          </p:nvPr>
        </p:nvGraphicFramePr>
        <p:xfrm>
          <a:off x="570368" y="2228049"/>
          <a:ext cx="8003264" cy="382693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3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1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7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도메인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buyer_CD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구매자코드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상품코드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Startdate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시작일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Enddate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종료일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Price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판매가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Discount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할인율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500516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8124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817856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4890497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0" y="1350582"/>
            <a:ext cx="204216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93224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715224" y="1513426"/>
            <a:ext cx="2320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판매가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(pricing)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565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9632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65705"/>
              </p:ext>
            </p:extLst>
          </p:nvPr>
        </p:nvGraphicFramePr>
        <p:xfrm>
          <a:off x="570368" y="2228049"/>
          <a:ext cx="8003264" cy="382693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3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1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7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도메인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OrderNo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주문번호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Product_CD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상품코드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Price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판매가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O_qty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주문수량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Amount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총액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NUMBER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O_date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발주일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Requestdate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납품요청일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Remark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500516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8124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817856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4890497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0" y="1350582"/>
            <a:ext cx="204216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93224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715224" y="1513426"/>
            <a:ext cx="3107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상품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dirty="0" err="1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order_P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26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9632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003010"/>
              </p:ext>
            </p:extLst>
          </p:nvPr>
        </p:nvGraphicFramePr>
        <p:xfrm>
          <a:off x="570368" y="2228049"/>
          <a:ext cx="8003264" cy="382693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3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1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7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도메인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OrderNo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주문번호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byuer_CD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구매자코드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E_CD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직원코드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FK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reason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사유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Status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상태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orderdate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승인일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AE_CD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승인자코드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500516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8124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817856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4890497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0" y="1350582"/>
            <a:ext cx="204216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93224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715224" y="1513426"/>
            <a:ext cx="3107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승인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z="1400" dirty="0" err="1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order_A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219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9632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107815"/>
              </p:ext>
            </p:extLst>
          </p:nvPr>
        </p:nvGraphicFramePr>
        <p:xfrm>
          <a:off x="570368" y="2228049"/>
          <a:ext cx="8003264" cy="382693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3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1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7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도메인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buyer_CD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구매자코드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bName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회사명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manager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담당자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Address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주소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Tel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연락처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Email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이메일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Remark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500516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8124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817856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4890497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0" y="1350582"/>
            <a:ext cx="204216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93224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715224" y="1513426"/>
            <a:ext cx="3107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구매자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(buyer)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31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19632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229159"/>
              </p:ext>
            </p:extLst>
          </p:nvPr>
        </p:nvGraphicFramePr>
        <p:xfrm>
          <a:off x="570368" y="2228049"/>
          <a:ext cx="8003264" cy="3826933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63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1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7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0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번호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컬럼명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속성명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도메인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데이터타입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NULL</a:t>
                      </a:r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여부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기본값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B0720"/>
                          </a:solidFill>
                          <a:latin typeface="나눔스퀘어 Bold" pitchFamily="50" charset="-127"/>
                          <a:ea typeface="나눔스퀘어 Bold" pitchFamily="50" charset="-127"/>
                        </a:rPr>
                        <a:t>KEY</a:t>
                      </a:r>
                      <a:endParaRPr lang="ko-KR" altLang="en-US" sz="1200" b="0" dirty="0">
                        <a:solidFill>
                          <a:srgbClr val="0B0720"/>
                        </a:solidFill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e_CD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직원코드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VARCHAR2(50)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</a:t>
                      </a:r>
                      <a:r>
                        <a:rPr lang="en-US" altLang="ko-KR" sz="1000" baseline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PK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eName</a:t>
                      </a:r>
                      <a:endParaRPr lang="en-US" altLang="ko-KR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직원명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password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비밀번호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4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Dept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부서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5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Job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직책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6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Tel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연락처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VARCHAR2(20)</a:t>
                      </a:r>
                      <a:endParaRPr lang="ko-KR" altLang="en-US" sz="1000" b="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7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Authority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승인권한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8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Adddate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등록일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9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Del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CHAR(1)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4467600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10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Remark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비고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VARCHAR2(100)</a:t>
                      </a: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5005164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11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statedate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최종변경일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DATE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NOT NULL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812400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12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88178567"/>
                  </a:ext>
                </a:extLst>
              </a:tr>
              <a:tr h="265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스퀘어" pitchFamily="50" charset="-127"/>
                          <a:ea typeface="나눔스퀘어" pitchFamily="50" charset="-127"/>
                        </a:rPr>
                        <a:t>13</a:t>
                      </a:r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4890497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0" y="1350582"/>
            <a:ext cx="204216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93224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명세서</a:t>
            </a:r>
            <a:endParaRPr lang="en-US" altLang="ko-KR" sz="15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715224" y="1513426"/>
            <a:ext cx="3107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명 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직원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(employee</a:t>
            </a:r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696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744792"/>
            <a:ext cx="204216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32645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분해도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827920"/>
              </p:ext>
            </p:extLst>
          </p:nvPr>
        </p:nvGraphicFramePr>
        <p:xfrm>
          <a:off x="1021080" y="1048312"/>
          <a:ext cx="7095619" cy="52503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514">
                  <a:extLst>
                    <a:ext uri="{9D8B030D-6E8A-4147-A177-3AD203B41FA5}">
                      <a16:colId xmlns:a16="http://schemas.microsoft.com/office/drawing/2014/main" val="2738564980"/>
                    </a:ext>
                  </a:extLst>
                </a:gridCol>
                <a:gridCol w="1302857">
                  <a:extLst>
                    <a:ext uri="{9D8B030D-6E8A-4147-A177-3AD203B41FA5}">
                      <a16:colId xmlns:a16="http://schemas.microsoft.com/office/drawing/2014/main" val="1307430089"/>
                    </a:ext>
                  </a:extLst>
                </a:gridCol>
                <a:gridCol w="4745248">
                  <a:extLst>
                    <a:ext uri="{9D8B030D-6E8A-4147-A177-3AD203B41FA5}">
                      <a16:colId xmlns:a16="http://schemas.microsoft.com/office/drawing/2014/main" val="325634811"/>
                    </a:ext>
                  </a:extLst>
                </a:gridCol>
              </a:tblGrid>
              <a:tr h="4548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기능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2675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상품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594809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86850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28814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3070130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상품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872494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판매가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796218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305595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872279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1351820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가격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0429064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0283507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058713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4150008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956193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주문현황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7657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22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"/>
            <a:ext cx="1443087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822303" y="1602683"/>
            <a:ext cx="4901259" cy="103029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05937" y="1760623"/>
            <a:ext cx="3333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4142" y="2655900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= </a:t>
            </a:r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유통</a:t>
            </a:r>
            <a:endParaRPr lang="ko-KR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855788" y="3549057"/>
            <a:ext cx="5094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</a:t>
            </a:r>
            <a:r>
              <a:rPr lang="ko-KR" altLang="en-US" dirty="0" smtClean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회사 내에 필수 관리 업무</a:t>
            </a:r>
            <a:endParaRPr lang="en-US" altLang="ko-KR" dirty="0" smtClean="0">
              <a:solidFill>
                <a:prstClr val="black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- B2B </a:t>
            </a:r>
            <a:r>
              <a:rPr lang="ko-KR" altLang="en-US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유통</a:t>
            </a:r>
            <a:r>
              <a:rPr lang="en-US" altLang="ko-KR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</a:t>
            </a:r>
            <a:r>
              <a:rPr lang="ko-KR" altLang="en-US" dirty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재고 비즈니스 프로세스 관리 </a:t>
            </a:r>
            <a:r>
              <a:rPr lang="ko-KR" altLang="en-US" dirty="0" smtClean="0">
                <a:solidFill>
                  <a:prstClr val="black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웹사이트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10932"/>
            <a:ext cx="1443091" cy="22719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450649"/>
            <a:ext cx="1443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90613" y="4968051"/>
            <a:ext cx="1225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accent5">
                    <a:lumMod val="50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ERP</a:t>
            </a:r>
            <a:endParaRPr lang="en-US" altLang="ko-KR" sz="4000" dirty="0" smtClean="0">
              <a:solidFill>
                <a:schemeClr val="accent5">
                  <a:lumMod val="50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7803" y="1140394"/>
            <a:ext cx="1066318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1200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1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분장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일정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환경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구성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ERD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명세서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분해도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목록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" name="이등변 삼각형 3"/>
          <p:cNvSpPr/>
          <p:nvPr/>
        </p:nvSpPr>
        <p:spPr>
          <a:xfrm rot="10800000">
            <a:off x="4131533" y="4617327"/>
            <a:ext cx="2543175" cy="350723"/>
          </a:xfrm>
          <a:prstGeom prst="triangle">
            <a:avLst/>
          </a:prstGeom>
          <a:gradFill flip="none" rotWithShape="1">
            <a:gsLst>
              <a:gs pos="0">
                <a:schemeClr val="accent5">
                  <a:lumMod val="50000"/>
                  <a:tint val="66000"/>
                  <a:satMod val="160000"/>
                </a:schemeClr>
              </a:gs>
              <a:gs pos="50000">
                <a:schemeClr val="accent5">
                  <a:lumMod val="50000"/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45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744792"/>
            <a:ext cx="204216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32645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 분해도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243501"/>
              </p:ext>
            </p:extLst>
          </p:nvPr>
        </p:nvGraphicFramePr>
        <p:xfrm>
          <a:off x="1021080" y="1048312"/>
          <a:ext cx="7095619" cy="36518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514">
                  <a:extLst>
                    <a:ext uri="{9D8B030D-6E8A-4147-A177-3AD203B41FA5}">
                      <a16:colId xmlns:a16="http://schemas.microsoft.com/office/drawing/2014/main" val="2738564980"/>
                    </a:ext>
                  </a:extLst>
                </a:gridCol>
                <a:gridCol w="1302857">
                  <a:extLst>
                    <a:ext uri="{9D8B030D-6E8A-4147-A177-3AD203B41FA5}">
                      <a16:colId xmlns:a16="http://schemas.microsoft.com/office/drawing/2014/main" val="1307430089"/>
                    </a:ext>
                  </a:extLst>
                </a:gridCol>
                <a:gridCol w="4745248">
                  <a:extLst>
                    <a:ext uri="{9D8B030D-6E8A-4147-A177-3AD203B41FA5}">
                      <a16:colId xmlns:a16="http://schemas.microsoft.com/office/drawing/2014/main" val="325634811"/>
                    </a:ext>
                  </a:extLst>
                </a:gridCol>
              </a:tblGrid>
              <a:tr h="4548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기능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2675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구매자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594809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86850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28814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3070130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구매자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872494"/>
                  </a:ext>
                </a:extLst>
              </a:tr>
              <a:tr h="31970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등록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796218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수정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3055956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삭제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6872279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검색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1351820"/>
                  </a:ext>
                </a:extLst>
              </a:tr>
              <a:tr h="3197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07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확인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직원 리스트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0429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0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0" y="1151192"/>
            <a:ext cx="204216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15225" y="732854"/>
            <a:ext cx="1348965" cy="405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목록</a:t>
            </a:r>
            <a:endParaRPr lang="en-US" altLang="ko-KR" sz="1500" dirty="0">
              <a:solidFill>
                <a:schemeClr val="tx1">
                  <a:lumMod val="95000"/>
                  <a:lumOff val="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052604"/>
              </p:ext>
            </p:extLst>
          </p:nvPr>
        </p:nvGraphicFramePr>
        <p:xfrm>
          <a:off x="500432" y="1467446"/>
          <a:ext cx="8143136" cy="45920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698">
                  <a:extLst>
                    <a:ext uri="{9D8B030D-6E8A-4147-A177-3AD203B41FA5}">
                      <a16:colId xmlns:a16="http://schemas.microsoft.com/office/drawing/2014/main" val="45373446"/>
                    </a:ext>
                  </a:extLst>
                </a:gridCol>
                <a:gridCol w="1181698">
                  <a:extLst>
                    <a:ext uri="{9D8B030D-6E8A-4147-A177-3AD203B41FA5}">
                      <a16:colId xmlns:a16="http://schemas.microsoft.com/office/drawing/2014/main" val="2738564980"/>
                    </a:ext>
                  </a:extLst>
                </a:gridCol>
                <a:gridCol w="1181698">
                  <a:extLst>
                    <a:ext uri="{9D8B030D-6E8A-4147-A177-3AD203B41FA5}">
                      <a16:colId xmlns:a16="http://schemas.microsoft.com/office/drawing/2014/main" val="3075899689"/>
                    </a:ext>
                  </a:extLst>
                </a:gridCol>
                <a:gridCol w="2299021">
                  <a:extLst>
                    <a:ext uri="{9D8B030D-6E8A-4147-A177-3AD203B41FA5}">
                      <a16:colId xmlns:a16="http://schemas.microsoft.com/office/drawing/2014/main" val="1307430089"/>
                    </a:ext>
                  </a:extLst>
                </a:gridCol>
                <a:gridCol w="2299021">
                  <a:extLst>
                    <a:ext uri="{9D8B030D-6E8A-4147-A177-3AD203B41FA5}">
                      <a16:colId xmlns:a16="http://schemas.microsoft.com/office/drawing/2014/main" val="325634811"/>
                    </a:ext>
                  </a:extLst>
                </a:gridCol>
              </a:tblGrid>
              <a:tr h="41145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개발컴포넌트 목록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072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072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프로그램파일명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B07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742251"/>
                  </a:ext>
                </a:extLst>
              </a:tr>
              <a:tr h="414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1depth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2depth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3depth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jsp</a:t>
                      </a: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(HTML5)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java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2675"/>
                  </a:ext>
                </a:extLst>
              </a:tr>
              <a:tr h="306347">
                <a:tc rowSpan="1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Web Content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 게시판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 메인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actorMain.jsp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ActorMain.java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594809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배우상세게시판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actorDetail.jsp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ActorDetail.java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868506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배우검색리스트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actorSearch.jsp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ActorSearch.java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288146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수정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actorUpdate.jsp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ActorUpdateAction.java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6452587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actorUpdateForm.jsp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ActorUpdateForm.java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042891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삭제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deleteActor.jsp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DeleteActor.java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3070130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페이지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배우 등록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adminActorForm.jsp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AdminActorFrom.java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872494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AdminActorAction.java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796218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배우 전체 목록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adminActorAll.jsp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AdminActorAll.java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3055956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메인페이지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adminMain.jsp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adminMain.java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014868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회원탈퇴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adminMemDelete.jsp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AdminMemDeleteAction.java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8495955"/>
                  </a:ext>
                </a:extLst>
              </a:tr>
              <a:tr h="3063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6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회원리스트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adminMemList.jsp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AdminListAction.java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4880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9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2352" y="2834730"/>
            <a:ext cx="35192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prstClr val="black">
                    <a:lumMod val="95000"/>
                    <a:lumOff val="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THANK </a:t>
            </a:r>
            <a:r>
              <a:rPr lang="en-US" altLang="ko-KR" sz="4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YOU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97077" y="3604171"/>
            <a:ext cx="2949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3</a:t>
            </a:r>
            <a:r>
              <a:rPr lang="ko-KR" altLang="en-US" sz="135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조 </a:t>
            </a:r>
            <a:r>
              <a:rPr lang="en-US" altLang="ko-KR" sz="135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35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김 </a:t>
            </a:r>
            <a:r>
              <a:rPr lang="ko-KR" altLang="en-US" sz="135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영동</a:t>
            </a:r>
            <a:r>
              <a:rPr lang="en-US" altLang="ko-KR" sz="135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,</a:t>
            </a:r>
            <a:r>
              <a:rPr lang="ko-KR" altLang="en-US" sz="135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135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35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김 </a:t>
            </a:r>
            <a:r>
              <a:rPr lang="ko-KR" altLang="en-US" sz="135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찬양</a:t>
            </a:r>
            <a:r>
              <a:rPr lang="en-US" altLang="ko-KR" sz="135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,</a:t>
            </a:r>
            <a:r>
              <a:rPr lang="ko-KR" altLang="en-US" sz="135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135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35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박 </a:t>
            </a:r>
            <a:r>
              <a:rPr lang="ko-KR" altLang="en-US" sz="135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은혁</a:t>
            </a:r>
            <a:r>
              <a:rPr lang="en-US" altLang="ko-KR" sz="135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,</a:t>
            </a:r>
            <a:r>
              <a:rPr lang="ko-KR" altLang="en-US" sz="135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en-US" altLang="ko-KR" sz="1350" dirty="0" smtClean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 </a:t>
            </a:r>
            <a:r>
              <a:rPr lang="ko-KR" altLang="en-US" sz="1350" dirty="0">
                <a:solidFill>
                  <a:srgbClr val="6C6C6C"/>
                </a:solidFill>
                <a:latin typeface="Noto Sans KR Thin" panose="020B0200000000000000" pitchFamily="34" charset="-127"/>
                <a:ea typeface="Noto Sans KR Thin" panose="020B0200000000000000" pitchFamily="34" charset="-127"/>
              </a:rPr>
              <a:t>최 승일</a:t>
            </a:r>
            <a:endParaRPr lang="ko-KR" altLang="en-US" dirty="0">
              <a:latin typeface="Noto Sans KR Thin" panose="020B0200000000000000" pitchFamily="34" charset="-127"/>
              <a:ea typeface="Noto Sans KR Thin" panose="020B02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121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560796" y="1527869"/>
            <a:ext cx="5649406" cy="589760"/>
          </a:xfrm>
          <a:prstGeom prst="rect">
            <a:avLst/>
          </a:prstGeom>
          <a:solidFill>
            <a:srgbClr val="1F0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F0F3F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46511" y="1647319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유통 업무에 필요한 부분을 빠르게 확인</a:t>
            </a:r>
            <a:endParaRPr lang="ko-KR" altLang="en-US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65159" y="3706540"/>
            <a:ext cx="363272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웹사이트 </a:t>
            </a: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방식으로 </a:t>
            </a:r>
            <a:r>
              <a:rPr lang="ko-KR" altLang="en-US" sz="1600" dirty="0" smtClean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사용 장소의 제약 </a:t>
            </a: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없음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직급 또는 부서에 따라 권한 설정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검색한 </a:t>
            </a:r>
            <a:r>
              <a:rPr lang="ko-KR" altLang="en-US" sz="1600" dirty="0" smtClean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내용 </a:t>
            </a:r>
            <a:r>
              <a:rPr lang="en-US" altLang="ko-KR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Excel </a:t>
            </a:r>
            <a:r>
              <a:rPr lang="ko-KR" altLang="en-US" sz="1600" dirty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파일로 </a:t>
            </a:r>
            <a:r>
              <a:rPr lang="ko-KR" altLang="en-US" sz="1600" dirty="0" smtClean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다운로드</a:t>
            </a:r>
            <a:endParaRPr lang="en-US" altLang="ko-KR" sz="1600" dirty="0" smtClean="0">
              <a:solidFill>
                <a:srgbClr val="1F0F3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rgbClr val="1F0F3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한눈에 보는 주문 현황 </a:t>
            </a:r>
            <a:endParaRPr lang="ko-KR" altLang="en-US" sz="1600" dirty="0">
              <a:solidFill>
                <a:srgbClr val="1F0F3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1569" y="1140394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1F0F3F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목적</a:t>
            </a:r>
            <a:endParaRPr lang="ko-KR" altLang="en-US" dirty="0">
              <a:solidFill>
                <a:srgbClr val="1F0F3F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34870" y="3411660"/>
            <a:ext cx="60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1F0F3F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특징</a:t>
            </a:r>
            <a:endParaRPr lang="ko-KR" altLang="en-US" dirty="0">
              <a:solidFill>
                <a:srgbClr val="1F0F3F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560796" y="4276832"/>
            <a:ext cx="564940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560796" y="3780992"/>
            <a:ext cx="564940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560796" y="4772672"/>
            <a:ext cx="564940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560796" y="5268512"/>
            <a:ext cx="564940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791" y="3963178"/>
            <a:ext cx="137416" cy="18649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791" y="4442458"/>
            <a:ext cx="137416" cy="18649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791" y="4918369"/>
            <a:ext cx="137416" cy="186492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2560796" y="5764352"/>
            <a:ext cx="564940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791" y="5422521"/>
            <a:ext cx="137416" cy="186492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560796" y="2163105"/>
            <a:ext cx="5649406" cy="589760"/>
          </a:xfrm>
          <a:prstGeom prst="rect">
            <a:avLst/>
          </a:prstGeom>
          <a:solidFill>
            <a:srgbClr val="1F0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F0F3F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16715" y="2282555"/>
            <a:ext cx="493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상품 등록 및 재고</a:t>
            </a:r>
            <a:r>
              <a:rPr lang="en-US" altLang="ko-KR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가격 관리</a:t>
            </a:r>
            <a:r>
              <a:rPr lang="en-US" altLang="ko-KR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/ </a:t>
            </a:r>
            <a:r>
              <a:rPr lang="ko-KR" altLang="en-US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구매자</a:t>
            </a:r>
            <a:r>
              <a:rPr lang="en-US" altLang="ko-KR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거래처</a:t>
            </a:r>
            <a:r>
              <a:rPr lang="en-US" altLang="ko-KR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관리</a:t>
            </a:r>
            <a:endParaRPr lang="ko-KR" altLang="en-US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" y="1"/>
            <a:ext cx="41563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1837" y="1140394"/>
            <a:ext cx="1066318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트리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ERD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10932"/>
            <a:ext cx="415637" cy="40011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7537" y="748976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22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ERD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14898" y="5190835"/>
            <a:ext cx="1015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ECOUNT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58109" y="1263558"/>
            <a:ext cx="6954982" cy="39272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2916"/>
          <a:stretch/>
        </p:blipFill>
        <p:spPr>
          <a:xfrm>
            <a:off x="2050025" y="1340012"/>
            <a:ext cx="6780729" cy="382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4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2220" y="4924388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쉐어드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원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58109" y="1411628"/>
            <a:ext cx="6954982" cy="35127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" t="10449" r="1313" b="3894"/>
          <a:stretch/>
        </p:blipFill>
        <p:spPr>
          <a:xfrm>
            <a:off x="2024128" y="1497316"/>
            <a:ext cx="6815863" cy="334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7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과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14898" y="5270741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쉐어드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958109" y="1340012"/>
            <a:ext cx="6954982" cy="39180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7" b="3631"/>
          <a:stretch/>
        </p:blipFill>
        <p:spPr>
          <a:xfrm>
            <a:off x="2036048" y="1425702"/>
            <a:ext cx="6803941" cy="375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3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모서리가 둥근 직사각형 75"/>
          <p:cNvSpPr/>
          <p:nvPr/>
        </p:nvSpPr>
        <p:spPr>
          <a:xfrm>
            <a:off x="3253549" y="591687"/>
            <a:ext cx="4482326" cy="5821581"/>
          </a:xfrm>
          <a:prstGeom prst="roundRect">
            <a:avLst>
              <a:gd name="adj" fmla="val 27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3366654" y="942109"/>
            <a:ext cx="4256118" cy="533781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903498" y="4059531"/>
            <a:ext cx="720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박 은혁</a:t>
            </a:r>
            <a:endParaRPr lang="ko-KR" altLang="en-US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47058" y="3982588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기획 및 설계</a:t>
            </a:r>
            <a:endParaRPr lang="en-US" altLang="ko-KR" sz="1200" dirty="0" smtClean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구매자 관리</a:t>
            </a:r>
            <a:endParaRPr lang="ko-KR" altLang="en-US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82460" y="3941956"/>
            <a:ext cx="571500" cy="54292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903498" y="2968801"/>
            <a:ext cx="720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김 찬양</a:t>
            </a:r>
            <a:endParaRPr lang="ko-KR" altLang="en-US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47058" y="2802005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기획 및 설계</a:t>
            </a:r>
            <a:endParaRPr lang="en-US" altLang="ko-KR" sz="1200" dirty="0" smtClean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주문 관리</a:t>
            </a:r>
            <a:endParaRPr lang="en-US" altLang="ko-KR" sz="1200" dirty="0" smtClean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디자인</a:t>
            </a:r>
            <a:endParaRPr lang="ko-KR" altLang="en-US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44373" y="2905199"/>
            <a:ext cx="447675" cy="52387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4903498" y="5123383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최 승일</a:t>
            </a:r>
            <a:endParaRPr lang="ko-KR" altLang="en-US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47058" y="5046440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기획 및 설계</a:t>
            </a:r>
            <a:endParaRPr lang="en-US" altLang="ko-KR" sz="1200" dirty="0" smtClean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상</a:t>
            </a:r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품 관리</a:t>
            </a:r>
            <a:endParaRPr lang="ko-KR" altLang="en-US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30085" y="5072483"/>
            <a:ext cx="476250" cy="40957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03498" y="1982277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김 영동</a:t>
            </a:r>
            <a:endParaRPr lang="ko-KR" altLang="en-US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47058" y="1888516"/>
            <a:ext cx="105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기획 및 설계</a:t>
            </a:r>
            <a:endParaRPr lang="en-US" altLang="ko-KR" sz="1200" dirty="0" smtClean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판매가</a:t>
            </a:r>
            <a:r>
              <a:rPr lang="ko-KR" altLang="en-US" sz="1200" dirty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격</a:t>
            </a:r>
            <a:r>
              <a:rPr lang="ko-KR" altLang="en-US" sz="12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관리</a:t>
            </a:r>
            <a:endParaRPr lang="ko-KR" altLang="en-US" sz="12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25323" y="1897151"/>
            <a:ext cx="485775" cy="495300"/>
          </a:xfrm>
          <a:prstGeom prst="rect">
            <a:avLst/>
          </a:prstGeom>
        </p:spPr>
      </p:pic>
      <p:grpSp>
        <p:nvGrpSpPr>
          <p:cNvPr id="67" name="그룹 66"/>
          <p:cNvGrpSpPr/>
          <p:nvPr/>
        </p:nvGrpSpPr>
        <p:grpSpPr>
          <a:xfrm>
            <a:off x="3798915" y="2577353"/>
            <a:ext cx="3391594" cy="2180358"/>
            <a:chOff x="2571753" y="2560463"/>
            <a:chExt cx="3571875" cy="2180358"/>
          </a:xfrm>
        </p:grpSpPr>
        <p:cxnSp>
          <p:nvCxnSpPr>
            <p:cNvPr id="55" name="직선 연결선 54"/>
            <p:cNvCxnSpPr/>
            <p:nvPr/>
          </p:nvCxnSpPr>
          <p:spPr>
            <a:xfrm>
              <a:off x="2571753" y="2560463"/>
              <a:ext cx="357187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2571753" y="3636788"/>
              <a:ext cx="357187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2571753" y="4740821"/>
              <a:ext cx="3571875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모서리가 둥근 직사각형 77"/>
          <p:cNvSpPr/>
          <p:nvPr/>
        </p:nvSpPr>
        <p:spPr>
          <a:xfrm>
            <a:off x="4427478" y="747540"/>
            <a:ext cx="2134468" cy="394276"/>
          </a:xfrm>
          <a:prstGeom prst="roundRect">
            <a:avLst>
              <a:gd name="adj" fmla="val 14925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850593" y="792982"/>
            <a:ext cx="1288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 smtClean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 smtClean="0">
                <a:solidFill>
                  <a:schemeClr val="bg1">
                    <a:lumMod val="8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876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351072" y="2068478"/>
            <a:ext cx="6158578" cy="3720265"/>
            <a:chOff x="2351072" y="2068478"/>
            <a:chExt cx="6158578" cy="3720265"/>
          </a:xfrm>
        </p:grpSpPr>
        <p:grpSp>
          <p:nvGrpSpPr>
            <p:cNvPr id="194" name="그룹 193"/>
            <p:cNvGrpSpPr/>
            <p:nvPr/>
          </p:nvGrpSpPr>
          <p:grpSpPr>
            <a:xfrm>
              <a:off x="5743945" y="2428739"/>
              <a:ext cx="1030622" cy="3360004"/>
              <a:chOff x="688691" y="1889760"/>
              <a:chExt cx="1294494" cy="4372014"/>
            </a:xfrm>
          </p:grpSpPr>
          <p:cxnSp>
            <p:nvCxnSpPr>
              <p:cNvPr id="195" name="직선 연결선 194"/>
              <p:cNvCxnSpPr/>
              <p:nvPr/>
            </p:nvCxnSpPr>
            <p:spPr>
              <a:xfrm>
                <a:off x="688691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>
                <a:off x="1120189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>
              <a:xfrm>
                <a:off x="1551687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>
              <a:xfrm>
                <a:off x="1983185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그룹 199"/>
            <p:cNvGrpSpPr/>
            <p:nvPr/>
          </p:nvGrpSpPr>
          <p:grpSpPr>
            <a:xfrm>
              <a:off x="7479028" y="2428739"/>
              <a:ext cx="1030622" cy="3360004"/>
              <a:chOff x="688691" y="1889760"/>
              <a:chExt cx="1294494" cy="4372014"/>
            </a:xfrm>
          </p:grpSpPr>
          <p:cxnSp>
            <p:nvCxnSpPr>
              <p:cNvPr id="201" name="직선 연결선 200"/>
              <p:cNvCxnSpPr/>
              <p:nvPr/>
            </p:nvCxnSpPr>
            <p:spPr>
              <a:xfrm>
                <a:off x="688691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/>
              <p:cNvCxnSpPr/>
              <p:nvPr/>
            </p:nvCxnSpPr>
            <p:spPr>
              <a:xfrm>
                <a:off x="1120189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>
              <a:xfrm>
                <a:off x="1551687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>
              <a:xfrm>
                <a:off x="1983185" y="1889760"/>
                <a:ext cx="0" cy="437201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>
              <a:off x="4045262" y="2428739"/>
              <a:ext cx="1030622" cy="3360004"/>
              <a:chOff x="3930962" y="2428739"/>
              <a:chExt cx="1030622" cy="3335212"/>
            </a:xfrm>
          </p:grpSpPr>
          <p:cxnSp>
            <p:nvCxnSpPr>
              <p:cNvPr id="188" name="직선 연결선 187"/>
              <p:cNvCxnSpPr/>
              <p:nvPr/>
            </p:nvCxnSpPr>
            <p:spPr>
              <a:xfrm>
                <a:off x="3930962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>
              <a:xfrm>
                <a:off x="4274503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>
              <a:xfrm>
                <a:off x="4618043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>
                <a:off x="4961584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/>
            <p:cNvGrpSpPr/>
            <p:nvPr/>
          </p:nvGrpSpPr>
          <p:grpSpPr>
            <a:xfrm>
              <a:off x="3708608" y="2068478"/>
              <a:ext cx="3409499" cy="3708868"/>
              <a:chOff x="3740019" y="1790644"/>
              <a:chExt cx="3409499" cy="3504564"/>
            </a:xfrm>
          </p:grpSpPr>
          <p:cxnSp>
            <p:nvCxnSpPr>
              <p:cNvPr id="193" name="직선 연결선 192"/>
              <p:cNvCxnSpPr/>
              <p:nvPr/>
            </p:nvCxnSpPr>
            <p:spPr>
              <a:xfrm>
                <a:off x="7149518" y="1790644"/>
                <a:ext cx="0" cy="3504564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/>
              <p:cNvCxnSpPr/>
              <p:nvPr/>
            </p:nvCxnSpPr>
            <p:spPr>
              <a:xfrm>
                <a:off x="5450836" y="1790644"/>
                <a:ext cx="0" cy="3504564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3740019" y="1790644"/>
                <a:ext cx="0" cy="3504564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/>
            <p:cNvGrpSpPr/>
            <p:nvPr/>
          </p:nvGrpSpPr>
          <p:grpSpPr>
            <a:xfrm>
              <a:off x="2351072" y="2428738"/>
              <a:ext cx="1030622" cy="3351707"/>
              <a:chOff x="2236772" y="2428739"/>
              <a:chExt cx="1030622" cy="3335212"/>
            </a:xfrm>
          </p:grpSpPr>
          <p:cxnSp>
            <p:nvCxnSpPr>
              <p:cNvPr id="30" name="직선 연결선 29"/>
              <p:cNvCxnSpPr/>
              <p:nvPr/>
            </p:nvCxnSpPr>
            <p:spPr>
              <a:xfrm>
                <a:off x="2236772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2580313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>
                <a:off x="2923853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3267394" y="2428739"/>
                <a:ext cx="0" cy="3335212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3" name="직사각형 112"/>
          <p:cNvSpPr/>
          <p:nvPr/>
        </p:nvSpPr>
        <p:spPr>
          <a:xfrm>
            <a:off x="2356189" y="2732001"/>
            <a:ext cx="1343269" cy="584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390198" y="2827708"/>
            <a:ext cx="12875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프로젝트 주제 설정</a:t>
            </a:r>
            <a:endParaRPr lang="en-US" altLang="ko-KR" sz="1100" dirty="0" smtClean="0">
              <a:solidFill>
                <a:prstClr val="white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및 계획 수립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2356189" y="3340893"/>
            <a:ext cx="1343270" cy="5881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666000" y="3505453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업무 분담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2065273" y="1480040"/>
            <a:ext cx="6721801" cy="588438"/>
          </a:xfrm>
          <a:prstGeom prst="rect">
            <a:avLst/>
          </a:prstGeom>
          <a:solidFill>
            <a:srgbClr val="444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068360" y="2714569"/>
            <a:ext cx="6715628" cy="0"/>
          </a:xfrm>
          <a:prstGeom prst="line">
            <a:avLst/>
          </a:prstGeom>
          <a:ln w="2857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068360" y="5780446"/>
            <a:ext cx="6715628" cy="0"/>
          </a:xfrm>
          <a:prstGeom prst="line">
            <a:avLst/>
          </a:prstGeom>
          <a:ln w="2857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2068360" y="3327744"/>
            <a:ext cx="6715628" cy="1839526"/>
            <a:chOff x="2068360" y="3327744"/>
            <a:chExt cx="6715628" cy="1839526"/>
          </a:xfrm>
        </p:grpSpPr>
        <p:cxnSp>
          <p:nvCxnSpPr>
            <p:cNvPr id="162" name="직선 연결선 161"/>
            <p:cNvCxnSpPr/>
            <p:nvPr/>
          </p:nvCxnSpPr>
          <p:spPr>
            <a:xfrm>
              <a:off x="2068360" y="3327744"/>
              <a:ext cx="67156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>
            <a:xfrm>
              <a:off x="2068360" y="3940920"/>
              <a:ext cx="67156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2068360" y="4554095"/>
              <a:ext cx="67156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>
              <a:off x="2068360" y="5167270"/>
              <a:ext cx="67156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/>
          <p:cNvGrpSpPr/>
          <p:nvPr/>
        </p:nvGrpSpPr>
        <p:grpSpPr>
          <a:xfrm>
            <a:off x="2055857" y="2463611"/>
            <a:ext cx="6781114" cy="223138"/>
            <a:chOff x="2055857" y="2463611"/>
            <a:chExt cx="6781114" cy="223138"/>
          </a:xfrm>
        </p:grpSpPr>
        <p:sp>
          <p:nvSpPr>
            <p:cNvPr id="172" name="TextBox 171"/>
            <p:cNvSpPr txBox="1"/>
            <p:nvPr/>
          </p:nvSpPr>
          <p:spPr>
            <a:xfrm>
              <a:off x="2055857" y="2463611"/>
              <a:ext cx="1650400" cy="223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85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09        10          11         12          13</a:t>
              </a:r>
              <a:endParaRPr lang="ko-KR" altLang="en-US" sz="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736339" y="2463611"/>
              <a:ext cx="1695601" cy="223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85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16        17           18         19          20</a:t>
              </a:r>
              <a:endParaRPr lang="ko-KR" altLang="en-US" sz="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5441089" y="2463611"/>
              <a:ext cx="1686168" cy="223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85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23        24          25          26         27</a:t>
              </a:r>
              <a:endParaRPr lang="ko-KR" altLang="en-US" sz="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148986" y="2463611"/>
              <a:ext cx="1687985" cy="223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ko-KR" sz="85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30          31         …          06         13</a:t>
              </a:r>
              <a:endParaRPr lang="ko-KR" altLang="en-US" sz="8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</p:grpSp>
      <p:sp>
        <p:nvSpPr>
          <p:cNvPr id="206" name="직사각형 205"/>
          <p:cNvSpPr/>
          <p:nvPr/>
        </p:nvSpPr>
        <p:spPr>
          <a:xfrm>
            <a:off x="3725234" y="3953925"/>
            <a:ext cx="3383724" cy="5878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4679359" y="4125600"/>
            <a:ext cx="1481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담당 파트 구현</a:t>
            </a:r>
            <a:r>
              <a:rPr lang="en-US" altLang="ko-KR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및</a:t>
            </a:r>
            <a:r>
              <a:rPr lang="en-US" altLang="ko-KR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 </a:t>
            </a:r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병합</a:t>
            </a:r>
          </a:p>
        </p:txBody>
      </p:sp>
      <p:sp>
        <p:nvSpPr>
          <p:cNvPr id="208" name="직사각형 207"/>
          <p:cNvSpPr/>
          <p:nvPr/>
        </p:nvSpPr>
        <p:spPr>
          <a:xfrm>
            <a:off x="7127257" y="4566440"/>
            <a:ext cx="1656216" cy="589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7311605" y="4747864"/>
            <a:ext cx="1287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오류수정 및 다듬기</a:t>
            </a:r>
          </a:p>
        </p:txBody>
      </p:sp>
      <p:sp>
        <p:nvSpPr>
          <p:cNvPr id="210" name="직사각형 209"/>
          <p:cNvSpPr/>
          <p:nvPr/>
        </p:nvSpPr>
        <p:spPr>
          <a:xfrm>
            <a:off x="8172450" y="5181600"/>
            <a:ext cx="611023" cy="5905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8119018" y="5363211"/>
            <a:ext cx="7040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100" dirty="0" smtClean="0">
                <a:solidFill>
                  <a:prstClr val="white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결과발표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0" y="1173752"/>
            <a:ext cx="185583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91" y="641772"/>
            <a:ext cx="175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Distribution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9571" y="1340012"/>
            <a:ext cx="1324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프로젝트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소개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/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1200" dirty="0" smtClean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</a:t>
            </a:r>
            <a:r>
              <a:rPr lang="ko-KR" altLang="en-US" sz="1100" dirty="0" smtClean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개요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목적과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특징</a:t>
            </a:r>
            <a: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/>
            </a:r>
            <a:br>
              <a:rPr lang="en-US" altLang="ko-KR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</a:br>
            <a:r>
              <a:rPr lang="en-US" altLang="ko-KR" sz="12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     </a:t>
            </a:r>
            <a:r>
              <a:rPr lang="ko-KR" altLang="en-US" sz="1100" dirty="0">
                <a:solidFill>
                  <a:prstClr val="white">
                    <a:lumMod val="85000"/>
                  </a:prstClr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벤치마킹</a:t>
            </a:r>
            <a:endParaRPr lang="en-US" altLang="ko-KR" sz="1100" dirty="0" smtClean="0">
              <a:solidFill>
                <a:schemeClr val="bg1">
                  <a:lumMod val="8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분장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일정</a:t>
            </a:r>
            <a:endParaRPr lang="en-US" altLang="ko-K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개발 환경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메뉴 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트리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업무 흐름도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화면 구성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8. ERD</a:t>
            </a: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명세서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기능 분해도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11.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프로그램 목록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0">
              <a:lnSpc>
                <a:spcPct val="20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12.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시현</a:t>
            </a:r>
            <a:endParaRPr lang="en-US" altLang="ko-KR" sz="1200" dirty="0">
              <a:solidFill>
                <a:schemeClr val="bg1">
                  <a:lumMod val="85000"/>
                </a:schemeClr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636712" y="1623105"/>
            <a:ext cx="5621250" cy="338554"/>
            <a:chOff x="2636712" y="1623105"/>
            <a:chExt cx="5621250" cy="338554"/>
          </a:xfrm>
        </p:grpSpPr>
        <p:sp>
          <p:nvSpPr>
            <p:cNvPr id="3" name="TextBox 2"/>
            <p:cNvSpPr txBox="1"/>
            <p:nvPr/>
          </p:nvSpPr>
          <p:spPr>
            <a:xfrm>
              <a:off x="2636712" y="1623105"/>
              <a:ext cx="500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1</a:t>
              </a:r>
              <a:r>
                <a:rPr lang="ko-KR" altLang="en-US" sz="1600" b="1" dirty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311310" y="1623105"/>
              <a:ext cx="500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2</a:t>
              </a:r>
              <a:r>
                <a:rPr lang="ko-KR" altLang="en-US" sz="1600" b="1" dirty="0" smtClean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003660" y="1623105"/>
              <a:ext cx="500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3</a:t>
              </a:r>
              <a:r>
                <a:rPr lang="ko-KR" altLang="en-US" sz="1600" b="1" dirty="0" smtClean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568350" y="1623105"/>
              <a:ext cx="689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4,5</a:t>
              </a:r>
              <a:r>
                <a:rPr lang="ko-KR" altLang="en-US" sz="1600" b="1" dirty="0" smtClean="0">
                  <a:solidFill>
                    <a:prstClr val="white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주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642323" y="2105166"/>
            <a:ext cx="5616441" cy="276999"/>
            <a:chOff x="2642323" y="2105166"/>
            <a:chExt cx="5616441" cy="276999"/>
          </a:xfrm>
        </p:grpSpPr>
        <p:sp>
          <p:nvSpPr>
            <p:cNvPr id="69" name="TextBox 68"/>
            <p:cNvSpPr txBox="1"/>
            <p:nvPr/>
          </p:nvSpPr>
          <p:spPr>
            <a:xfrm>
              <a:off x="2642323" y="2105166"/>
              <a:ext cx="4892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월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16921" y="2105166"/>
              <a:ext cx="4892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월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009271" y="2105166"/>
              <a:ext cx="4892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월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67549" y="2105166"/>
              <a:ext cx="6912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10.11</a:t>
              </a:r>
              <a:r>
                <a:rPr lang="ko-KR" alt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월</a:t>
              </a:r>
              <a:endPara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cxnSp>
        <p:nvCxnSpPr>
          <p:cNvPr id="74" name="직선 연결선 73"/>
          <p:cNvCxnSpPr/>
          <p:nvPr/>
        </p:nvCxnSpPr>
        <p:spPr>
          <a:xfrm>
            <a:off x="2068360" y="2428739"/>
            <a:ext cx="6715628" cy="0"/>
          </a:xfrm>
          <a:prstGeom prst="line">
            <a:avLst/>
          </a:prstGeom>
          <a:ln w="2857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1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3846</TotalTime>
  <Words>1603</Words>
  <Application>Microsoft Office PowerPoint</Application>
  <PresentationFormat>화면 슬라이드 쇼(4:3)</PresentationFormat>
  <Paragraphs>1134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4" baseType="lpstr">
      <vt:lpstr>Noto Sans KR Black</vt:lpstr>
      <vt:lpstr>Noto Sans KR Light</vt:lpstr>
      <vt:lpstr>Noto Sans KR</vt:lpstr>
      <vt:lpstr>Calibri Light</vt:lpstr>
      <vt:lpstr>Calibri</vt:lpstr>
      <vt:lpstr>나눔스퀘어 Bold</vt:lpstr>
      <vt:lpstr>나눔스퀘어</vt:lpstr>
      <vt:lpstr>맑은 고딕</vt:lpstr>
      <vt:lpstr>Noto Sans KR Thin</vt:lpstr>
      <vt:lpstr>Noto Sans KR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255</cp:revision>
  <dcterms:created xsi:type="dcterms:W3CDTF">2023-08-02T09:08:11Z</dcterms:created>
  <dcterms:modified xsi:type="dcterms:W3CDTF">2023-10-20T08:42:02Z</dcterms:modified>
</cp:coreProperties>
</file>