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323" r:id="rId2"/>
    <p:sldId id="279" r:id="rId3"/>
    <p:sldId id="327" r:id="rId4"/>
    <p:sldId id="328" r:id="rId5"/>
    <p:sldId id="329" r:id="rId6"/>
    <p:sldId id="330" r:id="rId7"/>
    <p:sldId id="331" r:id="rId8"/>
    <p:sldId id="347" r:id="rId9"/>
    <p:sldId id="326" r:id="rId10"/>
    <p:sldId id="260" r:id="rId11"/>
    <p:sldId id="285" r:id="rId12"/>
    <p:sldId id="286" r:id="rId13"/>
    <p:sldId id="337" r:id="rId14"/>
    <p:sldId id="339" r:id="rId15"/>
    <p:sldId id="336" r:id="rId16"/>
    <p:sldId id="334" r:id="rId17"/>
    <p:sldId id="340" r:id="rId18"/>
    <p:sldId id="341" r:id="rId19"/>
    <p:sldId id="316" r:id="rId20"/>
    <p:sldId id="322" r:id="rId21"/>
    <p:sldId id="291" r:id="rId22"/>
    <p:sldId id="343" r:id="rId23"/>
    <p:sldId id="344" r:id="rId24"/>
    <p:sldId id="345" r:id="rId25"/>
    <p:sldId id="346" r:id="rId26"/>
    <p:sldId id="304" r:id="rId27"/>
    <p:sldId id="325" r:id="rId28"/>
    <p:sldId id="313" r:id="rId29"/>
    <p:sldId id="348" r:id="rId30"/>
    <p:sldId id="277" r:id="rId31"/>
  </p:sldIdLst>
  <p:sldSz cx="12192000" cy="6858000"/>
  <p:notesSz cx="6858000" cy="9144000"/>
  <p:embeddedFontLst>
    <p:embeddedFont>
      <p:font typeface="나눔스퀘어 Bold" panose="020B0600000101010101" pitchFamily="50" charset="-127"/>
      <p:bold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나눔스퀘어" panose="020B0600000101010101" pitchFamily="50" charset="-127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C"/>
    <a:srgbClr val="ECEDF0"/>
    <a:srgbClr val="51515B"/>
    <a:srgbClr val="1F0F3F"/>
    <a:srgbClr val="4D4D57"/>
    <a:srgbClr val="1F1142"/>
    <a:srgbClr val="C13535"/>
    <a:srgbClr val="959595"/>
    <a:srgbClr val="0B0720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1" autoAdjust="0"/>
    <p:restoredTop sz="96000" autoAdjust="0"/>
  </p:normalViewPr>
  <p:slideViewPr>
    <p:cSldViewPr snapToGrid="0">
      <p:cViewPr varScale="1">
        <p:scale>
          <a:sx n="87" d="100"/>
          <a:sy n="87" d="100"/>
        </p:scale>
        <p:origin x="120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4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6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7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5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17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6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0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4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0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A74-A352-429E-BE4B-C81917F78D90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4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distribution/loginForm.do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438933"/>
            <a:ext cx="7635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9005" y="2831217"/>
            <a:ext cx="333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254" y="3468845"/>
            <a:ext cx="254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조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김 영동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김 찬양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박 은혁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최 승일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746500" y="1282863"/>
            <a:ext cx="6702114" cy="4531412"/>
            <a:chOff x="4332446" y="1282863"/>
            <a:chExt cx="5530222" cy="4531412"/>
          </a:xfrm>
        </p:grpSpPr>
        <p:sp>
          <p:nvSpPr>
            <p:cNvPr id="40" name="직사각형 39"/>
            <p:cNvSpPr/>
            <p:nvPr/>
          </p:nvSpPr>
          <p:spPr>
            <a:xfrm>
              <a:off x="4332446" y="1379999"/>
              <a:ext cx="5419725" cy="588438"/>
            </a:xfrm>
            <a:prstGeom prst="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47194" y="1282863"/>
              <a:ext cx="3815474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300000"/>
                </a:lnSpc>
              </a:pPr>
              <a:r>
                <a:rPr lang="ko-KR" altLang="en-US" sz="1200" b="1" dirty="0">
                  <a:solidFill>
                    <a:schemeClr val="bg1">
                      <a:lumMod val="8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개발도구</a:t>
              </a:r>
              <a:endParaRPr lang="en-US" altLang="ko-KR" sz="1200" b="1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MS Window 10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Spring Tool Suite 3.9.15.RELEASE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Java, </a:t>
              </a:r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Jsp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, JavaScript, JQuery, HTML5, CSS3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db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diagram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Oracle 11g </a:t>
              </a:r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xe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Apache Tomcat v9.0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MyBatis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, 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Bootstrap, GitHub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27433" y="1282863"/>
              <a:ext cx="1524776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lnSpc>
                  <a:spcPct val="300000"/>
                </a:lnSpc>
              </a:pPr>
              <a:r>
                <a:rPr lang="ko-KR" altLang="en-US" sz="1200" b="1" dirty="0">
                  <a:solidFill>
                    <a:schemeClr val="bg1">
                      <a:lumMod val="8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개발환경</a:t>
              </a:r>
              <a:endParaRPr lang="en-US" altLang="ko-KR" sz="1200" b="1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운영체제</a:t>
              </a:r>
              <a:endPara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통합개발환경</a:t>
              </a:r>
              <a:endPara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개발 언어</a:t>
              </a:r>
              <a:endPara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데이터베이스 설계</a:t>
              </a:r>
              <a:endPara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데이터베이스</a:t>
              </a:r>
              <a:endPara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웹 어플리케이션 서버</a:t>
              </a:r>
              <a:endPara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웹 프레임워크</a:t>
              </a:r>
              <a:endPara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332446" y="2491280"/>
              <a:ext cx="541972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6047194" y="1379999"/>
              <a:ext cx="0" cy="442717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332446" y="3045112"/>
              <a:ext cx="541972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332446" y="3598944"/>
              <a:ext cx="541972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332446" y="4152776"/>
              <a:ext cx="541972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332446" y="4706609"/>
              <a:ext cx="541972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332446" y="5260442"/>
              <a:ext cx="541972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332446" y="5814275"/>
              <a:ext cx="541972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직선 연결선 40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09512" y="1095969"/>
            <a:ext cx="8768088" cy="4898576"/>
            <a:chOff x="2509512" y="1095969"/>
            <a:chExt cx="8768088" cy="4898576"/>
          </a:xfrm>
        </p:grpSpPr>
        <p:cxnSp>
          <p:nvCxnSpPr>
            <p:cNvPr id="142" name="직선 연결선 141"/>
            <p:cNvCxnSpPr/>
            <p:nvPr/>
          </p:nvCxnSpPr>
          <p:spPr>
            <a:xfrm>
              <a:off x="10510705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8701506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5084358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275159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stCxn id="54" idx="2"/>
            </p:cNvCxnSpPr>
            <p:nvPr/>
          </p:nvCxnSpPr>
          <p:spPr>
            <a:xfrm>
              <a:off x="6893556" y="1475802"/>
              <a:ext cx="1" cy="4066855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3275159" y="2781177"/>
              <a:ext cx="7235546" cy="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5771631" y="1961187"/>
              <a:ext cx="2243850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71631" y="1095969"/>
              <a:ext cx="2243850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64028" y="1168025"/>
              <a:ext cx="16590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로그인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64028" y="2033243"/>
              <a:ext cx="16590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메인페이지</a:t>
              </a:r>
              <a:endPara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09512" y="3048192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509512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509512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509512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509512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94909" y="3143331"/>
              <a:ext cx="11605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상품관리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694907" y="3997818"/>
              <a:ext cx="116050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상품리스트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718669" y="4817807"/>
              <a:ext cx="111298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상품등록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718669" y="5637796"/>
              <a:ext cx="111298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127909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127909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127909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127909" y="3048192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337065" y="3143331"/>
              <a:ext cx="111298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직원관리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337065" y="3997818"/>
              <a:ext cx="111298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직원리스트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343180" y="4817807"/>
              <a:ext cx="11007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343180" y="5637796"/>
              <a:ext cx="11007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318711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318711" y="3048192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318711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318711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472357" y="3143331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판매가관리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472357" y="3997818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판매가리스트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72357" y="4817807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472357" y="5637796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37108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37108" y="3048192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937108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937108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039629" y="3143331"/>
              <a:ext cx="13262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구매자관리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039629" y="3997818"/>
              <a:ext cx="13262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구매자리스트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039629" y="4817807"/>
              <a:ext cx="13262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039629" y="5637796"/>
              <a:ext cx="131945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746306" y="5542657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746306" y="3048192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9746306" y="3902679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9746306" y="4722668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746306" y="3143331"/>
              <a:ext cx="152879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주문관리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746305" y="3997818"/>
              <a:ext cx="15287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주문리스트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746306" y="5637796"/>
              <a:ext cx="152879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승인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/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반려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/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취소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46305" y="4817807"/>
              <a:ext cx="15287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주문 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41" y="546098"/>
            <a:ext cx="8511122" cy="586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6524625"/>
            <a:ext cx="12192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39325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80793" y="1899145"/>
            <a:ext cx="2630414" cy="2969896"/>
            <a:chOff x="4166626" y="1840128"/>
            <a:chExt cx="2630414" cy="2969896"/>
          </a:xfrm>
        </p:grpSpPr>
        <p:sp>
          <p:nvSpPr>
            <p:cNvPr id="77" name="직사각형 76"/>
            <p:cNvSpPr/>
            <p:nvPr/>
          </p:nvSpPr>
          <p:spPr>
            <a:xfrm>
              <a:off x="4166626" y="1840128"/>
              <a:ext cx="2630414" cy="2969896"/>
            </a:xfrm>
            <a:prstGeom prst="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72000" y="2245951"/>
              <a:ext cx="181966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Distribution</a:t>
              </a:r>
              <a:endParaRPr lang="ko-KR" altLang="en-US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505521" y="2994576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직원코드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505521" y="3505863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비밀번호</a:t>
              </a: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505521" y="4017150"/>
              <a:ext cx="1952625" cy="399188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로그인</a:t>
              </a:r>
              <a:endParaRPr lang="ko-KR" altLang="en-US" sz="12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7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819666" y="0"/>
            <a:ext cx="10372334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819666" y="6524625"/>
            <a:ext cx="10372334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6" y="962473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70466" y="1780567"/>
            <a:ext cx="6272774" cy="62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69447" y="4007296"/>
            <a:ext cx="3045704" cy="6022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46729" y="147279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승인대기목록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096269" y="2461523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96269" y="2704751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96269" y="2947980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096269" y="2218295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96268" y="1969050"/>
            <a:ext cx="3425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      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6268" y="2218296"/>
            <a:ext cx="3682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</a:t>
            </a:r>
            <a:r>
              <a:rPr lang="en-US" altLang="ko-KR" sz="100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96269" y="2456548"/>
            <a:ext cx="45079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2023/10/17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6269" y="2705384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2023/10/19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096269" y="3189012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6269" y="2946416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46729" y="3699520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제품 최근 목록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96269" y="4193375"/>
            <a:ext cx="2135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6268" y="4442621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96268" y="4680873"/>
            <a:ext cx="2566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6269" y="4929709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67943" y="4442621"/>
            <a:ext cx="2809703" cy="970717"/>
            <a:chOff x="2572268" y="4166074"/>
            <a:chExt cx="5821171" cy="970717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096269" y="5170741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092433" y="4007296"/>
            <a:ext cx="3045704" cy="594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269715" y="369952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판매가 최근 목록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9254" y="4193374"/>
            <a:ext cx="1494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9254" y="4442620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9254" y="4680873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19255" y="4929708"/>
            <a:ext cx="1710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190929" y="4442621"/>
            <a:ext cx="2809703" cy="970717"/>
            <a:chOff x="2572268" y="4166074"/>
            <a:chExt cx="5821171" cy="970717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7319255" y="5170740"/>
            <a:ext cx="1887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00000000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9345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374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73300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22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389101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상품명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21335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초기화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74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693349" y="1636394"/>
            <a:ext cx="42191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분류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73300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122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389101" y="1640241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2133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240220" y="2226851"/>
            <a:ext cx="9559804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41716"/>
              </p:ext>
            </p:extLst>
          </p:nvPr>
        </p:nvGraphicFramePr>
        <p:xfrm>
          <a:off x="3492500" y="2653583"/>
          <a:ext cx="7023690" cy="33683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8505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1102316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1700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969119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</a:tblGrid>
              <a:tr h="496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상품명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단위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분류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삭제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최종변경일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95350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539170" y="23629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6" y="962473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8214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6716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6" y="959918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40219" y="2226851"/>
            <a:ext cx="9559806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79494"/>
              </p:ext>
            </p:extLst>
          </p:nvPr>
        </p:nvGraphicFramePr>
        <p:xfrm>
          <a:off x="3492503" y="2613850"/>
          <a:ext cx="7029838" cy="34189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4720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03433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02435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75717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698310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79843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508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30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547783" y="23540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551870" y="23375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374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073300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122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5389101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21335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374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073300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122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82133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93350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발주일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89101" y="1636393"/>
            <a:ext cx="80182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납품요청일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78529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7122746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48364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3418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9108" y="6524625"/>
            <a:ext cx="10372891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819108" y="0"/>
            <a:ext cx="10372891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6" y="959918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12153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현황분석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9" y="1182013"/>
            <a:ext cx="9559806" cy="259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240219" y="3888556"/>
            <a:ext cx="9559806" cy="24840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83150"/>
              </p:ext>
            </p:extLst>
          </p:nvPr>
        </p:nvGraphicFramePr>
        <p:xfrm>
          <a:off x="3580449" y="4252321"/>
          <a:ext cx="6847791" cy="20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670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60890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52669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616889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72997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39586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579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458883" y="3987660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462970" y="3971171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141519" y="3343180"/>
            <a:ext cx="3154308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86146" y="3377588"/>
            <a:ext cx="2665054" cy="216150"/>
            <a:chOff x="2910628" y="3198243"/>
            <a:chExt cx="2665054" cy="216150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4371174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640901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91062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일간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년간</a:t>
              </a:r>
            </a:p>
          </p:txBody>
        </p:sp>
      </p:grpSp>
      <p:pic>
        <p:nvPicPr>
          <p:cNvPr id="1026" name="Picture 2" descr="https://search.pstatic.net/sunny/?src=https%3A%2F%2Frcd1.rassiro.com%2Fnews%2Fref%2Frassiro%2Fimg%2Fchart%2Fsfin04_chart%2F20220516_1035190_SFIN04_006260.jpeg&amp;type=sc960_83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9" b="14834"/>
          <a:stretch/>
        </p:blipFill>
        <p:spPr bwMode="auto">
          <a:xfrm>
            <a:off x="3116419" y="1596320"/>
            <a:ext cx="3467394" cy="16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earch.pstatic.net/common/?src=http%3A%2F%2Fblogfiles.naver.net%2FMjAyMTEyMTNfMjI1%2FMDAxNjM5NDA2Mjg0ODQ0.wsebQnf7Hxlf1vQNb71S3Lgg2jzANU8c6CR3uNnHhOEg.wnV-qTFJwYI5XfCsPEJMvKH7WC9e6h166tQimXzL8pQg.PNG.dlmajang%2F%25C0%25DB%25B5%25BF_%25BB%25E7%25C1%25F8.png&amp;type=sc960_8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 t="13480" r="9447" b="18907"/>
          <a:stretch/>
        </p:blipFill>
        <p:spPr bwMode="auto">
          <a:xfrm>
            <a:off x="8115194" y="1607286"/>
            <a:ext cx="2239118" cy="16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193099" y="1256482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기간별 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73800" y="1249355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상품별 분석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974679" y="3343180"/>
            <a:ext cx="2453561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8109131" y="3377588"/>
            <a:ext cx="2239118" cy="216150"/>
            <a:chOff x="3336564" y="3198243"/>
            <a:chExt cx="2239118" cy="21615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513152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2485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36564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일간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년간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3757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3290" y="6524625"/>
            <a:ext cx="1037871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813290" y="0"/>
            <a:ext cx="1037871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8" y="1182014"/>
            <a:ext cx="9559808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40218" y="2226851"/>
            <a:ext cx="9559808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20646"/>
              </p:ext>
            </p:extLst>
          </p:nvPr>
        </p:nvGraphicFramePr>
        <p:xfrm>
          <a:off x="3746624" y="2653579"/>
          <a:ext cx="6546992" cy="33696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14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748249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418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36174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414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구매자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삭제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306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310570" y="23629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74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73300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122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388523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21335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74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693350" y="1636394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승인상태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73300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122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388523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2133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6816" y="959918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62" y="0"/>
            <a:ext cx="588238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08858" y="6367024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2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6998" y="2254251"/>
            <a:ext cx="6858004" cy="2689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44412" y="882079"/>
            <a:ext cx="270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8696" y="2228697"/>
            <a:ext cx="1614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CONTENTS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797999" y="3018323"/>
            <a:ext cx="4596005" cy="2893100"/>
            <a:chOff x="2256737" y="2916723"/>
            <a:chExt cx="4596005" cy="2893100"/>
          </a:xfrm>
        </p:grpSpPr>
        <p:sp>
          <p:nvSpPr>
            <p:cNvPr id="44" name="TextBox 43"/>
            <p:cNvSpPr txBox="1"/>
            <p:nvPr/>
          </p:nvSpPr>
          <p:spPr>
            <a:xfrm>
              <a:off x="2256737" y="2916723"/>
              <a:ext cx="1410964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프로젝트 소개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/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개요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목적과 특징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벤치마킹</a:t>
              </a:r>
              <a:endParaRPr lang="en-US" altLang="ko-KR" sz="1200" dirty="0">
                <a:solidFill>
                  <a:srgbClr val="6C6C6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분장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일정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환경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5.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메뉴 트리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9186" y="2916723"/>
              <a:ext cx="1513556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6.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흐름도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7.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화면 구성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8. ERD</a:t>
              </a: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9.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테이블 명세서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10.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기능 분해도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11.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프로그램 목록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12.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시현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16" y="0"/>
            <a:ext cx="610039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034024" y="6371641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2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83262"/>
              </p:ext>
            </p:extLst>
          </p:nvPr>
        </p:nvGraphicFramePr>
        <p:xfrm>
          <a:off x="3724276" y="742813"/>
          <a:ext cx="6587496" cy="250157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36068" y="465814"/>
            <a:ext cx="187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(product)</a:t>
            </a:r>
            <a:endParaRPr lang="ko-KR" altLang="en-US" sz="16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70849"/>
              </p:ext>
            </p:extLst>
          </p:nvPr>
        </p:nvGraphicFramePr>
        <p:xfrm>
          <a:off x="3724276" y="3736674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363546" y="3459675"/>
            <a:ext cx="194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판매가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(pricing)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9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3724276" y="1937812"/>
          <a:ext cx="6587496" cy="303171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O_qty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Requestdate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4062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049614" y="1660813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order_P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70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3724276" y="1937812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byuer_CD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reason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Status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App_Date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882966" y="1660813"/>
            <a:ext cx="242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승인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order_app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57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40495"/>
              </p:ext>
            </p:extLst>
          </p:nvPr>
        </p:nvGraphicFramePr>
        <p:xfrm>
          <a:off x="3724276" y="1690744"/>
          <a:ext cx="6587496" cy="3561861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회사명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companyNo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사업자 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Ceo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대표자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VARCHAR2(40)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manager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담당자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Address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주소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VARCHAR(20)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Email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이메일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11957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454468" y="1413745"/>
            <a:ext cx="1857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(buyer)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27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70314"/>
              </p:ext>
            </p:extLst>
          </p:nvPr>
        </p:nvGraphicFramePr>
        <p:xfrm>
          <a:off x="3724276" y="1690744"/>
          <a:ext cx="6587496" cy="3296789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비밀번호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Dept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Job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Authority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승인권한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331936" y="1413745"/>
            <a:ext cx="197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직원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(employee)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21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82451"/>
              </p:ext>
            </p:extLst>
          </p:nvPr>
        </p:nvGraphicFramePr>
        <p:xfrm>
          <a:off x="3831561" y="880409"/>
          <a:ext cx="6502263" cy="5250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55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457554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3587155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정보를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정보를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정보를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정보를 검색한다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상세정보를 확인한다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검색한다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가격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 상세정보를 확인한다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주문을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283507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주문정보확인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주문내역을 확인한다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02010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 승인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 정보를 승인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반려할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5871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정보를 삭제하고 이유를 적을 수 있다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415000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 현황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 상황을 그래프를 통해 한 눈에 확인할 수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있다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76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69768"/>
              </p:ext>
            </p:extLst>
          </p:nvPr>
        </p:nvGraphicFramePr>
        <p:xfrm>
          <a:off x="4055447" y="1203317"/>
          <a:ext cx="6168207" cy="4267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438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43438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3481331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71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7958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6710303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정보를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정보를 검색할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정보를 손쉽게 확인할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7958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 검색한다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확인할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231330"/>
              </p:ext>
            </p:extLst>
          </p:nvPr>
        </p:nvGraphicFramePr>
        <p:xfrm>
          <a:off x="3181610" y="981745"/>
          <a:ext cx="7503343" cy="5165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493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047493">
                  <a:extLst>
                    <a:ext uri="{9D8B030D-6E8A-4147-A177-3AD203B41FA5}">
                      <a16:colId xmlns:a16="http://schemas.microsoft.com/office/drawing/2014/main" val="3075899689"/>
                    </a:ext>
                  </a:extLst>
                </a:gridCol>
                <a:gridCol w="1450109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418496808"/>
                    </a:ext>
                  </a:extLst>
                </a:gridCol>
                <a:gridCol w="2027848">
                  <a:extLst>
                    <a:ext uri="{9D8B030D-6E8A-4147-A177-3AD203B41FA5}">
                      <a16:colId xmlns:a16="http://schemas.microsoft.com/office/drawing/2014/main" val="2146284198"/>
                    </a:ext>
                  </a:extLst>
                </a:gridCol>
              </a:tblGrid>
              <a:tr h="438271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개발컴포넌트 목록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프로그램파일명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42251"/>
                  </a:ext>
                </a:extLst>
              </a:tr>
              <a:tr h="441576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model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dao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service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Product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  Product.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MemberDao.java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MemberService.java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MemberDaoImpl.java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MemberServiceImpl.java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7125739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 Employee.java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EmployeeServiceImpl.java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0608656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주문승인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8694583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OrderApprovalServiceImpl.java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861687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OrderProductServiceImpl.java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966939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4136370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PricingServiceImpl.java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090600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44428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BuyerServiceImpl.java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7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79874"/>
              </p:ext>
            </p:extLst>
          </p:nvPr>
        </p:nvGraphicFramePr>
        <p:xfrm>
          <a:off x="2861714" y="1340013"/>
          <a:ext cx="8143136" cy="4592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698">
                  <a:extLst>
                    <a:ext uri="{9D8B030D-6E8A-4147-A177-3AD203B41FA5}">
                      <a16:colId xmlns:a16="http://schemas.microsoft.com/office/drawing/2014/main" val="45373446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30758996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114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개발컴포넌트 목록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프로그램파일명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42251"/>
                  </a:ext>
                </a:extLst>
              </a:tr>
              <a:tr h="41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jsp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(HTML5)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06347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Web Content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게시판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메인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actorMain.jsp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배우상세게시판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배우검색리스트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452587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ActorUpdateForm.java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42891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AdminActorFrom.java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배우 전체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01486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회원탈퇴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8495955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회원리스트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adminMemList.jsp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AdminListAction.java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880673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203201"/>
            <a:ext cx="9994900" cy="64987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>
            <a:hlinkClick r:id="rId3"/>
          </p:cNvPr>
          <p:cNvSpPr/>
          <p:nvPr/>
        </p:nvSpPr>
        <p:spPr>
          <a:xfrm>
            <a:off x="6129338" y="2657475"/>
            <a:ext cx="1871662" cy="218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346304" y="1602683"/>
            <a:ext cx="4901259" cy="10302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9937" y="1760623"/>
            <a:ext cx="3333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8143" y="2655901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379788" y="3549057"/>
            <a:ext cx="5094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회사 내에 필수 관리 업무</a:t>
            </a:r>
            <a:endParaRPr lang="en-US" altLang="ko-KR" dirty="0">
              <a:solidFill>
                <a:prstClr val="black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B2B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재고 비즈니스 프로세스 관리 웹사이트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4614" y="4968051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ERP</a:t>
            </a:r>
          </a:p>
        </p:txBody>
      </p:sp>
      <p:sp>
        <p:nvSpPr>
          <p:cNvPr id="4" name="이등변 삼각형 3"/>
          <p:cNvSpPr/>
          <p:nvPr/>
        </p:nvSpPr>
        <p:spPr>
          <a:xfrm rot="10800000">
            <a:off x="5655534" y="4617328"/>
            <a:ext cx="2543175" cy="350723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50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4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5517" y="2752112"/>
            <a:ext cx="3519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THANK YOU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1797" y="3521553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조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영동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찬양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박 은혁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최 승일</a:t>
            </a:r>
            <a:endParaRPr lang="ko-KR" altLang="en-US" sz="16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3438933"/>
            <a:ext cx="7635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454400" y="1527869"/>
            <a:ext cx="6910198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4400" y="427683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54400" y="378099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54400" y="477267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54400" y="526851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454400" y="576435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454400" y="2163105"/>
            <a:ext cx="6910198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0512" y="164731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 업무에 필요한 부분을 빠르게 확인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9159" y="3706541"/>
            <a:ext cx="36327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 방식으로 사용 장소의 제약 없음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직급 또는 부서에 따라 권한 설정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검색한 내용 </a:t>
            </a:r>
            <a:r>
              <a:rPr lang="en-US" altLang="ko-KR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Excel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파일로 다운로드</a:t>
            </a:r>
            <a:endParaRPr lang="en-US" altLang="ko-KR" sz="1600" dirty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한눈에 보는 주문 현황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5569" y="1140394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58870" y="3411660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특징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3963178"/>
            <a:ext cx="137416" cy="1864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4442458"/>
            <a:ext cx="137416" cy="18649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4918369"/>
            <a:ext cx="137416" cy="18649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5422521"/>
            <a:ext cx="137416" cy="1864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40715" y="2282555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 등록 및 재고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가격 관리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/ 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거래처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관리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9499" y="6105993"/>
            <a:ext cx="101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ECOUNT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53845" y="1130387"/>
            <a:ext cx="8811510" cy="49756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916"/>
          <a:stretch/>
        </p:blipFill>
        <p:spPr>
          <a:xfrm>
            <a:off x="2669018" y="1220743"/>
            <a:ext cx="8590746" cy="48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2445" y="589510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18984" y="1173752"/>
            <a:ext cx="9281232" cy="46877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0449" r="1313" b="3894"/>
          <a:stretch/>
        </p:blipFill>
        <p:spPr>
          <a:xfrm>
            <a:off x="2408271" y="1288107"/>
            <a:ext cx="9095580" cy="44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38332" y="5976661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93097" y="1169647"/>
            <a:ext cx="8533006" cy="48070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7" b="3631"/>
          <a:stretch/>
        </p:blipFill>
        <p:spPr>
          <a:xfrm>
            <a:off x="2788172" y="1273340"/>
            <a:ext cx="8347696" cy="46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4777549" y="591688"/>
            <a:ext cx="4482326" cy="5821581"/>
          </a:xfrm>
          <a:prstGeom prst="roundRect">
            <a:avLst>
              <a:gd name="adj" fmla="val 27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890654" y="942109"/>
            <a:ext cx="4256118" cy="53378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86929" y="4063937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박 은혁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22795" y="3894660"/>
            <a:ext cx="131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(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테이블명세서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28494" y="3946363"/>
            <a:ext cx="571500" cy="54292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086929" y="2978037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찬양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22795" y="2716427"/>
            <a:ext cx="957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디자인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90408" y="2869988"/>
            <a:ext cx="447675" cy="5238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086930" y="5123382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 승일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22794" y="4954105"/>
            <a:ext cx="180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(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메뉴 트리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기능 분해도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6119" y="5072483"/>
            <a:ext cx="476250" cy="4095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86930" y="199091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영동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22795" y="1821634"/>
            <a:ext cx="150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판매가격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 </a:t>
            </a:r>
            <a:r>
              <a:rPr lang="en-US" altLang="ko-KR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(ERD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업무 </a:t>
            </a:r>
            <a:r>
              <a:rPr lang="ko-KR" altLang="en-US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흐름도</a:t>
            </a:r>
            <a:r>
              <a:rPr lang="en-US" altLang="ko-KR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1358" y="1897150"/>
            <a:ext cx="485775" cy="495300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5322915" y="2577353"/>
            <a:ext cx="3391594" cy="2180358"/>
            <a:chOff x="2571753" y="2560463"/>
            <a:chExt cx="3571875" cy="2180358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2571753" y="2560463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2571753" y="3636788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571753" y="4740821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모서리가 둥근 직사각형 77"/>
          <p:cNvSpPr/>
          <p:nvPr/>
        </p:nvSpPr>
        <p:spPr>
          <a:xfrm>
            <a:off x="5951478" y="747540"/>
            <a:ext cx="2134468" cy="394276"/>
          </a:xfrm>
          <a:prstGeom prst="roundRect">
            <a:avLst>
              <a:gd name="adj" fmla="val 1492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374593" y="792983"/>
            <a:ext cx="1288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연결선 60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35002" y="1845850"/>
            <a:ext cx="7034153" cy="4249182"/>
            <a:chOff x="2351072" y="2068478"/>
            <a:chExt cx="6158578" cy="3720265"/>
          </a:xfrm>
        </p:grpSpPr>
        <p:grpSp>
          <p:nvGrpSpPr>
            <p:cNvPr id="194" name="그룹 193"/>
            <p:cNvGrpSpPr/>
            <p:nvPr/>
          </p:nvGrpSpPr>
          <p:grpSpPr>
            <a:xfrm>
              <a:off x="5743945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195" name="직선 연결선 194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그룹 199"/>
            <p:cNvGrpSpPr/>
            <p:nvPr/>
          </p:nvGrpSpPr>
          <p:grpSpPr>
            <a:xfrm>
              <a:off x="7479028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201" name="직선 연결선 200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4045262" y="2428739"/>
              <a:ext cx="1030622" cy="3360004"/>
              <a:chOff x="3930962" y="2428739"/>
              <a:chExt cx="1030622" cy="3335212"/>
            </a:xfrm>
          </p:grpSpPr>
          <p:cxnSp>
            <p:nvCxnSpPr>
              <p:cNvPr id="188" name="직선 연결선 187"/>
              <p:cNvCxnSpPr/>
              <p:nvPr/>
            </p:nvCxnSpPr>
            <p:spPr>
              <a:xfrm>
                <a:off x="393096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427450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461804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496158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>
              <a:off x="3708608" y="2068478"/>
              <a:ext cx="3409499" cy="3708868"/>
              <a:chOff x="3740019" y="1790644"/>
              <a:chExt cx="3409499" cy="3504564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>
                <a:off x="7149518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5450836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740019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>
              <a:off x="2351072" y="2428738"/>
              <a:ext cx="1030622" cy="3351707"/>
              <a:chOff x="2236772" y="2428739"/>
              <a:chExt cx="1030622" cy="3335212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223677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258031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292385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326739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직사각형 112"/>
          <p:cNvSpPr/>
          <p:nvPr/>
        </p:nvSpPr>
        <p:spPr>
          <a:xfrm>
            <a:off x="3440848" y="2603706"/>
            <a:ext cx="1534244" cy="6672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79691" y="2746474"/>
            <a:ext cx="1470583" cy="49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프로젝트 주제 설정</a:t>
            </a:r>
            <a:endParaRPr lang="en-US" altLang="ko-KR" sz="1100" dirty="0">
              <a:solidFill>
                <a:prstClr val="white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 algn="ctr"/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및 계획 수립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3440847" y="3299167"/>
            <a:ext cx="1534245" cy="6717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794705" y="3509424"/>
            <a:ext cx="840751" cy="2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업무 분담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108572" y="1173752"/>
            <a:ext cx="7677450" cy="672097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112097" y="2583796"/>
            <a:ext cx="7670400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112097" y="6085554"/>
            <a:ext cx="7670400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112097" y="3284147"/>
            <a:ext cx="7670400" cy="2101055"/>
            <a:chOff x="2068360" y="3327744"/>
            <a:chExt cx="6715628" cy="1839526"/>
          </a:xfrm>
        </p:grpSpPr>
        <p:cxnSp>
          <p:nvCxnSpPr>
            <p:cNvPr id="162" name="직선 연결선 161"/>
            <p:cNvCxnSpPr/>
            <p:nvPr/>
          </p:nvCxnSpPr>
          <p:spPr>
            <a:xfrm>
              <a:off x="2068360" y="3327744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2068360" y="394092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2068360" y="4554095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2068360" y="516727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3131269" y="2319463"/>
            <a:ext cx="7756347" cy="230832"/>
            <a:chOff x="2026568" y="2463611"/>
            <a:chExt cx="6790877" cy="202099"/>
          </a:xfrm>
        </p:grpSpPr>
        <p:sp>
          <p:nvSpPr>
            <p:cNvPr id="172" name="TextBox 171"/>
            <p:cNvSpPr txBox="1"/>
            <p:nvPr/>
          </p:nvSpPr>
          <p:spPr>
            <a:xfrm>
              <a:off x="2026568" y="2463611"/>
              <a:ext cx="1650400" cy="20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09    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10          11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       12          13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697287" y="2463611"/>
              <a:ext cx="1695601" cy="20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16    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17           18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19     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20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411800" y="2463611"/>
              <a:ext cx="1686168" cy="20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23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24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25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26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     27 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129460" y="2463611"/>
              <a:ext cx="1687985" cy="20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30          31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…          06         13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</p:grpSp>
      <p:sp>
        <p:nvSpPr>
          <p:cNvPr id="206" name="직사각형 205"/>
          <p:cNvSpPr/>
          <p:nvPr/>
        </p:nvSpPr>
        <p:spPr>
          <a:xfrm>
            <a:off x="4985444" y="3999354"/>
            <a:ext cx="4691956" cy="6713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485361" y="4217738"/>
            <a:ext cx="1692123" cy="2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담당 파트 구현</a:t>
            </a:r>
            <a:r>
              <a:rPr lang="en-US" altLang="ko-KR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및</a:t>
            </a:r>
            <a:r>
              <a:rPr lang="en-US" altLang="ko-KR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병합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8890225" y="4698951"/>
            <a:ext cx="1891683" cy="6736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9100782" y="4906168"/>
            <a:ext cx="1470583" cy="2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오류수정 및 다듬기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10084016" y="5401569"/>
            <a:ext cx="697893" cy="6745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0022986" y="5609000"/>
            <a:ext cx="804135" cy="2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결과발표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761252" y="1337157"/>
            <a:ext cx="6420432" cy="386687"/>
            <a:chOff x="2636712" y="1623105"/>
            <a:chExt cx="5621250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636712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1131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00366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68350" y="1623105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4,5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767662" y="1921207"/>
            <a:ext cx="6414940" cy="316380"/>
            <a:chOff x="2642323" y="2105166"/>
            <a:chExt cx="5616441" cy="276999"/>
          </a:xfrm>
        </p:grpSpPr>
        <p:sp>
          <p:nvSpPr>
            <p:cNvPr id="69" name="TextBox 68"/>
            <p:cNvSpPr txBox="1"/>
            <p:nvPr/>
          </p:nvSpPr>
          <p:spPr>
            <a:xfrm>
              <a:off x="2642323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1692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0927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67549" y="2105166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10.11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74" name="직선 연결선 73"/>
          <p:cNvCxnSpPr/>
          <p:nvPr/>
        </p:nvCxnSpPr>
        <p:spPr>
          <a:xfrm>
            <a:off x="3112097" y="2257329"/>
            <a:ext cx="7670400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4555</TotalTime>
  <Words>1633</Words>
  <Application>Microsoft Office PowerPoint</Application>
  <PresentationFormat>와이드스크린</PresentationFormat>
  <Paragraphs>1157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Noto Sans KR</vt:lpstr>
      <vt:lpstr>Noto Sans KR Light</vt:lpstr>
      <vt:lpstr>나눔스퀘어 Bold</vt:lpstr>
      <vt:lpstr>Calibri Light</vt:lpstr>
      <vt:lpstr>맑은 고딕</vt:lpstr>
      <vt:lpstr>나눔스퀘어</vt:lpstr>
      <vt:lpstr>Calibri</vt:lpstr>
      <vt:lpstr>Arial</vt:lpstr>
      <vt:lpstr>Noto Sans KR Medium</vt:lpstr>
      <vt:lpstr>Noto Sans KR Thin</vt:lpstr>
      <vt:lpstr>Noto Sans KR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279</cp:revision>
  <dcterms:created xsi:type="dcterms:W3CDTF">2023-08-02T09:08:11Z</dcterms:created>
  <dcterms:modified xsi:type="dcterms:W3CDTF">2023-10-30T01:55:02Z</dcterms:modified>
</cp:coreProperties>
</file>