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23" r:id="rId2"/>
    <p:sldId id="279" r:id="rId3"/>
    <p:sldId id="327" r:id="rId4"/>
    <p:sldId id="328" r:id="rId5"/>
    <p:sldId id="329" r:id="rId6"/>
    <p:sldId id="330" r:id="rId7"/>
    <p:sldId id="331" r:id="rId8"/>
    <p:sldId id="324" r:id="rId9"/>
    <p:sldId id="326" r:id="rId10"/>
    <p:sldId id="260" r:id="rId11"/>
    <p:sldId id="285" r:id="rId12"/>
    <p:sldId id="286" r:id="rId13"/>
    <p:sldId id="332" r:id="rId14"/>
    <p:sldId id="316" r:id="rId15"/>
    <p:sldId id="322" r:id="rId16"/>
    <p:sldId id="291" r:id="rId17"/>
    <p:sldId id="333" r:id="rId18"/>
    <p:sldId id="321" r:id="rId19"/>
    <p:sldId id="317" r:id="rId20"/>
    <p:sldId id="319" r:id="rId21"/>
    <p:sldId id="320" r:id="rId22"/>
    <p:sldId id="318" r:id="rId23"/>
    <p:sldId id="304" r:id="rId24"/>
    <p:sldId id="325" r:id="rId25"/>
    <p:sldId id="313" r:id="rId26"/>
    <p:sldId id="277" r:id="rId2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8"/>
      <p:bold r:id="rId29"/>
    </p:embeddedFont>
    <p:embeddedFont>
      <p:font typeface="나눔스퀘어 Bold" panose="020B0600000101010101" pitchFamily="50" charset="-127"/>
      <p:bold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나눔스퀘어" panose="020B0600000101010101" pitchFamily="50" charset="-127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F3F"/>
    <a:srgbClr val="51515B"/>
    <a:srgbClr val="44444C"/>
    <a:srgbClr val="4D4D57"/>
    <a:srgbClr val="1F1142"/>
    <a:srgbClr val="C13535"/>
    <a:srgbClr val="959595"/>
    <a:srgbClr val="0B0720"/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8" autoAdjust="0"/>
    <p:restoredTop sz="94660"/>
  </p:normalViewPr>
  <p:slideViewPr>
    <p:cSldViewPr snapToGrid="0">
      <p:cViewPr>
        <p:scale>
          <a:sx n="100" d="100"/>
          <a:sy n="100" d="100"/>
        </p:scale>
        <p:origin x="12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4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62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2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6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3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3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36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41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7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DA74-A352-429E-BE4B-C81917F78D90}" type="datetimeFigureOut">
              <a:rPr lang="ko-KR" altLang="en-US" smtClean="0"/>
              <a:pPr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3438933"/>
            <a:ext cx="6111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05005" y="2831217"/>
            <a:ext cx="3333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8254" y="3468844"/>
            <a:ext cx="2547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3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조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김 영동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김 찬양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박 은혁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최 승일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2808445" y="1139019"/>
            <a:ext cx="5419725" cy="588438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23194" y="1041882"/>
            <a:ext cx="38154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1200" b="1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개발도구</a:t>
            </a:r>
            <a:endParaRPr lang="en-US" altLang="ko-KR" sz="1200" b="1" dirty="0" smtClean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MS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Window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10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Spring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Tool Suite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3.9.15.RELEASE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Java,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Jsp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JavaScript, JQuery, HTML5, CSS3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db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diagram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Oracle 11g </a:t>
            </a:r>
            <a:r>
              <a:rPr lang="en-US" altLang="ko-KR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xe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Apache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Tomcat v9.0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MyBatis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Bootstrap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3433" y="1041882"/>
            <a:ext cx="15247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300000"/>
              </a:lnSpc>
            </a:pPr>
            <a:r>
              <a:rPr lang="ko-KR" altLang="en-US" sz="1200" b="1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개발환경</a:t>
            </a:r>
            <a:endParaRPr lang="en-US" altLang="ko-KR" sz="1200" b="1" dirty="0" smtClean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운영체제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통합개발환경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 언어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 설계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웹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어플리케이션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서버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웹 프레임워크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808445" y="2250300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4523194" y="1139019"/>
            <a:ext cx="0" cy="442717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808445" y="2804132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808445" y="3357964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808445" y="3911796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08445" y="4465629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808445" y="5019462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808445" y="5573295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9571" y="1340012"/>
            <a:ext cx="132440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7218409" y="4874913"/>
            <a:ext cx="1669753" cy="383350"/>
            <a:chOff x="6790020" y="5212992"/>
            <a:chExt cx="1787197" cy="410314"/>
          </a:xfrm>
        </p:grpSpPr>
        <p:sp>
          <p:nvSpPr>
            <p:cNvPr id="81" name="직사각형 80"/>
            <p:cNvSpPr/>
            <p:nvPr/>
          </p:nvSpPr>
          <p:spPr>
            <a:xfrm>
              <a:off x="6790020" y="5212992"/>
              <a:ext cx="1787197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85782" y="5256567"/>
              <a:ext cx="1595671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회원정보 </a:t>
              </a:r>
              <a:r>
                <a:rPr lang="ko-KR" altLang="en-US" sz="1400" dirty="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탈퇴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406387" y="4874913"/>
            <a:ext cx="1669753" cy="383350"/>
            <a:chOff x="4698148" y="5212992"/>
            <a:chExt cx="1787197" cy="410314"/>
          </a:xfrm>
        </p:grpSpPr>
        <p:sp>
          <p:nvSpPr>
            <p:cNvPr id="83" name="직사각형 82"/>
            <p:cNvSpPr/>
            <p:nvPr/>
          </p:nvSpPr>
          <p:spPr>
            <a:xfrm>
              <a:off x="4698148" y="5212992"/>
              <a:ext cx="1787197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93909" y="5256567"/>
              <a:ext cx="1595671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회원정보 수정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2042160" y="2190688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18227" y="2231399"/>
            <a:ext cx="151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배우리스트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342811" y="2190688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32280" y="2231399"/>
            <a:ext cx="149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마이 페이지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042160" y="2861744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18227" y="2902455"/>
            <a:ext cx="151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배우 상세 페이지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342811" y="2861744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32280" y="2902455"/>
            <a:ext cx="149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</a:t>
            </a:r>
            <a:r>
              <a:rPr lang="en-US" altLang="ko-KR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로그아웃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342811" y="4203856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32280" y="4244567"/>
            <a:ext cx="149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회원정보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342811" y="3532800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32280" y="3573511"/>
            <a:ext cx="149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북 마크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182326" y="1416475"/>
            <a:ext cx="1669753" cy="383350"/>
            <a:chOff x="3653899" y="1887220"/>
            <a:chExt cx="1787198" cy="410314"/>
          </a:xfrm>
        </p:grpSpPr>
        <p:sp>
          <p:nvSpPr>
            <p:cNvPr id="14" name="직사각형 13"/>
            <p:cNvSpPr/>
            <p:nvPr/>
          </p:nvSpPr>
          <p:spPr>
            <a:xfrm>
              <a:off x="3653899" y="1887220"/>
              <a:ext cx="1787198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08197" y="1930795"/>
              <a:ext cx="878602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메인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182326" y="2190688"/>
            <a:ext cx="1669753" cy="383350"/>
            <a:chOff x="2520076" y="2654928"/>
            <a:chExt cx="1787198" cy="410314"/>
          </a:xfrm>
        </p:grpSpPr>
        <p:sp>
          <p:nvSpPr>
            <p:cNvPr id="61" name="직사각형 60"/>
            <p:cNvSpPr/>
            <p:nvPr/>
          </p:nvSpPr>
          <p:spPr>
            <a:xfrm>
              <a:off x="2520076" y="2654928"/>
              <a:ext cx="1787198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23750" y="2698503"/>
              <a:ext cx="1579848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게시판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182326" y="2861744"/>
            <a:ext cx="1669753" cy="383350"/>
            <a:chOff x="2520076" y="3314764"/>
            <a:chExt cx="1787198" cy="410314"/>
          </a:xfrm>
        </p:grpSpPr>
        <p:sp>
          <p:nvSpPr>
            <p:cNvPr id="69" name="직사각형 68"/>
            <p:cNvSpPr/>
            <p:nvPr/>
          </p:nvSpPr>
          <p:spPr>
            <a:xfrm>
              <a:off x="2520076" y="3314764"/>
              <a:ext cx="1787198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23750" y="3358339"/>
              <a:ext cx="1579848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게시 글 작성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182326" y="3532800"/>
            <a:ext cx="1669753" cy="383350"/>
            <a:chOff x="2520076" y="3964504"/>
            <a:chExt cx="1787198" cy="410314"/>
          </a:xfrm>
        </p:grpSpPr>
        <p:sp>
          <p:nvSpPr>
            <p:cNvPr id="85" name="직사각형 84"/>
            <p:cNvSpPr/>
            <p:nvPr/>
          </p:nvSpPr>
          <p:spPr>
            <a:xfrm>
              <a:off x="2520076" y="3964504"/>
              <a:ext cx="1787198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623750" y="4008079"/>
              <a:ext cx="1579848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게시 글 댓글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71" name="직선 연결선 70"/>
          <p:cNvCxnSpPr>
            <a:stCxn id="14" idx="2"/>
            <a:endCxn id="61" idx="0"/>
          </p:cNvCxnSpPr>
          <p:nvPr/>
        </p:nvCxnSpPr>
        <p:spPr>
          <a:xfrm>
            <a:off x="5017203" y="1799825"/>
            <a:ext cx="0" cy="390863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9" idx="2"/>
            <a:endCxn id="67" idx="0"/>
          </p:cNvCxnSpPr>
          <p:nvPr/>
        </p:nvCxnSpPr>
        <p:spPr>
          <a:xfrm>
            <a:off x="2877037" y="2574038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61" idx="2"/>
            <a:endCxn id="69" idx="0"/>
          </p:cNvCxnSpPr>
          <p:nvPr/>
        </p:nvCxnSpPr>
        <p:spPr>
          <a:xfrm>
            <a:off x="5017203" y="2574038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65" idx="2"/>
            <a:endCxn id="75" idx="0"/>
          </p:cNvCxnSpPr>
          <p:nvPr/>
        </p:nvCxnSpPr>
        <p:spPr>
          <a:xfrm>
            <a:off x="7177688" y="2574038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69" idx="2"/>
            <a:endCxn id="85" idx="0"/>
          </p:cNvCxnSpPr>
          <p:nvPr/>
        </p:nvCxnSpPr>
        <p:spPr>
          <a:xfrm>
            <a:off x="5017203" y="3245094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75" idx="2"/>
            <a:endCxn id="77" idx="0"/>
          </p:cNvCxnSpPr>
          <p:nvPr/>
        </p:nvCxnSpPr>
        <p:spPr>
          <a:xfrm>
            <a:off x="7177688" y="3245094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77" idx="2"/>
            <a:endCxn id="79" idx="0"/>
          </p:cNvCxnSpPr>
          <p:nvPr/>
        </p:nvCxnSpPr>
        <p:spPr>
          <a:xfrm>
            <a:off x="7177688" y="3916150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2877037" y="1999738"/>
            <a:ext cx="4300651" cy="0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59" idx="0"/>
          </p:cNvCxnSpPr>
          <p:nvPr/>
        </p:nvCxnSpPr>
        <p:spPr>
          <a:xfrm>
            <a:off x="2877037" y="1995898"/>
            <a:ext cx="0" cy="194790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endCxn id="65" idx="0"/>
          </p:cNvCxnSpPr>
          <p:nvPr/>
        </p:nvCxnSpPr>
        <p:spPr>
          <a:xfrm>
            <a:off x="7177688" y="1995898"/>
            <a:ext cx="0" cy="194790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6241264" y="4740444"/>
            <a:ext cx="1812022" cy="0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endCxn id="81" idx="0"/>
          </p:cNvCxnSpPr>
          <p:nvPr/>
        </p:nvCxnSpPr>
        <p:spPr>
          <a:xfrm>
            <a:off x="8053286" y="4735848"/>
            <a:ext cx="0" cy="139065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endCxn id="83" idx="0"/>
          </p:cNvCxnSpPr>
          <p:nvPr/>
        </p:nvCxnSpPr>
        <p:spPr>
          <a:xfrm>
            <a:off x="6241264" y="4733226"/>
            <a:ext cx="0" cy="141687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79" idx="2"/>
          </p:cNvCxnSpPr>
          <p:nvPr/>
        </p:nvCxnSpPr>
        <p:spPr>
          <a:xfrm>
            <a:off x="7177688" y="4587206"/>
            <a:ext cx="0" cy="141751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9571" y="1340012"/>
            <a:ext cx="132440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3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5400000">
            <a:off x="-2447367" y="2447364"/>
            <a:ext cx="6858004" cy="1963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71" y="1340012"/>
            <a:ext cx="132440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9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87569" y="992895"/>
            <a:ext cx="1419304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 flipH="1">
            <a:off x="0" y="394586"/>
            <a:ext cx="15068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6C6C6C"/>
                </a:solidFill>
                <a:latin typeface="나눔스퀘어 Bold" pitchFamily="50" charset="-127"/>
                <a:ea typeface="나눔스퀘어 Bold" pitchFamily="50" charset="-127"/>
              </a:rPr>
              <a:t>화면 구성</a:t>
            </a:r>
            <a:endParaRPr lang="en-US" altLang="ko-KR" sz="1200" dirty="0">
              <a:solidFill>
                <a:srgbClr val="6C6C6C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페이지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566194"/>
            <a:ext cx="9144000" cy="5958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394586"/>
            <a:ext cx="181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2172" y="1204670"/>
            <a:ext cx="117532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상품관리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판매가격관리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주문상황분석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24466" y="198585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상품관리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4466" y="827992"/>
            <a:ext cx="6743309" cy="1087846"/>
          </a:xfrm>
          <a:prstGeom prst="rect">
            <a:avLst/>
          </a:prstGeom>
          <a:solidFill>
            <a:schemeClr val="bg1"/>
          </a:solidFill>
          <a:ln>
            <a:solidFill>
              <a:srgbClr val="444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검색영역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24466" y="2063628"/>
            <a:ext cx="6743309" cy="4038332"/>
          </a:xfrm>
          <a:prstGeom prst="rect">
            <a:avLst/>
          </a:prstGeom>
          <a:solidFill>
            <a:schemeClr val="bg1"/>
          </a:solidFill>
          <a:ln>
            <a:solidFill>
              <a:srgbClr val="444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검색츨력영역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35610" y="164905"/>
            <a:ext cx="1143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이름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직원코드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210425" y="6163644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8109550" y="163182"/>
            <a:ext cx="811321" cy="27687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36401" y="6564354"/>
            <a:ext cx="19479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@Copyright 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Distribution 2023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36409" y="1962199"/>
            <a:ext cx="97975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#44444C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#1b1b1b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#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e5e5e5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#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bfbfbf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268007" y="2152699"/>
            <a:ext cx="691702" cy="303171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268007" y="2640583"/>
            <a:ext cx="691702" cy="3031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268007" y="3115362"/>
            <a:ext cx="691702" cy="3031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268007" y="3590141"/>
            <a:ext cx="691702" cy="3031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16164" y="1962199"/>
            <a:ext cx="36535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메뉴바배경색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글씨 선택 색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버튼 배경 색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(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버튼글씨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: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흰색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header, footer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배경색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글씨 기본 색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4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11" y="0"/>
            <a:ext cx="5882385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89608" y="6367023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71" y="1340012"/>
            <a:ext cx="132440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rgbClr val="51515B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8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15" y="0"/>
            <a:ext cx="6100397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395724" y="6371640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71" y="1340012"/>
            <a:ext cx="132440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rgbClr val="51515B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2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83262"/>
              </p:ext>
            </p:extLst>
          </p:nvPr>
        </p:nvGraphicFramePr>
        <p:xfrm>
          <a:off x="2200276" y="742812"/>
          <a:ext cx="6587496" cy="250157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상품명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Stock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재고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Unit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단위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Category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분류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71" y="1340012"/>
            <a:ext cx="132440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12067" y="465813"/>
            <a:ext cx="1875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(product)</a:t>
            </a:r>
            <a:endParaRPr lang="ko-KR" altLang="en-US" sz="16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70849"/>
              </p:ext>
            </p:extLst>
          </p:nvPr>
        </p:nvGraphicFramePr>
        <p:xfrm>
          <a:off x="2200276" y="3736673"/>
          <a:ext cx="6587496" cy="276664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Startdate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시작일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종료일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판매가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Discount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할인율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39546" y="3459674"/>
            <a:ext cx="194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판매가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(pricing)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96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상품명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Stock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재고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Unit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단위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Category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분류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2320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(product)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89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42788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Startdate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시작일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종료일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판매가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Discount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할인율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2320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판매가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(pricing)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56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65705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판매가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O_qty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주문수량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Amount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총액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발주일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Requestdate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납품요청일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order_P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2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42998" y="2152650"/>
            <a:ext cx="6858004" cy="2689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20412" y="793178"/>
            <a:ext cx="2703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4696" y="2127097"/>
            <a:ext cx="1614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CONTENTS</a:t>
            </a:r>
            <a:endParaRPr lang="en-US" altLang="ko-KR" sz="1600" spc="3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73998" y="2916723"/>
            <a:ext cx="4297846" cy="2893100"/>
            <a:chOff x="2256737" y="2916723"/>
            <a:chExt cx="4297846" cy="2893100"/>
          </a:xfrm>
        </p:grpSpPr>
        <p:sp>
          <p:nvSpPr>
            <p:cNvPr id="44" name="TextBox 43"/>
            <p:cNvSpPr txBox="1"/>
            <p:nvPr/>
          </p:nvSpPr>
          <p:spPr>
            <a:xfrm>
              <a:off x="2256737" y="2916723"/>
              <a:ext cx="1255472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en-US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프로젝트 </a:t>
              </a:r>
              <a:r>
                <a:rPr lang="ko-KR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소개</a:t>
              </a:r>
              <a:endPara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/>
              <a:r>
                <a:rPr lang="en-US" altLang="ko-KR" sz="14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 </a:t>
              </a:r>
              <a:r>
                <a:rPr lang="ko-KR" altLang="en-US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개요</a:t>
              </a:r>
              <a: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/>
              </a:r>
              <a:b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</a:br>
              <a:r>
                <a:rPr lang="en-US" altLang="ko-KR" sz="14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</a:t>
              </a:r>
              <a:r>
                <a:rPr lang="en-US" altLang="ko-KR" sz="14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</a:t>
              </a:r>
              <a:r>
                <a:rPr lang="ko-KR" altLang="en-US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목적과 특징</a:t>
              </a:r>
              <a:r>
                <a:rPr lang="en-US" altLang="ko-KR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/>
              </a:r>
              <a:br>
                <a:rPr lang="en-US" altLang="ko-KR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</a:br>
              <a:r>
                <a:rPr lang="en-US" altLang="ko-KR" sz="14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 </a:t>
              </a:r>
              <a:r>
                <a:rPr lang="ko-KR" altLang="en-US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벤치마킹</a:t>
              </a:r>
              <a:endParaRPr lang="en-US" altLang="ko-KR" sz="1200" dirty="0">
                <a:solidFill>
                  <a:srgbClr val="6C6C6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ko-KR" altLang="en-US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업무 </a:t>
              </a:r>
              <a:r>
                <a:rPr lang="ko-KR" altLang="en-US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분장</a:t>
              </a:r>
              <a:endPara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ko-KR" altLang="en-US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개발 </a:t>
              </a:r>
              <a:r>
                <a:rPr lang="ko-KR" altLang="en-US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일정</a:t>
              </a:r>
              <a:endPara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ko-KR" altLang="en-US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개발 </a:t>
              </a:r>
              <a:r>
                <a:rPr lang="ko-KR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환경</a:t>
              </a:r>
              <a:endPara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39186" y="2916723"/>
              <a:ext cx="1215397" cy="2893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메뉴 </a:t>
              </a: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트리</a:t>
              </a:r>
              <a:endPara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화면 </a:t>
              </a: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구성</a:t>
              </a:r>
              <a:endPara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ERD</a:t>
              </a:r>
              <a:endParaRPr lang="en-US" altLang="ko-KR" sz="1400" dirty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테이블 </a:t>
              </a: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명세서</a:t>
              </a:r>
              <a:endPara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기능 </a:t>
              </a: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분해도</a:t>
              </a:r>
              <a:endPara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프로그램 </a:t>
              </a: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목록</a:t>
              </a:r>
              <a:endPara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시현</a:t>
              </a:r>
              <a:endParaRPr lang="en-US" altLang="ko-KR" sz="1400" dirty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9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03010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byuer_CD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직원코드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reason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Status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승인일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AE_CD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승인자코드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승인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order_A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1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107815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회사명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manager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담당자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Address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주소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Email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이메일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구매자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(buyer)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229159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직원코드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직원명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password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비밀번호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Dept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부서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Job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Authority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승인권한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직원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(employee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9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744792"/>
            <a:ext cx="204216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32645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분해도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27920"/>
              </p:ext>
            </p:extLst>
          </p:nvPr>
        </p:nvGraphicFramePr>
        <p:xfrm>
          <a:off x="1021080" y="1048312"/>
          <a:ext cx="7095619" cy="5250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514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302857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4745248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54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상품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상품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판매가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87227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135182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42906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0283507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058713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415000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956193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주문현황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765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22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744792"/>
            <a:ext cx="204216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32645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분해도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243501"/>
              </p:ext>
            </p:extLst>
          </p:nvPr>
        </p:nvGraphicFramePr>
        <p:xfrm>
          <a:off x="1021080" y="1048312"/>
          <a:ext cx="7095619" cy="36518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514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302857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4745248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54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구매자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구매자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등록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수정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삭제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87227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검색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135182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리스트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429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1151192"/>
            <a:ext cx="204216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73285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목록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52604"/>
              </p:ext>
            </p:extLst>
          </p:nvPr>
        </p:nvGraphicFramePr>
        <p:xfrm>
          <a:off x="500432" y="1467446"/>
          <a:ext cx="8143136" cy="4592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698">
                  <a:extLst>
                    <a:ext uri="{9D8B030D-6E8A-4147-A177-3AD203B41FA5}">
                      <a16:colId xmlns:a16="http://schemas.microsoft.com/office/drawing/2014/main" val="45373446"/>
                    </a:ext>
                  </a:extLst>
                </a:gridCol>
                <a:gridCol w="1181698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181698">
                  <a:extLst>
                    <a:ext uri="{9D8B030D-6E8A-4147-A177-3AD203B41FA5}">
                      <a16:colId xmlns:a16="http://schemas.microsoft.com/office/drawing/2014/main" val="3075899689"/>
                    </a:ext>
                  </a:extLst>
                </a:gridCol>
                <a:gridCol w="2299021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2299021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1145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개발컴포넌트 목록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프로그램파일명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742251"/>
                  </a:ext>
                </a:extLst>
              </a:tr>
              <a:tr h="41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jsp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(HTML5)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java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06347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Web Content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게시판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메인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actorMain.jsp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ActorMain.java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배우상세게시판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actorDetail.jsp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ActorDetail.java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배우검색리스트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actorSearch.jsp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ActorSearch.java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6452587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actorUpdateForm.jsp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ActorUpdateForm.java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42891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deleteActor.jsp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DeleteActor.java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페이지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adminActorForm.jsp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AdminActorFrom.java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배우 전체 목록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adminActorAll.jsp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AdminActorAll.java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adminMain.jsp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adminMain.java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014868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회원탈퇴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adminMemDelete.jsp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AdminMemDeleteAction.java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8495955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회원리스트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adminMemList.jsp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AdminListAction.java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880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2352" y="2834730"/>
            <a:ext cx="35192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THANK </a:t>
            </a:r>
            <a:r>
              <a:rPr lang="en-US" altLang="ko-KR" sz="4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YOU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97077" y="3604171"/>
            <a:ext cx="2949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3</a:t>
            </a:r>
            <a:r>
              <a:rPr lang="ko-KR" altLang="en-US" sz="135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조 </a:t>
            </a:r>
            <a:r>
              <a:rPr lang="en-US" altLang="ko-KR" sz="135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35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 </a:t>
            </a:r>
            <a:r>
              <a:rPr lang="ko-KR" altLang="en-US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영동</a:t>
            </a:r>
            <a:r>
              <a:rPr lang="en-US" altLang="ko-KR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35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 </a:t>
            </a:r>
            <a:r>
              <a:rPr lang="ko-KR" altLang="en-US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찬양</a:t>
            </a:r>
            <a:r>
              <a:rPr lang="en-US" altLang="ko-KR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35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박 </a:t>
            </a:r>
            <a:r>
              <a:rPr lang="ko-KR" altLang="en-US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은혁</a:t>
            </a:r>
            <a:r>
              <a:rPr lang="en-US" altLang="ko-KR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35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최 승일</a:t>
            </a:r>
            <a:endParaRPr lang="ko-KR" altLang="en-US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2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879453" y="1840808"/>
            <a:ext cx="4901259" cy="10302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63087" y="1998748"/>
            <a:ext cx="3333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01292" y="289402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 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912938" y="3980859"/>
            <a:ext cx="4911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회사 내에 필수 관리 업무</a:t>
            </a:r>
            <a:endParaRPr lang="en-US" altLang="ko-KR" dirty="0" smtClean="0">
              <a:solidFill>
                <a:prstClr val="black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</a:t>
            </a:r>
            <a:r>
              <a:rPr lang="en-US" altLang="ko-KR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B2B 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</a:t>
            </a:r>
            <a:r>
              <a:rPr lang="en-US" altLang="ko-KR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재고 비즈니스 프로세스 관리 </a:t>
            </a:r>
            <a:r>
              <a:rPr lang="ko-KR" altLang="en-US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웹사이트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4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560796" y="1527869"/>
            <a:ext cx="5649406" cy="589760"/>
          </a:xfrm>
          <a:prstGeom prst="rect">
            <a:avLst/>
          </a:prstGeom>
          <a:solidFill>
            <a:srgbClr val="1F0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0F3F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ERD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46511" y="164731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 업무에 필요한 부분을 빠르게 확인</a:t>
            </a:r>
            <a:endParaRPr lang="ko-KR" altLang="en-US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5159" y="3706540"/>
            <a:ext cx="363272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웹사이트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방식으로 </a:t>
            </a: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 장소의 제약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없음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직급 또는 부서에 따라 권한 설정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검색한 </a:t>
            </a: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내용 </a:t>
            </a:r>
            <a:r>
              <a:rPr lang="en-US" altLang="ko-KR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Excel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파일로 </a:t>
            </a: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다운로드</a:t>
            </a:r>
            <a:endParaRPr lang="en-US" altLang="ko-KR" sz="1600" dirty="0" smtClean="0">
              <a:solidFill>
                <a:srgbClr val="1F0F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한눈에 보는 주문 현황 </a:t>
            </a:r>
            <a:endParaRPr lang="ko-KR" altLang="en-US" sz="1600" dirty="0">
              <a:solidFill>
                <a:srgbClr val="1F0F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1569" y="1140394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1F0F3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목적</a:t>
            </a:r>
            <a:endParaRPr lang="ko-KR" altLang="en-US" dirty="0">
              <a:solidFill>
                <a:srgbClr val="1F0F3F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4870" y="3411660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1F0F3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특징</a:t>
            </a:r>
            <a:endParaRPr lang="ko-KR" altLang="en-US" dirty="0">
              <a:solidFill>
                <a:srgbClr val="1F0F3F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560796" y="427683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60796" y="378099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560796" y="477267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560796" y="526851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1" y="3963178"/>
            <a:ext cx="137416" cy="18649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1" y="4442458"/>
            <a:ext cx="137416" cy="18649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1" y="4918369"/>
            <a:ext cx="137416" cy="186492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2560796" y="576435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1" y="5422521"/>
            <a:ext cx="137416" cy="18649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560796" y="2163105"/>
            <a:ext cx="5649406" cy="589760"/>
          </a:xfrm>
          <a:prstGeom prst="rect">
            <a:avLst/>
          </a:prstGeom>
          <a:solidFill>
            <a:srgbClr val="1F0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0F3F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16715" y="2282555"/>
            <a:ext cx="49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 등록 및 재고</a:t>
            </a:r>
            <a:r>
              <a:rPr lang="en-US" altLang="ko-KR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가격 관리</a:t>
            </a:r>
            <a:r>
              <a:rPr lang="en-US" altLang="ko-KR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/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구매자</a:t>
            </a:r>
            <a:r>
              <a:rPr lang="en-US" altLang="ko-KR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거래처</a:t>
            </a:r>
            <a:r>
              <a:rPr lang="en-US" altLang="ko-KR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관리</a:t>
            </a:r>
            <a:endParaRPr lang="ko-KR" altLang="en-US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2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ERD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4898" y="5190835"/>
            <a:ext cx="1015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ECOUNT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58109" y="1263558"/>
            <a:ext cx="6954982" cy="39272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916"/>
          <a:stretch/>
        </p:blipFill>
        <p:spPr>
          <a:xfrm>
            <a:off x="2050025" y="1340012"/>
            <a:ext cx="6780729" cy="382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ERD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4898" y="4895560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쉐어드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원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58109" y="1411627"/>
            <a:ext cx="6954982" cy="34839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t="10449" r="1313" b="3894"/>
          <a:stretch/>
        </p:blipFill>
        <p:spPr>
          <a:xfrm>
            <a:off x="2036049" y="1497317"/>
            <a:ext cx="6803941" cy="333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ERD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4898" y="5343745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쉐어드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58109" y="1340012"/>
            <a:ext cx="6954982" cy="39180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7" b="3631"/>
          <a:stretch/>
        </p:blipFill>
        <p:spPr>
          <a:xfrm>
            <a:off x="2036048" y="1425702"/>
            <a:ext cx="6803941" cy="375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3253549" y="591687"/>
            <a:ext cx="4482326" cy="5821581"/>
          </a:xfrm>
          <a:prstGeom prst="roundRect">
            <a:avLst>
              <a:gd name="adj" fmla="val 27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3366654" y="942109"/>
            <a:ext cx="4256118" cy="53378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903498" y="4059531"/>
            <a:ext cx="720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박 은혁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47058" y="3982588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 관리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2460" y="3941956"/>
            <a:ext cx="571500" cy="54292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903498" y="2968801"/>
            <a:ext cx="720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 찬양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47058" y="2802005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관리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디자인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44373" y="2905199"/>
            <a:ext cx="447675" cy="52387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903498" y="5123383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최 승일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47058" y="5046440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</a:t>
            </a:r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품 관리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30085" y="5072483"/>
            <a:ext cx="476250" cy="40957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03498" y="1982277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 영동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47058" y="1888516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판매가</a:t>
            </a:r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격</a:t>
            </a:r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관리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25323" y="1897151"/>
            <a:ext cx="485775" cy="495300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3798915" y="2577353"/>
            <a:ext cx="3391594" cy="2180358"/>
            <a:chOff x="2571753" y="2560463"/>
            <a:chExt cx="3571875" cy="2180358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2571753" y="2560463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2571753" y="3636788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2571753" y="4740821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모서리가 둥근 직사각형 77"/>
          <p:cNvSpPr/>
          <p:nvPr/>
        </p:nvSpPr>
        <p:spPr>
          <a:xfrm>
            <a:off x="4427478" y="747540"/>
            <a:ext cx="2134468" cy="394276"/>
          </a:xfrm>
          <a:prstGeom prst="roundRect">
            <a:avLst>
              <a:gd name="adj" fmla="val 14925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50593" y="792982"/>
            <a:ext cx="1288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 smtClean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7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351072" y="2068478"/>
            <a:ext cx="6158578" cy="3720265"/>
            <a:chOff x="2351072" y="2068478"/>
            <a:chExt cx="6158578" cy="3720265"/>
          </a:xfrm>
        </p:grpSpPr>
        <p:grpSp>
          <p:nvGrpSpPr>
            <p:cNvPr id="194" name="그룹 193"/>
            <p:cNvGrpSpPr/>
            <p:nvPr/>
          </p:nvGrpSpPr>
          <p:grpSpPr>
            <a:xfrm>
              <a:off x="5743945" y="2428739"/>
              <a:ext cx="1030622" cy="3360004"/>
              <a:chOff x="688691" y="1889760"/>
              <a:chExt cx="1294494" cy="4372014"/>
            </a:xfrm>
          </p:grpSpPr>
          <p:cxnSp>
            <p:nvCxnSpPr>
              <p:cNvPr id="195" name="직선 연결선 194"/>
              <p:cNvCxnSpPr/>
              <p:nvPr/>
            </p:nvCxnSpPr>
            <p:spPr>
              <a:xfrm>
                <a:off x="688691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>
                <a:off x="1120189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>
                <a:off x="1551687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>
                <a:off x="1983185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그룹 199"/>
            <p:cNvGrpSpPr/>
            <p:nvPr/>
          </p:nvGrpSpPr>
          <p:grpSpPr>
            <a:xfrm>
              <a:off x="7479028" y="2428739"/>
              <a:ext cx="1030622" cy="3360004"/>
              <a:chOff x="688691" y="1889760"/>
              <a:chExt cx="1294494" cy="4372014"/>
            </a:xfrm>
          </p:grpSpPr>
          <p:cxnSp>
            <p:nvCxnSpPr>
              <p:cNvPr id="201" name="직선 연결선 200"/>
              <p:cNvCxnSpPr/>
              <p:nvPr/>
            </p:nvCxnSpPr>
            <p:spPr>
              <a:xfrm>
                <a:off x="688691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>
                <a:off x="1120189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1551687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>
                <a:off x="1983185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>
              <a:off x="4045262" y="2428739"/>
              <a:ext cx="1030622" cy="3360004"/>
              <a:chOff x="3930962" y="2428739"/>
              <a:chExt cx="1030622" cy="3335212"/>
            </a:xfrm>
          </p:grpSpPr>
          <p:cxnSp>
            <p:nvCxnSpPr>
              <p:cNvPr id="188" name="직선 연결선 187"/>
              <p:cNvCxnSpPr/>
              <p:nvPr/>
            </p:nvCxnSpPr>
            <p:spPr>
              <a:xfrm>
                <a:off x="3930962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427450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>
                <a:off x="461804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4961584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>
              <a:off x="3708608" y="2068478"/>
              <a:ext cx="3409499" cy="3708868"/>
              <a:chOff x="3740019" y="1790644"/>
              <a:chExt cx="3409499" cy="3504564"/>
            </a:xfrm>
          </p:grpSpPr>
          <p:cxnSp>
            <p:nvCxnSpPr>
              <p:cNvPr id="193" name="직선 연결선 192"/>
              <p:cNvCxnSpPr/>
              <p:nvPr/>
            </p:nvCxnSpPr>
            <p:spPr>
              <a:xfrm>
                <a:off x="7149518" y="1790644"/>
                <a:ext cx="0" cy="35045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5450836" y="1790644"/>
                <a:ext cx="0" cy="35045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740019" y="1790644"/>
                <a:ext cx="0" cy="35045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>
              <a:off x="2351072" y="2428738"/>
              <a:ext cx="1030622" cy="3351707"/>
              <a:chOff x="2236772" y="2428739"/>
              <a:chExt cx="1030622" cy="3335212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2236772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258031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292385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3267394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직사각형 112"/>
          <p:cNvSpPr/>
          <p:nvPr/>
        </p:nvSpPr>
        <p:spPr>
          <a:xfrm>
            <a:off x="2356189" y="2732001"/>
            <a:ext cx="1343269" cy="584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390198" y="2827708"/>
            <a:ext cx="12875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프로젝트 주제 설정</a:t>
            </a:r>
            <a:endParaRPr lang="en-US" altLang="ko-KR" sz="1100" dirty="0" smtClean="0">
              <a:solidFill>
                <a:prstClr val="white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및 계획 수립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2356189" y="3340893"/>
            <a:ext cx="1343270" cy="588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66000" y="3505453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업무 분담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2065273" y="1480040"/>
            <a:ext cx="6721801" cy="588438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068360" y="2714569"/>
            <a:ext cx="6715628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068360" y="5780446"/>
            <a:ext cx="6715628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068360" y="3327744"/>
            <a:ext cx="6715628" cy="1839526"/>
            <a:chOff x="2068360" y="3327744"/>
            <a:chExt cx="6715628" cy="1839526"/>
          </a:xfrm>
        </p:grpSpPr>
        <p:cxnSp>
          <p:nvCxnSpPr>
            <p:cNvPr id="162" name="직선 연결선 161"/>
            <p:cNvCxnSpPr/>
            <p:nvPr/>
          </p:nvCxnSpPr>
          <p:spPr>
            <a:xfrm>
              <a:off x="2068360" y="3327744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2068360" y="3940920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2068360" y="4554095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2068360" y="5167270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2055857" y="2463611"/>
            <a:ext cx="6781114" cy="223138"/>
            <a:chOff x="2055857" y="2463611"/>
            <a:chExt cx="6781114" cy="223138"/>
          </a:xfrm>
        </p:grpSpPr>
        <p:sp>
          <p:nvSpPr>
            <p:cNvPr id="172" name="TextBox 171"/>
            <p:cNvSpPr txBox="1"/>
            <p:nvPr/>
          </p:nvSpPr>
          <p:spPr>
            <a:xfrm>
              <a:off x="2055857" y="2463611"/>
              <a:ext cx="1650400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8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09        10          11         12          13</a:t>
              </a:r>
              <a:endParaRPr lang="ko-KR" altLang="en-US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736339" y="2463611"/>
              <a:ext cx="1695601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8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16        17           18         19          20</a:t>
              </a:r>
              <a:endParaRPr lang="ko-KR" altLang="en-US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441089" y="2463611"/>
              <a:ext cx="1686168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8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23        24          25          26         27</a:t>
              </a:r>
              <a:endParaRPr lang="ko-KR" altLang="en-US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148986" y="2463611"/>
              <a:ext cx="1687985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8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30          31         …          06         13</a:t>
              </a:r>
              <a:endParaRPr lang="ko-KR" altLang="en-US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</p:grpSp>
      <p:sp>
        <p:nvSpPr>
          <p:cNvPr id="206" name="직사각형 205"/>
          <p:cNvSpPr/>
          <p:nvPr/>
        </p:nvSpPr>
        <p:spPr>
          <a:xfrm>
            <a:off x="3725234" y="3953925"/>
            <a:ext cx="3383724" cy="5878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4679359" y="4125600"/>
            <a:ext cx="1481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담당 파트 구현</a:t>
            </a:r>
            <a:r>
              <a:rPr lang="en-US" altLang="ko-KR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및</a:t>
            </a:r>
            <a:r>
              <a:rPr lang="en-US" altLang="ko-KR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병합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7127257" y="4566440"/>
            <a:ext cx="1656216" cy="589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311605" y="4747864"/>
            <a:ext cx="1287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오류수정 및 다듬기</a:t>
            </a:r>
          </a:p>
        </p:txBody>
      </p:sp>
      <p:sp>
        <p:nvSpPr>
          <p:cNvPr id="210" name="직사각형 209"/>
          <p:cNvSpPr/>
          <p:nvPr/>
        </p:nvSpPr>
        <p:spPr>
          <a:xfrm>
            <a:off x="8172450" y="5181600"/>
            <a:ext cx="611023" cy="590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8119018" y="5363211"/>
            <a:ext cx="7040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결과발표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9571" y="1340012"/>
            <a:ext cx="132440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dirty="0" smtClean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sz="1100" dirty="0" smtClean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36712" y="1623105"/>
            <a:ext cx="5621250" cy="338554"/>
            <a:chOff x="2636712" y="1623105"/>
            <a:chExt cx="5621250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636712" y="162310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</a:t>
              </a:r>
              <a:r>
                <a:rPr lang="ko-KR" altLang="en-US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11310" y="162310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2</a:t>
              </a:r>
              <a:r>
                <a:rPr lang="ko-KR" altLang="en-US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003660" y="162310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3</a:t>
              </a:r>
              <a:r>
                <a:rPr lang="ko-KR" altLang="en-US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568350" y="1623105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4,5</a:t>
              </a:r>
              <a:r>
                <a:rPr lang="ko-KR" altLang="en-US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642323" y="2105166"/>
            <a:ext cx="5616441" cy="276999"/>
            <a:chOff x="2642323" y="2105166"/>
            <a:chExt cx="5616441" cy="276999"/>
          </a:xfrm>
        </p:grpSpPr>
        <p:sp>
          <p:nvSpPr>
            <p:cNvPr id="69" name="TextBox 68"/>
            <p:cNvSpPr txBox="1"/>
            <p:nvPr/>
          </p:nvSpPr>
          <p:spPr>
            <a:xfrm>
              <a:off x="2642323" y="210516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16921" y="210516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009271" y="210516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67549" y="2105166"/>
              <a:ext cx="691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10.11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cxnSp>
        <p:nvCxnSpPr>
          <p:cNvPr id="74" name="직선 연결선 73"/>
          <p:cNvCxnSpPr/>
          <p:nvPr/>
        </p:nvCxnSpPr>
        <p:spPr>
          <a:xfrm>
            <a:off x="2068360" y="2428739"/>
            <a:ext cx="6715628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3522</TotalTime>
  <Words>1203</Words>
  <Application>Microsoft Office PowerPoint</Application>
  <PresentationFormat>화면 슬라이드 쇼(4:3)</PresentationFormat>
  <Paragraphs>872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맑은 고딕</vt:lpstr>
      <vt:lpstr>Noto Sans KR Thin</vt:lpstr>
      <vt:lpstr>Noto Sans KR Medium</vt:lpstr>
      <vt:lpstr>나눔스퀘어 Bold</vt:lpstr>
      <vt:lpstr>Noto Sans KR Black</vt:lpstr>
      <vt:lpstr>Arial</vt:lpstr>
      <vt:lpstr>Noto Sans KR</vt:lpstr>
      <vt:lpstr>Calibri Light</vt:lpstr>
      <vt:lpstr>나눔스퀘어</vt:lpstr>
      <vt:lpstr>Calibri</vt:lpstr>
      <vt:lpstr>Noto Sans KR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227</cp:revision>
  <dcterms:created xsi:type="dcterms:W3CDTF">2023-08-02T09:08:11Z</dcterms:created>
  <dcterms:modified xsi:type="dcterms:W3CDTF">2023-10-17T07:38:10Z</dcterms:modified>
</cp:coreProperties>
</file>