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33"/>
  </p:notesMasterIdLst>
  <p:sldIdLst>
    <p:sldId id="323" r:id="rId2"/>
    <p:sldId id="279" r:id="rId3"/>
    <p:sldId id="327" r:id="rId4"/>
    <p:sldId id="328" r:id="rId5"/>
    <p:sldId id="329" r:id="rId6"/>
    <p:sldId id="330" r:id="rId7"/>
    <p:sldId id="331" r:id="rId8"/>
    <p:sldId id="347" r:id="rId9"/>
    <p:sldId id="326" r:id="rId10"/>
    <p:sldId id="260" r:id="rId11"/>
    <p:sldId id="285" r:id="rId12"/>
    <p:sldId id="286" r:id="rId13"/>
    <p:sldId id="316" r:id="rId14"/>
    <p:sldId id="322" r:id="rId15"/>
    <p:sldId id="291" r:id="rId16"/>
    <p:sldId id="343" r:id="rId17"/>
    <p:sldId id="344" r:id="rId18"/>
    <p:sldId id="345" r:id="rId19"/>
    <p:sldId id="346" r:id="rId20"/>
    <p:sldId id="304" r:id="rId21"/>
    <p:sldId id="325" r:id="rId22"/>
    <p:sldId id="313" r:id="rId23"/>
    <p:sldId id="349" r:id="rId24"/>
    <p:sldId id="350" r:id="rId25"/>
    <p:sldId id="351" r:id="rId26"/>
    <p:sldId id="352" r:id="rId27"/>
    <p:sldId id="353" r:id="rId28"/>
    <p:sldId id="354" r:id="rId29"/>
    <p:sldId id="348" r:id="rId30"/>
    <p:sldId id="277" r:id="rId31"/>
    <p:sldId id="332" r:id="rId32"/>
  </p:sldIdLst>
  <p:sldSz cx="12192000" cy="6858000"/>
  <p:notesSz cx="6858000" cy="9144000"/>
  <p:embeddedFontLst>
    <p:embeddedFont>
      <p:font typeface="맑은 고딕" panose="020B0503020000020004" pitchFamily="50" charset="-127"/>
      <p:regular r:id="rId34"/>
      <p:bold r:id="rId35"/>
    </p:embeddedFont>
    <p:embeddedFont>
      <p:font typeface="나눔스퀘어 Bold" panose="020B0600000101010101" pitchFamily="50" charset="-127"/>
      <p:bold r:id="rId36"/>
    </p:embeddedFont>
    <p:embeddedFont>
      <p:font typeface="나눔스퀘어" panose="020B0600000101010101" pitchFamily="50" charset="-127"/>
      <p:regular r:id="rId37"/>
    </p:embeddedFont>
    <p:embeddedFont>
      <p:font typeface="Calibri Light" panose="020F0302020204030204" pitchFamily="34" charset="0"/>
      <p:regular r:id="rId38"/>
      <p:italic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C"/>
    <a:srgbClr val="ECEDF0"/>
    <a:srgbClr val="51515B"/>
    <a:srgbClr val="1F0F3F"/>
    <a:srgbClr val="4D4D57"/>
    <a:srgbClr val="1F1142"/>
    <a:srgbClr val="C13535"/>
    <a:srgbClr val="959595"/>
    <a:srgbClr val="0B0720"/>
    <a:srgbClr val="6C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71" autoAdjust="0"/>
    <p:restoredTop sz="90941" autoAdjust="0"/>
  </p:normalViewPr>
  <p:slideViewPr>
    <p:cSldViewPr snapToGrid="0">
      <p:cViewPr varScale="1">
        <p:scale>
          <a:sx n="74" d="100"/>
          <a:sy n="74" d="100"/>
        </p:scale>
        <p:origin x="84" y="5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15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1C62C-A855-4C20-9A7E-ACC6E481A1F5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0386A-00BC-4CA4-A15C-74C941472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065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Distribution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유통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0386A-00BC-4CA4-A15C-74C94147275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21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54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86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7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87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56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17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66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8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40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84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00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EDA74-A352-429E-BE4B-C81917F78D90}" type="datetimeFigureOut">
              <a:rPr lang="ko-KR" altLang="en-US" smtClean="0"/>
              <a:pPr/>
              <a:t>2023-11-06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24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distribution/loginForm.do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3438933"/>
            <a:ext cx="76352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29005" y="2831217"/>
            <a:ext cx="3333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2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2254" y="3468845"/>
            <a:ext cx="2547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3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조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김 영동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김 찬양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박 은혁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최 승일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8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3746500" y="929238"/>
            <a:ext cx="6568202" cy="588438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24615" y="832102"/>
            <a:ext cx="449008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300000"/>
              </a:lnSpc>
            </a:pPr>
            <a:r>
              <a:rPr lang="ko-KR" altLang="en-US" sz="1200" b="1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개발도구</a:t>
            </a:r>
            <a:endParaRPr lang="en-US" altLang="ko-KR" sz="1200" b="1" dirty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3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MS Window 10</a:t>
            </a:r>
          </a:p>
          <a:p>
            <a:pPr algn="ctr">
              <a:lnSpc>
                <a:spcPct val="3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Spring Tool Suite 3.9.15.RELEASE</a:t>
            </a:r>
          </a:p>
          <a:p>
            <a:pPr algn="ctr">
              <a:lnSpc>
                <a:spcPct val="3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Java, </a:t>
            </a:r>
            <a:r>
              <a:rPr lang="en-US" altLang="ko-KR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Jsp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JavaScript, JQuery, HTML5,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CSS3, Ajax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3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Oracle 11g </a:t>
            </a:r>
            <a:r>
              <a:rPr lang="en-US" altLang="ko-KR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xe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300000"/>
              </a:lnSpc>
            </a:pP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db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diagram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3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Apache Tomcat v9.0</a:t>
            </a:r>
          </a:p>
          <a:p>
            <a:pPr algn="ctr">
              <a:lnSpc>
                <a:spcPct val="300000"/>
              </a:lnSpc>
            </a:pPr>
            <a:r>
              <a:rPr lang="en-US" altLang="ko-KR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MyBatis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Bootstrap</a:t>
            </a:r>
          </a:p>
          <a:p>
            <a:pPr algn="ctr">
              <a:lnSpc>
                <a:spcPct val="3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GitHub, </a:t>
            </a: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Sourcetree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23170" y="832102"/>
            <a:ext cx="152477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300000"/>
              </a:lnSpc>
            </a:pPr>
            <a:r>
              <a:rPr lang="ko-KR" altLang="en-US" sz="1200" b="1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개발환경</a:t>
            </a:r>
            <a:endParaRPr lang="en-US" altLang="ko-KR" sz="1200" b="1" dirty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운영체제</a:t>
            </a: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통합개발환경</a:t>
            </a: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 언어</a:t>
            </a: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300000"/>
              </a:lnSpc>
            </a:pP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데이터베이스</a:t>
            </a: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데이터베이스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설계</a:t>
            </a: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웹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어플리케이션 서버</a:t>
            </a: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웹 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프레임워크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형상관리</a:t>
            </a: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746500" y="2040519"/>
            <a:ext cx="656820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5824615" y="929239"/>
            <a:ext cx="0" cy="498901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746500" y="2594351"/>
            <a:ext cx="656820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746500" y="3148183"/>
            <a:ext cx="656820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746500" y="3702015"/>
            <a:ext cx="656820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746500" y="4255848"/>
            <a:ext cx="656820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746500" y="4809681"/>
            <a:ext cx="656820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3746500" y="5363514"/>
            <a:ext cx="656820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3746500" y="5918250"/>
            <a:ext cx="656820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4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연결선 47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509512" y="1095969"/>
            <a:ext cx="8768088" cy="4898576"/>
            <a:chOff x="2509512" y="1095969"/>
            <a:chExt cx="8768088" cy="4898576"/>
          </a:xfrm>
        </p:grpSpPr>
        <p:cxnSp>
          <p:nvCxnSpPr>
            <p:cNvPr id="142" name="직선 연결선 141"/>
            <p:cNvCxnSpPr/>
            <p:nvPr/>
          </p:nvCxnSpPr>
          <p:spPr>
            <a:xfrm>
              <a:off x="10510705" y="2781177"/>
              <a:ext cx="0" cy="2761480"/>
            </a:xfrm>
            <a:prstGeom prst="line">
              <a:avLst/>
            </a:prstGeom>
            <a:ln w="12700">
              <a:solidFill>
                <a:srgbClr val="6C6C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8701506" y="2781177"/>
              <a:ext cx="0" cy="2761480"/>
            </a:xfrm>
            <a:prstGeom prst="line">
              <a:avLst/>
            </a:prstGeom>
            <a:ln w="12700">
              <a:solidFill>
                <a:srgbClr val="6C6C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>
              <a:off x="5084358" y="2781177"/>
              <a:ext cx="0" cy="2761480"/>
            </a:xfrm>
            <a:prstGeom prst="line">
              <a:avLst/>
            </a:prstGeom>
            <a:ln w="12700">
              <a:solidFill>
                <a:srgbClr val="6C6C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>
              <a:off x="3275159" y="2781177"/>
              <a:ext cx="0" cy="2761480"/>
            </a:xfrm>
            <a:prstGeom prst="line">
              <a:avLst/>
            </a:prstGeom>
            <a:ln w="12700">
              <a:solidFill>
                <a:srgbClr val="6C6C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>
              <a:stCxn id="54" idx="2"/>
            </p:cNvCxnSpPr>
            <p:nvPr/>
          </p:nvCxnSpPr>
          <p:spPr>
            <a:xfrm>
              <a:off x="6893556" y="1475802"/>
              <a:ext cx="1" cy="4066855"/>
            </a:xfrm>
            <a:prstGeom prst="line">
              <a:avLst/>
            </a:prstGeom>
            <a:ln w="12700">
              <a:solidFill>
                <a:srgbClr val="6C6C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3275159" y="2781177"/>
              <a:ext cx="7235546" cy="0"/>
            </a:xfrm>
            <a:prstGeom prst="line">
              <a:avLst/>
            </a:prstGeom>
            <a:ln w="12700">
              <a:solidFill>
                <a:srgbClr val="6C6C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5771631" y="1961187"/>
              <a:ext cx="2243850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71631" y="1095969"/>
              <a:ext cx="2243850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064028" y="1168025"/>
              <a:ext cx="16590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4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로그인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064028" y="2033243"/>
              <a:ext cx="16590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4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메인페이지</a:t>
              </a:r>
              <a:endPara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509512" y="3048192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509512" y="3902679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509512" y="4722668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509512" y="4722668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509512" y="5542657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694909" y="3143331"/>
              <a:ext cx="11605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상품관리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694907" y="3997818"/>
              <a:ext cx="116050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상품리스트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718669" y="4817807"/>
              <a:ext cx="111298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상품등록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718669" y="5637796"/>
              <a:ext cx="111298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상품삭제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6127909" y="5542657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127909" y="3902679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127909" y="4722668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127909" y="3048192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337065" y="3143331"/>
              <a:ext cx="111298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직원관리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337065" y="3997818"/>
              <a:ext cx="111298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직원리스트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343180" y="4817807"/>
              <a:ext cx="110075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직원등록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343180" y="5637796"/>
              <a:ext cx="110075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직원삭제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318711" y="5542657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318711" y="3048192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318711" y="3902679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318711" y="4722668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472357" y="3143331"/>
              <a:ext cx="122400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판매가관리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472357" y="3997818"/>
              <a:ext cx="122400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판매가리스트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472357" y="4817807"/>
              <a:ext cx="122400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판매가등록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472357" y="5637796"/>
              <a:ext cx="122400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판매가삭제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937108" y="5542657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937108" y="3048192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937108" y="3902679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7937108" y="4722668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039629" y="3143331"/>
              <a:ext cx="132625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구매자관리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8039629" y="3997818"/>
              <a:ext cx="132625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구매자리스트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8039629" y="4817807"/>
              <a:ext cx="132625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구매자등록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8039629" y="5637796"/>
              <a:ext cx="1319455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구매자삭제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9746306" y="5542657"/>
              <a:ext cx="1531294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9746306" y="3048192"/>
              <a:ext cx="1531294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9746306" y="3902679"/>
              <a:ext cx="1531294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9746306" y="4722668"/>
              <a:ext cx="1531294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9746306" y="3143331"/>
              <a:ext cx="152879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주문관리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9746305" y="3997818"/>
              <a:ext cx="1528799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주문리스트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9746306" y="5637796"/>
              <a:ext cx="152879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승인</a:t>
              </a:r>
              <a:r>
                <a: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/</a:t>
              </a:r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반려</a:t>
              </a:r>
              <a:r>
                <a: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/</a:t>
              </a:r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취소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746305" y="4817807"/>
              <a:ext cx="1528799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주문 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23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541" y="546098"/>
            <a:ext cx="8511122" cy="586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1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62" y="0"/>
            <a:ext cx="5882385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908858" y="6367024"/>
            <a:ext cx="1069288" cy="387423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2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71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rgbClr val="51515B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 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48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16" y="0"/>
            <a:ext cx="6100397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034024" y="6371641"/>
            <a:ext cx="1069288" cy="387423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2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71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rgbClr val="51515B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en-US" altLang="ko-KR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ERD</a:t>
            </a:r>
          </a:p>
          <a:p>
            <a:pPr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명세서</a:t>
            </a:r>
            <a:endParaRPr lang="en-US" altLang="ko-KR" sz="1200" dirty="0" smtClean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</a:t>
            </a: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 </a:t>
            </a:r>
            <a:endParaRPr lang="en-US" altLang="ko-KR" sz="1200" dirty="0" smtClean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</a:t>
            </a: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목록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구성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27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483262"/>
              </p:ext>
            </p:extLst>
          </p:nvPr>
        </p:nvGraphicFramePr>
        <p:xfrm>
          <a:off x="3724276" y="742813"/>
          <a:ext cx="6587496" cy="250157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상품코드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pName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상품명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Stock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재고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Unit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단위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Category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분류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3" name="직선 연결선 12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ERD 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분해도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36068" y="465814"/>
            <a:ext cx="18757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상품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(product)</a:t>
            </a:r>
            <a:endParaRPr lang="ko-KR" altLang="en-US" sz="160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070849"/>
              </p:ext>
            </p:extLst>
          </p:nvPr>
        </p:nvGraphicFramePr>
        <p:xfrm>
          <a:off x="3724276" y="3736674"/>
          <a:ext cx="6587496" cy="276664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buyer_CD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구매자코드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상품코드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Startdate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시작일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Enddate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종료일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Price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판매가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Discount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할인율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363546" y="3459675"/>
            <a:ext cx="1948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판매가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(pricing)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5967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3379" y="1340013"/>
            <a:ext cx="1359668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 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3724276" y="1937812"/>
          <a:ext cx="6587496" cy="303171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OrderNo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주문번호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구매자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Price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직원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O_qty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사유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Amount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총액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O_date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상태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Requestdate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승인일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Remark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최종 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24062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최종 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049614" y="1660813"/>
            <a:ext cx="2262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주문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_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상품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200" dirty="0" err="1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order_P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1708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3379" y="1340013"/>
            <a:ext cx="1359668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 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3724276" y="1937812"/>
          <a:ext cx="6587496" cy="276664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OrderNo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주문번호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byuer_CD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구매자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E_CD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직원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reason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사유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Amount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총액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Status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상태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App_Date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승인일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최종 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882966" y="1660813"/>
            <a:ext cx="2428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주문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_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승인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200" dirty="0" err="1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order_app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2579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3379" y="1340013"/>
            <a:ext cx="1359668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 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840495"/>
              </p:ext>
            </p:extLst>
          </p:nvPr>
        </p:nvGraphicFramePr>
        <p:xfrm>
          <a:off x="3724276" y="1690744"/>
          <a:ext cx="6587496" cy="3561861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buyer_CD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구매자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bName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회사명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companyNo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사업자 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Ceo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대표자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VARCHAR2(40)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manager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담당자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Address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주소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Tel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연락처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VARCHAR(20)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Email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이메일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29628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Remark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77446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119578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454468" y="1413745"/>
            <a:ext cx="1857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구매자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(buyer)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270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470314"/>
              </p:ext>
            </p:extLst>
          </p:nvPr>
        </p:nvGraphicFramePr>
        <p:xfrm>
          <a:off x="3724276" y="1690744"/>
          <a:ext cx="6587496" cy="3296789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e_CD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직원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eName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직원명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password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비밀번호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Dept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부서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Job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직책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Tel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연락처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Authority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승인권한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Remark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29628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77446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331936" y="1413745"/>
            <a:ext cx="197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직원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(employee)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8219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666998" y="2254251"/>
            <a:ext cx="6858004" cy="2689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744412" y="882079"/>
            <a:ext cx="2703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2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88696" y="2228697"/>
            <a:ext cx="1614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CONTENTS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797999" y="3018323"/>
            <a:ext cx="4596005" cy="2893100"/>
            <a:chOff x="2256737" y="2916723"/>
            <a:chExt cx="4596005" cy="2893100"/>
          </a:xfrm>
        </p:grpSpPr>
        <p:sp>
          <p:nvSpPr>
            <p:cNvPr id="44" name="TextBox 43"/>
            <p:cNvSpPr txBox="1"/>
            <p:nvPr/>
          </p:nvSpPr>
          <p:spPr>
            <a:xfrm>
              <a:off x="2256737" y="2916723"/>
              <a:ext cx="1410964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프로젝트 소개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/>
              <a:r>
                <a:rPr lang="en-US" altLang="ko-KR" sz="14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      </a:t>
              </a:r>
              <a:r>
                <a:rPr lang="ko-KR" altLang="en-US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개요</a:t>
              </a:r>
              <a:r>
                <a:rPr lang="en-US" altLang="ko-KR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/>
              </a:r>
              <a:br>
                <a:rPr lang="en-US" altLang="ko-KR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</a:br>
              <a:r>
                <a:rPr lang="en-US" altLang="ko-KR" sz="14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      </a:t>
              </a:r>
              <a:r>
                <a:rPr lang="ko-KR" altLang="en-US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목적과 특징</a:t>
              </a:r>
              <a:r>
                <a:rPr lang="en-US" altLang="ko-KR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/>
              </a:r>
              <a:br>
                <a:rPr lang="en-US" altLang="ko-KR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</a:br>
              <a:r>
                <a:rPr lang="en-US" altLang="ko-KR" sz="14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      </a:t>
              </a:r>
              <a:r>
                <a:rPr lang="ko-KR" altLang="en-US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벤치마킹</a:t>
              </a:r>
              <a:endParaRPr lang="en-US" altLang="ko-KR" sz="1200" dirty="0">
                <a:solidFill>
                  <a:srgbClr val="6C6C6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2.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업무 분장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3.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개발 일정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4.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개발 환경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5.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메뉴 트리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39186" y="2916723"/>
              <a:ext cx="1513556" cy="2893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6.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업무 흐름도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7. </a:t>
              </a:r>
              <a:r>
                <a:rPr lang="en-US" altLang="ko-K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ERD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8.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테이블 명세서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9.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기능 분해도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10.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프로그램 목록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11. </a:t>
              </a:r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화면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구성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12.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시현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994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782451"/>
              </p:ext>
            </p:extLst>
          </p:nvPr>
        </p:nvGraphicFramePr>
        <p:xfrm>
          <a:off x="3831561" y="880409"/>
          <a:ext cx="6502263" cy="52503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554">
                  <a:extLst>
                    <a:ext uri="{9D8B030D-6E8A-4147-A177-3AD203B41FA5}">
                      <a16:colId xmlns:a16="http://schemas.microsoft.com/office/drawing/2014/main" val="2738564980"/>
                    </a:ext>
                  </a:extLst>
                </a:gridCol>
                <a:gridCol w="1457554">
                  <a:extLst>
                    <a:ext uri="{9D8B030D-6E8A-4147-A177-3AD203B41FA5}">
                      <a16:colId xmlns:a16="http://schemas.microsoft.com/office/drawing/2014/main" val="1307430089"/>
                    </a:ext>
                  </a:extLst>
                </a:gridCol>
                <a:gridCol w="3587155">
                  <a:extLst>
                    <a:ext uri="{9D8B030D-6E8A-4147-A177-3AD203B41FA5}">
                      <a16:colId xmlns:a16="http://schemas.microsoft.com/office/drawing/2014/main" val="325634811"/>
                    </a:ext>
                  </a:extLst>
                </a:gridCol>
              </a:tblGrid>
              <a:tr h="4548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분류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기능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설명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2675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상품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등록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상품 정보를 등록한다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594809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수정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상품 정보를 수정한다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86850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삭제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상품 정보를 삭제한다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28814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검색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상품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정보를 검색한다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3070130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상품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상품 상세정보를 확인한다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872494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판매가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등록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판매가를 등록한다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796218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수정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판매가를 수정한다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305595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판매가를 삭제한다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872279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검색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판매가를 검색한다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1351820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가격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판매가 상세정보를 확인한다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0429064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주문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등록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주문을 등록한다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0283507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주문정보확인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주문내역을 확인한다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6020108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주문 승인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주문 정보를 승인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반려할 수 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058713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주문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정보를 삭제하고 이유를 적을 수 있다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4150008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주문 현황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주문 상황을 그래프를 통해 한 눈에 확인할 수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있다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7657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22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869768"/>
              </p:ext>
            </p:extLst>
          </p:nvPr>
        </p:nvGraphicFramePr>
        <p:xfrm>
          <a:off x="4055447" y="1203317"/>
          <a:ext cx="6168207" cy="4267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3438">
                  <a:extLst>
                    <a:ext uri="{9D8B030D-6E8A-4147-A177-3AD203B41FA5}">
                      <a16:colId xmlns:a16="http://schemas.microsoft.com/office/drawing/2014/main" val="2738564980"/>
                    </a:ext>
                  </a:extLst>
                </a:gridCol>
                <a:gridCol w="1343438">
                  <a:extLst>
                    <a:ext uri="{9D8B030D-6E8A-4147-A177-3AD203B41FA5}">
                      <a16:colId xmlns:a16="http://schemas.microsoft.com/office/drawing/2014/main" val="1307430089"/>
                    </a:ext>
                  </a:extLst>
                </a:gridCol>
                <a:gridCol w="3481331">
                  <a:extLst>
                    <a:ext uri="{9D8B030D-6E8A-4147-A177-3AD203B41FA5}">
                      <a16:colId xmlns:a16="http://schemas.microsoft.com/office/drawing/2014/main" val="325634811"/>
                    </a:ext>
                  </a:extLst>
                </a:gridCol>
              </a:tblGrid>
              <a:tr h="471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분류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기능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설명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2675"/>
                  </a:ext>
                </a:extLst>
              </a:tr>
              <a:tr h="379587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구매자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등록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구매자를 등록한다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594809"/>
                  </a:ext>
                </a:extLst>
              </a:tr>
              <a:tr h="3795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수정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구매자를 수정한다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6710303"/>
                  </a:ext>
                </a:extLst>
              </a:tr>
              <a:tr h="37958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구매자 정보를 삭제한다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288146"/>
                  </a:ext>
                </a:extLst>
              </a:tr>
              <a:tr h="37958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검색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구매자 정보를 검색할 수 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3070130"/>
                  </a:ext>
                </a:extLst>
              </a:tr>
              <a:tr h="37958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구매자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구매자 정보를 손쉽게 확인할 수 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872494"/>
                  </a:ext>
                </a:extLst>
              </a:tr>
              <a:tr h="379587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직원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등록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직원 정보를 등록한다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796218"/>
                  </a:ext>
                </a:extLst>
              </a:tr>
              <a:tr h="37958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수정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직원 정보를 수정한다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3055956"/>
                  </a:ext>
                </a:extLst>
              </a:tr>
              <a:tr h="37958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직원 정보를 삭제한다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872279"/>
                  </a:ext>
                </a:extLst>
              </a:tr>
              <a:tr h="37958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검색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직원 정보를  검색한다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1351820"/>
                  </a:ext>
                </a:extLst>
              </a:tr>
              <a:tr h="37958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직원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직원 정보를 확인할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수 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0429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0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231330"/>
              </p:ext>
            </p:extLst>
          </p:nvPr>
        </p:nvGraphicFramePr>
        <p:xfrm>
          <a:off x="3181610" y="981745"/>
          <a:ext cx="7503343" cy="5165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493">
                  <a:extLst>
                    <a:ext uri="{9D8B030D-6E8A-4147-A177-3AD203B41FA5}">
                      <a16:colId xmlns:a16="http://schemas.microsoft.com/office/drawing/2014/main" val="2738564980"/>
                    </a:ext>
                  </a:extLst>
                </a:gridCol>
                <a:gridCol w="1047493">
                  <a:extLst>
                    <a:ext uri="{9D8B030D-6E8A-4147-A177-3AD203B41FA5}">
                      <a16:colId xmlns:a16="http://schemas.microsoft.com/office/drawing/2014/main" val="3075899689"/>
                    </a:ext>
                  </a:extLst>
                </a:gridCol>
                <a:gridCol w="1450109">
                  <a:extLst>
                    <a:ext uri="{9D8B030D-6E8A-4147-A177-3AD203B41FA5}">
                      <a16:colId xmlns:a16="http://schemas.microsoft.com/office/drawing/2014/main" val="1307430089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1418496808"/>
                    </a:ext>
                  </a:extLst>
                </a:gridCol>
                <a:gridCol w="2027848">
                  <a:extLst>
                    <a:ext uri="{9D8B030D-6E8A-4147-A177-3AD203B41FA5}">
                      <a16:colId xmlns:a16="http://schemas.microsoft.com/office/drawing/2014/main" val="2146284198"/>
                    </a:ext>
                  </a:extLst>
                </a:gridCol>
              </a:tblGrid>
              <a:tr h="438271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개발컴포넌트 목록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072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프로그램파일명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742251"/>
                  </a:ext>
                </a:extLst>
              </a:tr>
              <a:tr h="441576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model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dao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service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2675"/>
                  </a:ext>
                </a:extLst>
              </a:tr>
              <a:tr h="3571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Product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상품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  Product.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MemberDao.java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MemberService.java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594809"/>
                  </a:ext>
                </a:extLst>
              </a:tr>
              <a:tr h="357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MemberDaoImpl.java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MemberServiceImpl.java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7125739"/>
                  </a:ext>
                </a:extLst>
              </a:tr>
              <a:tr h="3571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Employee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직원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 Employee.java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EmployeeDao.java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EmployeeService.java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288146"/>
                  </a:ext>
                </a:extLst>
              </a:tr>
              <a:tr h="357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EmployeeDaoImpl.java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EmployeeServiceImpl.java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0608656"/>
                  </a:ext>
                </a:extLst>
              </a:tr>
              <a:tr h="3571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OrderApproval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주문승인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OrderApproval.java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OrderApprovalDao.java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OrderApprovalService.java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8694583"/>
                  </a:ext>
                </a:extLst>
              </a:tr>
              <a:tr h="357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OrderApprovalDaoImpl.java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OrderApprovalServiceImpl.java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0861687"/>
                  </a:ext>
                </a:extLst>
              </a:tr>
              <a:tr h="3571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OrderProduct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주문상품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OrderProduct.java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OrderProductDao.java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OrderProductService.java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872494"/>
                  </a:ext>
                </a:extLst>
              </a:tr>
              <a:tr h="357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OrderProductDaoImpl.java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OrderProductServiceImpl.java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7966939"/>
                  </a:ext>
                </a:extLst>
              </a:tr>
              <a:tr h="3571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Pricing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판매가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Pricing.java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PricingDao.java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PricingService.java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4136370"/>
                  </a:ext>
                </a:extLst>
              </a:tr>
              <a:tr h="357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PricingDaoImpl.java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PricingServiceImpl.java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5090600"/>
                  </a:ext>
                </a:extLst>
              </a:tr>
              <a:tr h="3571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Buyer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구매자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Buyer.java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BuyerDao.java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BuyerService.java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44428"/>
                  </a:ext>
                </a:extLst>
              </a:tr>
              <a:tr h="357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BuyerDaoImpl.java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BuyerServiceImpl.java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072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9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0" y="6524625"/>
            <a:ext cx="12192000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539325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780793" y="1899145"/>
            <a:ext cx="2630414" cy="2969896"/>
            <a:chOff x="4166626" y="1840128"/>
            <a:chExt cx="2630414" cy="2969896"/>
          </a:xfrm>
        </p:grpSpPr>
        <p:sp>
          <p:nvSpPr>
            <p:cNvPr id="77" name="직사각형 76"/>
            <p:cNvSpPr/>
            <p:nvPr/>
          </p:nvSpPr>
          <p:spPr>
            <a:xfrm>
              <a:off x="4166626" y="1840128"/>
              <a:ext cx="2630414" cy="2969896"/>
            </a:xfrm>
            <a:prstGeom prst="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572000" y="2245951"/>
              <a:ext cx="181966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Distribution</a:t>
              </a:r>
              <a:endParaRPr lang="ko-KR" altLang="en-US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4505521" y="2994576"/>
              <a:ext cx="1952625" cy="3991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bg1">
                      <a:lumMod val="6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직원코드</a:t>
              </a:r>
              <a:endParaRPr lang="ko-KR" altLang="en-US" sz="12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4505521" y="3505863"/>
              <a:ext cx="1952625" cy="3991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비밀번호</a:t>
              </a: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4505521" y="4017150"/>
              <a:ext cx="1952625" cy="399188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로그인</a:t>
              </a:r>
              <a:endParaRPr lang="ko-KR" altLang="en-US" sz="12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629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1819666" y="0"/>
            <a:ext cx="10372334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819666" y="6524625"/>
            <a:ext cx="10372334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6816" y="962473"/>
            <a:ext cx="1144865" cy="149271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  <a:endParaRPr lang="ko-KR" altLang="en-US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49157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0" y="1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70466" y="1780567"/>
            <a:ext cx="6272774" cy="626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869447" y="4007296"/>
            <a:ext cx="3045704" cy="6022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46729" y="147279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승인대기목록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4096269" y="2461523"/>
            <a:ext cx="582117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096269" y="2704751"/>
            <a:ext cx="582117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096269" y="2947980"/>
            <a:ext cx="582117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096269" y="2218295"/>
            <a:ext cx="582117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96268" y="1969050"/>
            <a:ext cx="3425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2023/10/11      000000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회사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주문  </a:t>
            </a:r>
            <a:r>
              <a:rPr lang="ko-KR" altLang="en-US" sz="10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승인 요청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6268" y="2218296"/>
            <a:ext cx="36824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2023/10/11</a:t>
            </a:r>
            <a:r>
              <a:rPr lang="en-US" altLang="ko-KR" sz="100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    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거래처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주문  </a:t>
            </a:r>
            <a:r>
              <a:rPr lang="ko-KR" altLang="en-US" sz="10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승인 요청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96269" y="2456548"/>
            <a:ext cx="45079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2023/10/17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0000  00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ko-KR" altLang="en-US" sz="10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주문  </a:t>
            </a:r>
            <a:r>
              <a:rPr lang="ko-KR" altLang="en-US" sz="10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승인 요청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96269" y="2705384"/>
            <a:ext cx="3938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2023/10/19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000000000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상품주문  담당자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 승인 요청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4096269" y="3189012"/>
            <a:ext cx="582117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96269" y="2946416"/>
            <a:ext cx="3938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2023/10/20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000000000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상품주문  담당자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 승인 요청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46729" y="3699520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제품 최근 목록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096269" y="4193375"/>
            <a:ext cx="21355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2023/10/12      000000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회사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000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96268" y="4442621"/>
            <a:ext cx="2589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2023/10/12</a:t>
            </a:r>
            <a:r>
              <a:rPr lang="en-US" altLang="ko-KR" sz="100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    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거래처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96268" y="4680873"/>
            <a:ext cx="2566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2023/10/16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0000  00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96269" y="4929709"/>
            <a:ext cx="22829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2023/10/18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000000000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967943" y="4442621"/>
            <a:ext cx="2809703" cy="970717"/>
            <a:chOff x="2572268" y="4166074"/>
            <a:chExt cx="5821171" cy="970717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2572268" y="4409302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2572268" y="4652530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2572268" y="4895759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2572268" y="4166074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2572268" y="5136791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4096269" y="5170741"/>
            <a:ext cx="22829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2023/10/20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000000000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092433" y="4007296"/>
            <a:ext cx="3045704" cy="5948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269715" y="3699520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판매가 최근 목록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19254" y="4193374"/>
            <a:ext cx="14943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2023/10/12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319254" y="4442620"/>
            <a:ext cx="1566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2023/10/12</a:t>
            </a:r>
            <a:r>
              <a:rPr lang="en-US" altLang="ko-KR" sz="100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19254" y="4680873"/>
            <a:ext cx="1484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2023/10/16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319255" y="4929708"/>
            <a:ext cx="17107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2023/10/18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7190929" y="4442621"/>
            <a:ext cx="2809703" cy="970717"/>
            <a:chOff x="2572268" y="4166074"/>
            <a:chExt cx="5821171" cy="970717"/>
          </a:xfrm>
        </p:grpSpPr>
        <p:cxnSp>
          <p:nvCxnSpPr>
            <p:cNvPr id="58" name="직선 연결선 57"/>
            <p:cNvCxnSpPr/>
            <p:nvPr/>
          </p:nvCxnSpPr>
          <p:spPr>
            <a:xfrm>
              <a:off x="2572268" y="4409302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2572268" y="4652530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2572268" y="4895759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2572268" y="4166074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2572268" y="5136791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7319255" y="5170740"/>
            <a:ext cx="18870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2023/10/20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r>
              <a:rPr lang="en-US" altLang="ko-KR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00000000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791143" y="299436"/>
            <a:ext cx="116728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0988704" y="297713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120682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1814432" y="0"/>
            <a:ext cx="10377568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303455" y="870810"/>
            <a:ext cx="88517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8734426" y="6112457"/>
            <a:ext cx="1628775" cy="253182"/>
            <a:chOff x="6915150" y="6258893"/>
            <a:chExt cx="1952625" cy="276999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69151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등록</a:t>
              </a: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76009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Noto Sans KR" panose="020B0500000000000000" pitchFamily="34" charset="-127"/>
                  <a:ea typeface="Noto Sans KR" panose="020B0500000000000000" pitchFamily="34" charset="-127"/>
                </a:rPr>
                <a:t>수정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82867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삭제</a:t>
              </a: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2240219" y="1182014"/>
            <a:ext cx="9559806" cy="909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374946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3693350" y="1359322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err="1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상품코드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73300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122981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389101" y="1359322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상품명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21335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9228253" y="1423424"/>
            <a:ext cx="811321" cy="42676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초기화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374946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3693349" y="1636394"/>
            <a:ext cx="42191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분류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073300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122981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5389101" y="1640241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등록일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821335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240220" y="2226851"/>
            <a:ext cx="9559804" cy="38117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/>
          </p:nvPr>
        </p:nvGraphicFramePr>
        <p:xfrm>
          <a:off x="3492500" y="2653583"/>
          <a:ext cx="7023690" cy="33683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8505">
                  <a:extLst>
                    <a:ext uri="{9D8B030D-6E8A-4147-A177-3AD203B41FA5}">
                      <a16:colId xmlns:a16="http://schemas.microsoft.com/office/drawing/2014/main" val="321303821"/>
                    </a:ext>
                  </a:extLst>
                </a:gridCol>
                <a:gridCol w="1102316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780410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780410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780410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780410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780410">
                  <a:extLst>
                    <a:ext uri="{9D8B030D-6E8A-4147-A177-3AD203B41FA5}">
                      <a16:colId xmlns:a16="http://schemas.microsoft.com/office/drawing/2014/main" val="1037315606"/>
                    </a:ext>
                  </a:extLst>
                </a:gridCol>
                <a:gridCol w="591700">
                  <a:extLst>
                    <a:ext uri="{9D8B030D-6E8A-4147-A177-3AD203B41FA5}">
                      <a16:colId xmlns:a16="http://schemas.microsoft.com/office/drawing/2014/main" val="106028087"/>
                    </a:ext>
                  </a:extLst>
                </a:gridCol>
                <a:gridCol w="969119">
                  <a:extLst>
                    <a:ext uri="{9D8B030D-6E8A-4147-A177-3AD203B41FA5}">
                      <a16:colId xmlns:a16="http://schemas.microsoft.com/office/drawing/2014/main" val="785099779"/>
                    </a:ext>
                  </a:extLst>
                </a:gridCol>
              </a:tblGrid>
              <a:tr h="4960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상품코드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상품명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재고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단위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분류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등록일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삭제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최종변경일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42103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021470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13654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1678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30382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124028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69563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024510"/>
                  </a:ext>
                </a:extLst>
              </a:tr>
            </a:tbl>
          </a:graphicData>
        </a:graphic>
      </p:graphicFrame>
      <p:sp>
        <p:nvSpPr>
          <p:cNvPr id="73" name="직사각형 72"/>
          <p:cNvSpPr/>
          <p:nvPr/>
        </p:nvSpPr>
        <p:spPr>
          <a:xfrm>
            <a:off x="9535083" y="2379478"/>
            <a:ext cx="955586" cy="2002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9539170" y="2362989"/>
            <a:ext cx="95731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</a:t>
            </a:r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개씩 보기 </a:t>
            </a:r>
            <a:r>
              <a:rPr lang="ko-KR" altLang="en-US" sz="8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814432" y="6524625"/>
            <a:ext cx="10377568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6816" y="962473"/>
            <a:ext cx="1144865" cy="2693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주문현황분석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49157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0" y="1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9791143" y="299436"/>
            <a:ext cx="116728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0988704" y="297713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8382142" y="1423424"/>
            <a:ext cx="811321" cy="42676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218947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1814432" y="6524625"/>
            <a:ext cx="10377568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814432" y="0"/>
            <a:ext cx="10377568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86816" y="959918"/>
            <a:ext cx="1144865" cy="2693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주문현황분석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03455" y="870810"/>
            <a:ext cx="88517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8734426" y="6112457"/>
            <a:ext cx="1628775" cy="253182"/>
            <a:chOff x="6915150" y="6258893"/>
            <a:chExt cx="1952625" cy="276999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9151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등록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6009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Noto Sans KR" panose="020B0500000000000000" pitchFamily="34" charset="-127"/>
                  <a:ea typeface="Noto Sans KR" panose="020B0500000000000000" pitchFamily="34" charset="-127"/>
                </a:rPr>
                <a:t>수정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2867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삭제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49157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40219" y="1182014"/>
            <a:ext cx="9559806" cy="909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9228253" y="1423424"/>
            <a:ext cx="811321" cy="42676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검색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240219" y="2226851"/>
            <a:ext cx="9559806" cy="38117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3492503" y="2613850"/>
          <a:ext cx="7029838" cy="34189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4720">
                  <a:extLst>
                    <a:ext uri="{9D8B030D-6E8A-4147-A177-3AD203B41FA5}">
                      <a16:colId xmlns:a16="http://schemas.microsoft.com/office/drawing/2014/main" val="321303821"/>
                    </a:ext>
                  </a:extLst>
                </a:gridCol>
                <a:gridCol w="803433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702435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575717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639076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639076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639076">
                  <a:extLst>
                    <a:ext uri="{9D8B030D-6E8A-4147-A177-3AD203B41FA5}">
                      <a16:colId xmlns:a16="http://schemas.microsoft.com/office/drawing/2014/main" val="1037315606"/>
                    </a:ext>
                  </a:extLst>
                </a:gridCol>
                <a:gridCol w="639076">
                  <a:extLst>
                    <a:ext uri="{9D8B030D-6E8A-4147-A177-3AD203B41FA5}">
                      <a16:colId xmlns:a16="http://schemas.microsoft.com/office/drawing/2014/main" val="106028087"/>
                    </a:ext>
                  </a:extLst>
                </a:gridCol>
                <a:gridCol w="639076">
                  <a:extLst>
                    <a:ext uri="{9D8B030D-6E8A-4147-A177-3AD203B41FA5}">
                      <a16:colId xmlns:a16="http://schemas.microsoft.com/office/drawing/2014/main" val="785099779"/>
                    </a:ext>
                  </a:extLst>
                </a:gridCol>
                <a:gridCol w="698310">
                  <a:extLst>
                    <a:ext uri="{9D8B030D-6E8A-4147-A177-3AD203B41FA5}">
                      <a16:colId xmlns:a16="http://schemas.microsoft.com/office/drawing/2014/main" val="4052413071"/>
                    </a:ext>
                  </a:extLst>
                </a:gridCol>
                <a:gridCol w="579843">
                  <a:extLst>
                    <a:ext uri="{9D8B030D-6E8A-4147-A177-3AD203B41FA5}">
                      <a16:colId xmlns:a16="http://schemas.microsoft.com/office/drawing/2014/main" val="1413252012"/>
                    </a:ext>
                  </a:extLst>
                </a:gridCol>
              </a:tblGrid>
              <a:tr h="508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주문번호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상품코드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판매가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주문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수량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총액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발주일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납품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요청일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등록일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</a:t>
                      </a:r>
                      <a:r>
                        <a:rPr lang="en-US" altLang="ko-KR" sz="12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2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2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변경일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상태</a:t>
                      </a:r>
                      <a:endParaRPr lang="en-US" altLang="ko-KR" sz="1000" b="0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42103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021470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13654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1678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30382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124028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69563"/>
                  </a:ext>
                </a:extLst>
              </a:tr>
              <a:tr h="30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024510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9547783" y="2354078"/>
            <a:ext cx="955586" cy="2002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9551870" y="2337589"/>
            <a:ext cx="95731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</a:t>
            </a:r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개씩 보기 </a:t>
            </a:r>
            <a:r>
              <a:rPr lang="ko-KR" altLang="en-US" sz="8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0" y="1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4374946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693350" y="1359322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주문번호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073300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6122981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5389101" y="1359322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err="1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상품코드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821335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4374946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073300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6122981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821335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693350" y="1636394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발주일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389101" y="1636393"/>
            <a:ext cx="80182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납품요청일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7785292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7122746" y="1636394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등록일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8483646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791143" y="299436"/>
            <a:ext cx="116728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988704" y="297713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376320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1819108" y="6524625"/>
            <a:ext cx="10372891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819108" y="0"/>
            <a:ext cx="10372891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86816" y="959918"/>
            <a:ext cx="1144865" cy="2693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주문현황분석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03455" y="870810"/>
            <a:ext cx="121539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현황분석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49157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40219" y="1182013"/>
            <a:ext cx="9559806" cy="259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2240219" y="3888556"/>
            <a:ext cx="9559806" cy="24840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3580449" y="4252321"/>
          <a:ext cx="6847791" cy="20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8670">
                  <a:extLst>
                    <a:ext uri="{9D8B030D-6E8A-4147-A177-3AD203B41FA5}">
                      <a16:colId xmlns:a16="http://schemas.microsoft.com/office/drawing/2014/main" val="321303821"/>
                    </a:ext>
                  </a:extLst>
                </a:gridCol>
                <a:gridCol w="860890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752669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616889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729971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639586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684779">
                  <a:extLst>
                    <a:ext uri="{9D8B030D-6E8A-4147-A177-3AD203B41FA5}">
                      <a16:colId xmlns:a16="http://schemas.microsoft.com/office/drawing/2014/main" val="1037315606"/>
                    </a:ext>
                  </a:extLst>
                </a:gridCol>
                <a:gridCol w="684779">
                  <a:extLst>
                    <a:ext uri="{9D8B030D-6E8A-4147-A177-3AD203B41FA5}">
                      <a16:colId xmlns:a16="http://schemas.microsoft.com/office/drawing/2014/main" val="106028087"/>
                    </a:ext>
                  </a:extLst>
                </a:gridCol>
                <a:gridCol w="684779">
                  <a:extLst>
                    <a:ext uri="{9D8B030D-6E8A-4147-A177-3AD203B41FA5}">
                      <a16:colId xmlns:a16="http://schemas.microsoft.com/office/drawing/2014/main" val="785099779"/>
                    </a:ext>
                  </a:extLst>
                </a:gridCol>
                <a:gridCol w="684779">
                  <a:extLst>
                    <a:ext uri="{9D8B030D-6E8A-4147-A177-3AD203B41FA5}">
                      <a16:colId xmlns:a16="http://schemas.microsoft.com/office/drawing/2014/main" val="1413252012"/>
                    </a:ext>
                  </a:extLst>
                </a:gridCol>
              </a:tblGrid>
              <a:tr h="5791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주문번호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상품코드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판매가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주문수량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총액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발주일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납품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요청일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등록일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변경일</a:t>
                      </a:r>
                      <a:endParaRPr lang="en-US" altLang="ko-KR" sz="1000" b="0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303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303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303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42103"/>
                  </a:ext>
                </a:extLst>
              </a:tr>
              <a:tr h="303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021470"/>
                  </a:ext>
                </a:extLst>
              </a:tr>
              <a:tr h="303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13654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9458883" y="3987660"/>
            <a:ext cx="955586" cy="2002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9462970" y="3971171"/>
            <a:ext cx="95731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</a:t>
            </a:r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개씩 보기 </a:t>
            </a:r>
            <a:r>
              <a:rPr lang="ko-KR" altLang="en-US" sz="8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0" y="1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141519" y="3343180"/>
            <a:ext cx="3154308" cy="284966"/>
          </a:xfrm>
          <a:prstGeom prst="roundRect">
            <a:avLst>
              <a:gd name="adj" fmla="val 192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386146" y="3377588"/>
            <a:ext cx="2665054" cy="216150"/>
            <a:chOff x="2910628" y="3198243"/>
            <a:chExt cx="2665054" cy="216150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4371174" y="3198243"/>
              <a:ext cx="474235" cy="2161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월간</a:t>
              </a: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3640901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주간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910628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일간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101447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년간</a:t>
              </a:r>
            </a:p>
          </p:txBody>
        </p:sp>
      </p:grpSp>
      <p:pic>
        <p:nvPicPr>
          <p:cNvPr id="1026" name="Picture 2" descr="https://search.pstatic.net/sunny/?src=https%3A%2F%2Frcd1.rassiro.com%2Fnews%2Fref%2Frassiro%2Fimg%2Fchart%2Fsfin04_chart%2F20220516_1035190_SFIN04_006260.jpeg&amp;type=sc960_83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9" b="14834"/>
          <a:stretch/>
        </p:blipFill>
        <p:spPr bwMode="auto">
          <a:xfrm>
            <a:off x="3116419" y="1596320"/>
            <a:ext cx="3467394" cy="167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earch.pstatic.net/common/?src=http%3A%2F%2Fblogfiles.naver.net%2FMjAyMTEyMTNfMjI1%2FMDAxNjM5NDA2Mjg0ODQ0.wsebQnf7Hxlf1vQNb71S3Lgg2jzANU8c6CR3uNnHhOEg.wnV-qTFJwYI5XfCsPEJMvKH7WC9e6h166tQimXzL8pQg.PNG.dlmajang%2F%25C0%25DB%25B5%25BF_%25BB%25E7%25C1%25F8.png&amp;type=sc960_8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4" t="13480" r="9447" b="18907"/>
          <a:stretch/>
        </p:blipFill>
        <p:spPr bwMode="auto">
          <a:xfrm>
            <a:off x="8115194" y="1607286"/>
            <a:ext cx="2239118" cy="16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193099" y="1256482"/>
            <a:ext cx="105028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기간별 분석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673800" y="1249355"/>
            <a:ext cx="105028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상품별 분석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026933" y="3343180"/>
            <a:ext cx="2453561" cy="284966"/>
          </a:xfrm>
          <a:prstGeom prst="roundRect">
            <a:avLst>
              <a:gd name="adj" fmla="val 192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8161385" y="3377588"/>
            <a:ext cx="2239118" cy="216150"/>
            <a:chOff x="3336564" y="3198243"/>
            <a:chExt cx="2239118" cy="216150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4513152" y="3198243"/>
              <a:ext cx="474235" cy="2161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월간</a:t>
              </a: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24858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주간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336564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일간</a:t>
              </a: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101447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년간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91143" y="299436"/>
            <a:ext cx="116728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988704" y="297713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228860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1813290" y="6524625"/>
            <a:ext cx="10378710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813290" y="0"/>
            <a:ext cx="10378710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303455" y="870810"/>
            <a:ext cx="88517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91143" y="299436"/>
            <a:ext cx="116728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734426" y="6112457"/>
            <a:ext cx="1628775" cy="253182"/>
            <a:chOff x="6915150" y="6258893"/>
            <a:chExt cx="1952625" cy="276999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9151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등록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6009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Noto Sans KR" panose="020B0500000000000000" pitchFamily="34" charset="-127"/>
                  <a:ea typeface="Noto Sans KR" panose="020B0500000000000000" pitchFamily="34" charset="-127"/>
                </a:rPr>
                <a:t>수정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2867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삭제</a:t>
              </a:r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10988704" y="297713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49157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40218" y="1182014"/>
            <a:ext cx="9559808" cy="909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9228253" y="1423424"/>
            <a:ext cx="811321" cy="42676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검색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240218" y="2226851"/>
            <a:ext cx="9559808" cy="38117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3746624" y="2653579"/>
          <a:ext cx="6546992" cy="33696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2114">
                  <a:extLst>
                    <a:ext uri="{9D8B030D-6E8A-4147-A177-3AD203B41FA5}">
                      <a16:colId xmlns:a16="http://schemas.microsoft.com/office/drawing/2014/main" val="321303821"/>
                    </a:ext>
                  </a:extLst>
                </a:gridCol>
                <a:gridCol w="748249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654188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536174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1037315606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106028087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785099779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4052413071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1413252012"/>
                    </a:ext>
                  </a:extLst>
                </a:gridCol>
              </a:tblGrid>
              <a:tr h="414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주문번호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구매자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직원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총액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승인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사유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승인일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등록일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삭제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변경일</a:t>
                      </a:r>
                      <a:endParaRPr lang="en-US" altLang="ko-KR" sz="1000" b="0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42103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021470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13654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1678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30382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124028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69563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024510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9306483" y="2379478"/>
            <a:ext cx="955586" cy="2002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9310570" y="2362989"/>
            <a:ext cx="95731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</a:t>
            </a:r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개씩 보기 </a:t>
            </a:r>
            <a:r>
              <a:rPr lang="ko-KR" altLang="en-US" sz="8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374946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3693350" y="1359322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주문번호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073300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122981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5388523" y="1359322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err="1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상품코드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21335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374946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693350" y="1636394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err="1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승인상태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073300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122981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5388523" y="1636394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등록일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821335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86816" y="959918"/>
            <a:ext cx="1144865" cy="2693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주문현황분석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0" y="1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558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691" y="203201"/>
            <a:ext cx="9734956" cy="651086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5" name="직선 연결선 4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직사각형 7">
            <a:hlinkClick r:id="rId3"/>
          </p:cNvPr>
          <p:cNvSpPr/>
          <p:nvPr/>
        </p:nvSpPr>
        <p:spPr>
          <a:xfrm>
            <a:off x="6068379" y="2544264"/>
            <a:ext cx="1871662" cy="2185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26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4346304" y="1602683"/>
            <a:ext cx="4901259" cy="10302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29937" y="1760623"/>
            <a:ext cx="3333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8143" y="2655901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= 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유통</a:t>
            </a:r>
            <a:endParaRPr lang="ko-KR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379788" y="3549057"/>
            <a:ext cx="5094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회사 내에 필수 관리 업무</a:t>
            </a:r>
            <a:endParaRPr lang="en-US" altLang="ko-KR" dirty="0">
              <a:solidFill>
                <a:prstClr val="black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B2B </a:t>
            </a:r>
            <a:r>
              <a:rPr lang="ko-KR" altLang="en-US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유통</a:t>
            </a:r>
            <a:r>
              <a:rPr lang="en-US" altLang="ko-KR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</a:t>
            </a:r>
            <a:r>
              <a:rPr lang="ko-KR" altLang="en-US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재고 비즈니스 프로세스 관리 웹사이트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14614" y="4968051"/>
            <a:ext cx="1225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accent5">
                    <a:lumMod val="50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ERP</a:t>
            </a:r>
          </a:p>
        </p:txBody>
      </p:sp>
      <p:sp>
        <p:nvSpPr>
          <p:cNvPr id="4" name="이등변 삼각형 3"/>
          <p:cNvSpPr/>
          <p:nvPr/>
        </p:nvSpPr>
        <p:spPr>
          <a:xfrm rot="10800000">
            <a:off x="5655534" y="4617328"/>
            <a:ext cx="2543175" cy="350723"/>
          </a:xfrm>
          <a:prstGeom prst="triangle">
            <a:avLst/>
          </a:prstGeom>
          <a:gradFill flip="none" rotWithShape="1">
            <a:gsLst>
              <a:gs pos="0">
                <a:schemeClr val="accent5">
                  <a:lumMod val="50000"/>
                  <a:tint val="66000"/>
                  <a:satMod val="160000"/>
                </a:schemeClr>
              </a:gs>
              <a:gs pos="50000">
                <a:schemeClr val="accent5">
                  <a:lumMod val="50000"/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ERD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745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25517" y="2752112"/>
            <a:ext cx="35192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THANK YOU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1797" y="3521553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3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조 </a:t>
            </a:r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김 영동</a:t>
            </a:r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,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김 찬양</a:t>
            </a:r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,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박 은혁</a:t>
            </a:r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,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최 승일</a:t>
            </a:r>
            <a:endParaRPr lang="ko-KR" altLang="en-US" sz="16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3438933"/>
            <a:ext cx="76352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21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819666" y="6524625"/>
            <a:ext cx="10372334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819666" y="1"/>
            <a:ext cx="10372334" cy="557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165365" y="704567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732906" y="2063628"/>
            <a:ext cx="8574432" cy="4038332"/>
          </a:xfrm>
          <a:prstGeom prst="rect">
            <a:avLst/>
          </a:prstGeom>
          <a:solidFill>
            <a:schemeClr val="bg1"/>
          </a:solidFill>
          <a:ln>
            <a:solidFill>
              <a:srgbClr val="444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검색츨력영역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19338" y="164906"/>
            <a:ext cx="1143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이름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직원코드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734426" y="6163644"/>
            <a:ext cx="1628775" cy="253182"/>
            <a:chOff x="6915150" y="6258893"/>
            <a:chExt cx="1952625" cy="276999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915150" y="6258893"/>
              <a:ext cx="581025" cy="276999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등록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600950" y="6258893"/>
              <a:ext cx="581025" cy="276999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Noto Sans KR" panose="020B0500000000000000" pitchFamily="34" charset="-127"/>
                  <a:ea typeface="Noto Sans KR" panose="020B0500000000000000" pitchFamily="34" charset="-127"/>
                </a:rPr>
                <a:t>수정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286750" y="6258893"/>
              <a:ext cx="581025" cy="276999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삭제</a:t>
              </a:r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10793278" y="163183"/>
            <a:ext cx="811321" cy="27687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49157" y="6564354"/>
            <a:ext cx="31133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01272" y="1962200"/>
            <a:ext cx="97975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#44444C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#1b1b1b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#e5e5e5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#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bfbfbf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730481" y="2152700"/>
            <a:ext cx="448274" cy="303171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730481" y="2640584"/>
            <a:ext cx="448274" cy="3031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730481" y="3115363"/>
            <a:ext cx="448274" cy="3031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730481" y="3590142"/>
            <a:ext cx="448274" cy="3031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051712" y="1962200"/>
            <a:ext cx="365356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메뉴바배경색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글씨 선택 색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버튼 배경 색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(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버튼글씨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: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흰색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header, footer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배경색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글씨 기본 색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32906" y="1006246"/>
            <a:ext cx="8574432" cy="909591"/>
          </a:xfrm>
          <a:prstGeom prst="rect">
            <a:avLst/>
          </a:prstGeom>
          <a:solidFill>
            <a:schemeClr val="bg1"/>
          </a:solidFill>
          <a:ln>
            <a:solidFill>
              <a:srgbClr val="444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6816" y="962473"/>
            <a:ext cx="1144865" cy="229293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주문상황분석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0" y="1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47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454400" y="1527869"/>
            <a:ext cx="6910198" cy="589760"/>
          </a:xfrm>
          <a:prstGeom prst="rect">
            <a:avLst/>
          </a:prstGeom>
          <a:solidFill>
            <a:srgbClr val="1F0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F0F3F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454400" y="4276832"/>
            <a:ext cx="691019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454400" y="3780992"/>
            <a:ext cx="691019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454400" y="4772672"/>
            <a:ext cx="691019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454400" y="5268512"/>
            <a:ext cx="691019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454400" y="5764352"/>
            <a:ext cx="691019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454400" y="2163105"/>
            <a:ext cx="6910198" cy="589760"/>
          </a:xfrm>
          <a:prstGeom prst="rect">
            <a:avLst/>
          </a:prstGeom>
          <a:solidFill>
            <a:srgbClr val="1F0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F0F3F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70512" y="1647319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유통 업무에 필요한 부분을 빠르게 확인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89159" y="3706541"/>
            <a:ext cx="363272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웹사이트 방식으로 사용 장소의 제약 없음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직급 또는 부서에 따라 권한 설정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검색한 내용 </a:t>
            </a:r>
            <a:r>
              <a:rPr lang="en-US" altLang="ko-KR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Excel </a:t>
            </a: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파일로 다운로드</a:t>
            </a:r>
            <a:endParaRPr lang="en-US" altLang="ko-KR" sz="1600" dirty="0">
              <a:solidFill>
                <a:srgbClr val="1F0F3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한눈에 보는 주문 현황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05569" y="1140394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F0F3F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목적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58870" y="3411660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F0F3F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특징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791" y="3963178"/>
            <a:ext cx="137416" cy="18649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791" y="4442458"/>
            <a:ext cx="137416" cy="18649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791" y="4918369"/>
            <a:ext cx="137416" cy="18649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791" y="5422521"/>
            <a:ext cx="137416" cy="1864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440715" y="2282555"/>
            <a:ext cx="493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상품 등록 및 재고</a:t>
            </a:r>
            <a:r>
              <a:rPr lang="en-US" altLang="ko-KR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가격 관리</a:t>
            </a:r>
            <a:r>
              <a:rPr lang="en-US" altLang="ko-KR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/ </a:t>
            </a:r>
            <a:r>
              <a:rPr lang="ko-KR" altLang="en-US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구매자</a:t>
            </a:r>
            <a:r>
              <a:rPr lang="en-US" altLang="ko-KR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거래처</a:t>
            </a:r>
            <a:r>
              <a:rPr lang="en-US" altLang="ko-KR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관리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22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49499" y="6105993"/>
            <a:ext cx="1015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ECOUNT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53845" y="1130387"/>
            <a:ext cx="8811510" cy="49756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2916"/>
          <a:stretch/>
        </p:blipFill>
        <p:spPr>
          <a:xfrm>
            <a:off x="2669018" y="1220743"/>
            <a:ext cx="8590746" cy="484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4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12445" y="5895106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쉐어드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원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318984" y="1173752"/>
            <a:ext cx="9281232" cy="46877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" t="10449" r="1313" b="3894"/>
          <a:stretch/>
        </p:blipFill>
        <p:spPr>
          <a:xfrm>
            <a:off x="2408271" y="1288107"/>
            <a:ext cx="9095580" cy="445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7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38332" y="5976661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쉐어드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93097" y="1169647"/>
            <a:ext cx="8533006" cy="48070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7" b="3631"/>
          <a:stretch/>
        </p:blipFill>
        <p:spPr>
          <a:xfrm>
            <a:off x="2788172" y="1273340"/>
            <a:ext cx="8347696" cy="461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3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모서리가 둥근 직사각형 75"/>
          <p:cNvSpPr/>
          <p:nvPr/>
        </p:nvSpPr>
        <p:spPr>
          <a:xfrm>
            <a:off x="4777549" y="591688"/>
            <a:ext cx="4482326" cy="5821581"/>
          </a:xfrm>
          <a:prstGeom prst="roundRect">
            <a:avLst>
              <a:gd name="adj" fmla="val 27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890654" y="942109"/>
            <a:ext cx="4256118" cy="533781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086929" y="4063937"/>
            <a:ext cx="720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박 은혁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922795" y="3894660"/>
            <a:ext cx="1313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기획 및 설계</a:t>
            </a:r>
            <a:endParaRPr lang="en-US" altLang="ko-KR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 관리</a:t>
            </a:r>
            <a:endParaRPr lang="en-US" altLang="ko-KR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en-US" altLang="ko-KR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PPT</a:t>
            </a:r>
            <a:r>
              <a:rPr lang="en-US" altLang="ko-KR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(</a:t>
            </a:r>
            <a:r>
              <a:rPr lang="ko-KR" altLang="en-US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테이블명세서</a:t>
            </a:r>
            <a:r>
              <a:rPr lang="en-US" altLang="ko-KR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</a:t>
            </a:r>
            <a:endParaRPr lang="ko-KR" altLang="en-US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28494" y="3946363"/>
            <a:ext cx="571500" cy="54292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6086929" y="2978037"/>
            <a:ext cx="720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김 찬양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922795" y="2716427"/>
            <a:ext cx="957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기획 및 설계</a:t>
            </a:r>
            <a:endParaRPr lang="en-US" altLang="ko-KR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 관리</a:t>
            </a:r>
            <a:endParaRPr lang="en-US" altLang="ko-KR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디자인</a:t>
            </a:r>
            <a:endParaRPr lang="en-US" altLang="ko-KR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en-US" altLang="ko-KR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PPT</a:t>
            </a:r>
            <a:endParaRPr lang="ko-KR" altLang="en-US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90408" y="2869988"/>
            <a:ext cx="447675" cy="52387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086930" y="5123382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최 승일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922794" y="4954105"/>
            <a:ext cx="1808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기획 및 설계</a:t>
            </a:r>
            <a:endParaRPr lang="en-US" altLang="ko-KR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관리</a:t>
            </a:r>
            <a:endParaRPr lang="en-US" altLang="ko-KR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en-US" altLang="ko-KR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PPT</a:t>
            </a:r>
            <a:r>
              <a:rPr lang="en-US" altLang="ko-KR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(</a:t>
            </a:r>
            <a:r>
              <a:rPr lang="ko-KR" altLang="en-US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메뉴 트리</a:t>
            </a:r>
            <a:r>
              <a:rPr lang="en-US" altLang="ko-KR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기능 분해도</a:t>
            </a:r>
            <a:r>
              <a:rPr lang="en-US" altLang="ko-KR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</a:t>
            </a:r>
            <a:endParaRPr lang="ko-KR" altLang="en-US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76119" y="5072483"/>
            <a:ext cx="476250" cy="40957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086930" y="1990913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김 영동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22795" y="1821634"/>
            <a:ext cx="1505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기획 및 설계</a:t>
            </a:r>
            <a:endParaRPr lang="en-US" altLang="ko-KR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판매가격 관리</a:t>
            </a:r>
            <a:endParaRPr lang="en-US" altLang="ko-KR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en-US" altLang="ko-KR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PPT </a:t>
            </a:r>
            <a:r>
              <a:rPr lang="en-US" altLang="ko-KR" sz="105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(ERD</a:t>
            </a:r>
            <a:r>
              <a:rPr lang="en-US" altLang="ko-KR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</a:t>
            </a:r>
            <a:r>
              <a:rPr lang="ko-KR" altLang="en-US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업무 </a:t>
            </a:r>
            <a:r>
              <a:rPr lang="ko-KR" altLang="en-US" sz="105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흐름도</a:t>
            </a:r>
            <a:r>
              <a:rPr lang="en-US" altLang="ko-KR" sz="105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</a:t>
            </a:r>
            <a:endParaRPr lang="ko-KR" altLang="en-US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71358" y="1897150"/>
            <a:ext cx="485775" cy="495300"/>
          </a:xfrm>
          <a:prstGeom prst="rect">
            <a:avLst/>
          </a:prstGeom>
        </p:spPr>
      </p:pic>
      <p:grpSp>
        <p:nvGrpSpPr>
          <p:cNvPr id="67" name="그룹 66"/>
          <p:cNvGrpSpPr/>
          <p:nvPr/>
        </p:nvGrpSpPr>
        <p:grpSpPr>
          <a:xfrm>
            <a:off x="5322915" y="2577353"/>
            <a:ext cx="3391594" cy="2180358"/>
            <a:chOff x="2571753" y="2560463"/>
            <a:chExt cx="3571875" cy="2180358"/>
          </a:xfrm>
        </p:grpSpPr>
        <p:cxnSp>
          <p:nvCxnSpPr>
            <p:cNvPr id="55" name="직선 연결선 54"/>
            <p:cNvCxnSpPr/>
            <p:nvPr/>
          </p:nvCxnSpPr>
          <p:spPr>
            <a:xfrm>
              <a:off x="2571753" y="2560463"/>
              <a:ext cx="357187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2571753" y="3636788"/>
              <a:ext cx="357187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2571753" y="4740821"/>
              <a:ext cx="357187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모서리가 둥근 직사각형 77"/>
          <p:cNvSpPr/>
          <p:nvPr/>
        </p:nvSpPr>
        <p:spPr>
          <a:xfrm>
            <a:off x="5951478" y="747540"/>
            <a:ext cx="2134468" cy="394276"/>
          </a:xfrm>
          <a:prstGeom prst="roundRect">
            <a:avLst>
              <a:gd name="adj" fmla="val 14925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374593" y="792983"/>
            <a:ext cx="1288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0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직선 연결선 60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421228" y="1173752"/>
            <a:ext cx="9052138" cy="4911802"/>
            <a:chOff x="2421228" y="1173752"/>
            <a:chExt cx="9052138" cy="4911802"/>
          </a:xfrm>
        </p:grpSpPr>
        <p:grpSp>
          <p:nvGrpSpPr>
            <p:cNvPr id="16" name="그룹 15"/>
            <p:cNvGrpSpPr/>
            <p:nvPr/>
          </p:nvGrpSpPr>
          <p:grpSpPr>
            <a:xfrm>
              <a:off x="4698640" y="1173752"/>
              <a:ext cx="4497314" cy="4908263"/>
              <a:chOff x="4698640" y="1173752"/>
              <a:chExt cx="4497314" cy="4908263"/>
            </a:xfrm>
          </p:grpSpPr>
          <p:cxnSp>
            <p:nvCxnSpPr>
              <p:cNvPr id="193" name="직선 연결선 192"/>
              <p:cNvCxnSpPr/>
              <p:nvPr/>
            </p:nvCxnSpPr>
            <p:spPr>
              <a:xfrm>
                <a:off x="9195954" y="1173752"/>
                <a:ext cx="0" cy="4908263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/>
              <p:cNvCxnSpPr/>
              <p:nvPr/>
            </p:nvCxnSpPr>
            <p:spPr>
              <a:xfrm>
                <a:off x="6947297" y="1173752"/>
                <a:ext cx="0" cy="4908263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4698640" y="1173752"/>
                <a:ext cx="0" cy="4908263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/>
            <p:cNvGrpSpPr/>
            <p:nvPr/>
          </p:nvGrpSpPr>
          <p:grpSpPr>
            <a:xfrm>
              <a:off x="2817101" y="2237587"/>
              <a:ext cx="1385004" cy="3828225"/>
              <a:chOff x="2817101" y="2237587"/>
              <a:chExt cx="1385004" cy="3828225"/>
            </a:xfrm>
          </p:grpSpPr>
          <p:cxnSp>
            <p:nvCxnSpPr>
              <p:cNvPr id="30" name="직선 연결선 29"/>
              <p:cNvCxnSpPr/>
              <p:nvPr/>
            </p:nvCxnSpPr>
            <p:spPr>
              <a:xfrm>
                <a:off x="2817101" y="2237587"/>
                <a:ext cx="0" cy="382822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3278769" y="2237587"/>
                <a:ext cx="0" cy="382822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3740437" y="2237587"/>
                <a:ext cx="0" cy="382822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4202105" y="2237587"/>
                <a:ext cx="0" cy="382822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/>
            <p:cNvGrpSpPr/>
            <p:nvPr/>
          </p:nvGrpSpPr>
          <p:grpSpPr>
            <a:xfrm>
              <a:off x="5116791" y="2237587"/>
              <a:ext cx="1385004" cy="3828225"/>
              <a:chOff x="5116791" y="2237587"/>
              <a:chExt cx="1385004" cy="3828225"/>
            </a:xfrm>
          </p:grpSpPr>
          <p:cxnSp>
            <p:nvCxnSpPr>
              <p:cNvPr id="78" name="직선 연결선 77"/>
              <p:cNvCxnSpPr/>
              <p:nvPr/>
            </p:nvCxnSpPr>
            <p:spPr>
              <a:xfrm>
                <a:off x="5116791" y="2237587"/>
                <a:ext cx="0" cy="382822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5578459" y="2237587"/>
                <a:ext cx="0" cy="382822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6040127" y="2237587"/>
                <a:ext cx="0" cy="382822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>
                <a:off x="6501795" y="2237587"/>
                <a:ext cx="0" cy="382822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/>
            <p:cNvGrpSpPr/>
            <p:nvPr/>
          </p:nvGrpSpPr>
          <p:grpSpPr>
            <a:xfrm>
              <a:off x="7355536" y="2237587"/>
              <a:ext cx="1385004" cy="3828225"/>
              <a:chOff x="5116791" y="2237587"/>
              <a:chExt cx="1385004" cy="3828225"/>
            </a:xfrm>
          </p:grpSpPr>
          <p:cxnSp>
            <p:nvCxnSpPr>
              <p:cNvPr id="87" name="직선 연결선 86"/>
              <p:cNvCxnSpPr/>
              <p:nvPr/>
            </p:nvCxnSpPr>
            <p:spPr>
              <a:xfrm>
                <a:off x="5116791" y="2237587"/>
                <a:ext cx="0" cy="382822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5578459" y="2237587"/>
                <a:ext cx="0" cy="382822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6040127" y="2237587"/>
                <a:ext cx="0" cy="382822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6501795" y="2237587"/>
                <a:ext cx="0" cy="382822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그룹 90"/>
            <p:cNvGrpSpPr/>
            <p:nvPr/>
          </p:nvGrpSpPr>
          <p:grpSpPr>
            <a:xfrm>
              <a:off x="9660835" y="2237587"/>
              <a:ext cx="1385004" cy="3828225"/>
              <a:chOff x="5116791" y="2237587"/>
              <a:chExt cx="1385004" cy="3828225"/>
            </a:xfrm>
          </p:grpSpPr>
          <p:cxnSp>
            <p:nvCxnSpPr>
              <p:cNvPr id="92" name="직선 연결선 91"/>
              <p:cNvCxnSpPr/>
              <p:nvPr/>
            </p:nvCxnSpPr>
            <p:spPr>
              <a:xfrm>
                <a:off x="5116791" y="2237587"/>
                <a:ext cx="0" cy="382822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5578459" y="2237587"/>
                <a:ext cx="0" cy="382822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6040127" y="2237587"/>
                <a:ext cx="0" cy="382822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6501795" y="2237587"/>
                <a:ext cx="0" cy="382822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16"/>
            <p:cNvGrpSpPr/>
            <p:nvPr/>
          </p:nvGrpSpPr>
          <p:grpSpPr>
            <a:xfrm>
              <a:off x="2421228" y="1173752"/>
              <a:ext cx="9052138" cy="4911802"/>
              <a:chOff x="2421228" y="1173752"/>
              <a:chExt cx="9052138" cy="4911802"/>
            </a:xfrm>
          </p:grpSpPr>
          <p:sp>
            <p:nvSpPr>
              <p:cNvPr id="107" name="직사각형 106"/>
              <p:cNvSpPr/>
              <p:nvPr/>
            </p:nvSpPr>
            <p:spPr>
              <a:xfrm>
                <a:off x="2421228" y="1173752"/>
                <a:ext cx="9052138" cy="672097"/>
              </a:xfrm>
              <a:prstGeom prst="rect">
                <a:avLst/>
              </a:prstGeom>
              <a:solidFill>
                <a:srgbClr val="4444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Light" panose="020B0300000000000000" pitchFamily="34" charset="-127"/>
                  <a:ea typeface="Noto Sans KR Light" panose="020B0300000000000000" pitchFamily="34" charset="-127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2425384" y="2583796"/>
                <a:ext cx="9043826" cy="0"/>
              </a:xfrm>
              <a:prstGeom prst="line">
                <a:avLst/>
              </a:prstGeom>
              <a:ln w="28575">
                <a:solidFill>
                  <a:srgbClr val="6C6C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2425384" y="6085554"/>
                <a:ext cx="9043826" cy="0"/>
              </a:xfrm>
              <a:prstGeom prst="line">
                <a:avLst/>
              </a:prstGeom>
              <a:ln w="28575">
                <a:solidFill>
                  <a:srgbClr val="6C6C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그룹 9"/>
              <p:cNvGrpSpPr/>
              <p:nvPr/>
            </p:nvGrpSpPr>
            <p:grpSpPr>
              <a:xfrm>
                <a:off x="2425384" y="3284147"/>
                <a:ext cx="9043826" cy="2101055"/>
                <a:chOff x="2068360" y="3327744"/>
                <a:chExt cx="6715628" cy="1839526"/>
              </a:xfrm>
            </p:grpSpPr>
            <p:cxnSp>
              <p:nvCxnSpPr>
                <p:cNvPr id="162" name="직선 연결선 161"/>
                <p:cNvCxnSpPr/>
                <p:nvPr/>
              </p:nvCxnSpPr>
              <p:spPr>
                <a:xfrm>
                  <a:off x="2068360" y="3327744"/>
                  <a:ext cx="6715628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연결선 162"/>
                <p:cNvCxnSpPr/>
                <p:nvPr/>
              </p:nvCxnSpPr>
              <p:spPr>
                <a:xfrm>
                  <a:off x="2068360" y="3940920"/>
                  <a:ext cx="6715628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직선 연결선 163"/>
                <p:cNvCxnSpPr/>
                <p:nvPr/>
              </p:nvCxnSpPr>
              <p:spPr>
                <a:xfrm>
                  <a:off x="2068360" y="4554095"/>
                  <a:ext cx="6715628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직선 연결선 164"/>
                <p:cNvCxnSpPr/>
                <p:nvPr/>
              </p:nvCxnSpPr>
              <p:spPr>
                <a:xfrm>
                  <a:off x="2068360" y="5167270"/>
                  <a:ext cx="6715628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4" name="직선 연결선 73"/>
              <p:cNvCxnSpPr/>
              <p:nvPr/>
            </p:nvCxnSpPr>
            <p:spPr>
              <a:xfrm>
                <a:off x="2425384" y="2257329"/>
                <a:ext cx="9043826" cy="0"/>
              </a:xfrm>
              <a:prstGeom prst="line">
                <a:avLst/>
              </a:prstGeom>
              <a:ln w="28575">
                <a:solidFill>
                  <a:srgbClr val="6C6C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TextBox 171"/>
            <p:cNvSpPr txBox="1"/>
            <p:nvPr/>
          </p:nvSpPr>
          <p:spPr>
            <a:xfrm>
              <a:off x="2457220" y="2319463"/>
              <a:ext cx="2154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09        </a:t>
              </a:r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    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          </a:t>
              </a:r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 11              </a:t>
              </a:r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12         </a:t>
              </a:r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   </a:t>
              </a:r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13</a:t>
              </a:r>
              <a:endPara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4754174" y="2319463"/>
              <a:ext cx="210619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16         </a:t>
              </a:r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  17             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18         </a:t>
              </a:r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 </a:t>
              </a:r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  19            20</a:t>
              </a:r>
              <a:endPara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999392" y="2319463"/>
              <a:ext cx="214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23      </a:t>
              </a:r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  </a:t>
              </a:r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  24             25             26              27 </a:t>
              </a:r>
              <a:endPara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9274887" y="2319463"/>
              <a:ext cx="21739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30          </a:t>
              </a:r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  31             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…          </a:t>
              </a:r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   06             13</a:t>
              </a:r>
              <a:endPara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298744" y="1337157"/>
              <a:ext cx="571609" cy="386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</a:t>
              </a:r>
              <a:r>
                <a:rPr lang="ko-KR" altLang="en-US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527379" y="1337157"/>
              <a:ext cx="571609" cy="386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2</a:t>
              </a:r>
              <a:r>
                <a:rPr lang="ko-KR" altLang="en-US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68368" y="1337157"/>
              <a:ext cx="571609" cy="386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3</a:t>
              </a:r>
              <a:r>
                <a:rPr lang="ko-KR" altLang="en-US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881616" y="1337157"/>
              <a:ext cx="787655" cy="386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4,5</a:t>
              </a:r>
              <a:r>
                <a:rPr lang="ko-KR" altLang="en-US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305152" y="1921207"/>
              <a:ext cx="558792" cy="316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월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551197" y="1921207"/>
              <a:ext cx="558792" cy="316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월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774776" y="1921207"/>
              <a:ext cx="558792" cy="316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월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881616" y="1921207"/>
              <a:ext cx="789486" cy="316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10.11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월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4698641" y="3999354"/>
              <a:ext cx="5885530" cy="67139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795345" y="4217738"/>
              <a:ext cx="1692123" cy="2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ko-KR" altLang="en-US" sz="1100" dirty="0">
                  <a:solidFill>
                    <a:prstClr val="white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담당 파트 구현</a:t>
              </a:r>
              <a:r>
                <a:rPr lang="en-US" altLang="ko-KR" sz="1100" dirty="0">
                  <a:solidFill>
                    <a:prstClr val="white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</a:t>
              </a:r>
              <a:r>
                <a:rPr lang="ko-KR" altLang="en-US" sz="1100" dirty="0">
                  <a:solidFill>
                    <a:prstClr val="white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및</a:t>
              </a:r>
              <a:r>
                <a:rPr lang="en-US" altLang="ko-KR" sz="1100" dirty="0">
                  <a:solidFill>
                    <a:prstClr val="white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</a:t>
              </a:r>
              <a:r>
                <a:rPr lang="ko-KR" altLang="en-US" sz="1100" dirty="0">
                  <a:solidFill>
                    <a:prstClr val="white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병합</a:t>
              </a: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824164" y="2603706"/>
              <a:ext cx="1867985" cy="6672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866071" y="2746474"/>
              <a:ext cx="17841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ko-KR" altLang="en-US" sz="1100" dirty="0">
                  <a:solidFill>
                    <a:prstClr val="white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프로젝트 주제 설정</a:t>
              </a:r>
              <a:endParaRPr lang="en-US" altLang="ko-KR" sz="1100" dirty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  <a:p>
              <a:pPr lvl="0" algn="ctr"/>
              <a:r>
                <a:rPr lang="ko-KR" altLang="en-US" sz="1100" dirty="0">
                  <a:solidFill>
                    <a:prstClr val="white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및 계획 수립</a:t>
              </a: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2824163" y="3299167"/>
              <a:ext cx="1867986" cy="6717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248140" y="3509424"/>
              <a:ext cx="1020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ko-KR" altLang="en-US" sz="1100" dirty="0">
                  <a:solidFill>
                    <a:prstClr val="white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업무 분담</a:t>
              </a: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9195954" y="4698951"/>
              <a:ext cx="1849885" cy="67360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9385605" y="4906168"/>
              <a:ext cx="1470583" cy="2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ko-KR" altLang="en-US" sz="1100" dirty="0">
                  <a:solidFill>
                    <a:prstClr val="white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오류수정 및 다듬기</a:t>
              </a:r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10585164" y="5401569"/>
              <a:ext cx="885038" cy="67451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10625616" y="5609000"/>
              <a:ext cx="804135" cy="2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ko-KR" altLang="en-US" sz="1100" dirty="0">
                  <a:solidFill>
                    <a:prstClr val="white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결과발표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81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5042</TotalTime>
  <Words>1634</Words>
  <Application>Microsoft Office PowerPoint</Application>
  <PresentationFormat>와이드스크린</PresentationFormat>
  <Paragraphs>1139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3" baseType="lpstr">
      <vt:lpstr>Noto Sans KR Thin</vt:lpstr>
      <vt:lpstr>맑은 고딕</vt:lpstr>
      <vt:lpstr>Noto Sans KR Black</vt:lpstr>
      <vt:lpstr>Noto Sans KR Light</vt:lpstr>
      <vt:lpstr>Arial</vt:lpstr>
      <vt:lpstr>나눔스퀘어 Bold</vt:lpstr>
      <vt:lpstr>Noto Sans KR</vt:lpstr>
      <vt:lpstr>나눔스퀘어</vt:lpstr>
      <vt:lpstr>Calibri Light</vt:lpstr>
      <vt:lpstr>Calibri</vt:lpstr>
      <vt:lpstr>Noto Sans KR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286</cp:revision>
  <dcterms:created xsi:type="dcterms:W3CDTF">2023-08-02T09:08:11Z</dcterms:created>
  <dcterms:modified xsi:type="dcterms:W3CDTF">2023-11-06T08:57:01Z</dcterms:modified>
</cp:coreProperties>
</file>