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7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8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8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0CEB-AC93-4754-AEEC-B8DAA2B0BB6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C81E-5E9E-4242-B677-FBD6690C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39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www.sec.gov%2Fdata-research%2Fsec-markets-data%2Ffinancial-statement-data-sets" TargetMode="External"/><Relationship Id="rId2" Type="http://schemas.openxmlformats.org/officeDocument/2006/relationships/hyperlink" Target="https://www.sec.go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CA23-AB40-43F6-95EC-173CC720D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D606: Data Science Capstone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Detecting Anomalous SEC Filings to Identify Financial Risk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46631-3BE8-496D-98C1-21F28F06D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304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Bernard Connelly</a:t>
            </a:r>
          </a:p>
          <a:p>
            <a:r>
              <a:rPr lang="en-US" dirty="0"/>
              <a:t>Master of Science, Data Analytics, Western Governor’s University</a:t>
            </a:r>
          </a:p>
          <a:p>
            <a:r>
              <a:rPr lang="en-US" dirty="0"/>
              <a:t>Dr. Daniel Smith</a:t>
            </a:r>
          </a:p>
          <a:p>
            <a:endParaRPr lang="en-US" dirty="0"/>
          </a:p>
          <a:p>
            <a:r>
              <a:rPr lang="en-US" dirty="0"/>
              <a:t>July 07, 2025</a:t>
            </a:r>
          </a:p>
        </p:txBody>
      </p:sp>
    </p:spTree>
    <p:extLst>
      <p:ext uri="{BB962C8B-B14F-4D97-AF65-F5344CB8AC3E}">
        <p14:creationId xmlns:p14="http://schemas.microsoft.com/office/powerpoint/2010/main" val="124051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D8CD-C922-4501-8646-8741F338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Data Analysis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AA103-5A8C-4924-A84C-2DAC55B76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4007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Unsupervised Model Parameters</a:t>
            </a:r>
          </a:p>
          <a:p>
            <a:r>
              <a:rPr lang="en-US" dirty="0"/>
              <a:t>Selected Features</a:t>
            </a:r>
          </a:p>
          <a:p>
            <a:pPr lvl="1"/>
            <a:r>
              <a:rPr lang="en-US" dirty="0"/>
              <a:t>Engineered Financial Ratios</a:t>
            </a:r>
          </a:p>
          <a:p>
            <a:pPr lvl="1"/>
            <a:r>
              <a:rPr lang="en-US" dirty="0"/>
              <a:t>Binary Flags</a:t>
            </a:r>
          </a:p>
          <a:p>
            <a:pPr lvl="1"/>
            <a:r>
              <a:rPr lang="en-US" dirty="0"/>
              <a:t>Missing Value Flags</a:t>
            </a:r>
          </a:p>
          <a:p>
            <a:pPr lvl="1"/>
            <a:endParaRPr lang="en-US" dirty="0"/>
          </a:p>
          <a:p>
            <a:r>
              <a:rPr lang="en-US" dirty="0"/>
              <a:t>Imputed values</a:t>
            </a:r>
          </a:p>
          <a:p>
            <a:pPr lvl="1"/>
            <a:r>
              <a:rPr lang="en-US" dirty="0"/>
              <a:t>Median values</a:t>
            </a:r>
          </a:p>
          <a:p>
            <a:endParaRPr lang="en-US" dirty="0"/>
          </a:p>
          <a:p>
            <a:r>
              <a:rPr lang="en-US" dirty="0"/>
              <a:t>Model Metrics</a:t>
            </a:r>
          </a:p>
          <a:p>
            <a:pPr lvl="1"/>
            <a:r>
              <a:rPr lang="en-US" dirty="0"/>
              <a:t>100 estimators</a:t>
            </a:r>
          </a:p>
          <a:p>
            <a:pPr lvl="1"/>
            <a:r>
              <a:rPr lang="en-US" dirty="0"/>
              <a:t>0.05 Contamination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9AADB-06A6-48A4-ADDD-A5A6DF43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22" y="2276367"/>
            <a:ext cx="4289169" cy="1254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86A12-79A2-487E-A353-F224B426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22" y="3829323"/>
            <a:ext cx="2760645" cy="682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A853D-A05C-48A6-9483-35493A21E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879" y="5178389"/>
            <a:ext cx="402011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3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6AEE-93B2-4C0D-A945-6B028C0C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EC03A-9896-4A96-A446-78F7558F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4733" cy="4219575"/>
          </a:xfrm>
        </p:spPr>
        <p:txBody>
          <a:bodyPr>
            <a:normAutofit/>
          </a:bodyPr>
          <a:lstStyle/>
          <a:p>
            <a:r>
              <a:rPr lang="en-US" dirty="0"/>
              <a:t>862 Firms flagged as anomalies</a:t>
            </a:r>
          </a:p>
          <a:p>
            <a:r>
              <a:rPr lang="en-US" dirty="0"/>
              <a:t>Several Giant firms are listed multiple times</a:t>
            </a:r>
          </a:p>
          <a:p>
            <a:r>
              <a:rPr lang="en-US" dirty="0"/>
              <a:t>Smaller firms also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Points to the data preparation being adequate to ensure the model did not generalize to a single size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79E1B-3797-411E-9CF4-CA4B79C6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869" y="1825625"/>
            <a:ext cx="3049759" cy="4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9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676-0B7D-45EA-B9B9-FDD9B21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8A55-3B43-4113-9D9D-D2A9F4CA4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1867" cy="4194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 efficacy of the model can not be measured with summary statistics</a:t>
            </a:r>
            <a:endParaRPr lang="en-US" b="1" dirty="0">
              <a:effectLst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As an alternative, the distribution of the anomaly scores represented in the graph tell a story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Right side of the chart represents the frequency of firms between 0.15 and 0.2 anomaly scores representing “normal” behavior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Left side tail demonstrates a decreasing value, down to the negatives where anomalous filings existed at a higher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050F0-2EE6-4002-8415-6C9E12B9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067" y="2401608"/>
            <a:ext cx="6842124" cy="3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56D3-FC1E-416F-A093-3D22C7A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923A-BC72-4536-88A5-9E28E309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4067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Comparison to Firms Dropped in 2024</a:t>
            </a:r>
          </a:p>
          <a:p>
            <a:r>
              <a:rPr lang="en-US" sz="1800" dirty="0"/>
              <a:t>Flag created to identify firms that went out of business</a:t>
            </a:r>
          </a:p>
          <a:p>
            <a:r>
              <a:rPr lang="en-US" sz="1800" dirty="0"/>
              <a:t>Looking to draw a correlation between anomalous firms and firms in financial trouble</a:t>
            </a:r>
          </a:p>
          <a:p>
            <a:r>
              <a:rPr lang="en-US" sz="1800" dirty="0"/>
              <a:t>Results showed 10.7% of anomalous firms dropped out, compared to 16.2% of non-anomalous firms</a:t>
            </a:r>
          </a:p>
          <a:p>
            <a:r>
              <a:rPr lang="en-US" sz="1800" dirty="0"/>
              <a:t>Statistical (Chi-Square) test results indicated a statistically significant association in this test, but the values were still less than was expected</a:t>
            </a:r>
          </a:p>
          <a:p>
            <a:r>
              <a:rPr lang="en-US" sz="1800" dirty="0"/>
              <a:t>Suggest the model may be detecting reporting irregularities or other deviations which would persist, as opposed to financial trouble as expected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A1EB4-371B-487D-AA13-4D2BB0D1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650" y="2046193"/>
            <a:ext cx="3828061" cy="2060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B4384-A8C5-49CE-A63F-DEAEA27BF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809" y="5131818"/>
            <a:ext cx="298174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4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C6BE-ACA2-4E92-BFE2-B524B88E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1EFA-E3A0-45A4-A391-A6AC8B84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97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/>
              <a:t>Top 10 Most Anomalous Firms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A7956-88DF-4CBA-96FD-47DADBD6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0337"/>
            <a:ext cx="10306702" cy="26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2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7931-089C-4CEB-A9B6-16B07681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357F-56FB-4D55-B4F9-FD7134C9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Isolation Forest requires numeric or binary input, excluding textural disclosures which can be key indicators of failing financial firms</a:t>
            </a:r>
          </a:p>
          <a:p>
            <a:r>
              <a:rPr lang="en-US" sz="3200" dirty="0"/>
              <a:t>Isolation Forest does not offer predictive power in the sense of forecasting – it only flags data points that behave unusually compared to the rest of the dataset</a:t>
            </a:r>
          </a:p>
          <a:p>
            <a:r>
              <a:rPr lang="en-US" sz="3200" dirty="0"/>
              <a:t>Improper cleaning, filtering, or flagging can result in a poor fit to the data, or the model over-focusing on a subset</a:t>
            </a:r>
          </a:p>
        </p:txBody>
      </p:sp>
    </p:spTree>
    <p:extLst>
      <p:ext uri="{BB962C8B-B14F-4D97-AF65-F5344CB8AC3E}">
        <p14:creationId xmlns:p14="http://schemas.microsoft.com/office/powerpoint/2010/main" val="186258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6634-6E53-4C9F-9324-E53D0838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Summary &amp; Expected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FE6B-E06F-4E2E-A669-9949B8D8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set out to collect, filter, clean and parse a complicated set of financial data</a:t>
            </a:r>
          </a:p>
          <a:p>
            <a:r>
              <a:rPr lang="en-US" dirty="0"/>
              <a:t>The model generated anomaly scores and identified firms whose financial profiles deviated significantly from their peers</a:t>
            </a:r>
          </a:p>
          <a:p>
            <a:r>
              <a:rPr lang="en-US" dirty="0"/>
              <a:t>Indicators such as extremely negative returns or implausible debt ratios were exposed</a:t>
            </a:r>
          </a:p>
          <a:p>
            <a:r>
              <a:rPr lang="en-US" dirty="0"/>
              <a:t>The results support the underlying theory that Machine Learning can reveal statistically anomalous patterns that correlate with risk and irregularity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80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7886-60AD-40FE-A9D4-432AAF27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Summary &amp; Expected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96F2-F95F-4845-AE15-50B4EE10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Benefits, Recommendations &amp; next steps</a:t>
            </a:r>
          </a:p>
          <a:p>
            <a:pPr lvl="1"/>
            <a:r>
              <a:rPr lang="en-US" dirty="0"/>
              <a:t>An investor or regulator with more robust resources could expand the model to capture quarterly financial data or add additional years to uncover longer periods of anomalous behavior</a:t>
            </a:r>
          </a:p>
          <a:p>
            <a:pPr lvl="1"/>
            <a:r>
              <a:rPr lang="en-US" dirty="0"/>
              <a:t>The model itself could have its parameters tuned to narrow or expand  the scope and target more specific firms in violation</a:t>
            </a:r>
          </a:p>
          <a:p>
            <a:pPr lvl="1"/>
            <a:r>
              <a:rPr lang="en-US" dirty="0"/>
              <a:t>The data could be fed into a different ML model with more robust parameters to identify additional anomalies or even fraud and reporting failures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Machine Learning can be used to combat illegal or fraudulent firms, and automate review of financial firms to identify those in the most need of scrutiny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4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03F8-58CD-4988-8F0E-F6565795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Sources &amp;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01BF-A0D3-4205-B3D6-49B7B702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Securities and Exchange Commission. (n.d.). </a:t>
            </a:r>
            <a:r>
              <a:rPr lang="en-US" i="1" dirty="0"/>
              <a:t>Seal of the U.S. Securities and Exchange Commission</a:t>
            </a:r>
            <a:r>
              <a:rPr lang="en-US" dirty="0"/>
              <a:t> [Logo]. SEC.gov. </a:t>
            </a:r>
            <a:r>
              <a:rPr lang="en-US" dirty="0">
                <a:hlinkClick r:id="rId2"/>
              </a:rPr>
              <a:t>https://www.sec.gov</a:t>
            </a:r>
            <a:endParaRPr lang="en-US" dirty="0"/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U.S. Securities and Exchange Commission. (n.d.). SEC financial statement data sets. SEC.gov. </a:t>
            </a:r>
            <a:r>
              <a:rPr lang="en-US" b="0" i="0" dirty="0">
                <a:solidFill>
                  <a:srgbClr val="A8C7FA"/>
                </a:solidFill>
                <a:effectLst/>
                <a:latin typeface="Roboto" panose="02000000000000000000" pitchFamily="2" charset="0"/>
                <a:hlinkClick r:id="rId3"/>
              </a:rPr>
              <a:t>https://www.sec.gov/data-research/sec-markets-data/financial-statement-data-sets</a:t>
            </a:r>
            <a:endParaRPr lang="en-US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3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379A-3204-422B-855B-7FF0D28F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0" y="365125"/>
            <a:ext cx="3420533" cy="1325563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4B0E-C04E-4568-85E4-41144CA5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5681133" cy="4351338"/>
          </a:xfrm>
        </p:spPr>
        <p:txBody>
          <a:bodyPr/>
          <a:lstStyle/>
          <a:p>
            <a:r>
              <a:rPr lang="en-US" dirty="0"/>
              <a:t>Former Behavior Analyst. Currently employed in Compliance and Risk in the Financial Operations Industry</a:t>
            </a:r>
          </a:p>
          <a:p>
            <a:r>
              <a:rPr lang="en-US" dirty="0"/>
              <a:t>User of excel &amp; visualizations for nearly 2 decades</a:t>
            </a:r>
          </a:p>
          <a:p>
            <a:r>
              <a:rPr lang="en-US" dirty="0"/>
              <a:t>Lover of all things nerd, including board games, video games, and data!</a:t>
            </a:r>
          </a:p>
          <a:p>
            <a:r>
              <a:rPr lang="en-US" dirty="0"/>
              <a:t>Happily married father, of 2 boys seen here!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CCE99-3598-4CC9-A8A3-C9409911D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77" y="1159933"/>
            <a:ext cx="5294489" cy="397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9DE6-CF15-42AD-AFBC-E09B6489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Hypothesis and 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5DEBD-E4F4-4F9D-90BF-32734C05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599" y="1808691"/>
            <a:ext cx="7450667" cy="4351338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Securities and Exchange Commission</a:t>
            </a:r>
            <a:r>
              <a:rPr lang="en-US" sz="2400" dirty="0"/>
              <a:t> (SEC) is a Federal Regulatory Agency of the United States Government responsible for the creation and enforcement of the rules that regulate the financial services industry</a:t>
            </a:r>
          </a:p>
          <a:p>
            <a:r>
              <a:rPr lang="en-US" sz="2400" dirty="0"/>
              <a:t>Firms submit regular filings directly to the SEC to remain in compliance with reporting requirements</a:t>
            </a:r>
          </a:p>
          <a:p>
            <a:r>
              <a:rPr lang="en-US" sz="2400" dirty="0"/>
              <a:t>This publicly available data can provide key insight into the health, stability, and some business practices of these firms</a:t>
            </a:r>
          </a:p>
          <a:p>
            <a:r>
              <a:rPr lang="en-US" sz="2400" dirty="0"/>
              <a:t>Misrepresentations or inaccurate reporting in financial data can mislead investors and consumers, and result in fines, sanctions, and other legal actions against the firms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74221-8607-440F-A80C-488F387F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73" y="2192866"/>
            <a:ext cx="2979034" cy="2959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581807-110C-4AA5-B99B-56A4F1D9EED7}"/>
              </a:ext>
            </a:extLst>
          </p:cNvPr>
          <p:cNvSpPr txBox="1"/>
          <p:nvPr/>
        </p:nvSpPr>
        <p:spPr>
          <a:xfrm>
            <a:off x="1358260" y="5152804"/>
            <a:ext cx="147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Courtesy of SEC.gov</a:t>
            </a:r>
          </a:p>
        </p:txBody>
      </p:sp>
    </p:spTree>
    <p:extLst>
      <p:ext uri="{BB962C8B-B14F-4D97-AF65-F5344CB8AC3E}">
        <p14:creationId xmlns:p14="http://schemas.microsoft.com/office/powerpoint/2010/main" val="16049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F210-984D-4A34-80D8-16F87FDB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Hypothesis and 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DA5D-B35E-487C-BA1C-15DDE561C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27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Research Question: </a:t>
            </a:r>
            <a:r>
              <a:rPr lang="en-US" sz="2000" i="1" dirty="0"/>
              <a:t>Can unsupervised machine learning identify anomalous patterns in standardized financial filings that may indicate potential financial irregularity, risk exposure, or reporting inconsistencies?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0B243-BA8B-4E4A-9264-26B92D2BC141}"/>
              </a:ext>
            </a:extLst>
          </p:cNvPr>
          <p:cNvSpPr txBox="1"/>
          <p:nvPr/>
        </p:nvSpPr>
        <p:spPr>
          <a:xfrm>
            <a:off x="1095375" y="3546137"/>
            <a:ext cx="10001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Null Hypothesis </a:t>
            </a:r>
          </a:p>
          <a:p>
            <a:r>
              <a:rPr lang="en-US" sz="2000" b="1" dirty="0"/>
              <a:t>	</a:t>
            </a:r>
            <a:r>
              <a:rPr lang="en-US" sz="2000" dirty="0"/>
              <a:t>There is no statistically detectable anomaly pattern in financial filings that differentiates 	high-risk or irregular companies from their peers. 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Alternate Hypothesis: </a:t>
            </a:r>
          </a:p>
          <a:p>
            <a:r>
              <a:rPr lang="en-US" sz="2000" b="1" dirty="0"/>
              <a:t>	</a:t>
            </a:r>
            <a:r>
              <a:rPr lang="en-US" sz="2000" dirty="0"/>
              <a:t>Statistically detectable anomalies exist in certain financial filings, indicating outliers in 	financial reporting that may reflect financial risk or irregularities.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913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5AEF-57A3-472B-B37A-5013E4E7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Data Analysis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3572-63E0-46B4-8AEF-934EF837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59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Data Collection:</a:t>
            </a:r>
          </a:p>
          <a:p>
            <a:pPr lvl="1"/>
            <a:r>
              <a:rPr lang="en-US" dirty="0"/>
              <a:t>SEC Filings Posted on a Quarterly Basis, with 10-Q (Quarter) and 10-K (Annual) data</a:t>
            </a:r>
          </a:p>
          <a:p>
            <a:pPr lvl="1"/>
            <a:r>
              <a:rPr lang="en-US" dirty="0"/>
              <a:t>Each filing broken up into separate 4 .txt files housing different details</a:t>
            </a:r>
          </a:p>
          <a:p>
            <a:pPr lvl="1"/>
            <a:r>
              <a:rPr lang="en-US" dirty="0"/>
              <a:t>Data needed to be downloaded, extracted, concatenated, and formed into a valid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After extraction, appropriate financial tags needed to be identified, and relevant timeframes / annual filings were filtered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B0E8B-EF43-4034-B4D8-297E90F9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53" y="1499746"/>
            <a:ext cx="4852789" cy="4677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E20A86-565A-498D-96BC-7EA86020242B}"/>
              </a:ext>
            </a:extLst>
          </p:cNvPr>
          <p:cNvSpPr txBox="1"/>
          <p:nvPr/>
        </p:nvSpPr>
        <p:spPr>
          <a:xfrm>
            <a:off x="8797917" y="6176963"/>
            <a:ext cx="1476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Courtesy of SEC.gov</a:t>
            </a:r>
          </a:p>
        </p:txBody>
      </p:sp>
    </p:spTree>
    <p:extLst>
      <p:ext uri="{BB962C8B-B14F-4D97-AF65-F5344CB8AC3E}">
        <p14:creationId xmlns:p14="http://schemas.microsoft.com/office/powerpoint/2010/main" val="64368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754D-54ED-4718-9254-EA9CA79C4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4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Selection of features were related primarily to financial reporting data: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75BD9A-DF23-44D7-8615-4DADE8C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Data Analysis Process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FD396-C3F4-452A-A7A6-67C5E60D2F0E}"/>
              </a:ext>
            </a:extLst>
          </p:cNvPr>
          <p:cNvSpPr txBox="1"/>
          <p:nvPr/>
        </p:nvSpPr>
        <p:spPr>
          <a:xfrm>
            <a:off x="1238250" y="2590799"/>
            <a:ext cx="4752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Stockholder Equity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Net Income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Operating Income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Assets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2AEAE-D5B5-49A3-B9FC-CBCD2EB7E90B}"/>
              </a:ext>
            </a:extLst>
          </p:cNvPr>
          <p:cNvSpPr txBox="1"/>
          <p:nvPr/>
        </p:nvSpPr>
        <p:spPr>
          <a:xfrm>
            <a:off x="6200777" y="2775465"/>
            <a:ext cx="4752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Liabilities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Cash on Hand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Retained Earnings &amp; Accumulated Deficit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Gross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Long Term Debt</a:t>
            </a:r>
          </a:p>
        </p:txBody>
      </p:sp>
    </p:spTree>
    <p:extLst>
      <p:ext uri="{BB962C8B-B14F-4D97-AF65-F5344CB8AC3E}">
        <p14:creationId xmlns:p14="http://schemas.microsoft.com/office/powerpoint/2010/main" val="406411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B872-4E4E-4501-B06C-3FE99D0A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Data Analysis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6B60-9D31-460A-B09B-44A6B77A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Creation of Flags to Assist Model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C0458-82A2-47F3-8982-D52CBC3BDF61}"/>
              </a:ext>
            </a:extLst>
          </p:cNvPr>
          <p:cNvSpPr txBox="1"/>
          <p:nvPr/>
        </p:nvSpPr>
        <p:spPr>
          <a:xfrm>
            <a:off x="838199" y="2726307"/>
            <a:ext cx="4781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Columns added to identify: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Financially Distressed Firms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Likely Data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Negative 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87842-F2FA-4819-84B2-57E311BB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49" y="2697445"/>
            <a:ext cx="6280719" cy="3389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FA5E6D-A270-46D6-832A-8DEB44E89B49}"/>
              </a:ext>
            </a:extLst>
          </p:cNvPr>
          <p:cNvSpPr txBox="1"/>
          <p:nvPr/>
        </p:nvSpPr>
        <p:spPr>
          <a:xfrm>
            <a:off x="666750" y="4624892"/>
            <a:ext cx="4429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flags were created to support the interpretation of outliers detected by the Isolation Forest Model</a:t>
            </a:r>
          </a:p>
        </p:txBody>
      </p:sp>
    </p:spTree>
    <p:extLst>
      <p:ext uri="{BB962C8B-B14F-4D97-AF65-F5344CB8AC3E}">
        <p14:creationId xmlns:p14="http://schemas.microsoft.com/office/powerpoint/2010/main" val="282112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0F64-163A-448D-AB82-68D79CB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Data Analysis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DB9D-0CFC-4F25-8643-8CFBFC39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6" y="1825625"/>
            <a:ext cx="4257674" cy="4127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Feature Engineering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Derived financial ratios were created from the existing dataset which are designed to reflect the business health and performance of individual firms, and provide deeper insight.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Null values in these ratios were identified to isolate firms that could be creating false or faulty filings and be flagged as anomalous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8F5C3-60D3-48B5-83FF-079ACCE44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91" y="1825625"/>
            <a:ext cx="6968971" cy="462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F7DAA-785F-41AE-8564-43B53495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331" y="5459324"/>
            <a:ext cx="2057687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0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E898-A576-47DB-8129-5D07D923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Data Analysis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F4AD-241C-4399-B69A-0D215F93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7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Firm Size &amp; Effect on 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special call out needs to be made for the size of some massive firms and their ratios effects on the 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chart illustrates the relative size of mega corporations compared to “typical” firms in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DBE0E-7B70-46BD-BF53-E6298C56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79" y="2486025"/>
            <a:ext cx="7169479" cy="351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1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1496</TotalTime>
  <Words>1108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Impact</vt:lpstr>
      <vt:lpstr>Roboto</vt:lpstr>
      <vt:lpstr>Office Theme</vt:lpstr>
      <vt:lpstr>D606: Data Science Capstone  Detecting Anomalous SEC Filings to Identify Financial Risk</vt:lpstr>
      <vt:lpstr>Who am I?</vt:lpstr>
      <vt:lpstr>Hypothesis and Research Question</vt:lpstr>
      <vt:lpstr>Hypothesis and Research Question</vt:lpstr>
      <vt:lpstr>Data Analysis Process</vt:lpstr>
      <vt:lpstr>Data Analysis Process</vt:lpstr>
      <vt:lpstr>Data Analysis Process</vt:lpstr>
      <vt:lpstr>Data Analysis Process</vt:lpstr>
      <vt:lpstr>Data Analysis Process</vt:lpstr>
      <vt:lpstr>Data Analysis Process</vt:lpstr>
      <vt:lpstr>Findings</vt:lpstr>
      <vt:lpstr>Findings</vt:lpstr>
      <vt:lpstr>Findings</vt:lpstr>
      <vt:lpstr>Findings</vt:lpstr>
      <vt:lpstr>Limitations</vt:lpstr>
      <vt:lpstr>Summary &amp; Expected Benefits</vt:lpstr>
      <vt:lpstr>Summary &amp; Expected Benefits</vt:lpstr>
      <vt:lpstr>Sources &amp; 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D606: Data Science Capstone  Detecting Anomalous SEC Filings to Identify Financial Risk</dc:title>
  <dc:creator>Bernard Connelly</dc:creator>
  <cp:lastModifiedBy>Bernard Connelly</cp:lastModifiedBy>
  <cp:revision>21</cp:revision>
  <dcterms:created xsi:type="dcterms:W3CDTF">2025-07-07T01:27:15Z</dcterms:created>
  <dcterms:modified xsi:type="dcterms:W3CDTF">2025-07-08T02:34:21Z</dcterms:modified>
</cp:coreProperties>
</file>