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64" r:id="rId5"/>
    <p:sldId id="259" r:id="rId6"/>
    <p:sldId id="257" r:id="rId7"/>
    <p:sldId id="260" r:id="rId8"/>
    <p:sldId id="265" r:id="rId9"/>
    <p:sldId id="266" r:id="rId10"/>
    <p:sldId id="263" r:id="rId11"/>
    <p:sldId id="267" r:id="rId12"/>
    <p:sldId id="268" r:id="rId13"/>
    <p:sldId id="26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63" autoAdjust="0"/>
  </p:normalViewPr>
  <p:slideViewPr>
    <p:cSldViewPr snapToGrid="0">
      <p:cViewPr varScale="1">
        <p:scale>
          <a:sx n="77" d="100"/>
          <a:sy n="77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71CC-209F-44A4-8F8A-9595D98746DD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C5CB0-7193-4459-8D84-85CC17236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91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B3DCBC6-7C2B-4C27-802B-BCE229800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305" y="786887"/>
            <a:ext cx="11449878" cy="2618554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HW14</a:t>
            </a:r>
            <a:r>
              <a:rPr lang="zh-TW" altLang="en-US" sz="5400" dirty="0"/>
              <a:t>期末</a:t>
            </a:r>
            <a:r>
              <a:rPr lang="en-US" altLang="zh-TW" sz="5400" dirty="0"/>
              <a:t>project </a:t>
            </a:r>
            <a:r>
              <a:rPr lang="en-US" altLang="zh-TW" sz="5400" dirty="0" smtClean="0"/>
              <a:t>_</a:t>
            </a:r>
            <a:r>
              <a:rPr lang="zh-TW" altLang="en-US" sz="5400" dirty="0" smtClean="0"/>
              <a:t>股票定價策略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5CB5DF50-9075-47FF-8211-BABA5FD7B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857" y="4111119"/>
            <a:ext cx="8637072" cy="1071095"/>
          </a:xfrm>
        </p:spPr>
        <p:txBody>
          <a:bodyPr/>
          <a:lstStyle/>
          <a:p>
            <a:r>
              <a:rPr lang="zh-TW" altLang="en-US" dirty="0"/>
              <a:t>吳佩芩</a:t>
            </a:r>
          </a:p>
        </p:txBody>
      </p:sp>
    </p:spTree>
    <p:extLst>
      <p:ext uri="{BB962C8B-B14F-4D97-AF65-F5344CB8AC3E}">
        <p14:creationId xmlns:p14="http://schemas.microsoft.com/office/powerpoint/2010/main" val="17581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0123"/>
            <a:ext cx="9603275" cy="1049235"/>
          </a:xfrm>
        </p:spPr>
        <p:txBody>
          <a:bodyPr/>
          <a:lstStyle/>
          <a:p>
            <a:r>
              <a:rPr lang="zh-TW" altLang="en-US" dirty="0" smtClean="0"/>
              <a:t>本淨比法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798907"/>
            <a:ext cx="8587494" cy="3294576"/>
          </a:xfrm>
        </p:spPr>
        <p:txBody>
          <a:bodyPr/>
          <a:lstStyle/>
          <a:p>
            <a:r>
              <a:rPr lang="en-US" altLang="zh-TW" dirty="0" smtClean="0"/>
              <a:t>PBR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當前價格除以每股淨值</a:t>
            </a:r>
            <a:endParaRPr lang="en-US" altLang="zh-TW" dirty="0" smtClean="0"/>
          </a:p>
          <a:p>
            <a:r>
              <a:rPr lang="zh-TW" altLang="en-US" dirty="0" smtClean="0"/>
              <a:t>價格</a:t>
            </a:r>
            <a:r>
              <a:rPr lang="zh-TW" altLang="en-US" dirty="0"/>
              <a:t>定義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便宜價 </a:t>
            </a:r>
            <a:r>
              <a:rPr lang="en-US" altLang="zh-TW" dirty="0"/>
              <a:t>: </a:t>
            </a:r>
            <a:r>
              <a:rPr lang="zh-TW" altLang="en-US" dirty="0"/>
              <a:t>當前股價 </a:t>
            </a:r>
            <a:r>
              <a:rPr lang="en-US" altLang="zh-TW" dirty="0" smtClean="0"/>
              <a:t>&lt;=</a:t>
            </a:r>
            <a:r>
              <a:rPr lang="zh-TW" altLang="en-US" dirty="0" smtClean="0"/>
              <a:t> 最低</a:t>
            </a:r>
            <a:r>
              <a:rPr lang="en-US" altLang="zh-TW" dirty="0" smtClean="0"/>
              <a:t>PBR</a:t>
            </a:r>
            <a:r>
              <a:rPr lang="zh-TW" altLang="en-US" dirty="0" smtClean="0"/>
              <a:t>平均*最新淨值</a:t>
            </a:r>
            <a:endParaRPr lang="en-US" altLang="zh-TW" dirty="0"/>
          </a:p>
          <a:p>
            <a:pPr lvl="1"/>
            <a:r>
              <a:rPr lang="zh-TW" altLang="en-US" dirty="0" smtClean="0"/>
              <a:t>合理價 </a:t>
            </a:r>
            <a:r>
              <a:rPr lang="en-US" altLang="zh-TW" dirty="0" smtClean="0"/>
              <a:t>:</a:t>
            </a:r>
            <a:r>
              <a:rPr lang="zh-TW" altLang="en-US" dirty="0"/>
              <a:t>最低</a:t>
            </a:r>
            <a:r>
              <a:rPr lang="en-US" altLang="zh-TW" dirty="0"/>
              <a:t>PBR</a:t>
            </a:r>
            <a:r>
              <a:rPr lang="zh-TW" altLang="en-US" dirty="0"/>
              <a:t>平均*最新</a:t>
            </a:r>
            <a:r>
              <a:rPr lang="zh-TW" altLang="en-US" dirty="0" smtClean="0"/>
              <a:t>淨值 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 當前股價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&lt;</a:t>
            </a:r>
            <a:r>
              <a:rPr lang="zh-TW" altLang="en-US" dirty="0" smtClean="0">
                <a:sym typeface="Wingdings" panose="05000000000000000000" pitchFamily="2" charset="2"/>
              </a:rPr>
              <a:t>  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PBR</a:t>
            </a:r>
            <a:r>
              <a:rPr lang="zh-TW" altLang="en-US" dirty="0"/>
              <a:t>平均*最新淨值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昂貴</a:t>
            </a:r>
            <a:r>
              <a:rPr lang="zh-TW" altLang="en-US" dirty="0"/>
              <a:t>價 </a:t>
            </a:r>
            <a:r>
              <a:rPr lang="en-US" altLang="zh-TW" dirty="0" smtClean="0"/>
              <a:t>:</a:t>
            </a:r>
            <a:r>
              <a:rPr lang="zh-TW" altLang="en-US" dirty="0" smtClean="0"/>
              <a:t>當前股價 </a:t>
            </a:r>
            <a:r>
              <a:rPr lang="en-US" altLang="zh-TW" dirty="0" smtClean="0"/>
              <a:t>&gt;=</a:t>
            </a:r>
            <a:r>
              <a:rPr lang="zh-TW" altLang="en-US" dirty="0" smtClean="0"/>
              <a:t> 最高</a:t>
            </a:r>
            <a:r>
              <a:rPr lang="en-US" altLang="zh-TW" dirty="0"/>
              <a:t>PBR</a:t>
            </a:r>
            <a:r>
              <a:rPr lang="zh-TW" altLang="en-US" dirty="0"/>
              <a:t>平均*最新淨值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="" xmlns:a16="http://schemas.microsoft.com/office/drawing/2014/main" id="{F9A37077-33CF-4CEC-975E-EADE356D23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t="39291" r="13655" b="37163"/>
          <a:stretch/>
        </p:blipFill>
        <p:spPr>
          <a:xfrm>
            <a:off x="8017584" y="267853"/>
            <a:ext cx="2975093" cy="2101553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2361984" y="2930277"/>
            <a:ext cx="8054224" cy="3901039"/>
            <a:chOff x="3700759" y="2002559"/>
            <a:chExt cx="7655549" cy="375668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0759" y="2002559"/>
              <a:ext cx="7655549" cy="375668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700759" y="3560639"/>
              <a:ext cx="698388" cy="5168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148516" y="3469001"/>
              <a:ext cx="1207792" cy="11228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707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6235" y="820047"/>
            <a:ext cx="9603275" cy="3294576"/>
          </a:xfrm>
        </p:spPr>
        <p:txBody>
          <a:bodyPr/>
          <a:lstStyle/>
          <a:p>
            <a:r>
              <a:rPr lang="zh-TW" altLang="en-US" dirty="0" smtClean="0"/>
              <a:t>爬蟲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47" y="1526484"/>
            <a:ext cx="10830847" cy="45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5809" y="909500"/>
            <a:ext cx="9603275" cy="3294576"/>
          </a:xfrm>
        </p:spPr>
        <p:txBody>
          <a:bodyPr/>
          <a:lstStyle/>
          <a:p>
            <a:r>
              <a:rPr lang="zh-TW" altLang="en-US" dirty="0" smtClean="0"/>
              <a:t>估價方式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98" y="1843916"/>
            <a:ext cx="5787057" cy="281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1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0269" y="913567"/>
            <a:ext cx="9603275" cy="1049235"/>
          </a:xfrm>
        </p:spPr>
        <p:txBody>
          <a:bodyPr/>
          <a:lstStyle/>
          <a:p>
            <a:r>
              <a:rPr lang="zh-TW" altLang="en-US" dirty="0"/>
              <a:t>本益比法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68" y="2343993"/>
            <a:ext cx="9603275" cy="3294576"/>
          </a:xfrm>
        </p:spPr>
        <p:txBody>
          <a:bodyPr/>
          <a:lstStyle/>
          <a:p>
            <a:r>
              <a:rPr lang="en-US" altLang="zh-TW" dirty="0" smtClean="0"/>
              <a:t>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當前價格除以</a:t>
            </a:r>
            <a:r>
              <a:rPr lang="en-US" altLang="zh-TW" dirty="0" smtClean="0"/>
              <a:t>EPS</a:t>
            </a:r>
          </a:p>
          <a:p>
            <a:r>
              <a:rPr lang="zh-TW" altLang="en-US" dirty="0"/>
              <a:t>價格定義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便宜價 </a:t>
            </a:r>
            <a:r>
              <a:rPr lang="en-US" altLang="zh-TW" dirty="0"/>
              <a:t>: </a:t>
            </a:r>
            <a:r>
              <a:rPr lang="zh-TW" altLang="en-US" dirty="0"/>
              <a:t>當前股價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zh-TW" altLang="en-US" dirty="0" smtClean="0"/>
              <a:t>最低</a:t>
            </a:r>
            <a:r>
              <a:rPr lang="en-US" altLang="zh-TW" dirty="0" smtClean="0"/>
              <a:t>PER</a:t>
            </a:r>
            <a:r>
              <a:rPr lang="zh-TW" altLang="en-US" dirty="0" smtClean="0"/>
              <a:t>平均*預估未來四季</a:t>
            </a:r>
            <a:r>
              <a:rPr lang="en-US" altLang="zh-TW" dirty="0" smtClean="0"/>
              <a:t>eps</a:t>
            </a:r>
          </a:p>
          <a:p>
            <a:pPr lvl="1"/>
            <a:r>
              <a:rPr lang="zh-TW" altLang="en-US" dirty="0" smtClean="0"/>
              <a:t>合理</a:t>
            </a:r>
            <a:r>
              <a:rPr lang="zh-TW" altLang="en-US" dirty="0"/>
              <a:t>價 </a:t>
            </a:r>
            <a:r>
              <a:rPr lang="en-US" altLang="zh-TW" dirty="0"/>
              <a:t>:</a:t>
            </a:r>
            <a:r>
              <a:rPr lang="zh-TW" altLang="en-US" dirty="0"/>
              <a:t>最低</a:t>
            </a:r>
            <a:r>
              <a:rPr lang="en-US" altLang="zh-TW" dirty="0" smtClean="0"/>
              <a:t>PER</a:t>
            </a:r>
            <a:r>
              <a:rPr lang="zh-TW" altLang="en-US" dirty="0"/>
              <a:t>平均</a:t>
            </a:r>
            <a:r>
              <a:rPr lang="zh-TW" altLang="en-US" dirty="0" smtClean="0"/>
              <a:t>*</a:t>
            </a:r>
            <a:r>
              <a:rPr lang="zh-TW" altLang="en-US" dirty="0"/>
              <a:t>預估未來四季</a:t>
            </a:r>
            <a:r>
              <a:rPr lang="en-US" altLang="zh-TW" dirty="0"/>
              <a:t>eps 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 </a:t>
            </a:r>
            <a:r>
              <a:rPr lang="zh-TW" altLang="en-US" dirty="0"/>
              <a:t>當前股價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&lt;</a:t>
            </a:r>
            <a:r>
              <a:rPr lang="zh-TW" altLang="en-US" dirty="0">
                <a:sym typeface="Wingdings" panose="05000000000000000000" pitchFamily="2" charset="2"/>
              </a:rPr>
              <a:t>  </a:t>
            </a:r>
            <a:r>
              <a:rPr lang="zh-TW" altLang="en-US" dirty="0"/>
              <a:t>最高</a:t>
            </a:r>
            <a:r>
              <a:rPr lang="en-US" altLang="zh-TW" dirty="0" smtClean="0"/>
              <a:t>PER</a:t>
            </a:r>
            <a:r>
              <a:rPr lang="zh-TW" altLang="en-US" dirty="0"/>
              <a:t>平均</a:t>
            </a:r>
            <a:r>
              <a:rPr lang="zh-TW" altLang="en-US" dirty="0" smtClean="0"/>
              <a:t>*</a:t>
            </a:r>
            <a:r>
              <a:rPr lang="zh-TW" altLang="en-US" dirty="0"/>
              <a:t>預估未來四季</a:t>
            </a:r>
            <a:r>
              <a:rPr lang="en-US" altLang="zh-TW" dirty="0" smtClean="0"/>
              <a:t>eps</a:t>
            </a:r>
          </a:p>
          <a:p>
            <a:pPr lvl="1"/>
            <a:r>
              <a:rPr lang="zh-TW" altLang="en-US" dirty="0" smtClean="0"/>
              <a:t>昂貴</a:t>
            </a:r>
            <a:r>
              <a:rPr lang="zh-TW" altLang="en-US" dirty="0"/>
              <a:t>價 </a:t>
            </a:r>
            <a:r>
              <a:rPr lang="en-US" altLang="zh-TW" dirty="0"/>
              <a:t>:</a:t>
            </a:r>
            <a:r>
              <a:rPr lang="zh-TW" altLang="en-US" dirty="0"/>
              <a:t>當前股價 </a:t>
            </a:r>
            <a:r>
              <a:rPr lang="en-US" altLang="zh-TW" dirty="0"/>
              <a:t>&gt;=</a:t>
            </a:r>
            <a:r>
              <a:rPr lang="zh-TW" altLang="en-US" dirty="0"/>
              <a:t> 最高</a:t>
            </a:r>
            <a:r>
              <a:rPr lang="en-US" altLang="zh-TW" dirty="0" smtClean="0"/>
              <a:t>PER</a:t>
            </a:r>
            <a:r>
              <a:rPr lang="zh-TW" altLang="en-US" dirty="0"/>
              <a:t>平均</a:t>
            </a:r>
            <a:r>
              <a:rPr lang="zh-TW" altLang="en-US" dirty="0" smtClean="0"/>
              <a:t>*</a:t>
            </a:r>
            <a:r>
              <a:rPr lang="zh-TW" altLang="en-US" dirty="0"/>
              <a:t>預估未來四季</a:t>
            </a:r>
            <a:r>
              <a:rPr lang="en-US" altLang="zh-TW" dirty="0"/>
              <a:t>eps</a:t>
            </a:r>
            <a:endParaRPr lang="zh-TW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="" xmlns:a16="http://schemas.microsoft.com/office/drawing/2014/main" id="{34827DFF-D336-490E-AC1A-7923144869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t="34042" r="13655" b="32482"/>
          <a:stretch/>
        </p:blipFill>
        <p:spPr>
          <a:xfrm>
            <a:off x="7382055" y="112747"/>
            <a:ext cx="3064673" cy="307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3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6235" y="820047"/>
            <a:ext cx="9603275" cy="3294576"/>
          </a:xfrm>
        </p:spPr>
        <p:txBody>
          <a:bodyPr/>
          <a:lstStyle/>
          <a:p>
            <a:r>
              <a:rPr lang="zh-TW" altLang="en-US" dirty="0" smtClean="0"/>
              <a:t>爬蟲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5" y="1482379"/>
            <a:ext cx="11004344" cy="466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5809" y="909500"/>
            <a:ext cx="9603275" cy="3294576"/>
          </a:xfrm>
        </p:spPr>
        <p:txBody>
          <a:bodyPr/>
          <a:lstStyle/>
          <a:p>
            <a:r>
              <a:rPr lang="zh-TW" altLang="en-US" dirty="0" smtClean="0"/>
              <a:t>估價方式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88" y="1934817"/>
            <a:ext cx="7327032" cy="29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7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18ABF40-BED3-4E67-82B9-80DD4F10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853933"/>
            <a:ext cx="9603275" cy="1049235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艾蜜莉定存股的估價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441A8D3-1C51-4FA2-A35C-D665913D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股利相對穩定的定存股，最適合的估價方式就是「股利法」了，我們用持有「債券」的概念來想，如果純領股利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年會回本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相當於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6.6 %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殖利率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Emily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會覺得股價很便宜。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因此公式為：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其實就是殖利率的倒數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股利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 15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＝ 便宜價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殖利率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6.6%)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股利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 20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＝ 合理價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殖利率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5%)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股利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 30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＝ 昂貴價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殖利率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3.3%)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80" y="-149087"/>
            <a:ext cx="316718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860" y="-149087"/>
            <a:ext cx="316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18ABF40-BED3-4E67-82B9-80DD4F10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極簡投資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(APP)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="" xmlns:a16="http://schemas.microsoft.com/office/drawing/2014/main" id="{AD107164-1301-4433-B080-0146261574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38298" r="13962" b="36454"/>
          <a:stretch/>
        </p:blipFill>
        <p:spPr>
          <a:xfrm>
            <a:off x="528535" y="1520649"/>
            <a:ext cx="3715967" cy="2814647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="" xmlns:a16="http://schemas.microsoft.com/office/drawing/2014/main" id="{3CE67044-AC3B-482B-B5AA-9C92C275A4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38157" r="13962" b="36595"/>
          <a:stretch/>
        </p:blipFill>
        <p:spPr>
          <a:xfrm>
            <a:off x="528534" y="3678228"/>
            <a:ext cx="3715967" cy="2814647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="" xmlns:a16="http://schemas.microsoft.com/office/drawing/2014/main" id="{34827DFF-D336-490E-AC1A-7923144869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t="34042" r="13655" b="32482"/>
          <a:stretch/>
        </p:blipFill>
        <p:spPr>
          <a:xfrm>
            <a:off x="4405005" y="1812338"/>
            <a:ext cx="3715967" cy="3731780"/>
          </a:xfrm>
          <a:prstGeom prst="rect">
            <a:avLst/>
          </a:prstGeo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="" xmlns:a16="http://schemas.microsoft.com/office/drawing/2014/main" id="{F9A37077-33CF-4CEC-975E-EADE356D23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t="39291" r="13655" b="37163"/>
          <a:stretch/>
        </p:blipFill>
        <p:spPr>
          <a:xfrm>
            <a:off x="8281475" y="2365780"/>
            <a:ext cx="3715969" cy="2624895"/>
          </a:xfrm>
          <a:prstGeom prst="rect">
            <a:avLst/>
          </a:prstGeom>
        </p:spPr>
      </p:pic>
      <p:sp>
        <p:nvSpPr>
          <p:cNvPr id="12" name="語音泡泡: 矩形 11">
            <a:extLst>
              <a:ext uri="{FF2B5EF4-FFF2-40B4-BE49-F238E27FC236}">
                <a16:creationId xmlns="" xmlns:a16="http://schemas.microsoft.com/office/drawing/2014/main" id="{EDCFF385-5A1C-45C6-9CFA-AA0B2A8E350C}"/>
              </a:ext>
            </a:extLst>
          </p:cNvPr>
          <p:cNvSpPr/>
          <p:nvPr/>
        </p:nvSpPr>
        <p:spPr>
          <a:xfrm>
            <a:off x="4887577" y="974517"/>
            <a:ext cx="1668544" cy="678730"/>
          </a:xfrm>
          <a:prstGeom prst="wedgeRectCallout">
            <a:avLst>
              <a:gd name="adj1" fmla="val -166031"/>
              <a:gd name="adj2" fmla="val 8055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殖利率的倒數</a:t>
            </a:r>
          </a:p>
        </p:txBody>
      </p:sp>
      <p:sp>
        <p:nvSpPr>
          <p:cNvPr id="13" name="語音泡泡: 矩形 12">
            <a:extLst>
              <a:ext uri="{FF2B5EF4-FFF2-40B4-BE49-F238E27FC236}">
                <a16:creationId xmlns="" xmlns:a16="http://schemas.microsoft.com/office/drawing/2014/main" id="{6AB2530B-C018-4D0E-8ADB-F995F2CB1EC6}"/>
              </a:ext>
            </a:extLst>
          </p:cNvPr>
          <p:cNvSpPr/>
          <p:nvPr/>
        </p:nvSpPr>
        <p:spPr>
          <a:xfrm>
            <a:off x="5384533" y="5907339"/>
            <a:ext cx="3615400" cy="678730"/>
          </a:xfrm>
          <a:prstGeom prst="wedgeRectCallout">
            <a:avLst>
              <a:gd name="adj1" fmla="val -80244"/>
              <a:gd name="adj2" fmla="val -7222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年中最高價、最低價、平均價</a:t>
            </a:r>
          </a:p>
        </p:txBody>
      </p:sp>
    </p:spTree>
    <p:extLst>
      <p:ext uri="{BB962C8B-B14F-4D97-AF65-F5344CB8AC3E}">
        <p14:creationId xmlns:p14="http://schemas.microsoft.com/office/powerpoint/2010/main" val="7035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簡單存股</a:t>
            </a:r>
            <a:r>
              <a:rPr lang="en-US" altLang="zh-TW" dirty="0" smtClean="0"/>
              <a:t>(APP)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506" y="0"/>
            <a:ext cx="4064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cs typeface="Times New Roman" panose="02020603050405020304" pitchFamily="18" charset="0"/>
              </a:rPr>
              <a:t>股利</a:t>
            </a:r>
            <a:r>
              <a:rPr lang="zh-TW" altLang="en-US" dirty="0" smtClean="0">
                <a:latin typeface="+mj-ea"/>
                <a:cs typeface="Times New Roman" panose="02020603050405020304" pitchFamily="18" charset="0"/>
              </a:rPr>
              <a:t>法</a:t>
            </a:r>
            <a:r>
              <a:rPr lang="en-US" altLang="zh-TW" dirty="0" smtClean="0">
                <a:latin typeface="+mj-ea"/>
                <a:cs typeface="Times New Roman" panose="02020603050405020304" pitchFamily="18" charset="0"/>
              </a:rPr>
              <a:t>_</a:t>
            </a:r>
            <a:r>
              <a:rPr lang="zh-TW" altLang="en-US" dirty="0" smtClean="0">
                <a:latin typeface="+mj-ea"/>
              </a:rPr>
              <a:t>殖</a:t>
            </a:r>
            <a:r>
              <a:rPr lang="zh-TW" altLang="en-US" dirty="0">
                <a:latin typeface="+mj-ea"/>
              </a:rPr>
              <a:t>利率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殖利率 </a:t>
            </a:r>
            <a:r>
              <a:rPr lang="en-US" altLang="zh-TW" dirty="0" smtClean="0"/>
              <a:t>=</a:t>
            </a:r>
            <a:r>
              <a:rPr lang="zh-TW" altLang="en-US" dirty="0" smtClean="0"/>
              <a:t> 公司</a:t>
            </a:r>
            <a:r>
              <a:rPr lang="zh-TW" altLang="en-US" dirty="0"/>
              <a:t>年度股利除以當前</a:t>
            </a:r>
            <a:r>
              <a:rPr lang="zh-TW" altLang="en-US" dirty="0" smtClean="0"/>
              <a:t>股價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價格定義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採艾蜜莉數值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便宜價 </a:t>
            </a:r>
            <a:r>
              <a:rPr lang="en-US" altLang="zh-TW" dirty="0" smtClean="0"/>
              <a:t>: </a:t>
            </a:r>
            <a:r>
              <a:rPr lang="zh-TW" altLang="en-US" dirty="0" smtClean="0"/>
              <a:t>殖利率 </a:t>
            </a:r>
            <a:r>
              <a:rPr lang="en-US" altLang="zh-TW" dirty="0" smtClean="0"/>
              <a:t>&gt;=6.6%</a:t>
            </a:r>
          </a:p>
          <a:p>
            <a:pPr lvl="1"/>
            <a:r>
              <a:rPr lang="zh-TW" altLang="en-US" dirty="0" smtClean="0"/>
              <a:t>合理價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3.3%&lt;</a:t>
            </a:r>
            <a:r>
              <a:rPr lang="zh-TW" altLang="en-US" dirty="0" smtClean="0"/>
              <a:t> 殖</a:t>
            </a:r>
            <a:r>
              <a:rPr lang="zh-TW" altLang="en-US" dirty="0"/>
              <a:t>利率 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 </a:t>
            </a:r>
            <a:r>
              <a:rPr lang="en-US" altLang="zh-TW" dirty="0" smtClean="0"/>
              <a:t>6.6%</a:t>
            </a:r>
          </a:p>
          <a:p>
            <a:pPr lvl="1"/>
            <a:r>
              <a:rPr lang="zh-TW" altLang="en-US" dirty="0"/>
              <a:t>昂貴</a:t>
            </a:r>
            <a:r>
              <a:rPr lang="zh-TW" altLang="en-US" dirty="0" smtClean="0"/>
              <a:t>價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殖</a:t>
            </a:r>
            <a:r>
              <a:rPr lang="zh-TW" altLang="en-US" dirty="0"/>
              <a:t>利率 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&lt;=</a:t>
            </a:r>
            <a:r>
              <a:rPr lang="zh-TW" altLang="en-US" dirty="0" smtClean="0"/>
              <a:t> </a:t>
            </a:r>
            <a:r>
              <a:rPr lang="en-US" altLang="zh-TW" dirty="0"/>
              <a:t>3.3%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="" xmlns:a16="http://schemas.microsoft.com/office/drawing/2014/main" id="{AD107164-1301-4433-B080-0146261574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38298" r="13962" b="36454"/>
          <a:stretch/>
        </p:blipFill>
        <p:spPr>
          <a:xfrm>
            <a:off x="6800126" y="953324"/>
            <a:ext cx="3715967" cy="281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4734"/>
            <a:ext cx="9603275" cy="1049235"/>
          </a:xfrm>
        </p:spPr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5991" y="979074"/>
            <a:ext cx="9603275" cy="5531056"/>
          </a:xfrm>
        </p:spPr>
        <p:txBody>
          <a:bodyPr/>
          <a:lstStyle/>
          <a:p>
            <a:r>
              <a:rPr lang="zh-TW" altLang="en-US" dirty="0" smtClean="0"/>
              <a:t>匯入股票資訊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資料格式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569" y="498942"/>
            <a:ext cx="8724900" cy="304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730" y="3744602"/>
            <a:ext cx="5121965" cy="296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930" y="899560"/>
            <a:ext cx="9603275" cy="5779536"/>
          </a:xfrm>
        </p:spPr>
        <p:txBody>
          <a:bodyPr/>
          <a:lstStyle/>
          <a:p>
            <a:r>
              <a:rPr lang="zh-TW" altLang="en-US" dirty="0"/>
              <a:t>判斷式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6182034" y="3319668"/>
            <a:ext cx="11971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444904" y="2795795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2" y="1633563"/>
            <a:ext cx="5713929" cy="36153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848" y="320121"/>
            <a:ext cx="3344820" cy="624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高低價法</a:t>
            </a:r>
            <a:r>
              <a:rPr lang="en-US" altLang="zh-TW" dirty="0" smtClean="0"/>
              <a:t>_</a:t>
            </a:r>
            <a:r>
              <a:rPr lang="zh-TW" altLang="en-US" dirty="0" smtClean="0"/>
              <a:t>股價平均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X</a:t>
            </a:r>
            <a:r>
              <a:rPr lang="zh-TW" altLang="en-US" dirty="0" smtClean="0"/>
              <a:t>年內股價平均</a:t>
            </a:r>
            <a:endParaRPr lang="en-US" altLang="zh-TW" dirty="0" smtClean="0"/>
          </a:p>
          <a:p>
            <a:r>
              <a:rPr lang="zh-TW" altLang="en-US" dirty="0"/>
              <a:t>價格定義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便宜價 </a:t>
            </a:r>
            <a:r>
              <a:rPr lang="en-US" altLang="zh-TW" dirty="0"/>
              <a:t>: </a:t>
            </a:r>
            <a:r>
              <a:rPr lang="zh-TW" altLang="en-US" dirty="0" smtClean="0"/>
              <a:t>當前股價 </a:t>
            </a:r>
            <a:r>
              <a:rPr lang="en-US" altLang="zh-TW" dirty="0" smtClean="0"/>
              <a:t>&lt;=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年內</a:t>
            </a:r>
            <a:r>
              <a:rPr lang="zh-TW" altLang="en-US" dirty="0"/>
              <a:t>股價</a:t>
            </a:r>
            <a:r>
              <a:rPr lang="zh-TW" altLang="en-US" dirty="0" smtClean="0"/>
              <a:t>平均</a:t>
            </a:r>
            <a:endParaRPr lang="en-US" altLang="zh-TW" dirty="0"/>
          </a:p>
          <a:p>
            <a:pPr lvl="1"/>
            <a:r>
              <a:rPr lang="zh-TW" altLang="en-US" dirty="0"/>
              <a:t>合理價 </a:t>
            </a:r>
            <a:r>
              <a:rPr lang="en-US" altLang="zh-TW" dirty="0"/>
              <a:t>: X</a:t>
            </a:r>
            <a:r>
              <a:rPr lang="zh-TW" altLang="en-US" dirty="0"/>
              <a:t> 年內股價平均</a:t>
            </a:r>
            <a:endParaRPr lang="en-US" altLang="zh-TW" dirty="0"/>
          </a:p>
          <a:p>
            <a:pPr lvl="1"/>
            <a:r>
              <a:rPr lang="zh-TW" altLang="en-US" dirty="0" smtClean="0"/>
              <a:t>昂貴</a:t>
            </a:r>
            <a:r>
              <a:rPr lang="zh-TW" altLang="en-US" dirty="0"/>
              <a:t>價 </a:t>
            </a:r>
            <a:r>
              <a:rPr lang="en-US" altLang="zh-TW" dirty="0" smtClean="0"/>
              <a:t>:</a:t>
            </a:r>
            <a:r>
              <a:rPr lang="zh-TW" altLang="en-US" dirty="0"/>
              <a:t>當前</a:t>
            </a:r>
            <a:r>
              <a:rPr lang="zh-TW" altLang="en-US" dirty="0" smtClean="0"/>
              <a:t>股價 </a:t>
            </a:r>
            <a:r>
              <a:rPr lang="en-US" altLang="zh-TW" dirty="0" smtClean="0"/>
              <a:t>&gt;= 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年內</a:t>
            </a:r>
            <a:r>
              <a:rPr lang="zh-TW" altLang="en-US" dirty="0"/>
              <a:t>股價平均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="" xmlns:a16="http://schemas.microsoft.com/office/drawing/2014/main" id="{3CE67044-AC3B-482B-B5AA-9C92C275A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0" t="38157" r="13962" b="36595"/>
          <a:stretch/>
        </p:blipFill>
        <p:spPr>
          <a:xfrm>
            <a:off x="7376595" y="953324"/>
            <a:ext cx="3715967" cy="281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5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98559"/>
            <a:ext cx="9603275" cy="1049235"/>
          </a:xfrm>
        </p:spPr>
        <p:txBody>
          <a:bodyPr/>
          <a:lstStyle/>
          <a:p>
            <a:r>
              <a:rPr lang="zh-TW" altLang="en-US" dirty="0" smtClean="0"/>
              <a:t>程式碼 </a:t>
            </a:r>
            <a:r>
              <a:rPr lang="en-US" altLang="zh-TW" dirty="0" smtClean="0"/>
              <a:t>(X=2)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661" y="0"/>
            <a:ext cx="7419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04537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16875</TotalTime>
  <Words>378</Words>
  <Application>Microsoft Office PowerPoint</Application>
  <PresentationFormat>寬螢幕</PresentationFormat>
  <Paragraphs>59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Century Gothic</vt:lpstr>
      <vt:lpstr>Times New Roman</vt:lpstr>
      <vt:lpstr>Wingdings</vt:lpstr>
      <vt:lpstr>圖庫</vt:lpstr>
      <vt:lpstr>HW14期末project _股票定價策略</vt:lpstr>
      <vt:lpstr>艾蜜莉定存股的估價方式</vt:lpstr>
      <vt:lpstr>極簡投資(APP)</vt:lpstr>
      <vt:lpstr>簡單存股(APP)</vt:lpstr>
      <vt:lpstr>股利法_殖利率</vt:lpstr>
      <vt:lpstr>程式碼</vt:lpstr>
      <vt:lpstr>PowerPoint 簡報</vt:lpstr>
      <vt:lpstr>高低價法_股價平均</vt:lpstr>
      <vt:lpstr>程式碼 (X=2)</vt:lpstr>
      <vt:lpstr>本淨比法</vt:lpstr>
      <vt:lpstr>程式碼</vt:lpstr>
      <vt:lpstr>PowerPoint 簡報</vt:lpstr>
      <vt:lpstr>本益比法</vt:lpstr>
      <vt:lpstr>程式碼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HW10_Stock-Prediction-Models</dc:title>
  <dc:creator>吳佩芩</dc:creator>
  <cp:lastModifiedBy>coco31429@yahoo.com.tw</cp:lastModifiedBy>
  <cp:revision>97</cp:revision>
  <dcterms:created xsi:type="dcterms:W3CDTF">2021-05-12T03:40:05Z</dcterms:created>
  <dcterms:modified xsi:type="dcterms:W3CDTF">2021-06-24T18:01:02Z</dcterms:modified>
</cp:coreProperties>
</file>