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einzol05/Stock-Prediction-Models/blob/master/stack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Stacking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堆疊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5CB0-7193-4459-8D84-85CC172369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36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dirty="0" smtClean="0"/>
              <a:t>Turtle-trading agent:</a:t>
            </a:r>
            <a:r>
              <a:rPr lang="zh-TW" altLang="en-US" dirty="0" smtClean="0"/>
              <a:t>海龜交易法則，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六大基本原則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:Markets - What to buy or sell(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標的物的選擇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)Position Sizing - How much to buy or sell(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哪個價位應該買進或賣出多少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)Entries - When to buy or sell(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進場或出場時機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)Stops - When to get out of a losing position(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何時止損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)Exits - When to get out of a winning position(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何時獲利了結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)Tactics - How to buy or sell(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買進或賣出策略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Moving-average agent: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指數移動平均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C5CB0-7193-4459-8D84-85CC172369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1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useinzol05/Stock-Prediction-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einzol05/Stock-Prediction-Models/blob/master/deep-learnin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seinzol05/Stock-Prediction-Models/blob/master/stacking" TargetMode="External"/><Relationship Id="rId5" Type="http://schemas.openxmlformats.org/officeDocument/2006/relationships/hyperlink" Target="https://github.com/huseinzol05/Stock-Prediction-Models/blob/master/deep-learning/sentiment-consensus.ipynb" TargetMode="External"/><Relationship Id="rId4" Type="http://schemas.openxmlformats.org/officeDocument/2006/relationships/hyperlink" Target="https://github.com/huseinzol05/Stock-Prediction-Models/blob/master/deep-learning/how-to-forecast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einzol05/Stock-Prediction-Models/blob/master/misc/outliers.ipynb" TargetMode="External"/><Relationship Id="rId2" Type="http://schemas.openxmlformats.org/officeDocument/2006/relationships/hyperlink" Target="https://github.com/huseinzol05/Stock-Prediction-Models/blob/master/misc/tesla-study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huseinzol05/Stock-Prediction-Models/blob/master/misc/which-stock.ipynb" TargetMode="External"/><Relationship Id="rId4" Type="http://schemas.openxmlformats.org/officeDocument/2006/relationships/hyperlink" Target="https://github.com/huseinzol05/Stock-Prediction-Models/blob/master/misc/overbought-oversold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einzol05/Stock-Prediction-Models/blob/master/simulation/monte-carlo-dynamic-volatility.ipynb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huseinzol05/Stock-Prediction-Models/blob/master/simulation/monte-carlo-drif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forfinance.net/2017/01/21/investment-portfolio-optimisation-with-python/" TargetMode="External"/><Relationship Id="rId5" Type="http://schemas.openxmlformats.org/officeDocument/2006/relationships/hyperlink" Target="https://github.com/huseinzol05/Stock-Prediction-Models/blob/master/simulation/portfolio-optimization.ipynb" TargetMode="External"/><Relationship Id="rId4" Type="http://schemas.openxmlformats.org/officeDocument/2006/relationships/hyperlink" Target="https://github.com/huseinzol05/Stock-Prediction-Models/blob/master/simulation/multivariate-drift-monte-carlo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seinzol05/Stock-Prediction-Models/blob/master/misc/kijang-emas-bank-negara.ipynb" TargetMode="External"/><Relationship Id="rId3" Type="http://schemas.openxmlformats.org/officeDocument/2006/relationships/hyperlink" Target="https://github.com/huseinzol05/Stock-Prediction-Models/blob/master/deep-learning/1.lstm.ipynb" TargetMode="External"/><Relationship Id="rId7" Type="http://schemas.openxmlformats.org/officeDocument/2006/relationships/hyperlink" Target="https://github.com/huseinzol05/Stock-Prediction-Models/blob/master/misc/bitcoin-analysis-lstm.ipynb" TargetMode="External"/><Relationship Id="rId2" Type="http://schemas.openxmlformats.org/officeDocument/2006/relationships/hyperlink" Target="https://github.com/huseinzol05/Stock-Prediction-Models/blob/master/stock-forecasting-j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seinzol05/Stock-Prediction-Models/blob/master/misc/fashion-forecasting.ipynb" TargetMode="External"/><Relationship Id="rId5" Type="http://schemas.openxmlformats.org/officeDocument/2006/relationships/hyperlink" Target="https://github.com/huseinzol05/Stock-Prediction-Models/blob/master/misc" TargetMode="External"/><Relationship Id="rId4" Type="http://schemas.openxmlformats.org/officeDocument/2006/relationships/hyperlink" Target="https://github.com/huseinzol05/Stock-Prediction-Models/blob/master/agent/simple-agent.ipyn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945913"/>
            <a:ext cx="11449878" cy="2618554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HW10_Stock-Prediction-Models(1)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48" y="3922276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01813"/>
            <a:ext cx="9603275" cy="5987222"/>
          </a:xfrm>
        </p:spPr>
        <p:txBody>
          <a:bodyPr/>
          <a:lstStyle/>
          <a:p>
            <a:r>
              <a:rPr lang="en-US" altLang="zh-TW" dirty="0" smtClean="0"/>
              <a:t>cut </a:t>
            </a:r>
            <a:r>
              <a:rPr lang="en-US" altLang="zh-TW" dirty="0"/>
              <a:t>the dataset to train and test datasets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class Model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66" y="848701"/>
            <a:ext cx="2943225" cy="1095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99" y="2063889"/>
            <a:ext cx="5700600" cy="4794111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6662" y="-7507"/>
            <a:ext cx="9603275" cy="1049235"/>
          </a:xfrm>
        </p:spPr>
        <p:txBody>
          <a:bodyPr/>
          <a:lstStyle/>
          <a:p>
            <a:r>
              <a:rPr lang="en-US" altLang="zh-TW" dirty="0"/>
              <a:t>Split train and test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99" y="3223772"/>
            <a:ext cx="5172075" cy="2114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8113" y="1751048"/>
            <a:ext cx="1560444" cy="31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749237" y="783002"/>
            <a:ext cx="3442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</a:t>
            </a:r>
            <a:r>
              <a:rPr lang="zh-TW" altLang="en-US" dirty="0" smtClean="0"/>
              <a:t>至數據集結束前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</a:t>
            </a:r>
            <a:endParaRPr lang="en-US" altLang="zh-TW" dirty="0" smtClean="0"/>
          </a:p>
          <a:p>
            <a:r>
              <a:rPr lang="en-US" altLang="zh-TW" dirty="0" smtClean="0"/>
              <a:t>Test</a:t>
            </a:r>
            <a:r>
              <a:rPr lang="zh-TW" altLang="en-US" dirty="0" smtClean="0"/>
              <a:t>從</a:t>
            </a:r>
            <a:r>
              <a:rPr lang="zh-TW" altLang="en-US" dirty="0"/>
              <a:t>數據</a:t>
            </a:r>
            <a:r>
              <a:rPr lang="zh-TW" altLang="en-US" dirty="0" smtClean="0"/>
              <a:t>集錢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天到結束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zh-TW" altLang="en-US" dirty="0"/>
              <a:t>模型根據最近</a:t>
            </a:r>
            <a:r>
              <a:rPr lang="en-US" altLang="zh-TW" dirty="0"/>
              <a:t>30</a:t>
            </a:r>
            <a:r>
              <a:rPr lang="zh-TW" altLang="en-US" dirty="0"/>
              <a:t>天進行預測，然後將重複進行</a:t>
            </a:r>
            <a:r>
              <a:rPr lang="en-US" altLang="zh-TW" dirty="0"/>
              <a:t>10</a:t>
            </a:r>
            <a:r>
              <a:rPr lang="zh-TW" altLang="en-US" dirty="0"/>
              <a:t>次實驗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74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29986"/>
            <a:ext cx="9603275" cy="5501239"/>
          </a:xfrm>
        </p:spPr>
        <p:txBody>
          <a:bodyPr/>
          <a:lstStyle/>
          <a:p>
            <a:r>
              <a:rPr lang="zh-TW" altLang="en-US" dirty="0" smtClean="0"/>
              <a:t>輸入參數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smtClean="0"/>
              <a:t>forecast</a:t>
            </a:r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輸出結果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59" y="829987"/>
            <a:ext cx="2705825" cy="18038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59" y="3580604"/>
            <a:ext cx="3131828" cy="9218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59" y="5073925"/>
            <a:ext cx="64674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ED6CD62-BC02-47B4-8EF9-76BEB578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dirty="0">
                <a:effectLst/>
                <a:latin typeface="-apple-system"/>
                <a:hlinkClick r:id="rId2"/>
              </a:rPr>
              <a:t>Stock-Prediction-Models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97B7437-43CF-474F-8056-EAF0D33A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包含許多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機器學習、深度學習模型與交易策略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可做到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交易機器人和模擬</a:t>
            </a:r>
            <a:endParaRPr lang="zh-TW" altLang="en-US" dirty="0"/>
          </a:p>
        </p:txBody>
      </p:sp>
      <p:pic>
        <p:nvPicPr>
          <p:cNvPr id="1026" name="Picture 2" descr="商標">
            <a:extLst>
              <a:ext uri="{FF2B5EF4-FFF2-40B4-BE49-F238E27FC236}">
                <a16:creationId xmlns="" xmlns:a16="http://schemas.microsoft.com/office/drawing/2014/main" id="{CC103B46-EC35-4739-A883-38DF6B564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56" y="3129512"/>
            <a:ext cx="7222087" cy="35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9D15EF7-CE7C-45E5-B40C-73347021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6" y="0"/>
            <a:ext cx="9603275" cy="1049235"/>
          </a:xfrm>
        </p:spPr>
        <p:txBody>
          <a:bodyPr/>
          <a:lstStyle/>
          <a:p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F31D7DD-4EF4-441D-82B8-4DE20259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74" y="987803"/>
            <a:ext cx="2913224" cy="4882393"/>
          </a:xfrm>
        </p:spPr>
        <p:txBody>
          <a:bodyPr>
            <a:normAutofit/>
          </a:bodyPr>
          <a:lstStyle/>
          <a:p>
            <a:r>
              <a:rPr lang="en-US" altLang="zh-TW" b="1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Deep-learning models</a:t>
            </a:r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US" altLang="zh-TW" dirty="0"/>
              <a:t>LSTM</a:t>
            </a:r>
          </a:p>
          <a:p>
            <a:pPr lvl="1"/>
            <a:r>
              <a:rPr lang="en-US" altLang="zh-TW" dirty="0"/>
              <a:t>LSTM Bidirectional</a:t>
            </a:r>
          </a:p>
          <a:p>
            <a:pPr lvl="1"/>
            <a:r>
              <a:rPr lang="en-US" altLang="zh-TW" dirty="0"/>
              <a:t>LSTM 2-Path</a:t>
            </a:r>
          </a:p>
          <a:p>
            <a:pPr lvl="1"/>
            <a:r>
              <a:rPr lang="en-US" altLang="zh-TW" dirty="0"/>
              <a:t>GRU</a:t>
            </a:r>
          </a:p>
          <a:p>
            <a:pPr lvl="1"/>
            <a:r>
              <a:rPr lang="en-US" altLang="zh-TW" dirty="0"/>
              <a:t>GRU Bidirectional</a:t>
            </a:r>
          </a:p>
          <a:p>
            <a:pPr lvl="1"/>
            <a:r>
              <a:rPr lang="en-US" altLang="zh-TW" dirty="0"/>
              <a:t>GRU 2-Path</a:t>
            </a:r>
          </a:p>
          <a:p>
            <a:pPr lvl="1"/>
            <a:r>
              <a:rPr lang="en-US" altLang="zh-TW" dirty="0"/>
              <a:t>Vanilla</a:t>
            </a:r>
          </a:p>
          <a:p>
            <a:pPr lvl="1"/>
            <a:r>
              <a:rPr lang="en-US" altLang="zh-TW" dirty="0"/>
              <a:t>Vanilla Bidirectional</a:t>
            </a:r>
          </a:p>
          <a:p>
            <a:pPr lvl="1"/>
            <a:r>
              <a:rPr lang="en-US" altLang="zh-TW" dirty="0"/>
              <a:t>Vanilla 2-Path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527B2FFD-B450-4ED9-B978-2CB467C3A3C7}"/>
              </a:ext>
            </a:extLst>
          </p:cNvPr>
          <p:cNvSpPr txBox="1">
            <a:spLocks/>
          </p:cNvSpPr>
          <p:nvPr/>
        </p:nvSpPr>
        <p:spPr>
          <a:xfrm>
            <a:off x="2491531" y="1314662"/>
            <a:ext cx="2913224" cy="488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dirty="0"/>
              <a:t>LSTM Seq2seq</a:t>
            </a:r>
          </a:p>
          <a:p>
            <a:pPr lvl="1"/>
            <a:r>
              <a:rPr lang="en-US" altLang="zh-TW" dirty="0"/>
              <a:t>LSTM Bidirectional Seq2seq</a:t>
            </a:r>
          </a:p>
          <a:p>
            <a:pPr lvl="1"/>
            <a:r>
              <a:rPr lang="en-US" altLang="zh-TW" dirty="0"/>
              <a:t>LSTM Seq2seq VAE</a:t>
            </a:r>
          </a:p>
          <a:p>
            <a:pPr lvl="1"/>
            <a:r>
              <a:rPr lang="en-US" altLang="zh-TW" dirty="0"/>
              <a:t>GRU Seq2seq</a:t>
            </a:r>
          </a:p>
          <a:p>
            <a:pPr lvl="1"/>
            <a:r>
              <a:rPr lang="en-US" altLang="zh-TW" dirty="0"/>
              <a:t>GRU Bidirectional Seq2seq</a:t>
            </a:r>
          </a:p>
          <a:p>
            <a:pPr lvl="1"/>
            <a:r>
              <a:rPr lang="en-US" altLang="zh-TW" dirty="0"/>
              <a:t>GRU Seq2seq VAE</a:t>
            </a:r>
          </a:p>
          <a:p>
            <a:pPr lvl="1"/>
            <a:r>
              <a:rPr lang="en-US" altLang="zh-TW" dirty="0"/>
              <a:t>Attention-is-all-you-Need</a:t>
            </a:r>
          </a:p>
          <a:p>
            <a:pPr lvl="1"/>
            <a:r>
              <a:rPr lang="en-US" altLang="zh-TW" dirty="0"/>
              <a:t>CNN-Seq2seq</a:t>
            </a:r>
          </a:p>
          <a:p>
            <a:pPr lvl="1"/>
            <a:r>
              <a:rPr lang="en-US" altLang="zh-TW" dirty="0"/>
              <a:t>Dilated-CNN-Seq2seq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A215714-FA6F-4E72-9F2E-45A5222D6028}"/>
              </a:ext>
            </a:extLst>
          </p:cNvPr>
          <p:cNvSpPr txBox="1">
            <a:spLocks/>
          </p:cNvSpPr>
          <p:nvPr/>
        </p:nvSpPr>
        <p:spPr>
          <a:xfrm>
            <a:off x="6159469" y="987803"/>
            <a:ext cx="6133199" cy="51466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i="0" dirty="0">
                <a:solidFill>
                  <a:srgbClr val="24292E"/>
                </a:solidFill>
                <a:effectLst/>
                <a:latin typeface="-apple-system"/>
              </a:rPr>
              <a:t>Bonus</a:t>
            </a:r>
          </a:p>
          <a:p>
            <a:pPr lvl="1"/>
            <a:r>
              <a:rPr lang="en-US" altLang="zh-TW" dirty="0"/>
              <a:t>How to use one of the model to forecast t + N, </a:t>
            </a:r>
            <a:r>
              <a:rPr lang="en-US" altLang="zh-TW" b="0" i="0" u="none" strike="noStrike" dirty="0">
                <a:effectLst/>
                <a:latin typeface="-apple-system"/>
                <a:hlinkClick r:id="rId4"/>
              </a:rPr>
              <a:t>how-to-</a:t>
            </a:r>
            <a:r>
              <a:rPr lang="en-US" altLang="zh-TW" b="0" i="0" u="none" strike="noStrike" dirty="0" err="1">
                <a:effectLst/>
                <a:latin typeface="-apple-system"/>
                <a:hlinkClick r:id="rId4"/>
              </a:rPr>
              <a:t>forecast.ipynb</a:t>
            </a:r>
            <a:endParaRPr lang="en-US" altLang="zh-TW" b="0" i="0" u="none" strike="noStrike" dirty="0">
              <a:effectLst/>
              <a:latin typeface="-apple-system"/>
            </a:endParaRPr>
          </a:p>
          <a:p>
            <a:pPr lvl="1"/>
            <a:r>
              <a:rPr lang="en-US" altLang="zh-TW" dirty="0"/>
              <a:t>Consensus, how to use sentiment data to forecast t + N, </a:t>
            </a:r>
            <a:r>
              <a:rPr lang="en-US" altLang="zh-TW" b="0" i="0" u="none" strike="noStrike" dirty="0">
                <a:effectLst/>
                <a:latin typeface="-apple-system"/>
                <a:hlinkClick r:id="rId5"/>
              </a:rPr>
              <a:t>sentiment-</a:t>
            </a:r>
            <a:r>
              <a:rPr lang="en-US" altLang="zh-TW" b="0" i="0" u="none" strike="noStrike" dirty="0" err="1">
                <a:effectLst/>
                <a:latin typeface="-apple-system"/>
                <a:hlinkClick r:id="rId5"/>
              </a:rPr>
              <a:t>consensus.ipynb</a:t>
            </a:r>
            <a:endParaRPr lang="en-US" altLang="zh-TW" dirty="0"/>
          </a:p>
          <a:p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TW" b="1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Stacking models</a:t>
            </a:r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Deep Feed-forward Auto-Encoder Neural Network to reduce dimension + Deep Recurrent Neural Network + ARIMA + Extreme Boosting Gradient Regressor</a:t>
            </a:r>
          </a:p>
          <a:p>
            <a:pPr lvl="1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Adaboost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 + Bagging + Extra Trees + Gradient Boosting + Random Forest + XGB</a:t>
            </a:r>
          </a:p>
          <a:p>
            <a:pPr lvl="1"/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21C2E815-B2A7-4B91-91DF-FCEA2151F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044" y="4569225"/>
            <a:ext cx="1484352" cy="22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4112AE6-B9A7-4E00-91EF-27A72C5A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1" y="886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Agents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策略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027A6A2-B9E6-4D97-8BEC-00972302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48" y="1137854"/>
            <a:ext cx="3826565" cy="5218043"/>
          </a:xfrm>
        </p:spPr>
        <p:txBody>
          <a:bodyPr>
            <a:normAutofit/>
          </a:bodyPr>
          <a:lstStyle/>
          <a:p>
            <a:r>
              <a:rPr lang="en-US" altLang="zh-TW" dirty="0"/>
              <a:t>Turtle-trading agent</a:t>
            </a:r>
          </a:p>
          <a:p>
            <a:r>
              <a:rPr lang="en-US" altLang="zh-TW" dirty="0"/>
              <a:t>Moving-average agent</a:t>
            </a:r>
          </a:p>
          <a:p>
            <a:r>
              <a:rPr lang="en-US" altLang="zh-TW" dirty="0"/>
              <a:t>Signal rolling agent</a:t>
            </a:r>
          </a:p>
          <a:p>
            <a:r>
              <a:rPr lang="en-US" altLang="zh-TW" dirty="0"/>
              <a:t>Policy-gradient agent</a:t>
            </a:r>
          </a:p>
          <a:p>
            <a:r>
              <a:rPr lang="en-US" altLang="zh-TW" dirty="0"/>
              <a:t>Q-learning agent</a:t>
            </a:r>
          </a:p>
          <a:p>
            <a:r>
              <a:rPr lang="en-US" altLang="zh-TW" dirty="0"/>
              <a:t>Evolution-strategy agent</a:t>
            </a:r>
          </a:p>
          <a:p>
            <a:r>
              <a:rPr lang="en-US" altLang="zh-TW" dirty="0"/>
              <a:t>Double Q-learning agent</a:t>
            </a:r>
          </a:p>
          <a:p>
            <a:r>
              <a:rPr lang="en-US" altLang="zh-TW" dirty="0"/>
              <a:t>Recurrent Q-learning </a:t>
            </a:r>
            <a:r>
              <a:rPr lang="en-US" altLang="zh-TW" dirty="0" smtClean="0"/>
              <a:t>agent</a:t>
            </a: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0027A6A2-B9E6-4D97-8BEC-0097230221C2}"/>
              </a:ext>
            </a:extLst>
          </p:cNvPr>
          <p:cNvSpPr txBox="1">
            <a:spLocks/>
          </p:cNvSpPr>
          <p:nvPr/>
        </p:nvSpPr>
        <p:spPr>
          <a:xfrm>
            <a:off x="4267200" y="986370"/>
            <a:ext cx="3826565" cy="5218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Double Recurrent Q-learning agent</a:t>
            </a:r>
          </a:p>
          <a:p>
            <a:r>
              <a:rPr lang="en-US" altLang="zh-TW" dirty="0" smtClean="0"/>
              <a:t>Duel Q-learning agent</a:t>
            </a:r>
          </a:p>
          <a:p>
            <a:r>
              <a:rPr lang="en-US" altLang="zh-TW" dirty="0" smtClean="0"/>
              <a:t>Double Duel Q-learning agent</a:t>
            </a:r>
          </a:p>
          <a:p>
            <a:r>
              <a:rPr lang="en-US" altLang="zh-TW" dirty="0" smtClean="0"/>
              <a:t>Duel Recurrent Q-learning agent</a:t>
            </a:r>
          </a:p>
          <a:p>
            <a:r>
              <a:rPr lang="en-US" altLang="zh-TW" dirty="0" smtClean="0"/>
              <a:t>Double Duel Recurrent Q-learning agent</a:t>
            </a:r>
          </a:p>
          <a:p>
            <a:r>
              <a:rPr lang="en-US" altLang="zh-TW" dirty="0" smtClean="0"/>
              <a:t>Actor-critic agent</a:t>
            </a:r>
          </a:p>
          <a:p>
            <a:r>
              <a:rPr lang="en-US" altLang="zh-TW" dirty="0" smtClean="0"/>
              <a:t>Actor-critic Duel agent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="" xmlns:a16="http://schemas.microsoft.com/office/drawing/2014/main" id="{0027A6A2-B9E6-4D97-8BEC-0097230221C2}"/>
              </a:ext>
            </a:extLst>
          </p:cNvPr>
          <p:cNvSpPr txBox="1">
            <a:spLocks/>
          </p:cNvSpPr>
          <p:nvPr/>
        </p:nvSpPr>
        <p:spPr>
          <a:xfrm>
            <a:off x="8193156" y="994934"/>
            <a:ext cx="3826565" cy="5218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Actor-critic Recurrent agent</a:t>
            </a:r>
          </a:p>
          <a:p>
            <a:r>
              <a:rPr lang="en-US" altLang="zh-TW" dirty="0" smtClean="0"/>
              <a:t>Actor-critic Duel Recurrent agent</a:t>
            </a:r>
          </a:p>
          <a:p>
            <a:r>
              <a:rPr lang="en-US" altLang="zh-TW" dirty="0" smtClean="0"/>
              <a:t>Curiosity Q-learning agent</a:t>
            </a:r>
          </a:p>
          <a:p>
            <a:r>
              <a:rPr lang="en-US" altLang="zh-TW" dirty="0" smtClean="0"/>
              <a:t>Recurrent Curiosity Q-learning agent</a:t>
            </a:r>
          </a:p>
          <a:p>
            <a:r>
              <a:rPr lang="en-US" altLang="zh-TW" dirty="0" smtClean="0"/>
              <a:t>Duel Curiosity Q-learning agent</a:t>
            </a:r>
          </a:p>
          <a:p>
            <a:r>
              <a:rPr lang="en-US" altLang="zh-TW" dirty="0" smtClean="0"/>
              <a:t>Neuro-evolution agent</a:t>
            </a:r>
          </a:p>
          <a:p>
            <a:r>
              <a:rPr lang="en-US" altLang="zh-TW" dirty="0" smtClean="0"/>
              <a:t>Neuro-evolution with Novelty search agent</a:t>
            </a:r>
          </a:p>
          <a:p>
            <a:r>
              <a:rPr lang="en-US" altLang="zh-TW" dirty="0" smtClean="0"/>
              <a:t>ABCD strategy agent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9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944217"/>
            <a:ext cx="9603275" cy="1049235"/>
          </a:xfrm>
        </p:spPr>
        <p:txBody>
          <a:bodyPr/>
          <a:lstStyle/>
          <a:p>
            <a:r>
              <a:rPr lang="en-US" altLang="zh-TW" dirty="0"/>
              <a:t>Data Explorations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69575" y="1989139"/>
            <a:ext cx="8279298" cy="3755678"/>
          </a:xfrm>
        </p:spPr>
        <p:txBody>
          <a:bodyPr/>
          <a:lstStyle/>
          <a:p>
            <a:r>
              <a:rPr lang="en-US" altLang="zh-TW" dirty="0"/>
              <a:t>stock market study on TESLA stock, </a:t>
            </a:r>
            <a:r>
              <a:rPr lang="en-US" altLang="zh-TW" dirty="0">
                <a:hlinkClick r:id="rId2"/>
              </a:rPr>
              <a:t>tesla-</a:t>
            </a:r>
            <a:r>
              <a:rPr lang="en-US" altLang="zh-TW" dirty="0" err="1">
                <a:hlinkClick r:id="rId2"/>
              </a:rPr>
              <a:t>study.ipynb</a:t>
            </a:r>
            <a:endParaRPr lang="en-US" altLang="zh-TW" dirty="0"/>
          </a:p>
          <a:p>
            <a:r>
              <a:rPr lang="en-US" altLang="zh-TW" dirty="0"/>
              <a:t>Outliers study using K-means, SVM, and Gaussian on TESLA stock, </a:t>
            </a:r>
            <a:r>
              <a:rPr lang="en-US" altLang="zh-TW" dirty="0" err="1">
                <a:hlinkClick r:id="rId3"/>
              </a:rPr>
              <a:t>outliers.ipynb</a:t>
            </a:r>
            <a:endParaRPr lang="en-US" altLang="zh-TW" dirty="0"/>
          </a:p>
          <a:p>
            <a:r>
              <a:rPr lang="en-US" altLang="zh-TW" dirty="0"/>
              <a:t>Overbought-Oversold study on TESLA stock, </a:t>
            </a:r>
            <a:r>
              <a:rPr lang="en-US" altLang="zh-TW" dirty="0" smtClean="0">
                <a:hlinkClick r:id="rId4"/>
              </a:rPr>
              <a:t>overbought-</a:t>
            </a:r>
            <a:r>
              <a:rPr lang="en-US" altLang="zh-TW" dirty="0" err="1" smtClean="0">
                <a:hlinkClick r:id="rId4"/>
              </a:rPr>
              <a:t>oversold.ipynb</a:t>
            </a:r>
            <a:endParaRPr lang="en-US" altLang="zh-TW" dirty="0"/>
          </a:p>
          <a:p>
            <a:r>
              <a:rPr lang="en-US" altLang="zh-TW" dirty="0"/>
              <a:t>Which stock you need to buy? </a:t>
            </a:r>
            <a:r>
              <a:rPr lang="en-US" altLang="zh-TW" dirty="0">
                <a:hlinkClick r:id="rId5"/>
              </a:rPr>
              <a:t>which-</a:t>
            </a:r>
            <a:r>
              <a:rPr lang="en-US" altLang="zh-TW" dirty="0" err="1">
                <a:hlinkClick r:id="rId5"/>
              </a:rPr>
              <a:t>stock.ipynb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172" y="0"/>
            <a:ext cx="3349576" cy="68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235" y="46953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Simulations (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23" y="1644996"/>
            <a:ext cx="9603275" cy="4060066"/>
          </a:xfrm>
        </p:spPr>
        <p:txBody>
          <a:bodyPr>
            <a:normAutofit/>
          </a:bodyPr>
          <a:lstStyle/>
          <a:p>
            <a:r>
              <a:rPr lang="en-US" altLang="zh-TW" dirty="0"/>
              <a:t>Simple Monte Carlo, </a:t>
            </a:r>
            <a:r>
              <a:rPr lang="en-US" altLang="zh-TW" dirty="0">
                <a:hlinkClick r:id="rId2"/>
              </a:rPr>
              <a:t>monte-</a:t>
            </a:r>
            <a:r>
              <a:rPr lang="en-US" altLang="zh-TW" dirty="0" err="1">
                <a:hlinkClick r:id="rId2"/>
              </a:rPr>
              <a:t>carlo</a:t>
            </a:r>
            <a:r>
              <a:rPr lang="en-US" altLang="zh-TW" dirty="0">
                <a:hlinkClick r:id="rId2"/>
              </a:rPr>
              <a:t>-</a:t>
            </a:r>
            <a:r>
              <a:rPr lang="en-US" altLang="zh-TW" dirty="0" err="1">
                <a:hlinkClick r:id="rId2"/>
              </a:rPr>
              <a:t>drift.ipynb</a:t>
            </a:r>
            <a:endParaRPr lang="en-US" altLang="zh-TW" dirty="0"/>
          </a:p>
          <a:p>
            <a:r>
              <a:rPr lang="en-US" altLang="zh-TW" dirty="0"/>
              <a:t>Dynamic volatility Monte Carlo, </a:t>
            </a:r>
            <a:r>
              <a:rPr lang="en-US" altLang="zh-TW" dirty="0">
                <a:hlinkClick r:id="rId3"/>
              </a:rPr>
              <a:t>monte-</a:t>
            </a:r>
            <a:r>
              <a:rPr lang="en-US" altLang="zh-TW" dirty="0" err="1">
                <a:hlinkClick r:id="rId3"/>
              </a:rPr>
              <a:t>carlo</a:t>
            </a:r>
            <a:r>
              <a:rPr lang="en-US" altLang="zh-TW" dirty="0">
                <a:hlinkClick r:id="rId3"/>
              </a:rPr>
              <a:t>-dynamic-</a:t>
            </a:r>
            <a:r>
              <a:rPr lang="en-US" altLang="zh-TW" dirty="0" err="1">
                <a:hlinkClick r:id="rId3"/>
              </a:rPr>
              <a:t>volatility.ipynb</a:t>
            </a:r>
            <a:endParaRPr lang="en-US" altLang="zh-TW" dirty="0"/>
          </a:p>
          <a:p>
            <a:r>
              <a:rPr lang="en-US" altLang="zh-TW" dirty="0"/>
              <a:t>Drift Monte Carlo, </a:t>
            </a:r>
            <a:r>
              <a:rPr lang="en-US" altLang="zh-TW" dirty="0">
                <a:hlinkClick r:id="rId2"/>
              </a:rPr>
              <a:t>monte-</a:t>
            </a:r>
            <a:r>
              <a:rPr lang="en-US" altLang="zh-TW" dirty="0" err="1">
                <a:hlinkClick r:id="rId2"/>
              </a:rPr>
              <a:t>carlo</a:t>
            </a:r>
            <a:r>
              <a:rPr lang="en-US" altLang="zh-TW" dirty="0">
                <a:hlinkClick r:id="rId2"/>
              </a:rPr>
              <a:t>-</a:t>
            </a:r>
            <a:r>
              <a:rPr lang="en-US" altLang="zh-TW" dirty="0" err="1">
                <a:hlinkClick r:id="rId2"/>
              </a:rPr>
              <a:t>drift.ipynb</a:t>
            </a:r>
            <a:endParaRPr lang="en-US" altLang="zh-TW" dirty="0"/>
          </a:p>
          <a:p>
            <a:r>
              <a:rPr lang="en-US" altLang="zh-TW" dirty="0"/>
              <a:t>Multivariate Drift Monte Carlo BTC/USDT with </a:t>
            </a:r>
            <a:r>
              <a:rPr lang="en-US" altLang="zh-TW" dirty="0" err="1"/>
              <a:t>Bitcurate</a:t>
            </a:r>
            <a:r>
              <a:rPr lang="en-US" altLang="zh-TW" dirty="0"/>
              <a:t> sentiment, </a:t>
            </a:r>
            <a:r>
              <a:rPr lang="en-US" altLang="zh-TW" dirty="0">
                <a:hlinkClick r:id="rId4"/>
              </a:rPr>
              <a:t>multivariate-drift-monte-</a:t>
            </a:r>
            <a:r>
              <a:rPr lang="en-US" altLang="zh-TW" dirty="0" err="1">
                <a:hlinkClick r:id="rId4"/>
              </a:rPr>
              <a:t>carlo.ipynb</a:t>
            </a:r>
            <a:endParaRPr lang="en-US" altLang="zh-TW" dirty="0"/>
          </a:p>
          <a:p>
            <a:r>
              <a:rPr lang="en-US" altLang="zh-TW" dirty="0"/>
              <a:t>Portfolio optimization, </a:t>
            </a:r>
            <a:r>
              <a:rPr lang="en-US" altLang="zh-TW" dirty="0">
                <a:hlinkClick r:id="rId5"/>
              </a:rPr>
              <a:t>portfolio-</a:t>
            </a:r>
            <a:r>
              <a:rPr lang="en-US" altLang="zh-TW" dirty="0" err="1">
                <a:hlinkClick r:id="rId5"/>
              </a:rPr>
              <a:t>optimization.ipynb</a:t>
            </a:r>
            <a:r>
              <a:rPr lang="en-US" altLang="zh-TW" dirty="0"/>
              <a:t>, inspired from </a:t>
            </a:r>
            <a:r>
              <a:rPr lang="en-US" altLang="zh-TW" dirty="0">
                <a:hlinkClick r:id="rId6"/>
              </a:rPr>
              <a:t>https://pythonforfinance.net/2017/01/21/investment-portfolio-optimisation-with-python/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411" y="0"/>
            <a:ext cx="325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hlinkClick r:id="rId2"/>
              </a:rPr>
              <a:t>Tensorflow-js</a:t>
            </a:r>
            <a:endParaRPr lang="en-US" altLang="zh-TW" b="1" dirty="0" smtClean="0"/>
          </a:p>
          <a:p>
            <a:pPr lvl="1"/>
            <a:r>
              <a:rPr lang="en-US" altLang="zh-TW" dirty="0">
                <a:hlinkClick r:id="rId3"/>
              </a:rPr>
              <a:t>LSTM Recurrent Neural Network</a:t>
            </a:r>
            <a:r>
              <a:rPr lang="en-US" altLang="zh-TW" dirty="0"/>
              <a:t> and </a:t>
            </a:r>
            <a:r>
              <a:rPr lang="en-US" altLang="zh-TW" dirty="0">
                <a:hlinkClick r:id="rId4"/>
              </a:rPr>
              <a:t>Simple signal rolling agent</a:t>
            </a:r>
            <a:r>
              <a:rPr lang="en-US" altLang="zh-TW" dirty="0"/>
              <a:t> inside </a:t>
            </a:r>
            <a:r>
              <a:rPr lang="en-US" altLang="zh-TW" dirty="0" err="1"/>
              <a:t>Tensorflow</a:t>
            </a:r>
            <a:r>
              <a:rPr lang="en-US" altLang="zh-TW" dirty="0"/>
              <a:t> JS</a:t>
            </a:r>
          </a:p>
          <a:p>
            <a:r>
              <a:rPr lang="en-US" altLang="zh-TW" b="1" dirty="0" err="1">
                <a:hlinkClick r:id="rId5"/>
              </a:rPr>
              <a:t>Misc</a:t>
            </a:r>
            <a:endParaRPr lang="en-US" altLang="zh-TW" b="1" dirty="0"/>
          </a:p>
          <a:p>
            <a:pPr lvl="1"/>
            <a:r>
              <a:rPr lang="en-US" altLang="zh-TW" dirty="0"/>
              <a:t>fashion trending prediction with cross-validation, </a:t>
            </a:r>
            <a:r>
              <a:rPr lang="en-US" altLang="zh-TW" dirty="0">
                <a:hlinkClick r:id="rId6"/>
              </a:rPr>
              <a:t>fashion-</a:t>
            </a:r>
            <a:r>
              <a:rPr lang="en-US" altLang="zh-TW" dirty="0" err="1">
                <a:hlinkClick r:id="rId6"/>
              </a:rPr>
              <a:t>forecasting.ipynb</a:t>
            </a:r>
            <a:endParaRPr lang="en-US" altLang="zh-TW" dirty="0"/>
          </a:p>
          <a:p>
            <a:pPr lvl="1"/>
            <a:r>
              <a:rPr lang="en-US" altLang="zh-TW" dirty="0"/>
              <a:t>Bitcoin analysis with LSTM prediction, </a:t>
            </a:r>
            <a:r>
              <a:rPr lang="en-US" altLang="zh-TW" dirty="0">
                <a:hlinkClick r:id="rId7"/>
              </a:rPr>
              <a:t>bitcoin-analysis-</a:t>
            </a:r>
            <a:r>
              <a:rPr lang="en-US" altLang="zh-TW" dirty="0" err="1">
                <a:hlinkClick r:id="rId7"/>
              </a:rPr>
              <a:t>lstm.ipynb</a:t>
            </a:r>
            <a:endParaRPr lang="en-US" altLang="zh-TW" dirty="0"/>
          </a:p>
          <a:p>
            <a:pPr lvl="1"/>
            <a:r>
              <a:rPr lang="en-US" altLang="zh-TW" dirty="0" err="1"/>
              <a:t>Kijang</a:t>
            </a:r>
            <a:r>
              <a:rPr lang="en-US" altLang="zh-TW" dirty="0"/>
              <a:t> </a:t>
            </a:r>
            <a:r>
              <a:rPr lang="en-US" altLang="zh-TW" dirty="0" err="1"/>
              <a:t>Emas</a:t>
            </a:r>
            <a:r>
              <a:rPr lang="en-US" altLang="zh-TW" dirty="0"/>
              <a:t> Bank Negara, </a:t>
            </a:r>
            <a:r>
              <a:rPr lang="en-US" altLang="zh-TW" dirty="0" err="1">
                <a:hlinkClick r:id="rId8"/>
              </a:rPr>
              <a:t>kijang</a:t>
            </a:r>
            <a:r>
              <a:rPr lang="en-US" altLang="zh-TW" dirty="0">
                <a:hlinkClick r:id="rId8"/>
              </a:rPr>
              <a:t>-</a:t>
            </a:r>
            <a:r>
              <a:rPr lang="en-US" altLang="zh-TW" dirty="0" err="1">
                <a:hlinkClick r:id="rId8"/>
              </a:rPr>
              <a:t>emas</a:t>
            </a:r>
            <a:r>
              <a:rPr lang="en-US" altLang="zh-TW" dirty="0">
                <a:hlinkClick r:id="rId8"/>
              </a:rPr>
              <a:t>-bank-</a:t>
            </a:r>
            <a:r>
              <a:rPr lang="en-US" altLang="zh-TW" dirty="0" err="1">
                <a:hlinkClick r:id="rId8"/>
              </a:rPr>
              <a:t>negara.ipynb</a:t>
            </a:r>
            <a:endParaRPr lang="en-US" altLang="zh-TW" dirty="0"/>
          </a:p>
          <a:p>
            <a:pPr lvl="1"/>
            <a:endParaRPr lang="en-US" altLang="zh-TW" b="1" dirty="0"/>
          </a:p>
          <a:p>
            <a:endParaRPr lang="en-US" altLang="zh-TW" b="1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80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0635" y="1023730"/>
            <a:ext cx="9603275" cy="1049235"/>
          </a:xfrm>
        </p:spPr>
        <p:txBody>
          <a:bodyPr/>
          <a:lstStyle/>
          <a:p>
            <a:r>
              <a:rPr lang="zh-TW" altLang="en-US" dirty="0" smtClean="0">
                <a:latin typeface="-apple-system"/>
              </a:rPr>
              <a:t>環境要求</a:t>
            </a:r>
            <a:r>
              <a:rPr lang="en-US" altLang="zh-TW" dirty="0">
                <a:latin typeface="-apple-system"/>
              </a:rPr>
              <a:t/>
            </a:r>
            <a:br>
              <a:rPr lang="en-US" altLang="zh-TW" dirty="0"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0087" y="2291038"/>
            <a:ext cx="9603275" cy="3294576"/>
          </a:xfrm>
        </p:spPr>
        <p:txBody>
          <a:bodyPr/>
          <a:lstStyle/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=1.12.0</a:t>
            </a:r>
            <a:r>
              <a:rPr lang="zh-TW" altLang="en-US" dirty="0" smtClean="0"/>
              <a:t> </a:t>
            </a:r>
            <a:r>
              <a:rPr lang="en-US" altLang="zh-TW" dirty="0" smtClean="0"/>
              <a:t>(python 3.6</a:t>
            </a:r>
            <a:r>
              <a:rPr lang="zh-TW" altLang="en-US" dirty="0" smtClean="0"/>
              <a:t>以下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68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8498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DL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105" y="1078465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匯入資料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6" y="0"/>
            <a:ext cx="5172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301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2666</TotalTime>
  <Words>402</Words>
  <Application>Microsoft Office PowerPoint</Application>
  <PresentationFormat>寬螢幕</PresentationFormat>
  <Paragraphs>105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-apple-system</vt:lpstr>
      <vt:lpstr>Lato</vt:lpstr>
      <vt:lpstr>新細明體</vt:lpstr>
      <vt:lpstr>Arial</vt:lpstr>
      <vt:lpstr>Calibri</vt:lpstr>
      <vt:lpstr>Century Gothic</vt:lpstr>
      <vt:lpstr>圖庫</vt:lpstr>
      <vt:lpstr>HW10_Stock-Prediction-Models(1)</vt:lpstr>
      <vt:lpstr>Stock-Prediction-Models</vt:lpstr>
      <vt:lpstr>Models</vt:lpstr>
      <vt:lpstr>Agents (策略)</vt:lpstr>
      <vt:lpstr>Data Explorations</vt:lpstr>
      <vt:lpstr>Simulations (模擬)</vt:lpstr>
      <vt:lpstr>PowerPoint 簡報</vt:lpstr>
      <vt:lpstr>環境要求 </vt:lpstr>
      <vt:lpstr>DL model:</vt:lpstr>
      <vt:lpstr>Split train and test 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25</cp:revision>
  <dcterms:created xsi:type="dcterms:W3CDTF">2021-05-12T03:40:05Z</dcterms:created>
  <dcterms:modified xsi:type="dcterms:W3CDTF">2021-05-18T08:21:29Z</dcterms:modified>
</cp:coreProperties>
</file>