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Helvetica Neue"/>
      <p:regular r:id="rId17"/>
      <p:bold r:id="rId18"/>
      <p:italic r:id="rId19"/>
      <p:boldItalic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oZf7yrD71pD9hrr+Ch8ZPYEsu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HelveticaNeue-regular.fntdata"/><Relationship Id="rId16" Type="http://schemas.openxmlformats.org/officeDocument/2006/relationships/slide" Target="slides/slide12.xml"/><Relationship Id="rId19" Type="http://schemas.openxmlformats.org/officeDocument/2006/relationships/font" Target="fonts/HelveticaNeue-italic.fntdata"/><Relationship Id="rId1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aiwanindex.com.tw/index/index/EMP99" TargetMode="External"/><Relationship Id="rId3" Type="http://schemas.openxmlformats.org/officeDocument/2006/relationships/hyperlink" Target="http://www.taiwanindex.com.tw/index/index/HC100"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zh-TW" sz="1200" u="sng">
                <a:solidFill>
                  <a:schemeClr val="dk1"/>
                </a:solidFill>
                <a:latin typeface="Calibri"/>
                <a:ea typeface="Calibri"/>
                <a:cs typeface="Calibri"/>
                <a:sym typeface="Calibri"/>
                <a:hlinkClick r:id="rId2">
                  <a:extLst>
                    <a:ext uri="{A12FA001-AC4F-418D-AE19-62706E023703}">
                      <ahyp:hlinkClr val="tx"/>
                    </a:ext>
                  </a:extLst>
                </a:hlinkClick>
              </a:rPr>
              <a:t>臺灣就業99指數</a:t>
            </a:r>
            <a:r>
              <a:rPr b="0" i="0" lang="zh-TW" sz="1200">
                <a:solidFill>
                  <a:schemeClr val="dk1"/>
                </a:solidFill>
                <a:latin typeface="Calibri"/>
                <a:ea typeface="Calibri"/>
                <a:cs typeface="Calibri"/>
                <a:sym typeface="Calibri"/>
              </a:rPr>
              <a:t>:99年配合政府提高就業率政策，本公司與銳聯資產管理有限公司（Research Affiliates, LLC; RA）合作，以「員工人數」從上市公司中篩選成分股並決定各成分股權重，且採用RA基本面指數編製方法編製而成。</a:t>
            </a:r>
            <a:endParaRPr b="0" i="0"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zh-TW" sz="1200" u="sng">
                <a:solidFill>
                  <a:schemeClr val="dk1"/>
                </a:solidFill>
                <a:latin typeface="Calibri"/>
                <a:ea typeface="Calibri"/>
                <a:cs typeface="Calibri"/>
                <a:sym typeface="Calibri"/>
                <a:hlinkClick r:id="rId3">
                  <a:extLst>
                    <a:ext uri="{A12FA001-AC4F-418D-AE19-62706E023703}">
                      <ahyp:hlinkClr val="tx"/>
                    </a:ext>
                  </a:extLst>
                </a:hlinkClick>
              </a:rPr>
              <a:t>臺灣高薪100指數</a:t>
            </a:r>
            <a:r>
              <a:rPr b="0" i="0" lang="zh-TW" sz="1200">
                <a:solidFill>
                  <a:schemeClr val="dk1"/>
                </a:solidFill>
                <a:latin typeface="Calibri"/>
                <a:ea typeface="Calibri"/>
                <a:cs typeface="Calibri"/>
                <a:sym typeface="Calibri"/>
              </a:rPr>
              <a:t>:103年為支持政府鼓勵企業加薪之政策，本公司與RA合作，以高薪酬為主要篩選及加權條件，並採用RA基本面指數編製方法編製而成。</a:t>
            </a:r>
            <a:endParaRPr/>
          </a:p>
          <a:p>
            <a:pPr indent="0" lvl="0" marL="0" rtl="0" algn="l">
              <a:spcBef>
                <a:spcPts val="0"/>
              </a:spcBef>
              <a:spcAft>
                <a:spcPts val="0"/>
              </a:spcAft>
              <a:buNone/>
            </a:pPr>
            <a:r>
              <a:t/>
            </a:r>
            <a:endParaRPr/>
          </a:p>
        </p:txBody>
      </p:sp>
      <p:sp>
        <p:nvSpPr>
          <p:cNvPr id="194" name="Google Shape;19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8" name="Shape 18"/>
        <p:cNvGrpSpPr/>
        <p:nvPr/>
      </p:nvGrpSpPr>
      <p:grpSpPr>
        <a:xfrm>
          <a:off x="0" y="0"/>
          <a:ext cx="0" cy="0"/>
          <a:chOff x="0" y="0"/>
          <a:chExt cx="0" cy="0"/>
        </a:xfrm>
      </p:grpSpPr>
      <p:sp>
        <p:nvSpPr>
          <p:cNvPr id="19" name="Google Shape;19;p14"/>
          <p:cNvSpPr txBox="1"/>
          <p:nvPr>
            <p:ph type="ctrTitle"/>
          </p:nvPr>
        </p:nvSpPr>
        <p:spPr>
          <a:xfrm>
            <a:off x="1128403" y="945913"/>
            <a:ext cx="8637073" cy="2618554"/>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Century Gothic"/>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4"/>
          <p:cNvSpPr txBox="1"/>
          <p:nvPr>
            <p:ph idx="1" type="subTitle"/>
          </p:nvPr>
        </p:nvSpPr>
        <p:spPr>
          <a:xfrm>
            <a:off x="1128404" y="3564467"/>
            <a:ext cx="8637072" cy="1071095"/>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1" name="Google Shape;21;p14"/>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1" type="ftr"/>
          </p:nvPr>
        </p:nvSpPr>
        <p:spPr>
          <a:xfrm>
            <a:off x="1127124" y="329307"/>
            <a:ext cx="5943668"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2" type="sldNum"/>
          </p:nvPr>
        </p:nvSpPr>
        <p:spPr>
          <a:xfrm>
            <a:off x="9924392" y="134930"/>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pic>
        <p:nvPicPr>
          <p:cNvPr descr="RedHashing.emf" id="24" name="Google Shape;24;p14"/>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86" name="Shape 86"/>
        <p:cNvGrpSpPr/>
        <p:nvPr/>
      </p:nvGrpSpPr>
      <p:grpSpPr>
        <a:xfrm>
          <a:off x="0" y="0"/>
          <a:ext cx="0" cy="0"/>
          <a:chOff x="0" y="0"/>
          <a:chExt cx="0" cy="0"/>
        </a:xfrm>
      </p:grpSpPr>
      <p:sp>
        <p:nvSpPr>
          <p:cNvPr id="87" name="Google Shape;87;p23"/>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3"/>
          <p:cNvSpPr txBox="1"/>
          <p:nvPr>
            <p:ph idx="1" type="body"/>
          </p:nvPr>
        </p:nvSpPr>
        <p:spPr>
          <a:xfrm rot="5400000">
            <a:off x="4284620" y="-982581"/>
            <a:ext cx="3294576"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9" name="Google Shape;89;p23"/>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pic>
        <p:nvPicPr>
          <p:cNvPr descr="RedHashing.emf" id="92" name="Google Shape;92;p23"/>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93" name="Shape 93"/>
        <p:cNvGrpSpPr/>
        <p:nvPr/>
      </p:nvGrpSpPr>
      <p:grpSpPr>
        <a:xfrm>
          <a:off x="0" y="0"/>
          <a:ext cx="0" cy="0"/>
          <a:chOff x="0" y="0"/>
          <a:chExt cx="0" cy="0"/>
        </a:xfrm>
      </p:grpSpPr>
      <p:sp>
        <p:nvSpPr>
          <p:cNvPr id="94" name="Google Shape;94;p24"/>
          <p:cNvSpPr txBox="1"/>
          <p:nvPr>
            <p:ph type="title"/>
          </p:nvPr>
        </p:nvSpPr>
        <p:spPr>
          <a:xfrm rot="5400000">
            <a:off x="7602635"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4"/>
          <p:cNvSpPr txBox="1"/>
          <p:nvPr>
            <p:ph idx="1" type="body"/>
          </p:nvPr>
        </p:nvSpPr>
        <p:spPr>
          <a:xfrm rot="5400000">
            <a:off x="2714740"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6" name="Google Shape;96;p24"/>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pic>
        <p:nvPicPr>
          <p:cNvPr descr="RedHashing.emf" id="99" name="Google Shape;99;p24"/>
          <p:cNvPicPr preferRelativeResize="0"/>
          <p:nvPr/>
        </p:nvPicPr>
        <p:blipFill rotWithShape="1">
          <a:blip r:embed="rId2">
            <a:alphaModFix/>
          </a:blip>
          <a:srcRect b="36435" l="-115" r="59214" t="0"/>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8" name="Google Shape;28;p15"/>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pic>
        <p:nvPicPr>
          <p:cNvPr descr="RedHashing.emf" id="31" name="Google Shape;31;p15"/>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32" name="Shape 32"/>
        <p:cNvGrpSpPr/>
        <p:nvPr/>
      </p:nvGrpSpPr>
      <p:grpSpPr>
        <a:xfrm>
          <a:off x="0" y="0"/>
          <a:ext cx="0" cy="0"/>
          <a:chOff x="0" y="0"/>
          <a:chExt cx="0" cy="0"/>
        </a:xfrm>
      </p:grpSpPr>
      <p:sp>
        <p:nvSpPr>
          <p:cNvPr id="33" name="Google Shape;33;p16"/>
          <p:cNvSpPr txBox="1"/>
          <p:nvPr>
            <p:ph type="title"/>
          </p:nvPr>
        </p:nvSpPr>
        <p:spPr>
          <a:xfrm>
            <a:off x="1129167" y="1756129"/>
            <a:ext cx="8619060" cy="20500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Century Gothic"/>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6"/>
          <p:cNvSpPr txBox="1"/>
          <p:nvPr>
            <p:ph idx="1" type="body"/>
          </p:nvPr>
        </p:nvSpPr>
        <p:spPr>
          <a:xfrm>
            <a:off x="1129166" y="3806195"/>
            <a:ext cx="8619060"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5" name="Google Shape;35;p16"/>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pic>
        <p:nvPicPr>
          <p:cNvPr descr="RedHashing.emf" id="38" name="Google Shape;38;p16"/>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39" name="Shape 39"/>
        <p:cNvGrpSpPr/>
        <p:nvPr/>
      </p:nvGrpSpPr>
      <p:grpSpPr>
        <a:xfrm>
          <a:off x="0" y="0"/>
          <a:ext cx="0" cy="0"/>
          <a:chOff x="0" y="0"/>
          <a:chExt cx="0" cy="0"/>
        </a:xfrm>
      </p:grpSpPr>
      <p:sp>
        <p:nvSpPr>
          <p:cNvPr id="40" name="Google Shape;40;p17"/>
          <p:cNvSpPr txBox="1"/>
          <p:nvPr>
            <p:ph type="title"/>
          </p:nvPr>
        </p:nvSpPr>
        <p:spPr>
          <a:xfrm>
            <a:off x="1131052" y="958037"/>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7"/>
          <p:cNvSpPr txBox="1"/>
          <p:nvPr>
            <p:ph idx="1" type="body"/>
          </p:nvPr>
        </p:nvSpPr>
        <p:spPr>
          <a:xfrm>
            <a:off x="1129166" y="2165621"/>
            <a:ext cx="4645152" cy="32938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17"/>
          <p:cNvSpPr txBox="1"/>
          <p:nvPr>
            <p:ph idx="2" type="body"/>
          </p:nvPr>
        </p:nvSpPr>
        <p:spPr>
          <a:xfrm>
            <a:off x="6095606" y="2171769"/>
            <a:ext cx="4645152" cy="328709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17"/>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pic>
        <p:nvPicPr>
          <p:cNvPr descr="RedHashing.emf" id="46" name="Google Shape;46;p17"/>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7" name="Shape 47"/>
        <p:cNvGrpSpPr/>
        <p:nvPr/>
      </p:nvGrpSpPr>
      <p:grpSpPr>
        <a:xfrm>
          <a:off x="0" y="0"/>
          <a:ext cx="0" cy="0"/>
          <a:chOff x="0" y="0"/>
          <a:chExt cx="0" cy="0"/>
        </a:xfrm>
      </p:grpSpPr>
      <p:sp>
        <p:nvSpPr>
          <p:cNvPr id="48" name="Google Shape;48;p18"/>
          <p:cNvSpPr txBox="1"/>
          <p:nvPr>
            <p:ph type="title"/>
          </p:nvPr>
        </p:nvSpPr>
        <p:spPr>
          <a:xfrm>
            <a:off x="1129166" y="953336"/>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8"/>
          <p:cNvSpPr txBox="1"/>
          <p:nvPr>
            <p:ph idx="1" type="body"/>
          </p:nvPr>
        </p:nvSpPr>
        <p:spPr>
          <a:xfrm>
            <a:off x="1129166" y="2169727"/>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800"/>
              <a:buNone/>
              <a:defRPr b="0" sz="28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18"/>
          <p:cNvSpPr txBox="1"/>
          <p:nvPr>
            <p:ph idx="2" type="body"/>
          </p:nvPr>
        </p:nvSpPr>
        <p:spPr>
          <a:xfrm>
            <a:off x="1129166" y="2974448"/>
            <a:ext cx="4645152" cy="249387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18"/>
          <p:cNvSpPr txBox="1"/>
          <p:nvPr>
            <p:ph idx="3" type="body"/>
          </p:nvPr>
        </p:nvSpPr>
        <p:spPr>
          <a:xfrm>
            <a:off x="6094337" y="2173181"/>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800"/>
              <a:buNone/>
              <a:defRPr b="0" sz="28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18"/>
          <p:cNvSpPr txBox="1"/>
          <p:nvPr>
            <p:ph idx="4" type="body"/>
          </p:nvPr>
        </p:nvSpPr>
        <p:spPr>
          <a:xfrm>
            <a:off x="6094337" y="2971669"/>
            <a:ext cx="4645152" cy="248719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18"/>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pic>
        <p:nvPicPr>
          <p:cNvPr descr="RedHashing.emf" id="56" name="Google Shape;56;p18"/>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57" name="Shape 57"/>
        <p:cNvGrpSpPr/>
        <p:nvPr/>
      </p:nvGrpSpPr>
      <p:grpSpPr>
        <a:xfrm>
          <a:off x="0" y="0"/>
          <a:ext cx="0" cy="0"/>
          <a:chOff x="0" y="0"/>
          <a:chExt cx="0" cy="0"/>
        </a:xfrm>
      </p:grpSpPr>
      <p:sp>
        <p:nvSpPr>
          <p:cNvPr id="58" name="Google Shape;58;p19"/>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9"/>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pic>
        <p:nvPicPr>
          <p:cNvPr descr="RedHashing.emf" id="62" name="Google Shape;62;p19"/>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63" name="Shape 63"/>
        <p:cNvGrpSpPr/>
        <p:nvPr/>
      </p:nvGrpSpPr>
      <p:grpSpPr>
        <a:xfrm>
          <a:off x="0" y="0"/>
          <a:ext cx="0" cy="0"/>
          <a:chOff x="0" y="0"/>
          <a:chExt cx="0" cy="0"/>
        </a:xfrm>
      </p:grpSpPr>
      <p:sp>
        <p:nvSpPr>
          <p:cNvPr id="64" name="Google Shape;64;p20"/>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type="objTx">
  <p:cSld name="OBJECT_WITH_CAPTION_TEXT">
    <p:spTree>
      <p:nvGrpSpPr>
        <p:cNvPr id="67" name="Shape 67"/>
        <p:cNvGrpSpPr/>
        <p:nvPr/>
      </p:nvGrpSpPr>
      <p:grpSpPr>
        <a:xfrm>
          <a:off x="0" y="0"/>
          <a:ext cx="0" cy="0"/>
          <a:chOff x="0" y="0"/>
          <a:chExt cx="0" cy="0"/>
        </a:xfrm>
      </p:grpSpPr>
      <p:sp>
        <p:nvSpPr>
          <p:cNvPr id="68" name="Google Shape;68;p21"/>
          <p:cNvSpPr txBox="1"/>
          <p:nvPr>
            <p:ph type="title"/>
          </p:nvPr>
        </p:nvSpPr>
        <p:spPr>
          <a:xfrm>
            <a:off x="1124291" y="952578"/>
            <a:ext cx="3275013" cy="232217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1"/>
          <p:cNvSpPr txBox="1"/>
          <p:nvPr>
            <p:ph idx="1" type="body"/>
          </p:nvPr>
        </p:nvSpPr>
        <p:spPr>
          <a:xfrm>
            <a:off x="4723334" y="952578"/>
            <a:ext cx="6012470" cy="4505221"/>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0" name="Google Shape;70;p21"/>
          <p:cNvSpPr txBox="1"/>
          <p:nvPr>
            <p:ph idx="2" type="body"/>
          </p:nvPr>
        </p:nvSpPr>
        <p:spPr>
          <a:xfrm>
            <a:off x="1124291" y="3274754"/>
            <a:ext cx="3275013" cy="217891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1" name="Google Shape;71;p21"/>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pic>
        <p:nvPicPr>
          <p:cNvPr descr="RedHashing.emf" id="74" name="Google Shape;74;p21"/>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type="picTx">
  <p:cSld name="PICTURE_WITH_CAPTION_TEXT">
    <p:spTree>
      <p:nvGrpSpPr>
        <p:cNvPr id="75" name="Shape 75"/>
        <p:cNvGrpSpPr/>
        <p:nvPr/>
      </p:nvGrpSpPr>
      <p:grpSpPr>
        <a:xfrm>
          <a:off x="0" y="0"/>
          <a:ext cx="0" cy="0"/>
          <a:chOff x="0" y="0"/>
          <a:chExt cx="0" cy="0"/>
        </a:xfrm>
      </p:grpSpPr>
      <p:grpSp>
        <p:nvGrpSpPr>
          <p:cNvPr id="76" name="Google Shape;76;p22"/>
          <p:cNvGrpSpPr/>
          <p:nvPr/>
        </p:nvGrpSpPr>
        <p:grpSpPr>
          <a:xfrm>
            <a:off x="7477387" y="482170"/>
            <a:ext cx="4074533" cy="5149101"/>
            <a:chOff x="7477387" y="482170"/>
            <a:chExt cx="4074533" cy="5149101"/>
          </a:xfrm>
        </p:grpSpPr>
        <p:sp>
          <p:nvSpPr>
            <p:cNvPr id="77" name="Google Shape;77;p22"/>
            <p:cNvSpPr/>
            <p:nvPr/>
          </p:nvSpPr>
          <p:spPr>
            <a:xfrm>
              <a:off x="7477387" y="482170"/>
              <a:ext cx="4074533" cy="5149101"/>
            </a:xfrm>
            <a:prstGeom prst="rect">
              <a:avLst/>
            </a:prstGeom>
            <a:gradFill>
              <a:gsLst>
                <a:gs pos="0">
                  <a:srgbClr val="262626"/>
                </a:gs>
                <a:gs pos="100000">
                  <a:srgbClr val="0C0C0C"/>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2"/>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22"/>
          <p:cNvSpPr txBox="1"/>
          <p:nvPr>
            <p:ph type="title"/>
          </p:nvPr>
        </p:nvSpPr>
        <p:spPr>
          <a:xfrm>
            <a:off x="1129124" y="1129513"/>
            <a:ext cx="5854872" cy="1924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p:nvPr>
            <p:ph idx="2" type="pic"/>
          </p:nvPr>
        </p:nvSpPr>
        <p:spPr>
          <a:xfrm>
            <a:off x="8124389" y="1122542"/>
            <a:ext cx="2791171" cy="3866327"/>
          </a:xfrm>
          <a:prstGeom prst="rect">
            <a:avLst/>
          </a:prstGeom>
          <a:solidFill>
            <a:srgbClr val="D8D8D8"/>
          </a:solidFill>
          <a:ln>
            <a:noFill/>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accent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120000"/>
              </a:lnSpc>
              <a:spcBef>
                <a:spcPts val="500"/>
              </a:spcBef>
              <a:spcAft>
                <a:spcPts val="0"/>
              </a:spcAft>
              <a:buClr>
                <a:schemeClr val="accent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120000"/>
              </a:lnSpc>
              <a:spcBef>
                <a:spcPts val="500"/>
              </a:spcBef>
              <a:spcAft>
                <a:spcPts val="0"/>
              </a:spcAft>
              <a:buClr>
                <a:schemeClr val="accent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81" name="Google Shape;81;p22"/>
          <p:cNvSpPr txBox="1"/>
          <p:nvPr>
            <p:ph idx="1" type="body"/>
          </p:nvPr>
        </p:nvSpPr>
        <p:spPr>
          <a:xfrm>
            <a:off x="1128247" y="3053721"/>
            <a:ext cx="5846486" cy="209601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2" name="Google Shape;82;p22"/>
          <p:cNvSpPr txBox="1"/>
          <p:nvPr>
            <p:ph idx="10" type="dt"/>
          </p:nvPr>
        </p:nvSpPr>
        <p:spPr>
          <a:xfrm>
            <a:off x="1125300" y="5469856"/>
            <a:ext cx="5849605"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1" type="ftr"/>
          </p:nvPr>
        </p:nvSpPr>
        <p:spPr>
          <a:xfrm>
            <a:off x="1125300" y="318640"/>
            <a:ext cx="4877818"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2" type="sldNum"/>
          </p:nvPr>
        </p:nvSpPr>
        <p:spPr>
          <a:xfrm>
            <a:off x="6176794"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pic>
        <p:nvPicPr>
          <p:cNvPr descr="RedHashing.emf" id="85" name="Google Shape;85;p22"/>
          <p:cNvPicPr preferRelativeResize="0"/>
          <p:nvPr/>
        </p:nvPicPr>
        <p:blipFill rotWithShape="1">
          <a:blip r:embed="rId2">
            <a:alphaModFix/>
          </a:blip>
          <a:srcRect b="36564" l="-115" r="48548" t="47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8F8F8"/>
            </a:gs>
          </a:gsLst>
          <a:path path="circle">
            <a:fillToRect b="50%" l="50%" r="50%" t="50%"/>
          </a:path>
          <a:tileRect/>
        </a:gradFill>
      </p:bgPr>
    </p:bg>
    <p:spTree>
      <p:nvGrpSpPr>
        <p:cNvPr id="9" name="Shape 9"/>
        <p:cNvGrpSpPr/>
        <p:nvPr/>
      </p:nvGrpSpPr>
      <p:grpSpPr>
        <a:xfrm>
          <a:off x="0" y="0"/>
          <a:ext cx="0" cy="0"/>
          <a:chOff x="0" y="0"/>
          <a:chExt cx="0" cy="0"/>
        </a:xfrm>
      </p:grpSpPr>
      <p:pic>
        <p:nvPicPr>
          <p:cNvPr id="10" name="Google Shape;10;p13"/>
          <p:cNvPicPr preferRelativeResize="0"/>
          <p:nvPr/>
        </p:nvPicPr>
        <p:blipFill rotWithShape="1">
          <a:blip r:embed="rId1">
            <a:alphaModFix/>
          </a:blip>
          <a:srcRect b="-1538" l="0" r="0" t="1538"/>
          <a:stretch/>
        </p:blipFill>
        <p:spPr>
          <a:xfrm>
            <a:off x="0" y="6119336"/>
            <a:ext cx="12192000" cy="742950"/>
          </a:xfrm>
          <a:prstGeom prst="rect">
            <a:avLst/>
          </a:prstGeom>
          <a:noFill/>
          <a:ln>
            <a:noFill/>
          </a:ln>
        </p:spPr>
      </p:pic>
      <p:sp>
        <p:nvSpPr>
          <p:cNvPr id="11" name="Google Shape;11;p13"/>
          <p:cNvSpPr/>
          <p:nvPr/>
        </p:nvSpPr>
        <p:spPr>
          <a:xfrm>
            <a:off x="0" y="468769"/>
            <a:ext cx="12192000" cy="5647024"/>
          </a:xfrm>
          <a:prstGeom prst="rect">
            <a:avLst/>
          </a:prstGeom>
          <a:gradFill>
            <a:gsLst>
              <a:gs pos="0">
                <a:srgbClr val="DCDCE0">
                  <a:alpha val="0"/>
                </a:srgbClr>
              </a:gs>
              <a:gs pos="100000">
                <a:srgbClr val="DDDDE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13"/>
          <p:cNvCxnSpPr/>
          <p:nvPr/>
        </p:nvCxnSpPr>
        <p:spPr>
          <a:xfrm>
            <a:off x="0" y="6121269"/>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13" name="Google Shape;13;p13"/>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entury Gothic"/>
              <a:buNone/>
              <a:defRPr b="0" i="0" sz="32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3"/>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entury Gothic"/>
                <a:ea typeface="Century Gothic"/>
                <a:cs typeface="Century Gothic"/>
                <a:sym typeface="Century Gothic"/>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entury Gothic"/>
                <a:ea typeface="Century Gothic"/>
                <a:cs typeface="Century Gothic"/>
                <a:sym typeface="Century Gothic"/>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9pPr>
          </a:lstStyle>
          <a:p/>
        </p:txBody>
      </p:sp>
      <p:sp>
        <p:nvSpPr>
          <p:cNvPr id="15" name="Google Shape;15;p13"/>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6" name="Google Shape;16;p13"/>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 name="Google Shape;17;p13"/>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8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8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8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8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8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8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8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6.png"/><Relationship Id="rId12"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5.png"/><Relationship Id="rId8"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29.png"/><Relationship Id="rId6" Type="http://schemas.openxmlformats.org/officeDocument/2006/relationships/image" Target="../media/image31.png"/><Relationship Id="rId7"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twse.com.tw/zh/"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twse.com.tw/zh/page/focus/popular.html"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twse.com.tw/zh/page/products/tib/prefac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twse.com.tw/zh/page/focus/links.html" TargetMode="External"/><Relationship Id="rId4" Type="http://schemas.openxmlformats.org/officeDocument/2006/relationships/image" Target="../media/image3.png"/><Relationship Id="rId9"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128403" y="945913"/>
            <a:ext cx="8637073" cy="2618554"/>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entury Gothic"/>
              <a:buNone/>
            </a:pPr>
            <a:r>
              <a:rPr lang="zh-TW"/>
              <a:t>HW6_證交所網站</a:t>
            </a:r>
            <a:endParaRPr/>
          </a:p>
        </p:txBody>
      </p:sp>
      <p:sp>
        <p:nvSpPr>
          <p:cNvPr id="105" name="Google Shape;105;p1"/>
          <p:cNvSpPr txBox="1"/>
          <p:nvPr>
            <p:ph idx="1" type="subTitle"/>
          </p:nvPr>
        </p:nvSpPr>
        <p:spPr>
          <a:xfrm>
            <a:off x="1128403" y="4000695"/>
            <a:ext cx="8637072" cy="1071095"/>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rPr lang="zh-TW"/>
              <a:t>吳佩芩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129606" y="133815"/>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zh-TW"/>
              <a:t>細項資訊</a:t>
            </a:r>
            <a:br>
              <a:rPr lang="zh-TW"/>
            </a:br>
            <a:endParaRPr/>
          </a:p>
        </p:txBody>
      </p:sp>
      <p:sp>
        <p:nvSpPr>
          <p:cNvPr id="173" name="Google Shape;173;p10"/>
          <p:cNvSpPr txBox="1"/>
          <p:nvPr>
            <p:ph idx="1" type="body"/>
          </p:nvPr>
        </p:nvSpPr>
        <p:spPr>
          <a:xfrm>
            <a:off x="1397689" y="1854680"/>
            <a:ext cx="9603275" cy="424419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zh-TW"/>
              <a:t>關於證交所</a:t>
            </a:r>
            <a:endParaRPr/>
          </a:p>
          <a:p>
            <a:pPr indent="-228600" lvl="0" marL="228600" rtl="0" algn="l">
              <a:lnSpc>
                <a:spcPct val="120000"/>
              </a:lnSpc>
              <a:spcBef>
                <a:spcPts val="1000"/>
              </a:spcBef>
              <a:spcAft>
                <a:spcPts val="0"/>
              </a:spcAft>
              <a:buSzPts val="2000"/>
              <a:buChar char="•"/>
            </a:pPr>
            <a:r>
              <a:rPr lang="zh-TW"/>
              <a:t>交易資訊</a:t>
            </a:r>
            <a:endParaRPr/>
          </a:p>
          <a:p>
            <a:pPr indent="-228600" lvl="0" marL="228600" rtl="0" algn="l">
              <a:lnSpc>
                <a:spcPct val="120000"/>
              </a:lnSpc>
              <a:spcBef>
                <a:spcPts val="1000"/>
              </a:spcBef>
              <a:spcAft>
                <a:spcPts val="0"/>
              </a:spcAft>
              <a:buSzPts val="2000"/>
              <a:buChar char="•"/>
            </a:pPr>
            <a:r>
              <a:rPr lang="zh-TW"/>
              <a:t>指數資訊</a:t>
            </a:r>
            <a:endParaRPr/>
          </a:p>
          <a:p>
            <a:pPr indent="-228600" lvl="0" marL="228600" rtl="0" algn="l">
              <a:lnSpc>
                <a:spcPct val="120000"/>
              </a:lnSpc>
              <a:spcBef>
                <a:spcPts val="1000"/>
              </a:spcBef>
              <a:spcAft>
                <a:spcPts val="0"/>
              </a:spcAft>
              <a:buSzPts val="2000"/>
              <a:buChar char="•"/>
            </a:pPr>
            <a:r>
              <a:rPr lang="zh-TW"/>
              <a:t>上市公司</a:t>
            </a:r>
            <a:endParaRPr/>
          </a:p>
          <a:p>
            <a:pPr indent="-228600" lvl="0" marL="228600" rtl="0" algn="l">
              <a:lnSpc>
                <a:spcPct val="120000"/>
              </a:lnSpc>
              <a:spcBef>
                <a:spcPts val="1000"/>
              </a:spcBef>
              <a:spcAft>
                <a:spcPts val="0"/>
              </a:spcAft>
              <a:buSzPts val="2000"/>
              <a:buChar char="•"/>
            </a:pPr>
            <a:r>
              <a:rPr lang="zh-TW"/>
              <a:t>產品與服務</a:t>
            </a:r>
            <a:endParaRPr/>
          </a:p>
          <a:p>
            <a:pPr indent="-228600" lvl="0" marL="228600" rtl="0" algn="l">
              <a:lnSpc>
                <a:spcPct val="120000"/>
              </a:lnSpc>
              <a:spcBef>
                <a:spcPts val="1000"/>
              </a:spcBef>
              <a:spcAft>
                <a:spcPts val="0"/>
              </a:spcAft>
              <a:buSzPts val="2000"/>
              <a:buChar char="•"/>
            </a:pPr>
            <a:r>
              <a:rPr lang="zh-TW"/>
              <a:t>結算服務</a:t>
            </a:r>
            <a:endParaRPr/>
          </a:p>
          <a:p>
            <a:pPr indent="-228600" lvl="0" marL="228600" rtl="0" algn="l">
              <a:lnSpc>
                <a:spcPct val="120000"/>
              </a:lnSpc>
              <a:spcBef>
                <a:spcPts val="1000"/>
              </a:spcBef>
              <a:spcAft>
                <a:spcPts val="0"/>
              </a:spcAft>
              <a:buSzPts val="2000"/>
              <a:buChar char="•"/>
            </a:pPr>
            <a:r>
              <a:rPr lang="zh-TW"/>
              <a:t>市場公告</a:t>
            </a:r>
            <a:endParaRPr/>
          </a:p>
          <a:p>
            <a:pPr indent="-228600" lvl="0" marL="228600" rtl="0" algn="l">
              <a:lnSpc>
                <a:spcPct val="120000"/>
              </a:lnSpc>
              <a:spcBef>
                <a:spcPts val="1000"/>
              </a:spcBef>
              <a:spcAft>
                <a:spcPts val="0"/>
              </a:spcAft>
              <a:buSzPts val="2000"/>
              <a:buChar char="•"/>
            </a:pPr>
            <a:r>
              <a:rPr lang="zh-TW"/>
              <a:t>法令規章</a:t>
            </a:r>
            <a:endParaRPr/>
          </a:p>
        </p:txBody>
      </p:sp>
      <p:pic>
        <p:nvPicPr>
          <p:cNvPr id="174" name="Google Shape;174;p10"/>
          <p:cNvPicPr preferRelativeResize="0"/>
          <p:nvPr/>
        </p:nvPicPr>
        <p:blipFill rotWithShape="1">
          <a:blip r:embed="rId3">
            <a:alphaModFix/>
          </a:blip>
          <a:srcRect b="0" l="0" r="0" t="0"/>
          <a:stretch/>
        </p:blipFill>
        <p:spPr>
          <a:xfrm>
            <a:off x="267417" y="1040498"/>
            <a:ext cx="11665789" cy="523165"/>
          </a:xfrm>
          <a:prstGeom prst="rect">
            <a:avLst/>
          </a:prstGeom>
          <a:noFill/>
          <a:ln>
            <a:noFill/>
          </a:ln>
        </p:spPr>
      </p:pic>
      <p:sp>
        <p:nvSpPr>
          <p:cNvPr id="175" name="Google Shape;175;p10"/>
          <p:cNvSpPr/>
          <p:nvPr/>
        </p:nvSpPr>
        <p:spPr>
          <a:xfrm>
            <a:off x="1293962" y="2329132"/>
            <a:ext cx="1733910" cy="1000664"/>
          </a:xfrm>
          <a:prstGeom prst="rect">
            <a:avLst/>
          </a:prstGeom>
          <a:noFill/>
          <a:ln cap="flat" cmpd="sng" w="158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233123" y="64803"/>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zh-TW"/>
              <a:t>交易資訊</a:t>
            </a:r>
            <a:br>
              <a:rPr lang="zh-TW"/>
            </a:br>
            <a:endParaRPr/>
          </a:p>
        </p:txBody>
      </p:sp>
      <p:pic>
        <p:nvPicPr>
          <p:cNvPr id="181" name="Google Shape;181;p11"/>
          <p:cNvPicPr preferRelativeResize="0"/>
          <p:nvPr>
            <p:ph idx="1" type="body"/>
          </p:nvPr>
        </p:nvPicPr>
        <p:blipFill rotWithShape="1">
          <a:blip r:embed="rId3">
            <a:alphaModFix/>
          </a:blip>
          <a:srcRect b="0" l="0" r="0" t="0"/>
          <a:stretch/>
        </p:blipFill>
        <p:spPr>
          <a:xfrm>
            <a:off x="3135100" y="831011"/>
            <a:ext cx="3219450" cy="1133475"/>
          </a:xfrm>
          <a:prstGeom prst="rect">
            <a:avLst/>
          </a:prstGeom>
          <a:noFill/>
          <a:ln>
            <a:noFill/>
          </a:ln>
        </p:spPr>
      </p:pic>
      <p:pic>
        <p:nvPicPr>
          <p:cNvPr id="182" name="Google Shape;182;p11"/>
          <p:cNvPicPr preferRelativeResize="0"/>
          <p:nvPr/>
        </p:nvPicPr>
        <p:blipFill rotWithShape="1">
          <a:blip r:embed="rId4">
            <a:alphaModFix/>
          </a:blip>
          <a:srcRect b="0" l="0" r="0" t="0"/>
          <a:stretch/>
        </p:blipFill>
        <p:spPr>
          <a:xfrm>
            <a:off x="18853" y="831011"/>
            <a:ext cx="3126501" cy="6026989"/>
          </a:xfrm>
          <a:prstGeom prst="rect">
            <a:avLst/>
          </a:prstGeom>
          <a:noFill/>
          <a:ln>
            <a:noFill/>
          </a:ln>
        </p:spPr>
      </p:pic>
      <p:pic>
        <p:nvPicPr>
          <p:cNvPr id="183" name="Google Shape;183;p11"/>
          <p:cNvPicPr preferRelativeResize="0"/>
          <p:nvPr/>
        </p:nvPicPr>
        <p:blipFill rotWithShape="1">
          <a:blip r:embed="rId5">
            <a:alphaModFix/>
          </a:blip>
          <a:srcRect b="0" l="0" r="0" t="0"/>
          <a:stretch/>
        </p:blipFill>
        <p:spPr>
          <a:xfrm>
            <a:off x="3120812" y="1940582"/>
            <a:ext cx="3200400" cy="2914650"/>
          </a:xfrm>
          <a:prstGeom prst="rect">
            <a:avLst/>
          </a:prstGeom>
          <a:noFill/>
          <a:ln>
            <a:noFill/>
          </a:ln>
        </p:spPr>
      </p:pic>
      <p:pic>
        <p:nvPicPr>
          <p:cNvPr id="184" name="Google Shape;184;p11"/>
          <p:cNvPicPr preferRelativeResize="0"/>
          <p:nvPr/>
        </p:nvPicPr>
        <p:blipFill rotWithShape="1">
          <a:blip r:embed="rId6">
            <a:alphaModFix/>
          </a:blip>
          <a:srcRect b="0" l="0" r="0" t="0"/>
          <a:stretch/>
        </p:blipFill>
        <p:spPr>
          <a:xfrm>
            <a:off x="9555827" y="847866"/>
            <a:ext cx="3171825" cy="2952750"/>
          </a:xfrm>
          <a:prstGeom prst="rect">
            <a:avLst/>
          </a:prstGeom>
          <a:noFill/>
          <a:ln>
            <a:noFill/>
          </a:ln>
        </p:spPr>
      </p:pic>
      <p:pic>
        <p:nvPicPr>
          <p:cNvPr id="185" name="Google Shape;185;p11"/>
          <p:cNvPicPr preferRelativeResize="0"/>
          <p:nvPr/>
        </p:nvPicPr>
        <p:blipFill rotWithShape="1">
          <a:blip r:embed="rId7">
            <a:alphaModFix/>
          </a:blip>
          <a:srcRect b="0" l="0" r="0" t="0"/>
          <a:stretch/>
        </p:blipFill>
        <p:spPr>
          <a:xfrm>
            <a:off x="6346631" y="800636"/>
            <a:ext cx="3238500" cy="4133850"/>
          </a:xfrm>
          <a:prstGeom prst="rect">
            <a:avLst/>
          </a:prstGeom>
          <a:noFill/>
          <a:ln>
            <a:noFill/>
          </a:ln>
        </p:spPr>
      </p:pic>
      <p:pic>
        <p:nvPicPr>
          <p:cNvPr id="186" name="Google Shape;186;p11"/>
          <p:cNvPicPr preferRelativeResize="0"/>
          <p:nvPr/>
        </p:nvPicPr>
        <p:blipFill rotWithShape="1">
          <a:blip r:embed="rId8">
            <a:alphaModFix/>
          </a:blip>
          <a:srcRect b="0" l="0" r="0" t="0"/>
          <a:stretch/>
        </p:blipFill>
        <p:spPr>
          <a:xfrm>
            <a:off x="3120841" y="4893567"/>
            <a:ext cx="3248025" cy="1171575"/>
          </a:xfrm>
          <a:prstGeom prst="rect">
            <a:avLst/>
          </a:prstGeom>
          <a:noFill/>
          <a:ln>
            <a:noFill/>
          </a:ln>
        </p:spPr>
      </p:pic>
      <p:pic>
        <p:nvPicPr>
          <p:cNvPr id="187" name="Google Shape;187;p11"/>
          <p:cNvPicPr preferRelativeResize="0"/>
          <p:nvPr/>
        </p:nvPicPr>
        <p:blipFill rotWithShape="1">
          <a:blip r:embed="rId9">
            <a:alphaModFix/>
          </a:blip>
          <a:srcRect b="0" l="0" r="0" t="0"/>
          <a:stretch/>
        </p:blipFill>
        <p:spPr>
          <a:xfrm>
            <a:off x="6360919" y="4934486"/>
            <a:ext cx="3200400" cy="2019300"/>
          </a:xfrm>
          <a:prstGeom prst="rect">
            <a:avLst/>
          </a:prstGeom>
          <a:noFill/>
          <a:ln>
            <a:noFill/>
          </a:ln>
        </p:spPr>
      </p:pic>
      <p:pic>
        <p:nvPicPr>
          <p:cNvPr id="188" name="Google Shape;188;p11"/>
          <p:cNvPicPr preferRelativeResize="0"/>
          <p:nvPr/>
        </p:nvPicPr>
        <p:blipFill rotWithShape="1">
          <a:blip r:embed="rId10">
            <a:alphaModFix/>
          </a:blip>
          <a:srcRect b="0" l="0" r="0" t="0"/>
          <a:stretch/>
        </p:blipFill>
        <p:spPr>
          <a:xfrm>
            <a:off x="9562196" y="3800616"/>
            <a:ext cx="3190875" cy="2933700"/>
          </a:xfrm>
          <a:prstGeom prst="rect">
            <a:avLst/>
          </a:prstGeom>
          <a:noFill/>
          <a:ln>
            <a:noFill/>
          </a:ln>
        </p:spPr>
      </p:pic>
      <p:pic>
        <p:nvPicPr>
          <p:cNvPr id="189" name="Google Shape;189;p11"/>
          <p:cNvPicPr preferRelativeResize="0"/>
          <p:nvPr/>
        </p:nvPicPr>
        <p:blipFill rotWithShape="1">
          <a:blip r:embed="rId11">
            <a:alphaModFix/>
          </a:blip>
          <a:srcRect b="0" l="0" r="0" t="0"/>
          <a:stretch/>
        </p:blipFill>
        <p:spPr>
          <a:xfrm>
            <a:off x="3133186" y="6023421"/>
            <a:ext cx="3219450" cy="438150"/>
          </a:xfrm>
          <a:prstGeom prst="rect">
            <a:avLst/>
          </a:prstGeom>
          <a:noFill/>
          <a:ln>
            <a:noFill/>
          </a:ln>
        </p:spPr>
      </p:pic>
      <p:pic>
        <p:nvPicPr>
          <p:cNvPr id="190" name="Google Shape;190;p11"/>
          <p:cNvPicPr preferRelativeResize="0"/>
          <p:nvPr/>
        </p:nvPicPr>
        <p:blipFill rotWithShape="1">
          <a:blip r:embed="rId12">
            <a:alphaModFix/>
          </a:blip>
          <a:srcRect b="0" l="0" r="0" t="0"/>
          <a:stretch/>
        </p:blipFill>
        <p:spPr>
          <a:xfrm>
            <a:off x="3133186" y="6410325"/>
            <a:ext cx="3219450" cy="447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zh-TW"/>
              <a:t>指數資訊</a:t>
            </a:r>
            <a:br>
              <a:rPr lang="zh-TW"/>
            </a:br>
            <a:endParaRPr/>
          </a:p>
        </p:txBody>
      </p:sp>
      <p:pic>
        <p:nvPicPr>
          <p:cNvPr id="197" name="Google Shape;197;p12"/>
          <p:cNvPicPr preferRelativeResize="0"/>
          <p:nvPr>
            <p:ph idx="1" type="body"/>
          </p:nvPr>
        </p:nvPicPr>
        <p:blipFill rotWithShape="1">
          <a:blip r:embed="rId3">
            <a:alphaModFix/>
          </a:blip>
          <a:srcRect b="0" l="0" r="0" t="0"/>
          <a:stretch/>
        </p:blipFill>
        <p:spPr>
          <a:xfrm>
            <a:off x="942971" y="2709252"/>
            <a:ext cx="3219450" cy="1152525"/>
          </a:xfrm>
          <a:prstGeom prst="rect">
            <a:avLst/>
          </a:prstGeom>
          <a:noFill/>
          <a:ln>
            <a:noFill/>
          </a:ln>
        </p:spPr>
      </p:pic>
      <p:pic>
        <p:nvPicPr>
          <p:cNvPr id="198" name="Google Shape;198;p12"/>
          <p:cNvPicPr preferRelativeResize="0"/>
          <p:nvPr/>
        </p:nvPicPr>
        <p:blipFill rotWithShape="1">
          <a:blip r:embed="rId4">
            <a:alphaModFix/>
          </a:blip>
          <a:srcRect b="0" l="0" r="0" t="0"/>
          <a:stretch/>
        </p:blipFill>
        <p:spPr>
          <a:xfrm>
            <a:off x="942971" y="1566252"/>
            <a:ext cx="3200400" cy="1143000"/>
          </a:xfrm>
          <a:prstGeom prst="rect">
            <a:avLst/>
          </a:prstGeom>
          <a:noFill/>
          <a:ln>
            <a:noFill/>
          </a:ln>
        </p:spPr>
      </p:pic>
      <p:pic>
        <p:nvPicPr>
          <p:cNvPr id="199" name="Google Shape;199;p12"/>
          <p:cNvPicPr preferRelativeResize="0"/>
          <p:nvPr/>
        </p:nvPicPr>
        <p:blipFill rotWithShape="1">
          <a:blip r:embed="rId5">
            <a:alphaModFix/>
          </a:blip>
          <a:srcRect b="0" l="0" r="0" t="0"/>
          <a:stretch/>
        </p:blipFill>
        <p:spPr>
          <a:xfrm>
            <a:off x="923921" y="3861777"/>
            <a:ext cx="3219450" cy="1162050"/>
          </a:xfrm>
          <a:prstGeom prst="rect">
            <a:avLst/>
          </a:prstGeom>
          <a:noFill/>
          <a:ln>
            <a:noFill/>
          </a:ln>
        </p:spPr>
      </p:pic>
      <p:pic>
        <p:nvPicPr>
          <p:cNvPr id="200" name="Google Shape;200;p12"/>
          <p:cNvPicPr preferRelativeResize="0"/>
          <p:nvPr/>
        </p:nvPicPr>
        <p:blipFill rotWithShape="1">
          <a:blip r:embed="rId6">
            <a:alphaModFix/>
          </a:blip>
          <a:srcRect b="0" l="0" r="0" t="0"/>
          <a:stretch/>
        </p:blipFill>
        <p:spPr>
          <a:xfrm>
            <a:off x="4910164" y="1537677"/>
            <a:ext cx="3219450" cy="3486150"/>
          </a:xfrm>
          <a:prstGeom prst="rect">
            <a:avLst/>
          </a:prstGeom>
          <a:noFill/>
          <a:ln>
            <a:noFill/>
          </a:ln>
        </p:spPr>
      </p:pic>
      <p:pic>
        <p:nvPicPr>
          <p:cNvPr id="201" name="Google Shape;201;p12"/>
          <p:cNvPicPr preferRelativeResize="0"/>
          <p:nvPr/>
        </p:nvPicPr>
        <p:blipFill rotWithShape="1">
          <a:blip r:embed="rId7">
            <a:alphaModFix/>
          </a:blip>
          <a:srcRect b="0" l="0" r="0" t="0"/>
          <a:stretch/>
        </p:blipFill>
        <p:spPr>
          <a:xfrm>
            <a:off x="8896407" y="1566252"/>
            <a:ext cx="3200400" cy="3562350"/>
          </a:xfrm>
          <a:prstGeom prst="rect">
            <a:avLst/>
          </a:prstGeom>
          <a:noFill/>
          <a:ln>
            <a:noFill/>
          </a:ln>
        </p:spPr>
      </p:pic>
      <p:sp>
        <p:nvSpPr>
          <p:cNvPr id="202" name="Google Shape;202;p12"/>
          <p:cNvSpPr txBox="1"/>
          <p:nvPr/>
        </p:nvSpPr>
        <p:spPr>
          <a:xfrm>
            <a:off x="1206111" y="5254960"/>
            <a:ext cx="3346839" cy="1135418"/>
          </a:xfrm>
          <a:prstGeom prst="rect">
            <a:avLst/>
          </a:prstGeom>
          <a:noFill/>
          <a:ln>
            <a:noFill/>
          </a:ln>
        </p:spPr>
        <p:txBody>
          <a:bodyPr anchorCtr="0" anchor="t" bIns="45700" lIns="91425" spcFirstLastPara="1" rIns="91425" wrap="square" tIns="45700">
            <a:normAutofit/>
          </a:bodyPr>
          <a:lstStyle/>
          <a:p>
            <a:pPr indent="-101600" lvl="0" marL="228600" marR="0" rtl="0" algn="l">
              <a:lnSpc>
                <a:spcPct val="120000"/>
              </a:lnSpc>
              <a:spcBef>
                <a:spcPts val="0"/>
              </a:spcBef>
              <a:spcAft>
                <a:spcPts val="0"/>
              </a:spcAft>
              <a:buClr>
                <a:schemeClr val="accent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p:txBody>
      </p:sp>
      <p:sp>
        <p:nvSpPr>
          <p:cNvPr id="203" name="Google Shape;203;p12"/>
          <p:cNvSpPr/>
          <p:nvPr/>
        </p:nvSpPr>
        <p:spPr>
          <a:xfrm>
            <a:off x="462256" y="1566252"/>
            <a:ext cx="389659" cy="1143000"/>
          </a:xfrm>
          <a:prstGeom prst="leftBrace">
            <a:avLst>
              <a:gd fmla="val 8333" name="adj1"/>
              <a:gd fmla="val 50000" name="adj2"/>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04" name="Google Shape;204;p12"/>
          <p:cNvSpPr txBox="1"/>
          <p:nvPr/>
        </p:nvSpPr>
        <p:spPr>
          <a:xfrm rot="5400000">
            <a:off x="-256552" y="2188274"/>
            <a:ext cx="1143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zh-TW" sz="1800" u="none" cap="none" strike="noStrike">
                <a:solidFill>
                  <a:schemeClr val="dk1"/>
                </a:solidFill>
                <a:latin typeface="Century Gothic"/>
                <a:ea typeface="Century Gothic"/>
                <a:cs typeface="Century Gothic"/>
                <a:sym typeface="Century Gothic"/>
              </a:rPr>
              <a:t>介紹</a:t>
            </a:r>
            <a:endParaRPr sz="1800">
              <a:solidFill>
                <a:schemeClr val="dk1"/>
              </a:solidFill>
              <a:latin typeface="Century Gothic"/>
              <a:ea typeface="Century Gothic"/>
              <a:cs typeface="Century Gothic"/>
              <a:sym typeface="Century Gothic"/>
            </a:endParaRPr>
          </a:p>
        </p:txBody>
      </p:sp>
      <p:sp>
        <p:nvSpPr>
          <p:cNvPr id="205" name="Google Shape;205;p12"/>
          <p:cNvSpPr txBox="1"/>
          <p:nvPr/>
        </p:nvSpPr>
        <p:spPr>
          <a:xfrm rot="5400000">
            <a:off x="2568532" y="3446218"/>
            <a:ext cx="42215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entury Gothic"/>
                <a:ea typeface="Century Gothic"/>
                <a:cs typeface="Century Gothic"/>
                <a:sym typeface="Century Gothic"/>
              </a:rPr>
              <a:t>證交所自行編製指數(者要為類股指數)</a:t>
            </a:r>
            <a:endParaRPr sz="1800">
              <a:solidFill>
                <a:schemeClr val="dk1"/>
              </a:solidFill>
              <a:latin typeface="Century Gothic"/>
              <a:ea typeface="Century Gothic"/>
              <a:cs typeface="Century Gothic"/>
              <a:sym typeface="Century Gothic"/>
            </a:endParaRPr>
          </a:p>
        </p:txBody>
      </p:sp>
      <p:sp>
        <p:nvSpPr>
          <p:cNvPr id="206" name="Google Shape;206;p12"/>
          <p:cNvSpPr txBox="1"/>
          <p:nvPr/>
        </p:nvSpPr>
        <p:spPr>
          <a:xfrm rot="5400000">
            <a:off x="6246811" y="3679886"/>
            <a:ext cx="468893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entury Gothic"/>
                <a:ea typeface="Century Gothic"/>
                <a:cs typeface="Century Gothic"/>
                <a:sym typeface="Century Gothic"/>
              </a:rPr>
              <a:t>與富時指數有限公司編製指數(EX.0050)</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zh-TW"/>
              <a:t>比較</a:t>
            </a:r>
            <a:endParaRPr/>
          </a:p>
        </p:txBody>
      </p:sp>
      <p:sp>
        <p:nvSpPr>
          <p:cNvPr id="111" name="Google Shape;111;p2"/>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zh-TW"/>
              <a:t>公開資訊觀測站</a:t>
            </a:r>
            <a:endParaRPr/>
          </a:p>
          <a:p>
            <a:pPr indent="-228600" lvl="1" marL="685800" rtl="0" algn="l">
              <a:lnSpc>
                <a:spcPct val="120000"/>
              </a:lnSpc>
              <a:spcBef>
                <a:spcPts val="500"/>
              </a:spcBef>
              <a:spcAft>
                <a:spcPts val="0"/>
              </a:spcAft>
              <a:buSzPts val="1800"/>
              <a:buChar char="•"/>
            </a:pPr>
            <a:r>
              <a:rPr lang="zh-TW"/>
              <a:t>基本面的分析</a:t>
            </a:r>
            <a:endParaRPr/>
          </a:p>
          <a:p>
            <a:pPr indent="-228600" lvl="1" marL="685800" rtl="0" algn="l">
              <a:lnSpc>
                <a:spcPct val="120000"/>
              </a:lnSpc>
              <a:spcBef>
                <a:spcPts val="500"/>
              </a:spcBef>
              <a:spcAft>
                <a:spcPts val="0"/>
              </a:spcAft>
              <a:buSzPts val="1800"/>
              <a:buChar char="•"/>
            </a:pPr>
            <a:r>
              <a:rPr lang="zh-TW"/>
              <a:t>包括營收、財務報表、公司重大公告 …</a:t>
            </a:r>
            <a:endParaRPr/>
          </a:p>
          <a:p>
            <a:pPr indent="-228600" lvl="0" marL="228600" rtl="0" algn="l">
              <a:lnSpc>
                <a:spcPct val="120000"/>
              </a:lnSpc>
              <a:spcBef>
                <a:spcPts val="1000"/>
              </a:spcBef>
              <a:spcAft>
                <a:spcPts val="0"/>
              </a:spcAft>
              <a:buSzPts val="2000"/>
              <a:buChar char="•"/>
            </a:pPr>
            <a:r>
              <a:rPr lang="zh-TW"/>
              <a:t>證交所</a:t>
            </a:r>
            <a:endParaRPr/>
          </a:p>
          <a:p>
            <a:pPr indent="-228600" lvl="1" marL="685800" rtl="0" algn="l">
              <a:lnSpc>
                <a:spcPct val="120000"/>
              </a:lnSpc>
              <a:spcBef>
                <a:spcPts val="500"/>
              </a:spcBef>
              <a:spcAft>
                <a:spcPts val="0"/>
              </a:spcAft>
              <a:buSzPts val="1800"/>
              <a:buChar char="•"/>
            </a:pPr>
            <a:r>
              <a:rPr lang="zh-TW"/>
              <a:t>盤後資料彙整</a:t>
            </a:r>
            <a:endParaRPr/>
          </a:p>
          <a:p>
            <a:pPr indent="-228600" lvl="1" marL="685800" rtl="0" algn="l">
              <a:lnSpc>
                <a:spcPct val="120000"/>
              </a:lnSpc>
              <a:spcBef>
                <a:spcPts val="500"/>
              </a:spcBef>
              <a:spcAft>
                <a:spcPts val="0"/>
              </a:spcAft>
              <a:buSzPts val="1800"/>
              <a:buChar char="•"/>
            </a:pPr>
            <a:r>
              <a:rPr lang="zh-TW"/>
              <a:t>每日交易資訊</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zh-TW" u="sng">
                <a:solidFill>
                  <a:schemeClr val="hlink"/>
                </a:solidFill>
                <a:hlinkClick r:id="rId3"/>
              </a:rPr>
              <a:t>首頁</a:t>
            </a:r>
            <a:endParaRPr/>
          </a:p>
        </p:txBody>
      </p:sp>
      <p:sp>
        <p:nvSpPr>
          <p:cNvPr id="117" name="Google Shape;117;p3"/>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zh-TW"/>
              <a:t>細項資訊</a:t>
            </a:r>
            <a:endParaRPr/>
          </a:p>
          <a:p>
            <a:pPr indent="-228600" lvl="0" marL="228600" rtl="0" algn="l">
              <a:lnSpc>
                <a:spcPct val="120000"/>
              </a:lnSpc>
              <a:spcBef>
                <a:spcPts val="1000"/>
              </a:spcBef>
              <a:spcAft>
                <a:spcPts val="0"/>
              </a:spcAft>
              <a:buSzPts val="2000"/>
              <a:buChar char="•"/>
            </a:pPr>
            <a:r>
              <a:rPr lang="zh-TW"/>
              <a:t>快捷選項</a:t>
            </a:r>
            <a:endParaRPr/>
          </a:p>
          <a:p>
            <a:pPr indent="-228600" lvl="0" marL="228600" rtl="0" algn="l">
              <a:lnSpc>
                <a:spcPct val="120000"/>
              </a:lnSpc>
              <a:spcBef>
                <a:spcPts val="1000"/>
              </a:spcBef>
              <a:spcAft>
                <a:spcPts val="0"/>
              </a:spcAft>
              <a:buSzPts val="2000"/>
              <a:buChar char="•"/>
            </a:pPr>
            <a:r>
              <a:rPr lang="zh-TW"/>
              <a:t>熱門資訊統計與排行</a:t>
            </a:r>
            <a:endParaRPr/>
          </a:p>
        </p:txBody>
      </p:sp>
      <p:pic>
        <p:nvPicPr>
          <p:cNvPr id="118" name="Google Shape;118;p3"/>
          <p:cNvPicPr preferRelativeResize="0"/>
          <p:nvPr/>
        </p:nvPicPr>
        <p:blipFill rotWithShape="1">
          <a:blip r:embed="rId4">
            <a:alphaModFix/>
          </a:blip>
          <a:srcRect b="0" l="0" r="0" t="0"/>
          <a:stretch/>
        </p:blipFill>
        <p:spPr>
          <a:xfrm>
            <a:off x="4285237" y="1003716"/>
            <a:ext cx="7610963" cy="56306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1099645" y="99924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zh-TW" u="sng">
                <a:solidFill>
                  <a:schemeClr val="hlink"/>
                </a:solidFill>
                <a:hlinkClick r:id="rId3"/>
              </a:rPr>
              <a:t>熱門導覽</a:t>
            </a:r>
            <a:endParaRPr/>
          </a:p>
        </p:txBody>
      </p:sp>
      <p:sp>
        <p:nvSpPr>
          <p:cNvPr id="124" name="Google Shape;124;p4"/>
          <p:cNvSpPr txBox="1"/>
          <p:nvPr>
            <p:ph idx="1" type="body"/>
          </p:nvPr>
        </p:nvSpPr>
        <p:spPr>
          <a:xfrm>
            <a:off x="6456182" y="2202478"/>
            <a:ext cx="3753088"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zh-TW"/>
              <a:t>籌碼面</a:t>
            </a:r>
            <a:endParaRPr/>
          </a:p>
          <a:p>
            <a:pPr indent="-228600" lvl="0" marL="228600" rtl="0" algn="l">
              <a:lnSpc>
                <a:spcPct val="120000"/>
              </a:lnSpc>
              <a:spcBef>
                <a:spcPts val="1000"/>
              </a:spcBef>
              <a:spcAft>
                <a:spcPts val="0"/>
              </a:spcAft>
              <a:buSzPts val="2000"/>
              <a:buChar char="•"/>
            </a:pPr>
            <a:r>
              <a:rPr lang="zh-TW"/>
              <a:t>每日成交資訊</a:t>
            </a:r>
            <a:endParaRPr/>
          </a:p>
          <a:p>
            <a:pPr indent="-228600" lvl="0" marL="228600" rtl="0" algn="l">
              <a:lnSpc>
                <a:spcPct val="120000"/>
              </a:lnSpc>
              <a:spcBef>
                <a:spcPts val="1000"/>
              </a:spcBef>
              <a:spcAft>
                <a:spcPts val="0"/>
              </a:spcAft>
              <a:buSzPts val="2000"/>
              <a:buChar char="•"/>
            </a:pPr>
            <a:r>
              <a:rPr lang="zh-TW"/>
              <a:t>公告</a:t>
            </a:r>
            <a:endParaRPr/>
          </a:p>
          <a:p>
            <a:pPr indent="-228600" lvl="0" marL="228600" rtl="0" algn="l">
              <a:lnSpc>
                <a:spcPct val="120000"/>
              </a:lnSpc>
              <a:spcBef>
                <a:spcPts val="1000"/>
              </a:spcBef>
              <a:spcAft>
                <a:spcPts val="0"/>
              </a:spcAft>
              <a:buSzPts val="2000"/>
              <a:buChar char="•"/>
            </a:pPr>
            <a:r>
              <a:rPr lang="zh-TW"/>
              <a:t>重要基本面</a:t>
            </a:r>
            <a:endParaRPr/>
          </a:p>
          <a:p>
            <a:pPr indent="-101600" lvl="0" marL="228600" rtl="0" algn="l">
              <a:lnSpc>
                <a:spcPct val="120000"/>
              </a:lnSpc>
              <a:spcBef>
                <a:spcPts val="1000"/>
              </a:spcBef>
              <a:spcAft>
                <a:spcPts val="0"/>
              </a:spcAft>
              <a:buSzPts val="2000"/>
              <a:buNone/>
            </a:pPr>
            <a:r>
              <a:t/>
            </a:r>
            <a:endParaRPr/>
          </a:p>
          <a:p>
            <a:pPr indent="0" lvl="1" marL="457200" rtl="0" algn="l">
              <a:lnSpc>
                <a:spcPct val="120000"/>
              </a:lnSpc>
              <a:spcBef>
                <a:spcPts val="500"/>
              </a:spcBef>
              <a:spcAft>
                <a:spcPts val="0"/>
              </a:spcAft>
              <a:buSzPts val="1800"/>
              <a:buNone/>
            </a:pPr>
            <a:r>
              <a:t/>
            </a:r>
            <a:endParaRPr/>
          </a:p>
          <a:p>
            <a:pPr indent="-101600" lvl="0" marL="228600" rtl="0" algn="l">
              <a:lnSpc>
                <a:spcPct val="120000"/>
              </a:lnSpc>
              <a:spcBef>
                <a:spcPts val="1000"/>
              </a:spcBef>
              <a:spcAft>
                <a:spcPts val="0"/>
              </a:spcAft>
              <a:buSzPts val="2000"/>
              <a:buNone/>
            </a:pPr>
            <a:r>
              <a:t/>
            </a:r>
            <a:endParaRPr/>
          </a:p>
        </p:txBody>
      </p:sp>
      <p:pic>
        <p:nvPicPr>
          <p:cNvPr id="125" name="Google Shape;125;p4"/>
          <p:cNvPicPr preferRelativeResize="0"/>
          <p:nvPr/>
        </p:nvPicPr>
        <p:blipFill rotWithShape="1">
          <a:blip r:embed="rId4">
            <a:alphaModFix/>
          </a:blip>
          <a:srcRect b="0" l="0" r="0" t="0"/>
          <a:stretch/>
        </p:blipFill>
        <p:spPr>
          <a:xfrm>
            <a:off x="3466990" y="193921"/>
            <a:ext cx="2464917" cy="66640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157147" y="46655"/>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zh-TW"/>
              <a:t>每日收盤行情</a:t>
            </a:r>
            <a:endParaRPr/>
          </a:p>
        </p:txBody>
      </p:sp>
      <p:sp>
        <p:nvSpPr>
          <p:cNvPr id="131" name="Google Shape;131;p5"/>
          <p:cNvSpPr txBox="1"/>
          <p:nvPr>
            <p:ph idx="1" type="body"/>
          </p:nvPr>
        </p:nvSpPr>
        <p:spPr>
          <a:xfrm>
            <a:off x="1004435" y="5513506"/>
            <a:ext cx="9670387" cy="174910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zh-TW"/>
              <a:t>可下載CSV檔</a:t>
            </a:r>
            <a:endParaRPr/>
          </a:p>
        </p:txBody>
      </p:sp>
      <p:pic>
        <p:nvPicPr>
          <p:cNvPr id="132" name="Google Shape;132;p5"/>
          <p:cNvPicPr preferRelativeResize="0"/>
          <p:nvPr/>
        </p:nvPicPr>
        <p:blipFill rotWithShape="1">
          <a:blip r:embed="rId3">
            <a:alphaModFix/>
          </a:blip>
          <a:srcRect b="0" l="0" r="0" t="0"/>
          <a:stretch/>
        </p:blipFill>
        <p:spPr>
          <a:xfrm>
            <a:off x="0" y="847287"/>
            <a:ext cx="11415033" cy="4666219"/>
          </a:xfrm>
          <a:prstGeom prst="rect">
            <a:avLst/>
          </a:prstGeom>
          <a:noFill/>
          <a:ln>
            <a:noFill/>
          </a:ln>
        </p:spPr>
      </p:pic>
      <p:sp>
        <p:nvSpPr>
          <p:cNvPr id="133" name="Google Shape;133;p5"/>
          <p:cNvSpPr/>
          <p:nvPr/>
        </p:nvSpPr>
        <p:spPr>
          <a:xfrm>
            <a:off x="788565" y="1979803"/>
            <a:ext cx="713064" cy="394282"/>
          </a:xfrm>
          <a:prstGeom prst="ellipse">
            <a:avLst/>
          </a:prstGeom>
          <a:noFill/>
          <a:ln cap="flat" cmpd="sng" w="158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4" name="Google Shape;134;p5"/>
          <p:cNvSpPr/>
          <p:nvPr/>
        </p:nvSpPr>
        <p:spPr>
          <a:xfrm>
            <a:off x="3390550" y="1258350"/>
            <a:ext cx="4738381" cy="638172"/>
          </a:xfrm>
          <a:prstGeom prst="ellipse">
            <a:avLst/>
          </a:prstGeom>
          <a:noFill/>
          <a:ln cap="flat" cmpd="sng" w="158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zh-TW" u="sng">
                <a:solidFill>
                  <a:schemeClr val="hlink"/>
                </a:solidFill>
                <a:hlinkClick r:id="rId3"/>
              </a:rPr>
              <a:t>臺灣創新板(TIB)</a:t>
            </a:r>
            <a:endParaRPr/>
          </a:p>
        </p:txBody>
      </p:sp>
      <p:sp>
        <p:nvSpPr>
          <p:cNvPr id="140" name="Google Shape;140;p6"/>
          <p:cNvSpPr txBox="1"/>
          <p:nvPr>
            <p:ph idx="1" type="body"/>
          </p:nvPr>
        </p:nvSpPr>
        <p:spPr>
          <a:xfrm>
            <a:off x="1130269" y="1781712"/>
            <a:ext cx="9603275" cy="370468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0" i="0" lang="zh-TW">
                <a:solidFill>
                  <a:srgbClr val="000000"/>
                </a:solidFill>
                <a:latin typeface="Helvetica Neue"/>
                <a:ea typeface="Helvetica Neue"/>
                <a:cs typeface="Helvetica Neue"/>
                <a:sym typeface="Helvetica Neue"/>
              </a:rPr>
              <a:t>證券主管機關並於109年12月發布資本市場藍圖，規劃開設</a:t>
            </a:r>
            <a:r>
              <a:rPr b="0" i="0" lang="zh-TW">
                <a:solidFill>
                  <a:srgbClr val="0070C0"/>
                </a:solidFill>
                <a:latin typeface="Helvetica Neue"/>
                <a:ea typeface="Helvetica Neue"/>
                <a:cs typeface="Helvetica Neue"/>
                <a:sym typeface="Helvetica Neue"/>
              </a:rPr>
              <a:t>創新性新板</a:t>
            </a:r>
            <a:r>
              <a:rPr b="0" i="0" lang="zh-TW">
                <a:solidFill>
                  <a:srgbClr val="000000"/>
                </a:solidFill>
                <a:latin typeface="Helvetica Neue"/>
                <a:ea typeface="Helvetica Neue"/>
                <a:cs typeface="Helvetica Neue"/>
                <a:sym typeface="Helvetica Neue"/>
              </a:rPr>
              <a:t>以強化發行市場功能，支援實體經濟發展</a:t>
            </a:r>
            <a:endParaRPr b="0" i="0">
              <a:solidFill>
                <a:srgbClr val="000000"/>
              </a:solidFill>
              <a:latin typeface="Helvetica Neue"/>
              <a:ea typeface="Helvetica Neue"/>
              <a:cs typeface="Helvetica Neue"/>
              <a:sym typeface="Helvetica Neue"/>
            </a:endParaRPr>
          </a:p>
          <a:p>
            <a:pPr indent="-228600" lvl="0" marL="228600" rtl="0" algn="l">
              <a:lnSpc>
                <a:spcPct val="120000"/>
              </a:lnSpc>
              <a:spcBef>
                <a:spcPts val="1000"/>
              </a:spcBef>
              <a:spcAft>
                <a:spcPts val="0"/>
              </a:spcAft>
              <a:buSzPts val="2000"/>
              <a:buChar char="•"/>
            </a:pPr>
            <a:r>
              <a:rPr b="0" i="0" lang="zh-TW">
                <a:solidFill>
                  <a:srgbClr val="000000"/>
                </a:solidFill>
                <a:latin typeface="Helvetica Neue"/>
                <a:ea typeface="Helvetica Neue"/>
                <a:cs typeface="Helvetica Neue"/>
                <a:sym typeface="Helvetica Neue"/>
              </a:rPr>
              <a:t>「臺灣創新板」(簡稱創新板；英文名稱Taiwan Innovation Board，簡稱TIB)，鼓勵擁有關鍵核心技術及創新能力或創新經營模式之企業進入資本市場籌資</a:t>
            </a:r>
            <a:endParaRPr b="0" i="0">
              <a:solidFill>
                <a:srgbClr val="000000"/>
              </a:solidFill>
              <a:latin typeface="Helvetica Neue"/>
              <a:ea typeface="Helvetica Neue"/>
              <a:cs typeface="Helvetica Neue"/>
              <a:sym typeface="Helvetica Neue"/>
            </a:endParaRPr>
          </a:p>
          <a:p>
            <a:pPr indent="-228600" lvl="0" marL="228600" rtl="0" algn="l">
              <a:lnSpc>
                <a:spcPct val="120000"/>
              </a:lnSpc>
              <a:spcBef>
                <a:spcPts val="1000"/>
              </a:spcBef>
              <a:spcAft>
                <a:spcPts val="0"/>
              </a:spcAft>
              <a:buSzPts val="2000"/>
              <a:buChar char="•"/>
            </a:pPr>
            <a:r>
              <a:rPr b="0" i="0" lang="zh-TW">
                <a:solidFill>
                  <a:srgbClr val="000000"/>
                </a:solidFill>
                <a:latin typeface="Helvetica Neue"/>
                <a:ea typeface="Helvetica Neue"/>
                <a:cs typeface="Helvetica Neue"/>
                <a:sym typeface="Helvetica Neue"/>
              </a:rPr>
              <a:t>上市標準訂定以「</a:t>
            </a:r>
            <a:r>
              <a:rPr b="0" i="0" lang="zh-TW">
                <a:solidFill>
                  <a:srgbClr val="0070C0"/>
                </a:solidFill>
                <a:latin typeface="Helvetica Neue"/>
                <a:ea typeface="Helvetica Neue"/>
                <a:cs typeface="Helvetica Neue"/>
                <a:sym typeface="Helvetica Neue"/>
              </a:rPr>
              <a:t>市值</a:t>
            </a:r>
            <a:r>
              <a:rPr b="0" i="0" lang="zh-TW">
                <a:solidFill>
                  <a:srgbClr val="000000"/>
                </a:solidFill>
                <a:latin typeface="Helvetica Neue"/>
                <a:ea typeface="Helvetica Neue"/>
                <a:cs typeface="Helvetica Neue"/>
                <a:sym typeface="Helvetica Neue"/>
              </a:rPr>
              <a:t>」為核心，並輔以營收或營運資金之要求，且</a:t>
            </a:r>
            <a:r>
              <a:rPr b="0" i="0" lang="zh-TW">
                <a:solidFill>
                  <a:srgbClr val="0070C0"/>
                </a:solidFill>
                <a:latin typeface="Helvetica Neue"/>
                <a:ea typeface="Helvetica Neue"/>
                <a:cs typeface="Helvetica Neue"/>
                <a:sym typeface="Helvetica Neue"/>
              </a:rPr>
              <a:t>僅限合格投資人</a:t>
            </a:r>
            <a:r>
              <a:rPr b="0" i="0" lang="zh-TW">
                <a:solidFill>
                  <a:srgbClr val="000000"/>
                </a:solidFill>
                <a:latin typeface="Helvetica Neue"/>
                <a:ea typeface="Helvetica Neue"/>
                <a:cs typeface="Helvetica Neue"/>
                <a:sym typeface="Helvetica Neue"/>
              </a:rPr>
              <a:t>，即專業投資法人、創投及符合相當財力門檻暨投資經驗之自然人得參與交易</a:t>
            </a:r>
            <a:endParaRPr>
              <a:solidFill>
                <a:srgbClr val="000000"/>
              </a:solidFill>
              <a:latin typeface="Helvetica Neue"/>
              <a:ea typeface="Helvetica Neue"/>
              <a:cs typeface="Helvetica Neue"/>
              <a:sym typeface="Helvetica Neue"/>
            </a:endParaRPr>
          </a:p>
          <a:p>
            <a:pPr indent="-228600" lvl="0" marL="228600" rtl="0" algn="l">
              <a:lnSpc>
                <a:spcPct val="120000"/>
              </a:lnSpc>
              <a:spcBef>
                <a:spcPts val="1000"/>
              </a:spcBef>
              <a:spcAft>
                <a:spcPts val="0"/>
              </a:spcAft>
              <a:buSzPts val="2000"/>
              <a:buChar char="•"/>
            </a:pPr>
            <a:r>
              <a:rPr b="0" i="0" lang="zh-TW">
                <a:solidFill>
                  <a:srgbClr val="000000"/>
                </a:solidFill>
                <a:latin typeface="Arial"/>
                <a:ea typeface="Arial"/>
                <a:cs typeface="Arial"/>
                <a:sym typeface="Arial"/>
              </a:rPr>
              <a:t>預計於今（2021）年第3季開板</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zh-TW" u="sng">
                <a:solidFill>
                  <a:schemeClr val="hlink"/>
                </a:solidFill>
                <a:hlinkClick r:id="rId3"/>
              </a:rPr>
              <a:t>其他連結</a:t>
            </a:r>
            <a:endParaRPr/>
          </a:p>
        </p:txBody>
      </p:sp>
      <p:pic>
        <p:nvPicPr>
          <p:cNvPr id="146" name="Google Shape;146;p7"/>
          <p:cNvPicPr preferRelativeResize="0"/>
          <p:nvPr>
            <p:ph idx="1" type="body"/>
          </p:nvPr>
        </p:nvPicPr>
        <p:blipFill rotWithShape="1">
          <a:blip r:embed="rId4">
            <a:alphaModFix/>
          </a:blip>
          <a:srcRect b="0" l="0" r="0" t="0"/>
          <a:stretch/>
        </p:blipFill>
        <p:spPr>
          <a:xfrm>
            <a:off x="5801579" y="3322424"/>
            <a:ext cx="2924446" cy="2009435"/>
          </a:xfrm>
          <a:prstGeom prst="rect">
            <a:avLst/>
          </a:prstGeom>
          <a:noFill/>
          <a:ln>
            <a:noFill/>
          </a:ln>
        </p:spPr>
      </p:pic>
      <p:pic>
        <p:nvPicPr>
          <p:cNvPr id="147" name="Google Shape;147;p7"/>
          <p:cNvPicPr preferRelativeResize="0"/>
          <p:nvPr/>
        </p:nvPicPr>
        <p:blipFill rotWithShape="1">
          <a:blip r:embed="rId5">
            <a:alphaModFix/>
          </a:blip>
          <a:srcRect b="0" l="0" r="0" t="0"/>
          <a:stretch/>
        </p:blipFill>
        <p:spPr>
          <a:xfrm>
            <a:off x="181154" y="1994987"/>
            <a:ext cx="3297305" cy="2258890"/>
          </a:xfrm>
          <a:prstGeom prst="rect">
            <a:avLst/>
          </a:prstGeom>
          <a:noFill/>
          <a:ln>
            <a:noFill/>
          </a:ln>
        </p:spPr>
      </p:pic>
      <p:pic>
        <p:nvPicPr>
          <p:cNvPr id="148" name="Google Shape;148;p7"/>
          <p:cNvPicPr preferRelativeResize="0"/>
          <p:nvPr/>
        </p:nvPicPr>
        <p:blipFill rotWithShape="1">
          <a:blip r:embed="rId6">
            <a:alphaModFix/>
          </a:blip>
          <a:srcRect b="0" l="0" r="0" t="0"/>
          <a:stretch/>
        </p:blipFill>
        <p:spPr>
          <a:xfrm>
            <a:off x="4044226" y="880686"/>
            <a:ext cx="3219576" cy="2243746"/>
          </a:xfrm>
          <a:prstGeom prst="rect">
            <a:avLst/>
          </a:prstGeom>
          <a:noFill/>
          <a:ln>
            <a:noFill/>
          </a:ln>
        </p:spPr>
      </p:pic>
      <p:pic>
        <p:nvPicPr>
          <p:cNvPr id="149" name="Google Shape;149;p7"/>
          <p:cNvPicPr preferRelativeResize="0"/>
          <p:nvPr/>
        </p:nvPicPr>
        <p:blipFill rotWithShape="1">
          <a:blip r:embed="rId7">
            <a:alphaModFix/>
          </a:blip>
          <a:srcRect b="0" l="0" r="0" t="0"/>
          <a:stretch/>
        </p:blipFill>
        <p:spPr>
          <a:xfrm>
            <a:off x="2751420" y="4327142"/>
            <a:ext cx="2585611" cy="1762917"/>
          </a:xfrm>
          <a:prstGeom prst="rect">
            <a:avLst/>
          </a:prstGeom>
          <a:noFill/>
          <a:ln>
            <a:noFill/>
          </a:ln>
        </p:spPr>
      </p:pic>
      <p:pic>
        <p:nvPicPr>
          <p:cNvPr id="150" name="Google Shape;150;p7"/>
          <p:cNvPicPr preferRelativeResize="0"/>
          <p:nvPr/>
        </p:nvPicPr>
        <p:blipFill rotWithShape="1">
          <a:blip r:embed="rId8">
            <a:alphaModFix/>
          </a:blip>
          <a:srcRect b="0" l="0" r="0" t="0"/>
          <a:stretch/>
        </p:blipFill>
        <p:spPr>
          <a:xfrm>
            <a:off x="8068868" y="1227531"/>
            <a:ext cx="2820011" cy="1946040"/>
          </a:xfrm>
          <a:prstGeom prst="rect">
            <a:avLst/>
          </a:prstGeom>
          <a:noFill/>
          <a:ln>
            <a:noFill/>
          </a:ln>
        </p:spPr>
      </p:pic>
      <p:pic>
        <p:nvPicPr>
          <p:cNvPr id="151" name="Google Shape;151;p7"/>
          <p:cNvPicPr preferRelativeResize="0"/>
          <p:nvPr/>
        </p:nvPicPr>
        <p:blipFill rotWithShape="1">
          <a:blip r:embed="rId9">
            <a:alphaModFix/>
          </a:blip>
          <a:srcRect b="0" l="0" r="0" t="0"/>
          <a:stretch/>
        </p:blipFill>
        <p:spPr>
          <a:xfrm>
            <a:off x="9190573" y="3990166"/>
            <a:ext cx="2804007" cy="19448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64950" y="88777"/>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zh-TW"/>
              <a:t>熱門查詢</a:t>
            </a:r>
            <a:endParaRPr/>
          </a:p>
        </p:txBody>
      </p:sp>
      <p:sp>
        <p:nvSpPr>
          <p:cNvPr id="157" name="Google Shape;157;p8"/>
          <p:cNvSpPr txBox="1"/>
          <p:nvPr>
            <p:ph idx="1" type="body"/>
          </p:nvPr>
        </p:nvSpPr>
        <p:spPr>
          <a:xfrm>
            <a:off x="1094758" y="2185084"/>
            <a:ext cx="4442395" cy="412551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zh-TW"/>
              <a:t>上市公司整合資訊</a:t>
            </a:r>
            <a:endParaRPr/>
          </a:p>
          <a:p>
            <a:pPr indent="-228600" lvl="1" marL="685800" rtl="0" algn="l">
              <a:lnSpc>
                <a:spcPct val="120000"/>
              </a:lnSpc>
              <a:spcBef>
                <a:spcPts val="500"/>
              </a:spcBef>
              <a:spcAft>
                <a:spcPts val="0"/>
              </a:spcAft>
              <a:buSzPts val="1800"/>
              <a:buChar char="•"/>
            </a:pPr>
            <a:r>
              <a:rPr lang="zh-TW"/>
              <a:t>股價</a:t>
            </a:r>
            <a:endParaRPr/>
          </a:p>
          <a:p>
            <a:pPr indent="-228600" lvl="1" marL="685800" rtl="0" algn="l">
              <a:lnSpc>
                <a:spcPct val="120000"/>
              </a:lnSpc>
              <a:spcBef>
                <a:spcPts val="500"/>
              </a:spcBef>
              <a:spcAft>
                <a:spcPts val="0"/>
              </a:spcAft>
              <a:buSzPts val="1800"/>
              <a:buChar char="•"/>
            </a:pPr>
            <a:r>
              <a:rPr lang="zh-TW"/>
              <a:t>盤後統計三大買賣超、融資融券</a:t>
            </a:r>
            <a:endParaRPr/>
          </a:p>
          <a:p>
            <a:pPr indent="-228600" lvl="1" marL="685800" rtl="0" algn="l">
              <a:lnSpc>
                <a:spcPct val="120000"/>
              </a:lnSpc>
              <a:spcBef>
                <a:spcPts val="500"/>
              </a:spcBef>
              <a:spcAft>
                <a:spcPts val="0"/>
              </a:spcAft>
              <a:buSzPts val="1800"/>
              <a:buChar char="•"/>
            </a:pPr>
            <a:r>
              <a:rPr lang="zh-TW"/>
              <a:t>財務資訊彙整</a:t>
            </a:r>
            <a:endParaRPr/>
          </a:p>
          <a:p>
            <a:pPr indent="-228600" lvl="1" marL="685800" rtl="0" algn="l">
              <a:lnSpc>
                <a:spcPct val="120000"/>
              </a:lnSpc>
              <a:spcBef>
                <a:spcPts val="500"/>
              </a:spcBef>
              <a:spcAft>
                <a:spcPts val="0"/>
              </a:spcAft>
              <a:buSzPts val="1800"/>
              <a:buChar char="•"/>
            </a:pPr>
            <a:r>
              <a:rPr lang="zh-TW"/>
              <a:t>重大訊息、配股配息</a:t>
            </a:r>
            <a:endParaRPr/>
          </a:p>
          <a:p>
            <a:pPr indent="-228600" lvl="0" marL="228600" rtl="0" algn="l">
              <a:lnSpc>
                <a:spcPct val="120000"/>
              </a:lnSpc>
              <a:spcBef>
                <a:spcPts val="1000"/>
              </a:spcBef>
              <a:spcAft>
                <a:spcPts val="0"/>
              </a:spcAft>
              <a:buSzPts val="2000"/>
              <a:buChar char="•"/>
            </a:pPr>
            <a:r>
              <a:rPr lang="zh-TW"/>
              <a:t>個股查詢 </a:t>
            </a:r>
            <a:endParaRPr/>
          </a:p>
          <a:p>
            <a:pPr indent="-228600" lvl="1" marL="685800" rtl="0" algn="l">
              <a:lnSpc>
                <a:spcPct val="120000"/>
              </a:lnSpc>
              <a:spcBef>
                <a:spcPts val="500"/>
              </a:spcBef>
              <a:spcAft>
                <a:spcPts val="0"/>
              </a:spcAft>
              <a:buSzPts val="1800"/>
              <a:buChar char="•"/>
            </a:pPr>
            <a:r>
              <a:rPr lang="zh-TW"/>
              <a:t>相關事項公告、證券概況</a:t>
            </a:r>
            <a:endParaRPr/>
          </a:p>
          <a:p>
            <a:pPr indent="-228600" lvl="1" marL="685800" rtl="0" algn="l">
              <a:lnSpc>
                <a:spcPct val="120000"/>
              </a:lnSpc>
              <a:spcBef>
                <a:spcPts val="500"/>
              </a:spcBef>
              <a:spcAft>
                <a:spcPts val="0"/>
              </a:spcAft>
              <a:buSzPts val="1800"/>
              <a:buChar char="•"/>
            </a:pPr>
            <a:r>
              <a:rPr lang="zh-TW"/>
              <a:t>相關認購(售)權證</a:t>
            </a:r>
            <a:endParaRPr/>
          </a:p>
        </p:txBody>
      </p:sp>
      <p:sp>
        <p:nvSpPr>
          <p:cNvPr id="158" name="Google Shape;158;p8"/>
          <p:cNvSpPr txBox="1"/>
          <p:nvPr/>
        </p:nvSpPr>
        <p:spPr>
          <a:xfrm>
            <a:off x="5931907" y="2185084"/>
            <a:ext cx="6260093" cy="4470571"/>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20000"/>
              </a:lnSpc>
              <a:spcBef>
                <a:spcPts val="0"/>
              </a:spcBef>
              <a:spcAft>
                <a:spcPts val="0"/>
              </a:spcAft>
              <a:buClr>
                <a:schemeClr val="accent1"/>
              </a:buClr>
              <a:buSzPts val="2000"/>
              <a:buFont typeface="Arial"/>
              <a:buChar char="•"/>
            </a:pPr>
            <a:r>
              <a:rPr b="0" i="0" lang="zh-TW" sz="2000" u="none" cap="none" strike="noStrike">
                <a:solidFill>
                  <a:schemeClr val="dk1"/>
                </a:solidFill>
                <a:latin typeface="Century Gothic"/>
                <a:ea typeface="Century Gothic"/>
                <a:cs typeface="Century Gothic"/>
                <a:sym typeface="Century Gothic"/>
              </a:rPr>
              <a:t>上市公司條件選股｜指標項目｜查詢條件</a:t>
            </a:r>
            <a:endParaRPr b="0" i="0" sz="2000" u="none" cap="none" strike="noStrike">
              <a:solidFill>
                <a:schemeClr val="dk1"/>
              </a:solidFill>
              <a:latin typeface="Century Gothic"/>
              <a:ea typeface="Century Gothic"/>
              <a:cs typeface="Century Gothic"/>
              <a:sym typeface="Century Gothic"/>
            </a:endParaRPr>
          </a:p>
          <a:p>
            <a:pPr indent="-228600" lvl="1" marL="685800" marR="0" rtl="0" algn="l">
              <a:lnSpc>
                <a:spcPct val="120000"/>
              </a:lnSpc>
              <a:spcBef>
                <a:spcPts val="500"/>
              </a:spcBef>
              <a:spcAft>
                <a:spcPts val="0"/>
              </a:spcAft>
              <a:buClr>
                <a:schemeClr val="accent1"/>
              </a:buClr>
              <a:buSzPts val="1800"/>
              <a:buFont typeface="Arial"/>
              <a:buChar char="•"/>
            </a:pPr>
            <a:r>
              <a:rPr b="0" i="0" lang="zh-TW" sz="1800" u="none" cap="none" strike="noStrike">
                <a:solidFill>
                  <a:schemeClr val="dk1"/>
                </a:solidFill>
                <a:latin typeface="Century Gothic"/>
                <a:ea typeface="Century Gothic"/>
                <a:cs typeface="Century Gothic"/>
                <a:sym typeface="Century Gothic"/>
              </a:rPr>
              <a:t>收盤價</a:t>
            </a:r>
            <a:endParaRPr b="0" i="0" sz="1800" u="none" cap="none" strike="noStrike">
              <a:solidFill>
                <a:schemeClr val="dk1"/>
              </a:solidFill>
              <a:latin typeface="Century Gothic"/>
              <a:ea typeface="Century Gothic"/>
              <a:cs typeface="Century Gothic"/>
              <a:sym typeface="Century Gothic"/>
            </a:endParaRPr>
          </a:p>
          <a:p>
            <a:pPr indent="-228600" lvl="1" marL="685800" marR="0" rtl="0" algn="l">
              <a:lnSpc>
                <a:spcPct val="120000"/>
              </a:lnSpc>
              <a:spcBef>
                <a:spcPts val="500"/>
              </a:spcBef>
              <a:spcAft>
                <a:spcPts val="0"/>
              </a:spcAft>
              <a:buClr>
                <a:schemeClr val="accent1"/>
              </a:buClr>
              <a:buSzPts val="1800"/>
              <a:buFont typeface="Arial"/>
              <a:buChar char="•"/>
            </a:pPr>
            <a:r>
              <a:rPr b="0" i="0" lang="zh-TW" sz="1800" u="none" cap="none" strike="noStrike">
                <a:solidFill>
                  <a:schemeClr val="dk1"/>
                </a:solidFill>
                <a:latin typeface="Century Gothic"/>
                <a:ea typeface="Century Gothic"/>
                <a:cs typeface="Century Gothic"/>
                <a:sym typeface="Century Gothic"/>
              </a:rPr>
              <a:t>成交量</a:t>
            </a:r>
            <a:endParaRPr b="0" i="0" sz="1800" u="none" cap="none" strike="noStrike">
              <a:solidFill>
                <a:schemeClr val="dk1"/>
              </a:solidFill>
              <a:latin typeface="Century Gothic"/>
              <a:ea typeface="Century Gothic"/>
              <a:cs typeface="Century Gothic"/>
              <a:sym typeface="Century Gothic"/>
            </a:endParaRPr>
          </a:p>
          <a:p>
            <a:pPr indent="-228600" lvl="1" marL="685800" marR="0" rtl="0" algn="l">
              <a:lnSpc>
                <a:spcPct val="120000"/>
              </a:lnSpc>
              <a:spcBef>
                <a:spcPts val="500"/>
              </a:spcBef>
              <a:spcAft>
                <a:spcPts val="0"/>
              </a:spcAft>
              <a:buClr>
                <a:schemeClr val="accent1"/>
              </a:buClr>
              <a:buSzPts val="1800"/>
              <a:buFont typeface="Arial"/>
              <a:buChar char="•"/>
            </a:pPr>
            <a:r>
              <a:rPr b="0" i="0" lang="zh-TW" sz="1800" u="none" cap="none" strike="noStrike">
                <a:solidFill>
                  <a:schemeClr val="dk1"/>
                </a:solidFill>
                <a:latin typeface="Century Gothic"/>
                <a:ea typeface="Century Gothic"/>
                <a:cs typeface="Century Gothic"/>
                <a:sym typeface="Century Gothic"/>
              </a:rPr>
              <a:t>三大法人</a:t>
            </a:r>
            <a:endParaRPr b="0" i="0" sz="1800" u="none" cap="none" strike="noStrike">
              <a:solidFill>
                <a:schemeClr val="dk1"/>
              </a:solidFill>
              <a:latin typeface="Century Gothic"/>
              <a:ea typeface="Century Gothic"/>
              <a:cs typeface="Century Gothic"/>
              <a:sym typeface="Century Gothic"/>
            </a:endParaRPr>
          </a:p>
          <a:p>
            <a:pPr indent="-228600" lvl="1" marL="685800" marR="0" rtl="0" algn="l">
              <a:lnSpc>
                <a:spcPct val="120000"/>
              </a:lnSpc>
              <a:spcBef>
                <a:spcPts val="500"/>
              </a:spcBef>
              <a:spcAft>
                <a:spcPts val="0"/>
              </a:spcAft>
              <a:buClr>
                <a:schemeClr val="accent1"/>
              </a:buClr>
              <a:buSzPts val="1800"/>
              <a:buFont typeface="Arial"/>
              <a:buChar char="•"/>
            </a:pPr>
            <a:r>
              <a:rPr b="0" i="0" lang="zh-TW" sz="1800" u="none" cap="none" strike="noStrike">
                <a:solidFill>
                  <a:schemeClr val="dk1"/>
                </a:solidFill>
                <a:latin typeface="Century Gothic"/>
                <a:ea typeface="Century Gothic"/>
                <a:cs typeface="Century Gothic"/>
                <a:sym typeface="Century Gothic"/>
              </a:rPr>
              <a:t>融資融券</a:t>
            </a:r>
            <a:endParaRPr b="0" i="0" sz="1800" u="none" cap="none" strike="noStrike">
              <a:solidFill>
                <a:schemeClr val="dk1"/>
              </a:solidFill>
              <a:latin typeface="Century Gothic"/>
              <a:ea typeface="Century Gothic"/>
              <a:cs typeface="Century Gothic"/>
              <a:sym typeface="Century Gothic"/>
            </a:endParaRPr>
          </a:p>
          <a:p>
            <a:pPr indent="-228600" lvl="1" marL="685800" marR="0" rtl="0" algn="l">
              <a:lnSpc>
                <a:spcPct val="120000"/>
              </a:lnSpc>
              <a:spcBef>
                <a:spcPts val="500"/>
              </a:spcBef>
              <a:spcAft>
                <a:spcPts val="0"/>
              </a:spcAft>
              <a:buClr>
                <a:schemeClr val="accent1"/>
              </a:buClr>
              <a:buSzPts val="1800"/>
              <a:buFont typeface="Arial"/>
              <a:buChar char="•"/>
            </a:pPr>
            <a:r>
              <a:rPr b="0" i="0" lang="zh-TW" sz="1800" u="none" cap="none" strike="noStrike">
                <a:solidFill>
                  <a:schemeClr val="dk1"/>
                </a:solidFill>
                <a:latin typeface="Century Gothic"/>
                <a:ea typeface="Century Gothic"/>
                <a:cs typeface="Century Gothic"/>
                <a:sym typeface="Century Gothic"/>
              </a:rPr>
              <a:t>月營收成長率</a:t>
            </a:r>
            <a:endParaRPr b="0" i="0" sz="1800" u="none" cap="none" strike="noStrike">
              <a:solidFill>
                <a:schemeClr val="dk1"/>
              </a:solidFill>
              <a:latin typeface="Century Gothic"/>
              <a:ea typeface="Century Gothic"/>
              <a:cs typeface="Century Gothic"/>
              <a:sym typeface="Century Gothic"/>
            </a:endParaRPr>
          </a:p>
          <a:p>
            <a:pPr indent="-228600" lvl="1" marL="685800" marR="0" rtl="0" algn="l">
              <a:lnSpc>
                <a:spcPct val="120000"/>
              </a:lnSpc>
              <a:spcBef>
                <a:spcPts val="500"/>
              </a:spcBef>
              <a:spcAft>
                <a:spcPts val="0"/>
              </a:spcAft>
              <a:buClr>
                <a:schemeClr val="accent1"/>
              </a:buClr>
              <a:buSzPts val="1800"/>
              <a:buFont typeface="Arial"/>
              <a:buChar char="•"/>
            </a:pPr>
            <a:r>
              <a:rPr b="0" i="0" lang="zh-TW" sz="1800" u="none" cap="none" strike="noStrike">
                <a:solidFill>
                  <a:schemeClr val="dk1"/>
                </a:solidFill>
                <a:latin typeface="Century Gothic"/>
                <a:ea typeface="Century Gothic"/>
                <a:cs typeface="Century Gothic"/>
                <a:sym typeface="Century Gothic"/>
              </a:rPr>
              <a:t>上市公司月週轉率</a:t>
            </a:r>
            <a:endParaRPr b="0" i="0" sz="1800" u="none" cap="none" strike="noStrike">
              <a:solidFill>
                <a:schemeClr val="dk1"/>
              </a:solidFill>
              <a:latin typeface="Century Gothic"/>
              <a:ea typeface="Century Gothic"/>
              <a:cs typeface="Century Gothic"/>
              <a:sym typeface="Century Gothic"/>
            </a:endParaRPr>
          </a:p>
          <a:p>
            <a:pPr indent="-101600" lvl="0" marL="228600" marR="0" rtl="0" algn="l">
              <a:lnSpc>
                <a:spcPct val="120000"/>
              </a:lnSpc>
              <a:spcBef>
                <a:spcPts val="1000"/>
              </a:spcBef>
              <a:spcAft>
                <a:spcPts val="0"/>
              </a:spcAft>
              <a:buClr>
                <a:schemeClr val="accent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p:txBody>
      </p:sp>
      <p:pic>
        <p:nvPicPr>
          <p:cNvPr id="159" name="Google Shape;159;p8"/>
          <p:cNvPicPr preferRelativeResize="0"/>
          <p:nvPr/>
        </p:nvPicPr>
        <p:blipFill rotWithShape="1">
          <a:blip r:embed="rId3">
            <a:alphaModFix/>
          </a:blip>
          <a:srcRect b="0" l="0" r="0" t="0"/>
          <a:stretch/>
        </p:blipFill>
        <p:spPr>
          <a:xfrm>
            <a:off x="337350" y="1049235"/>
            <a:ext cx="11472909" cy="8657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zh-TW"/>
              <a:t>熱門資訊統計與排行</a:t>
            </a:r>
            <a:endParaRPr/>
          </a:p>
        </p:txBody>
      </p:sp>
      <p:sp>
        <p:nvSpPr>
          <p:cNvPr id="165" name="Google Shape;165;p9"/>
          <p:cNvSpPr txBox="1"/>
          <p:nvPr>
            <p:ph idx="1" type="body"/>
          </p:nvPr>
        </p:nvSpPr>
        <p:spPr>
          <a:xfrm>
            <a:off x="1130270" y="2447814"/>
            <a:ext cx="3346839" cy="390985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zh-TW"/>
              <a:t>指數走勢圖</a:t>
            </a:r>
            <a:endParaRPr/>
          </a:p>
          <a:p>
            <a:pPr indent="-228600" lvl="0" marL="228600" rtl="0" algn="l">
              <a:lnSpc>
                <a:spcPct val="120000"/>
              </a:lnSpc>
              <a:spcBef>
                <a:spcPts val="1000"/>
              </a:spcBef>
              <a:spcAft>
                <a:spcPts val="0"/>
              </a:spcAft>
              <a:buSzPts val="2000"/>
              <a:buChar char="•"/>
            </a:pPr>
            <a:r>
              <a:rPr lang="zh-TW"/>
              <a:t>排行榜</a:t>
            </a:r>
            <a:endParaRPr/>
          </a:p>
          <a:p>
            <a:pPr indent="-228600" lvl="1" marL="685800" rtl="0" algn="l">
              <a:lnSpc>
                <a:spcPct val="120000"/>
              </a:lnSpc>
              <a:spcBef>
                <a:spcPts val="500"/>
              </a:spcBef>
              <a:spcAft>
                <a:spcPts val="0"/>
              </a:spcAft>
              <a:buSzPts val="1800"/>
              <a:buChar char="•"/>
            </a:pPr>
            <a:r>
              <a:rPr lang="zh-TW"/>
              <a:t>成交值 </a:t>
            </a:r>
            <a:endParaRPr/>
          </a:p>
          <a:p>
            <a:pPr indent="-228600" lvl="1" marL="685800" rtl="0" algn="l">
              <a:lnSpc>
                <a:spcPct val="120000"/>
              </a:lnSpc>
              <a:spcBef>
                <a:spcPts val="500"/>
              </a:spcBef>
              <a:spcAft>
                <a:spcPts val="0"/>
              </a:spcAft>
              <a:buSzPts val="1800"/>
              <a:buChar char="•"/>
            </a:pPr>
            <a:r>
              <a:rPr lang="zh-TW"/>
              <a:t>成交量</a:t>
            </a:r>
            <a:endParaRPr/>
          </a:p>
          <a:p>
            <a:pPr indent="-228600" lvl="1" marL="685800" rtl="0" algn="l">
              <a:lnSpc>
                <a:spcPct val="120000"/>
              </a:lnSpc>
              <a:spcBef>
                <a:spcPts val="500"/>
              </a:spcBef>
              <a:spcAft>
                <a:spcPts val="0"/>
              </a:spcAft>
              <a:buSzPts val="1800"/>
              <a:buChar char="•"/>
            </a:pPr>
            <a:r>
              <a:rPr lang="zh-TW"/>
              <a:t> 市值</a:t>
            </a:r>
            <a:endParaRPr/>
          </a:p>
          <a:p>
            <a:pPr indent="-228600" lvl="0" marL="228600" rtl="0" algn="l">
              <a:lnSpc>
                <a:spcPct val="120000"/>
              </a:lnSpc>
              <a:spcBef>
                <a:spcPts val="1000"/>
              </a:spcBef>
              <a:spcAft>
                <a:spcPts val="0"/>
              </a:spcAft>
              <a:buSzPts val="2000"/>
              <a:buChar char="•"/>
            </a:pPr>
            <a:r>
              <a:rPr lang="zh-TW"/>
              <a:t>上市股票殖利率</a:t>
            </a:r>
            <a:endParaRPr/>
          </a:p>
          <a:p>
            <a:pPr indent="-228600" lvl="0" marL="228600" rtl="0" algn="l">
              <a:lnSpc>
                <a:spcPct val="120000"/>
              </a:lnSpc>
              <a:spcBef>
                <a:spcPts val="1000"/>
              </a:spcBef>
              <a:spcAft>
                <a:spcPts val="0"/>
              </a:spcAft>
              <a:buSzPts val="2000"/>
              <a:buChar char="•"/>
            </a:pPr>
            <a:r>
              <a:rPr lang="zh-TW"/>
              <a:t>市場統計資訊</a:t>
            </a:r>
            <a:endParaRPr/>
          </a:p>
          <a:p>
            <a:pPr indent="-228600" lvl="0" marL="228600" rtl="0" algn="l">
              <a:lnSpc>
                <a:spcPct val="120000"/>
              </a:lnSpc>
              <a:spcBef>
                <a:spcPts val="1000"/>
              </a:spcBef>
              <a:spcAft>
                <a:spcPts val="0"/>
              </a:spcAft>
              <a:buSzPts val="2000"/>
              <a:buChar char="•"/>
            </a:pPr>
            <a:r>
              <a:rPr lang="zh-TW"/>
              <a:t>上市公司總市值</a:t>
            </a:r>
            <a:endParaRPr/>
          </a:p>
        </p:txBody>
      </p:sp>
      <p:sp>
        <p:nvSpPr>
          <p:cNvPr id="166" name="Google Shape;166;p9"/>
          <p:cNvSpPr txBox="1"/>
          <p:nvPr/>
        </p:nvSpPr>
        <p:spPr>
          <a:xfrm>
            <a:off x="6441266" y="2266660"/>
            <a:ext cx="3346839" cy="390985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20000"/>
              </a:lnSpc>
              <a:spcBef>
                <a:spcPts val="0"/>
              </a:spcBef>
              <a:spcAft>
                <a:spcPts val="0"/>
              </a:spcAft>
              <a:buClr>
                <a:schemeClr val="accent1"/>
              </a:buClr>
              <a:buSzPts val="2000"/>
              <a:buFont typeface="Arial"/>
              <a:buChar char="•"/>
            </a:pPr>
            <a:r>
              <a:rPr b="0" i="0" lang="zh-TW" sz="2000" u="none" cap="none" strike="noStrike">
                <a:solidFill>
                  <a:schemeClr val="dk1"/>
                </a:solidFill>
                <a:latin typeface="Century Gothic"/>
                <a:ea typeface="Century Gothic"/>
                <a:cs typeface="Century Gothic"/>
                <a:sym typeface="Century Gothic"/>
              </a:rPr>
              <a:t>當日沖銷相關統計</a:t>
            </a:r>
            <a:endParaRPr b="0" i="0" sz="2000" u="none" cap="none" strike="noStrike">
              <a:solidFill>
                <a:schemeClr val="dk1"/>
              </a:solidFill>
              <a:latin typeface="Century Gothic"/>
              <a:ea typeface="Century Gothic"/>
              <a:cs typeface="Century Gothic"/>
              <a:sym typeface="Century Gothic"/>
            </a:endParaRPr>
          </a:p>
          <a:p>
            <a:pPr indent="-228600" lvl="0" marL="228600" marR="0" rtl="0" algn="l">
              <a:lnSpc>
                <a:spcPct val="120000"/>
              </a:lnSpc>
              <a:spcBef>
                <a:spcPts val="1000"/>
              </a:spcBef>
              <a:spcAft>
                <a:spcPts val="0"/>
              </a:spcAft>
              <a:buClr>
                <a:schemeClr val="accent1"/>
              </a:buClr>
              <a:buSzPts val="2000"/>
              <a:buFont typeface="Arial"/>
              <a:buChar char="•"/>
            </a:pPr>
            <a:r>
              <a:rPr b="0" i="0" lang="zh-TW" sz="2000" u="none" cap="none" strike="noStrike">
                <a:solidFill>
                  <a:schemeClr val="dk1"/>
                </a:solidFill>
                <a:latin typeface="Century Gothic"/>
                <a:ea typeface="Century Gothic"/>
                <a:cs typeface="Century Gothic"/>
                <a:sym typeface="Century Gothic"/>
              </a:rPr>
              <a:t>新上市股票</a:t>
            </a:r>
            <a:endParaRPr b="0" i="0" sz="2000" u="none" cap="none" strike="noStrike">
              <a:solidFill>
                <a:schemeClr val="dk1"/>
              </a:solidFill>
              <a:latin typeface="Century Gothic"/>
              <a:ea typeface="Century Gothic"/>
              <a:cs typeface="Century Gothic"/>
              <a:sym typeface="Century Gothic"/>
            </a:endParaRPr>
          </a:p>
          <a:p>
            <a:pPr indent="-228600" lvl="0" marL="228600" marR="0" rtl="0" algn="l">
              <a:lnSpc>
                <a:spcPct val="120000"/>
              </a:lnSpc>
              <a:spcBef>
                <a:spcPts val="1000"/>
              </a:spcBef>
              <a:spcAft>
                <a:spcPts val="0"/>
              </a:spcAft>
              <a:buClr>
                <a:schemeClr val="accent1"/>
              </a:buClr>
              <a:buSzPts val="2000"/>
              <a:buFont typeface="Arial"/>
              <a:buChar char="•"/>
            </a:pPr>
            <a:r>
              <a:rPr b="0" i="0" lang="zh-TW" sz="2000" u="none" cap="none" strike="noStrike">
                <a:solidFill>
                  <a:schemeClr val="dk1"/>
                </a:solidFill>
                <a:latin typeface="Century Gothic"/>
                <a:ea typeface="Century Gothic"/>
                <a:cs typeface="Century Gothic"/>
                <a:sym typeface="Century Gothic"/>
              </a:rPr>
              <a:t>三大法人</a:t>
            </a:r>
            <a:endParaRPr b="0" i="0" sz="2000" u="none" cap="none" strike="noStrike">
              <a:solidFill>
                <a:schemeClr val="dk1"/>
              </a:solidFill>
              <a:latin typeface="Century Gothic"/>
              <a:ea typeface="Century Gothic"/>
              <a:cs typeface="Century Gothic"/>
              <a:sym typeface="Century Gothic"/>
            </a:endParaRPr>
          </a:p>
          <a:p>
            <a:pPr indent="-228600" lvl="0" marL="228600" marR="0" rtl="0" algn="l">
              <a:lnSpc>
                <a:spcPct val="120000"/>
              </a:lnSpc>
              <a:spcBef>
                <a:spcPts val="1000"/>
              </a:spcBef>
              <a:spcAft>
                <a:spcPts val="0"/>
              </a:spcAft>
              <a:buClr>
                <a:schemeClr val="accent1"/>
              </a:buClr>
              <a:buSzPts val="2000"/>
              <a:buFont typeface="Arial"/>
              <a:buChar char="•"/>
            </a:pPr>
            <a:r>
              <a:rPr b="0" i="0" lang="zh-TW" sz="2000" u="none" cap="none" strike="noStrike">
                <a:solidFill>
                  <a:schemeClr val="dk1"/>
                </a:solidFill>
                <a:latin typeface="Century Gothic"/>
                <a:ea typeface="Century Gothic"/>
                <a:cs typeface="Century Gothic"/>
                <a:sym typeface="Century Gothic"/>
              </a:rPr>
              <a:t>融資融券</a:t>
            </a:r>
            <a:endParaRPr b="0" i="0" sz="2000" u="none" cap="none" strike="noStrike">
              <a:solidFill>
                <a:schemeClr val="dk1"/>
              </a:solidFill>
              <a:latin typeface="Century Gothic"/>
              <a:ea typeface="Century Gothic"/>
              <a:cs typeface="Century Gothic"/>
              <a:sym typeface="Century Gothic"/>
            </a:endParaRPr>
          </a:p>
          <a:p>
            <a:pPr indent="-228600" lvl="0" marL="228600" marR="0" rtl="0" algn="l">
              <a:lnSpc>
                <a:spcPct val="120000"/>
              </a:lnSpc>
              <a:spcBef>
                <a:spcPts val="1000"/>
              </a:spcBef>
              <a:spcAft>
                <a:spcPts val="0"/>
              </a:spcAft>
              <a:buClr>
                <a:schemeClr val="accent1"/>
              </a:buClr>
              <a:buSzPts val="2000"/>
              <a:buFont typeface="Arial"/>
              <a:buChar char="•"/>
            </a:pPr>
            <a:r>
              <a:rPr b="0" i="0" lang="zh-TW" sz="2000" u="none" cap="none" strike="noStrike">
                <a:solidFill>
                  <a:schemeClr val="dk1"/>
                </a:solidFill>
                <a:latin typeface="Century Gothic"/>
                <a:ea typeface="Century Gothic"/>
                <a:cs typeface="Century Gothic"/>
                <a:sym typeface="Century Gothic"/>
              </a:rPr>
              <a:t>借券資訊</a:t>
            </a:r>
            <a:endParaRPr b="0" i="0" sz="2000" u="none" cap="none" strike="noStrike">
              <a:solidFill>
                <a:schemeClr val="dk1"/>
              </a:solidFill>
              <a:latin typeface="Century Gothic"/>
              <a:ea typeface="Century Gothic"/>
              <a:cs typeface="Century Gothic"/>
              <a:sym typeface="Century Gothic"/>
            </a:endParaRPr>
          </a:p>
          <a:p>
            <a:pPr indent="-228600" lvl="0" marL="228600" marR="0" rtl="0" algn="l">
              <a:lnSpc>
                <a:spcPct val="120000"/>
              </a:lnSpc>
              <a:spcBef>
                <a:spcPts val="1000"/>
              </a:spcBef>
              <a:spcAft>
                <a:spcPts val="0"/>
              </a:spcAft>
              <a:buClr>
                <a:schemeClr val="accent1"/>
              </a:buClr>
              <a:buSzPts val="2000"/>
              <a:buFont typeface="Arial"/>
              <a:buChar char="•"/>
            </a:pPr>
            <a:r>
              <a:rPr b="0" i="0" lang="zh-TW" sz="2000" u="none" cap="none" strike="noStrike">
                <a:solidFill>
                  <a:schemeClr val="dk1"/>
                </a:solidFill>
                <a:latin typeface="Century Gothic"/>
                <a:ea typeface="Century Gothic"/>
                <a:cs typeface="Century Gothic"/>
                <a:sym typeface="Century Gothic"/>
              </a:rPr>
              <a:t>新聞訊息</a:t>
            </a:r>
            <a:endParaRPr b="0" i="0" sz="2000" u="none" cap="none" strike="noStrike">
              <a:solidFill>
                <a:schemeClr val="dk1"/>
              </a:solidFill>
              <a:latin typeface="Century Gothic"/>
              <a:ea typeface="Century Gothic"/>
              <a:cs typeface="Century Gothic"/>
              <a:sym typeface="Century Gothic"/>
            </a:endParaRPr>
          </a:p>
          <a:p>
            <a:pPr indent="-228600" lvl="0" marL="228600" marR="0" rtl="0" algn="l">
              <a:lnSpc>
                <a:spcPct val="120000"/>
              </a:lnSpc>
              <a:spcBef>
                <a:spcPts val="1000"/>
              </a:spcBef>
              <a:spcAft>
                <a:spcPts val="0"/>
              </a:spcAft>
              <a:buClr>
                <a:schemeClr val="accent1"/>
              </a:buClr>
              <a:buSzPts val="2000"/>
              <a:buFont typeface="Arial"/>
              <a:buChar char="•"/>
            </a:pPr>
            <a:r>
              <a:rPr b="0" i="0" lang="zh-TW" sz="2000" u="none" cap="none" strike="noStrike">
                <a:solidFill>
                  <a:schemeClr val="dk1"/>
                </a:solidFill>
                <a:latin typeface="Century Gothic"/>
                <a:ea typeface="Century Gothic"/>
                <a:cs typeface="Century Gothic"/>
                <a:sym typeface="Century Gothic"/>
              </a:rPr>
              <a:t>重要制度</a:t>
            </a:r>
            <a:endParaRPr b="0" i="0" sz="2000" u="none" cap="none" strike="noStrike">
              <a:solidFill>
                <a:schemeClr val="dk1"/>
              </a:solidFill>
              <a:latin typeface="Century Gothic"/>
              <a:ea typeface="Century Gothic"/>
              <a:cs typeface="Century Gothic"/>
              <a:sym typeface="Century Gothic"/>
            </a:endParaRPr>
          </a:p>
          <a:p>
            <a:pPr indent="-228600" lvl="0" marL="228600" marR="0" rtl="0" algn="l">
              <a:lnSpc>
                <a:spcPct val="120000"/>
              </a:lnSpc>
              <a:spcBef>
                <a:spcPts val="1000"/>
              </a:spcBef>
              <a:spcAft>
                <a:spcPts val="0"/>
              </a:spcAft>
              <a:buClr>
                <a:schemeClr val="accent1"/>
              </a:buClr>
              <a:buSzPts val="2000"/>
              <a:buFont typeface="Arial"/>
              <a:buChar char="•"/>
            </a:pPr>
            <a:r>
              <a:rPr b="0" i="0" lang="zh-TW" sz="2000" u="none" cap="none" strike="noStrike">
                <a:solidFill>
                  <a:schemeClr val="dk1"/>
                </a:solidFill>
                <a:latin typeface="Century Gothic"/>
                <a:ea typeface="Century Gothic"/>
                <a:cs typeface="Century Gothic"/>
                <a:sym typeface="Century Gothic"/>
              </a:rPr>
              <a:t>重要宣導</a:t>
            </a:r>
            <a:endParaRPr/>
          </a:p>
        </p:txBody>
      </p:sp>
      <p:pic>
        <p:nvPicPr>
          <p:cNvPr id="167" name="Google Shape;167;p9"/>
          <p:cNvPicPr preferRelativeResize="0"/>
          <p:nvPr/>
        </p:nvPicPr>
        <p:blipFill rotWithShape="1">
          <a:blip r:embed="rId3">
            <a:alphaModFix/>
          </a:blip>
          <a:srcRect b="0" l="0" r="0" t="0"/>
          <a:stretch/>
        </p:blipFill>
        <p:spPr>
          <a:xfrm>
            <a:off x="6113062" y="0"/>
            <a:ext cx="5366586" cy="23377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圖庫">
  <a:themeElements>
    <a:clrScheme name="Gallery">
      <a:dk1>
        <a:srgbClr val="000000"/>
      </a:dk1>
      <a:lt1>
        <a:srgbClr val="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2021-04-16T03:44:52Z</dcterms:created>
  <dc:creator>吳佩芩</dc:creator>
</cp:coreProperties>
</file>