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33E5B-AE32-4A43-BA6F-596160E5B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Ch7_</a:t>
            </a:r>
            <a:r>
              <a:rPr lang="zh-TW" altLang="en-US" dirty="0"/>
              <a:t>選擇權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8E3EF2-6561-4FE6-9C20-418F5FE17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吳佩芩</a:t>
            </a:r>
          </a:p>
        </p:txBody>
      </p:sp>
    </p:spTree>
    <p:extLst>
      <p:ext uri="{BB962C8B-B14F-4D97-AF65-F5344CB8AC3E}">
        <p14:creationId xmlns:p14="http://schemas.microsoft.com/office/powerpoint/2010/main" val="170532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D707D-70D0-4E3F-8554-C8A39AB7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交易成本</a:t>
            </a:r>
            <a:r>
              <a:rPr lang="en-US" altLang="zh-TW" dirty="0"/>
              <a:t>_</a:t>
            </a:r>
            <a:r>
              <a:rPr lang="zh-TW" altLang="en-US" dirty="0"/>
              <a:t>交易隱藏成本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FED865-BBC8-4F50-93B1-37AAF4D4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買賣價差</a:t>
            </a:r>
            <a:endParaRPr lang="en-US" altLang="zh-TW" dirty="0"/>
          </a:p>
          <a:p>
            <a:pPr lvl="1"/>
            <a:r>
              <a:rPr lang="zh-TW" altLang="en-US" dirty="0"/>
              <a:t>在實單交易時，由於下單速度與上下數檔的價格落差，實際成交價格往往不會如我們所願</a:t>
            </a:r>
            <a:endParaRPr lang="en-US" altLang="zh-TW" dirty="0"/>
          </a:p>
          <a:p>
            <a:r>
              <a:rPr lang="zh-TW" altLang="en-US" dirty="0"/>
              <a:t>選擇權賣方保證金利息</a:t>
            </a:r>
            <a:endParaRPr lang="en-US" altLang="zh-TW" dirty="0"/>
          </a:p>
          <a:p>
            <a:pPr lvl="1"/>
            <a:r>
              <a:rPr lang="zh-TW" altLang="en-US" dirty="0"/>
              <a:t>賣方許多人稱為「收租金」，因為賣方好比房東，透過支付保證金去賺取買方權利金，而大部分保證金都遠高過權利金，所以當保證金在銀行所產生的利息，就會計算在交易成本內</a:t>
            </a:r>
          </a:p>
        </p:txBody>
      </p:sp>
    </p:spTree>
    <p:extLst>
      <p:ext uri="{BB962C8B-B14F-4D97-AF65-F5344CB8AC3E}">
        <p14:creationId xmlns:p14="http://schemas.microsoft.com/office/powerpoint/2010/main" val="53724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8B05D-318E-419F-8A82-3CE5F733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13" y="106036"/>
            <a:ext cx="9603275" cy="1049235"/>
          </a:xfrm>
        </p:spPr>
        <p:txBody>
          <a:bodyPr/>
          <a:lstStyle/>
          <a:p>
            <a:r>
              <a:rPr lang="zh-TW" altLang="en-US" dirty="0"/>
              <a:t>實際案例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4AF8E-F8C0-4AC6-BECD-393D00B5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238" y="2204506"/>
            <a:ext cx="8963468" cy="3837506"/>
          </a:xfrm>
        </p:spPr>
        <p:txBody>
          <a:bodyPr>
            <a:normAutofit fontScale="92500"/>
          </a:bodyPr>
          <a:lstStyle/>
          <a:p>
            <a:pPr algn="l"/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市價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55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點，代表買進這個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call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契約，需要花費 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55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點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x50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元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/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點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=2750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元的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權利金</a:t>
            </a:r>
            <a:br>
              <a:rPr lang="zh-TW" altLang="en-US" b="1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</a:b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這筆權利金是</a:t>
            </a:r>
            <a:r>
              <a:rPr lang="zh-TW" alt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從保證金帳戶中扣除，並付給賣方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。</a:t>
            </a:r>
          </a:p>
          <a:p>
            <a:pPr algn="l"/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而賣方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賣出這個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call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選擇權的一方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)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可以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先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收到買方付的權利金，</a:t>
            </a:r>
            <a:b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</a:b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但賣方會需要</a:t>
            </a:r>
            <a:r>
              <a:rPr lang="zh-TW" alt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付出更多的保證金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，因為買方的獲利就是賣方的虧損，</a:t>
            </a:r>
            <a:b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</a:b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以這個例子，賣方需要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22000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元的保證金，萬一大漲賣方還需要補上更多保證金，</a:t>
            </a:r>
            <a:b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</a:b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賣方最低需要多少保證金在交易所會有規定。</a:t>
            </a:r>
          </a:p>
          <a:p>
            <a:pPr algn="l"/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如果到期結算時，指數落在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10500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點，這個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call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的價值就相當於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500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點，扣掉成本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55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點後獲利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445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點，相當於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+22250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元的獲利，獲利將近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+800%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。</a:t>
            </a:r>
            <a:b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</a:b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但如果指數結算落在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9950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點，那這個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call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的就一文不值，等於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2750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元虧損一空，也就是 </a:t>
            </a:r>
            <a:r>
              <a:rPr lang="en-US" altLang="zh-TW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-100%</a:t>
            </a:r>
            <a:r>
              <a:rPr lang="zh-TW" altLang="en-US" b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7534B9-184D-4F08-9354-769D3A7C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12" y="198680"/>
            <a:ext cx="6822478" cy="19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6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852478-A44A-4F79-AECC-0054E4B2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這個案例可以看出選擇權的</a:t>
            </a:r>
            <a:r>
              <a:rPr lang="en-US" altLang="zh-TW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4</a:t>
            </a:r>
            <a:r>
              <a:rPr lang="zh-TW" altLang="en-US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大特性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AC034B-DC9A-48D3-A57D-E3385DF3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685207"/>
            <a:ext cx="9603275" cy="3294576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zh-TW" altLang="en-US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槓桿高、風險大，容易大賺大賠</a:t>
            </a:r>
            <a:endParaRPr lang="zh-TW" altLang="en-US" b="0" i="0" dirty="0">
              <a:solidFill>
                <a:srgbClr val="555555"/>
              </a:solidFill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可以做多，也可以做空</a:t>
            </a:r>
            <a:endParaRPr lang="zh-TW" altLang="en-US" b="0" i="0" dirty="0">
              <a:solidFill>
                <a:srgbClr val="555555"/>
              </a:solidFill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買方虧損有限，但獲利無上限、風險有限，但因為需要付出權利金，通常虧損機率大</a:t>
            </a:r>
            <a:endParaRPr lang="zh-TW" altLang="en-US" b="0" i="0" dirty="0">
              <a:solidFill>
                <a:srgbClr val="555555"/>
              </a:solidFill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賣方虧損無限，但獲利有上限、承擔所有風險，獲利的上限是權利金總數，通常獲利機率大</a:t>
            </a:r>
            <a:endParaRPr lang="zh-TW" altLang="en-US" b="0" i="0" dirty="0">
              <a:solidFill>
                <a:srgbClr val="555555"/>
              </a:solidFill>
              <a:effectLst/>
              <a:latin typeface="Trebuchet MS" panose="020B0603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CC6A4B-BD66-436F-B36C-72BA460A4B00}"/>
              </a:ext>
            </a:extLst>
          </p:cNvPr>
          <p:cNvSpPr txBox="1"/>
          <p:nvPr/>
        </p:nvSpPr>
        <p:spPr>
          <a:xfrm>
            <a:off x="1375794" y="4979783"/>
            <a:ext cx="89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選擇權就是在任何情況之下，只要你能對未來走向預測的準，就能藉此獲利的投資工具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6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C0201-6A2E-4E3D-AF94-B7F6C0DF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價平</a:t>
            </a:r>
            <a:r>
              <a:rPr lang="zh-TW" altLang="en-US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、</a:t>
            </a:r>
            <a:r>
              <a:rPr lang="zh-TW" altLang="en-US" dirty="0"/>
              <a:t>價內</a:t>
            </a:r>
            <a:r>
              <a:rPr lang="zh-TW" altLang="en-US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、</a:t>
            </a:r>
            <a:r>
              <a:rPr lang="zh-TW" altLang="en-US" dirty="0"/>
              <a:t>價外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1BB50-8FB8-49C1-A85E-FC9DADDE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價內</a:t>
            </a:r>
            <a:r>
              <a:rPr lang="en-US" altLang="zh-TW" dirty="0"/>
              <a:t>(In the money)</a:t>
            </a:r>
          </a:p>
          <a:p>
            <a:pPr lvl="1"/>
            <a:r>
              <a:rPr lang="zh-TW" altLang="en-US" dirty="0"/>
              <a:t>代表此履約價是有價值的，以買權為例</a:t>
            </a:r>
            <a:r>
              <a:rPr lang="zh-TW" altLang="en-US" b="1" dirty="0"/>
              <a:t>，當履約價低於標的物市價，代表價內；賣權為例，履約價高於標的物市價，代表價內</a:t>
            </a:r>
          </a:p>
          <a:p>
            <a:r>
              <a:rPr lang="zh-TW" altLang="en-US" dirty="0"/>
              <a:t>價平</a:t>
            </a:r>
            <a:r>
              <a:rPr lang="en-US" altLang="zh-TW" dirty="0"/>
              <a:t>(At the money)</a:t>
            </a:r>
          </a:p>
          <a:p>
            <a:pPr lvl="1"/>
            <a:r>
              <a:rPr lang="zh-TW" altLang="en-US" dirty="0"/>
              <a:t>市價等於履約價</a:t>
            </a:r>
          </a:p>
          <a:p>
            <a:r>
              <a:rPr lang="zh-TW" altLang="en-US" dirty="0"/>
              <a:t>價外</a:t>
            </a:r>
            <a:r>
              <a:rPr lang="en-US" altLang="zh-TW" dirty="0"/>
              <a:t>(Out </a:t>
            </a:r>
            <a:r>
              <a:rPr lang="en-US" altLang="zh-TW" dirty="0" err="1"/>
              <a:t>uhe</a:t>
            </a:r>
            <a:r>
              <a:rPr lang="en-US" altLang="zh-TW" dirty="0"/>
              <a:t> money)</a:t>
            </a:r>
          </a:p>
          <a:p>
            <a:pPr lvl="1"/>
            <a:r>
              <a:rPr lang="zh-TW" altLang="en-US" dirty="0"/>
              <a:t>代表履約價無價值，因為在標的物之外，以買權為例，當履約價高於標的物市價，代表價外</a:t>
            </a:r>
          </a:p>
        </p:txBody>
      </p:sp>
    </p:spTree>
    <p:extLst>
      <p:ext uri="{BB962C8B-B14F-4D97-AF65-F5344CB8AC3E}">
        <p14:creationId xmlns:p14="http://schemas.microsoft.com/office/powerpoint/2010/main" val="226971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EB1B3-EFAE-4C0C-BD15-8FF0B7EB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3" y="69165"/>
            <a:ext cx="7661393" cy="1456714"/>
          </a:xfrm>
        </p:spPr>
        <p:txBody>
          <a:bodyPr>
            <a:normAutofit/>
          </a:bodyPr>
          <a:lstStyle/>
          <a:p>
            <a:r>
              <a:rPr lang="zh-TW" altLang="en-US" dirty="0"/>
              <a:t>選擇權與標的知恆等公式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買權賣權平價理論 </a:t>
            </a:r>
            <a:r>
              <a:rPr lang="en-US" altLang="zh-TW" dirty="0"/>
              <a:t>Put-Call Parity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0AABF7-DBEF-4C2D-8420-088D793E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01" y="1651650"/>
            <a:ext cx="9603275" cy="4380033"/>
          </a:xfrm>
        </p:spPr>
        <p:txBody>
          <a:bodyPr>
            <a:normAutofit/>
          </a:bodyPr>
          <a:lstStyle/>
          <a:p>
            <a:r>
              <a:rPr lang="zh-TW" altLang="en-US" dirty="0"/>
              <a:t>定義：</a:t>
            </a:r>
            <a:endParaRPr lang="en-US" altLang="zh-TW" dirty="0"/>
          </a:p>
          <a:p>
            <a:pPr lvl="1"/>
            <a:r>
              <a:rPr lang="zh-TW" altLang="en-US" dirty="0"/>
              <a:t>對同一標的物、同一履約價格、同一到期日的買權與賣權，某一時點的買權減去賣權的相對價格，應等於標的物的價格減去履約價格，否則就會產生套利的機會。</a:t>
            </a:r>
            <a:endParaRPr lang="en-US" altLang="zh-TW" dirty="0"/>
          </a:p>
          <a:p>
            <a:r>
              <a:rPr lang="zh-TW" altLang="en-US" dirty="0"/>
              <a:t>買權</a:t>
            </a:r>
            <a:r>
              <a:rPr lang="en-US" altLang="zh-TW" dirty="0"/>
              <a:t>(Call)</a:t>
            </a:r>
          </a:p>
          <a:p>
            <a:pPr lvl="1"/>
            <a:r>
              <a:rPr lang="en-US" altLang="zh-TW" dirty="0"/>
              <a:t>C = Max(F – K, 0)	</a:t>
            </a:r>
            <a:r>
              <a:rPr lang="zh-TW" altLang="en-US" dirty="0"/>
              <a:t>買方有 “用</a:t>
            </a:r>
            <a:r>
              <a:rPr lang="en-US" altLang="zh-TW" dirty="0"/>
              <a:t>K</a:t>
            </a:r>
            <a:r>
              <a:rPr lang="zh-TW" altLang="en-US" dirty="0"/>
              <a:t>價位買進期貨</a:t>
            </a:r>
            <a:r>
              <a:rPr lang="en-US" altLang="zh-TW" dirty="0"/>
              <a:t>(</a:t>
            </a:r>
            <a:r>
              <a:rPr lang="zh-TW" altLang="en-US" dirty="0"/>
              <a:t>市價</a:t>
            </a:r>
            <a:r>
              <a:rPr lang="en-US" altLang="zh-TW" dirty="0"/>
              <a:t>F)</a:t>
            </a:r>
            <a:r>
              <a:rPr lang="zh-TW" altLang="en-US" dirty="0"/>
              <a:t>的權力”</a:t>
            </a:r>
            <a:endParaRPr lang="en-US" altLang="zh-TW" dirty="0"/>
          </a:p>
          <a:p>
            <a:r>
              <a:rPr lang="zh-TW" altLang="en-US" dirty="0"/>
              <a:t>賣權</a:t>
            </a:r>
            <a:r>
              <a:rPr lang="en-US" altLang="zh-TW" dirty="0"/>
              <a:t>(Put)</a:t>
            </a:r>
          </a:p>
          <a:p>
            <a:pPr lvl="1"/>
            <a:r>
              <a:rPr lang="en-US" altLang="zh-TW" dirty="0"/>
              <a:t>P = Max(K – F, 0)	</a:t>
            </a:r>
            <a:r>
              <a:rPr lang="zh-TW" altLang="en-US" dirty="0"/>
              <a:t>買方有 “用</a:t>
            </a:r>
            <a:r>
              <a:rPr lang="en-US" altLang="zh-TW" dirty="0"/>
              <a:t>K</a:t>
            </a:r>
            <a:r>
              <a:rPr lang="zh-TW" altLang="en-US" dirty="0"/>
              <a:t>價位賣出賣出</a:t>
            </a:r>
            <a:r>
              <a:rPr lang="en-US" altLang="zh-TW" dirty="0"/>
              <a:t>(</a:t>
            </a:r>
            <a:r>
              <a:rPr lang="zh-TW" altLang="en-US" dirty="0"/>
              <a:t>市價</a:t>
            </a:r>
            <a:r>
              <a:rPr lang="en-US" altLang="zh-TW" dirty="0"/>
              <a:t>F)</a:t>
            </a:r>
            <a:r>
              <a:rPr lang="zh-TW" altLang="en-US" dirty="0"/>
              <a:t>的權力”</a:t>
            </a:r>
            <a:endParaRPr lang="en-US" altLang="zh-TW" dirty="0"/>
          </a:p>
          <a:p>
            <a:r>
              <a:rPr lang="zh-TW" altLang="en-US" dirty="0"/>
              <a:t>買賣權平價公式</a:t>
            </a:r>
            <a:r>
              <a:rPr lang="en-US" altLang="zh-TW" dirty="0"/>
              <a:t>(Put-Call Parity)</a:t>
            </a:r>
          </a:p>
          <a:p>
            <a:pPr lvl="1"/>
            <a:r>
              <a:rPr lang="en-US" altLang="zh-TW" dirty="0"/>
              <a:t>F+P-C=K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623FB5-A217-440A-9708-E9CCD1D4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58" y="3189695"/>
            <a:ext cx="3357580" cy="10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0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455C2-D91D-4C31-A9F1-5A290F40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買賣權平價公式</a:t>
            </a:r>
            <a:r>
              <a:rPr lang="en-US" altLang="zh-TW" dirty="0"/>
              <a:t>(Put-Call Parity)</a:t>
            </a:r>
            <a:br>
              <a:rPr lang="en-US" altLang="zh-TW" dirty="0"/>
            </a:br>
            <a:r>
              <a:rPr lang="en-US" altLang="zh-TW" dirty="0"/>
              <a:t>F+P-C=K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CCBA-5ED4-4E86-9665-5C582443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918669"/>
            <a:ext cx="9603275" cy="41381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到期時將履約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如果這時候履約價格</a:t>
            </a:r>
            <a:r>
              <a:rPr lang="en-US" altLang="zh-TW" dirty="0"/>
              <a:t>K</a:t>
            </a:r>
            <a:r>
              <a:rPr lang="zh-TW" altLang="en-US" dirty="0"/>
              <a:t>小於期貨價格</a:t>
            </a:r>
            <a:r>
              <a:rPr lang="en-US" altLang="zh-TW" dirty="0"/>
              <a:t>F (K&lt;F)</a:t>
            </a:r>
          </a:p>
          <a:p>
            <a:pPr lvl="1"/>
            <a:r>
              <a:rPr lang="zh-TW" altLang="en-US" dirty="0"/>
              <a:t>賣權</a:t>
            </a:r>
            <a:r>
              <a:rPr lang="en-US" altLang="zh-TW" dirty="0"/>
              <a:t>P</a:t>
            </a:r>
            <a:r>
              <a:rPr lang="zh-TW" altLang="en-US" dirty="0"/>
              <a:t>沒有任何價值</a:t>
            </a:r>
            <a:r>
              <a:rPr lang="en-US" altLang="zh-TW" dirty="0"/>
              <a:t>(P=0)</a:t>
            </a:r>
          </a:p>
          <a:p>
            <a:pPr lvl="1"/>
            <a:r>
              <a:rPr lang="zh-TW" altLang="en-US" dirty="0"/>
              <a:t>買權</a:t>
            </a:r>
            <a:r>
              <a:rPr lang="en-US" altLang="zh-TW" dirty="0"/>
              <a:t>C</a:t>
            </a:r>
            <a:r>
              <a:rPr lang="zh-TW" altLang="en-US" dirty="0"/>
              <a:t>的價值為</a:t>
            </a:r>
            <a:r>
              <a:rPr lang="en-US" altLang="zh-TW" dirty="0"/>
              <a:t>F-K</a:t>
            </a:r>
          </a:p>
          <a:p>
            <a:pPr lvl="1"/>
            <a:r>
              <a:rPr lang="zh-TW" altLang="en-US" dirty="0"/>
              <a:t>到期時此投資組合的價值為</a:t>
            </a:r>
            <a:r>
              <a:rPr lang="en-US" altLang="zh-TW" dirty="0"/>
              <a:t>: F+0-(F-K)=K</a:t>
            </a:r>
          </a:p>
          <a:p>
            <a:r>
              <a:rPr lang="zh-TW" altLang="en-US" dirty="0"/>
              <a:t>如果這時候履約價格</a:t>
            </a:r>
            <a:r>
              <a:rPr lang="en-US" altLang="zh-TW" dirty="0"/>
              <a:t>K</a:t>
            </a:r>
            <a:r>
              <a:rPr lang="zh-TW" altLang="en-US" dirty="0"/>
              <a:t>大於期貨價格</a:t>
            </a:r>
            <a:r>
              <a:rPr lang="en-US" altLang="zh-TW" dirty="0"/>
              <a:t>F (K&gt;F)</a:t>
            </a:r>
          </a:p>
          <a:p>
            <a:pPr lvl="1"/>
            <a:r>
              <a:rPr lang="zh-TW" altLang="en-US" dirty="0"/>
              <a:t>賣權</a:t>
            </a:r>
            <a:r>
              <a:rPr lang="en-US" altLang="zh-TW" dirty="0"/>
              <a:t>P</a:t>
            </a:r>
            <a:r>
              <a:rPr lang="zh-TW" altLang="en-US" dirty="0"/>
              <a:t>的價值為</a:t>
            </a:r>
            <a:r>
              <a:rPr lang="en-US" altLang="zh-TW" dirty="0"/>
              <a:t>K-F</a:t>
            </a:r>
          </a:p>
          <a:p>
            <a:pPr lvl="1"/>
            <a:r>
              <a:rPr lang="zh-TW" altLang="en-US" dirty="0"/>
              <a:t>買權</a:t>
            </a:r>
            <a:r>
              <a:rPr lang="en-US" altLang="zh-TW" dirty="0"/>
              <a:t>C</a:t>
            </a:r>
            <a:r>
              <a:rPr lang="zh-TW" altLang="en-US" dirty="0"/>
              <a:t>沒有任何價值</a:t>
            </a:r>
            <a:r>
              <a:rPr lang="en-US" altLang="zh-TW" dirty="0"/>
              <a:t>(C=0)</a:t>
            </a:r>
          </a:p>
          <a:p>
            <a:pPr lvl="1"/>
            <a:r>
              <a:rPr lang="zh-TW" altLang="en-US" dirty="0"/>
              <a:t>到期時此投資組合的價值為</a:t>
            </a:r>
            <a:r>
              <a:rPr lang="en-US" altLang="zh-TW" dirty="0"/>
              <a:t>: F+(K-F)-0=K</a:t>
            </a:r>
          </a:p>
          <a:p>
            <a:pPr marL="0" indent="0">
              <a:buNone/>
            </a:pPr>
            <a:r>
              <a:rPr lang="zh-TW" altLang="en-US" dirty="0"/>
              <a:t>由此可知，到期時不管怎麼變動，此</a:t>
            </a:r>
            <a:r>
              <a:rPr lang="en-US" altLang="zh-TW" dirty="0"/>
              <a:t>F+P-C</a:t>
            </a:r>
            <a:r>
              <a:rPr lang="zh-TW" altLang="en-US" dirty="0"/>
              <a:t>最後都會等於</a:t>
            </a:r>
            <a:r>
              <a:rPr lang="en-US" altLang="zh-TW" dirty="0"/>
              <a:t>K</a:t>
            </a:r>
            <a:r>
              <a:rPr lang="zh-TW" altLang="en-US" dirty="0"/>
              <a:t>。</a:t>
            </a:r>
            <a:r>
              <a:rPr lang="en-US" altLang="zh-TW" dirty="0"/>
              <a:t>F+P-C=K</a:t>
            </a:r>
            <a:r>
              <a:rPr lang="zh-TW" altLang="en-US" dirty="0"/>
              <a:t>為一個恆等式，此為買權賣權平價公式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432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EA00D-C2B7-4F7B-9850-4622720B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25" y="80869"/>
            <a:ext cx="9603275" cy="1049235"/>
          </a:xfrm>
        </p:spPr>
        <p:txBody>
          <a:bodyPr/>
          <a:lstStyle/>
          <a:p>
            <a:r>
              <a:rPr lang="en-US" altLang="zh-TW" dirty="0"/>
              <a:t>Put-Call Parity</a:t>
            </a:r>
            <a:r>
              <a:rPr lang="zh-TW" altLang="en-US" dirty="0"/>
              <a:t>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FBBB6-3EEC-404D-A2EF-DABA37D6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0201"/>
            <a:ext cx="9603275" cy="5017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由買權賣權平價理論可以得出用選擇權合成出期貨的交易模式</a:t>
            </a:r>
            <a:endParaRPr lang="en-US" altLang="zh-TW" dirty="0"/>
          </a:p>
          <a:p>
            <a:r>
              <a:rPr lang="en-US" altLang="zh-TW" dirty="0"/>
              <a:t>(F = K + C – P) </a:t>
            </a:r>
          </a:p>
          <a:p>
            <a:pPr lvl="1"/>
            <a:r>
              <a:rPr lang="zh-TW" altLang="en-US" dirty="0"/>
              <a:t>買進一口小台期貨 </a:t>
            </a:r>
            <a:r>
              <a:rPr lang="en-US" altLang="zh-TW" dirty="0"/>
              <a:t>= </a:t>
            </a:r>
            <a:r>
              <a:rPr lang="zh-TW" altLang="en-US" dirty="0"/>
              <a:t>買進一口履約價為</a:t>
            </a:r>
            <a:r>
              <a:rPr lang="en-US" altLang="zh-TW" dirty="0"/>
              <a:t>K</a:t>
            </a:r>
            <a:r>
              <a:rPr lang="zh-TW" altLang="en-US" dirty="0"/>
              <a:t>的買權 </a:t>
            </a:r>
            <a:r>
              <a:rPr lang="en-US" altLang="zh-TW" dirty="0"/>
              <a:t>+ </a:t>
            </a:r>
            <a:r>
              <a:rPr lang="zh-TW" altLang="en-US" dirty="0"/>
              <a:t>賣出一口履約價為</a:t>
            </a:r>
            <a:r>
              <a:rPr lang="en-US" altLang="zh-TW" dirty="0"/>
              <a:t>K</a:t>
            </a:r>
            <a:r>
              <a:rPr lang="zh-TW" altLang="en-US" dirty="0"/>
              <a:t>的賣權</a:t>
            </a:r>
            <a:endParaRPr lang="en-US" altLang="zh-TW" dirty="0"/>
          </a:p>
          <a:p>
            <a:r>
              <a:rPr lang="en-US" altLang="zh-TW" dirty="0"/>
              <a:t>( –F =  –K – C + P) </a:t>
            </a:r>
          </a:p>
          <a:p>
            <a:pPr lvl="1"/>
            <a:r>
              <a:rPr lang="zh-TW" altLang="en-US" dirty="0"/>
              <a:t>賣出一口小台期貨 </a:t>
            </a:r>
            <a:r>
              <a:rPr lang="en-US" altLang="zh-TW" dirty="0"/>
              <a:t>= </a:t>
            </a:r>
            <a:r>
              <a:rPr lang="zh-TW" altLang="en-US" dirty="0"/>
              <a:t>賣出一口履約價為</a:t>
            </a:r>
            <a:r>
              <a:rPr lang="en-US" altLang="zh-TW" dirty="0"/>
              <a:t>K</a:t>
            </a:r>
            <a:r>
              <a:rPr lang="zh-TW" altLang="en-US" dirty="0"/>
              <a:t>的買權 </a:t>
            </a:r>
            <a:r>
              <a:rPr lang="en-US" altLang="zh-TW" dirty="0"/>
              <a:t>+ </a:t>
            </a:r>
            <a:r>
              <a:rPr lang="zh-TW" altLang="en-US" dirty="0"/>
              <a:t>買進一口履約價為</a:t>
            </a:r>
            <a:r>
              <a:rPr lang="en-US" altLang="zh-TW" dirty="0"/>
              <a:t>K</a:t>
            </a:r>
            <a:r>
              <a:rPr lang="zh-TW" altLang="en-US" dirty="0"/>
              <a:t>的買權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由選擇權平價公式可知 </a:t>
            </a:r>
          </a:p>
          <a:p>
            <a:r>
              <a:rPr lang="en-US" altLang="zh-TW" dirty="0"/>
              <a:t>(P =  –F + C + K)</a:t>
            </a:r>
          </a:p>
          <a:p>
            <a:pPr lvl="1"/>
            <a:r>
              <a:rPr lang="zh-TW" altLang="en-US" dirty="0"/>
              <a:t>買一口履約價</a:t>
            </a:r>
            <a:r>
              <a:rPr lang="en-US" altLang="zh-TW" dirty="0"/>
              <a:t>K</a:t>
            </a:r>
            <a:r>
              <a:rPr lang="zh-TW" altLang="en-US" dirty="0"/>
              <a:t>的賣權 </a:t>
            </a:r>
            <a:r>
              <a:rPr lang="en-US" altLang="zh-TW" dirty="0"/>
              <a:t>= </a:t>
            </a:r>
            <a:r>
              <a:rPr lang="zh-TW" altLang="en-US" dirty="0"/>
              <a:t>賣一口小台期貨 </a:t>
            </a:r>
            <a:r>
              <a:rPr lang="en-US" altLang="zh-TW" dirty="0"/>
              <a:t>+ </a:t>
            </a:r>
            <a:r>
              <a:rPr lang="zh-TW" altLang="en-US" dirty="0"/>
              <a:t>買一口履約價為</a:t>
            </a:r>
            <a:r>
              <a:rPr lang="en-US" altLang="zh-TW" dirty="0"/>
              <a:t>K</a:t>
            </a:r>
            <a:r>
              <a:rPr lang="zh-TW" altLang="en-US" dirty="0"/>
              <a:t>的買權 </a:t>
            </a:r>
          </a:p>
          <a:p>
            <a:r>
              <a:rPr lang="en-US" altLang="zh-TW" dirty="0"/>
              <a:t>( –P = F – C – K) </a:t>
            </a:r>
          </a:p>
          <a:p>
            <a:pPr lvl="1"/>
            <a:r>
              <a:rPr lang="zh-TW" altLang="en-US" dirty="0"/>
              <a:t>賣一口履約價</a:t>
            </a:r>
            <a:r>
              <a:rPr lang="en-US" altLang="zh-TW" dirty="0"/>
              <a:t>K</a:t>
            </a:r>
            <a:r>
              <a:rPr lang="zh-TW" altLang="en-US" dirty="0"/>
              <a:t>的賣權 </a:t>
            </a:r>
            <a:r>
              <a:rPr lang="en-US" altLang="zh-TW" dirty="0"/>
              <a:t>= </a:t>
            </a:r>
            <a:r>
              <a:rPr lang="zh-TW" altLang="en-US" dirty="0"/>
              <a:t>買一口小台期貨 </a:t>
            </a:r>
            <a:r>
              <a:rPr lang="en-US" altLang="zh-TW" dirty="0"/>
              <a:t>+ </a:t>
            </a:r>
            <a:r>
              <a:rPr lang="zh-TW" altLang="en-US" dirty="0"/>
              <a:t>賣一口履約價</a:t>
            </a:r>
            <a:r>
              <a:rPr lang="en-US" altLang="zh-TW" dirty="0"/>
              <a:t>K</a:t>
            </a:r>
            <a:r>
              <a:rPr lang="zh-TW" altLang="en-US" dirty="0"/>
              <a:t>的買權</a:t>
            </a:r>
            <a:endParaRPr lang="en-US" altLang="zh-TW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5F561F-D978-481F-A0A0-ECD7DB2D2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43" y="3369186"/>
            <a:ext cx="3985894" cy="32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7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5D03DC2-1930-404A-B4AA-8A05D705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1825116"/>
            <a:ext cx="7971895" cy="32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0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75305-169A-4F96-A450-726EF1B1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8" y="97648"/>
            <a:ext cx="5320864" cy="556694"/>
          </a:xfrm>
        </p:spPr>
        <p:txBody>
          <a:bodyPr/>
          <a:lstStyle/>
          <a:p>
            <a:r>
              <a:rPr lang="zh-TW" altLang="en-US" dirty="0"/>
              <a:t>計算單一履約價的套利機會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B056E-012D-48B5-BC9D-4D5F52D3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83" y="1030865"/>
            <a:ext cx="9603275" cy="4950057"/>
          </a:xfrm>
        </p:spPr>
        <p:txBody>
          <a:bodyPr>
            <a:normAutofit/>
          </a:bodyPr>
          <a:lstStyle/>
          <a:p>
            <a:r>
              <a:rPr lang="zh-TW" altLang="en-US" dirty="0"/>
              <a:t>一天的選擇權與期貨歷史交易資料</a:t>
            </a:r>
            <a:endParaRPr lang="en-US" altLang="zh-TW" dirty="0"/>
          </a:p>
          <a:p>
            <a:r>
              <a:rPr lang="zh-TW" altLang="en-US" dirty="0"/>
              <a:t>欄位如下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限縮商品種類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Put-Call Parity</a:t>
            </a:r>
            <a:r>
              <a:rPr lang="zh-TW" altLang="en-US" dirty="0"/>
              <a:t>，取得期貨價格實惠扣除選擇權權利金，並直接計算價差</a:t>
            </a:r>
            <a:endParaRPr lang="en-US" altLang="zh-TW" dirty="0"/>
          </a:p>
          <a:p>
            <a:r>
              <a:rPr lang="zh-TW" altLang="en-US" dirty="0"/>
              <a:t>缺點 </a:t>
            </a:r>
            <a:r>
              <a:rPr lang="en-US" altLang="zh-TW" dirty="0"/>
              <a:t>:</a:t>
            </a:r>
            <a:r>
              <a:rPr lang="zh-TW" altLang="en-US" dirty="0"/>
              <a:t> 本次計算為加上</a:t>
            </a:r>
            <a:r>
              <a:rPr lang="en-US" altLang="zh-TW" dirty="0"/>
              <a:t>delta</a:t>
            </a:r>
            <a:r>
              <a:rPr lang="zh-TW" altLang="en-US" dirty="0"/>
              <a:t>值計算，所以本處僅能計算點數差異</a:t>
            </a:r>
            <a:endParaRPr lang="en-US" altLang="zh-TW" dirty="0"/>
          </a:p>
          <a:p>
            <a:r>
              <a:rPr lang="zh-TW" altLang="en-US" dirty="0"/>
              <a:t>本技巧主要提供套利回測得程式建構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2BA000-D186-41E6-B01B-A335C7EB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79" y="2657181"/>
            <a:ext cx="2620027" cy="13363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1902DF0-3BDD-40CE-B49A-B6C5AE164EFA}"/>
              </a:ext>
            </a:extLst>
          </p:cNvPr>
          <p:cNvSpPr txBox="1"/>
          <p:nvPr/>
        </p:nvSpPr>
        <p:spPr>
          <a:xfrm>
            <a:off x="2272025" y="1891219"/>
            <a:ext cx="461665" cy="5971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/>
              <a:t>時間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815FC1-8F0B-4A08-986A-D5BD5A0D5F80}"/>
              </a:ext>
            </a:extLst>
          </p:cNvPr>
          <p:cNvSpPr txBox="1"/>
          <p:nvPr/>
        </p:nvSpPr>
        <p:spPr>
          <a:xfrm>
            <a:off x="3131643" y="1880023"/>
            <a:ext cx="461665" cy="5971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/>
              <a:t>商品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0039EC-F438-46D3-8677-7342082B9190}"/>
              </a:ext>
            </a:extLst>
          </p:cNvPr>
          <p:cNvSpPr txBox="1"/>
          <p:nvPr/>
        </p:nvSpPr>
        <p:spPr>
          <a:xfrm>
            <a:off x="3897984" y="1631488"/>
            <a:ext cx="461665" cy="10256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/>
              <a:t>成交價格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3C96C5-5EFA-409B-B019-082340A43036}"/>
              </a:ext>
            </a:extLst>
          </p:cNvPr>
          <p:cNvSpPr txBox="1"/>
          <p:nvPr/>
        </p:nvSpPr>
        <p:spPr>
          <a:xfrm>
            <a:off x="1574461" y="2291840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hhmmssssssss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8FCEF6-4D2D-4A57-BEAF-2FBEF481078D}"/>
              </a:ext>
            </a:extLst>
          </p:cNvPr>
          <p:cNvSpPr txBox="1"/>
          <p:nvPr/>
        </p:nvSpPr>
        <p:spPr>
          <a:xfrm>
            <a:off x="4764427" y="3136561"/>
            <a:ext cx="165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69839</a:t>
            </a:r>
            <a:r>
              <a:rPr lang="zh-TW" altLang="en-US" dirty="0"/>
              <a:t>筆數據</a:t>
            </a:r>
          </a:p>
        </p:txBody>
      </p:sp>
    </p:spTree>
    <p:extLst>
      <p:ext uri="{BB962C8B-B14F-4D97-AF65-F5344CB8AC3E}">
        <p14:creationId xmlns:p14="http://schemas.microsoft.com/office/powerpoint/2010/main" val="3143992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3E8EF31-DFBF-467D-B20B-30A52301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48" y="1600103"/>
            <a:ext cx="4383819" cy="3163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D9EAD33-CA12-433D-BFE3-2125F59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16382" y="1069279"/>
            <a:ext cx="6563304" cy="45061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C86B81D-7236-4558-B28C-2F01A22DAAA3}"/>
              </a:ext>
            </a:extLst>
          </p:cNvPr>
          <p:cNvSpPr txBox="1"/>
          <p:nvPr/>
        </p:nvSpPr>
        <p:spPr>
          <a:xfrm>
            <a:off x="373224" y="1018348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數據處理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996C65D-F319-4A62-A025-10EC44962AAF}"/>
              </a:ext>
            </a:extLst>
          </p:cNvPr>
          <p:cNvSpPr txBox="1"/>
          <p:nvPr/>
        </p:nvSpPr>
        <p:spPr>
          <a:xfrm>
            <a:off x="5088418" y="226503"/>
            <a:ext cx="354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Put-Call Parity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 F+P-C=K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B413B8-7F09-4069-BBDB-241696B8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824" y="25384"/>
            <a:ext cx="2728231" cy="8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95F76-4ABD-4431-8688-268388DD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894601"/>
            <a:ext cx="9603275" cy="740335"/>
          </a:xfrm>
        </p:spPr>
        <p:txBody>
          <a:bodyPr>
            <a:normAutofit/>
          </a:bodyPr>
          <a:lstStyle/>
          <a:p>
            <a:r>
              <a:rPr lang="zh-TW" altLang="en-US" dirty="0"/>
              <a:t>簡介</a:t>
            </a:r>
            <a:r>
              <a:rPr lang="en-US" altLang="zh-TW" dirty="0"/>
              <a:t>_</a:t>
            </a:r>
            <a:r>
              <a:rPr lang="zh-TW" altLang="en-US" dirty="0"/>
              <a:t>選擇買賣的權力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2587C-38B8-498D-BF2E-8F2FB78E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7" y="1634936"/>
            <a:ext cx="9603275" cy="3294576"/>
          </a:xfrm>
        </p:spPr>
        <p:txBody>
          <a:bodyPr/>
          <a:lstStyle/>
          <a:p>
            <a:r>
              <a:rPr lang="zh-TW" altLang="en-US" dirty="0"/>
              <a:t>最早用於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商品價格波動的避險</a:t>
            </a:r>
            <a:r>
              <a:rPr lang="zh-TW" altLang="en-US" dirty="0"/>
              <a:t>，逐漸變成常見的金融商品，在台灣選擇權附屬在期貨商品之下，因此在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期貨交易所</a:t>
            </a:r>
            <a:r>
              <a:rPr lang="zh-TW" altLang="en-US" dirty="0"/>
              <a:t>中交易</a:t>
            </a:r>
            <a:endParaRPr lang="en-US" altLang="zh-TW" dirty="0"/>
          </a:p>
          <a:p>
            <a:r>
              <a:rPr lang="zh-TW" altLang="en-US" dirty="0"/>
              <a:t>是一款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契約</a:t>
            </a:r>
            <a:r>
              <a:rPr lang="zh-TW" altLang="en-US" dirty="0"/>
              <a:t>，分為兩種</a:t>
            </a:r>
            <a:r>
              <a:rPr lang="en-US" altLang="zh-TW" dirty="0"/>
              <a:t>: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「買權」、「賣權」</a:t>
            </a:r>
            <a:r>
              <a:rPr lang="zh-TW" altLang="en-US" dirty="0"/>
              <a:t>，有一個標的物，以台灣期交所來說，成交量最大的就是「台指選</a:t>
            </a:r>
            <a:r>
              <a:rPr lang="en-US" altLang="zh-TW" dirty="0"/>
              <a:t>TXO</a:t>
            </a:r>
            <a:r>
              <a:rPr lang="zh-TW" altLang="en-US" dirty="0"/>
              <a:t>」，標的物為證交所公布的台灣股價加權指數，也就是期貨交易所的「台指期」這個商品</a:t>
            </a:r>
            <a:endParaRPr lang="en-US" altLang="zh-TW" dirty="0"/>
          </a:p>
          <a:p>
            <a:r>
              <a:rPr lang="zh-TW" altLang="en-US" dirty="0"/>
              <a:t>本身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並不牽涉實體標的物買賣</a:t>
            </a:r>
            <a:r>
              <a:rPr lang="zh-TW" altLang="en-US" dirty="0"/>
              <a:t>，只是單純買進</a:t>
            </a:r>
            <a:r>
              <a:rPr lang="en-US" altLang="zh-TW" dirty="0"/>
              <a:t>(call)</a:t>
            </a:r>
            <a:r>
              <a:rPr lang="zh-TW" altLang="en-US" dirty="0"/>
              <a:t>與賣出</a:t>
            </a:r>
            <a:r>
              <a:rPr lang="en-US" altLang="zh-TW" dirty="0"/>
              <a:t>(put)</a:t>
            </a:r>
            <a:r>
              <a:rPr lang="zh-TW" altLang="en-US" dirty="0"/>
              <a:t>的權力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8165DA-A4CF-410F-9D8A-EFEAD4E3E102}"/>
              </a:ext>
            </a:extLst>
          </p:cNvPr>
          <p:cNvSpPr txBox="1"/>
          <p:nvPr/>
        </p:nvSpPr>
        <p:spPr>
          <a:xfrm>
            <a:off x="1130266" y="4393739"/>
            <a:ext cx="7415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種類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* 股票選擇權</a:t>
            </a:r>
            <a:r>
              <a:rPr lang="en-US" altLang="zh-TW" dirty="0"/>
              <a:t>		</a:t>
            </a:r>
            <a:r>
              <a:rPr lang="zh-TW" altLang="en-US" dirty="0"/>
              <a:t>* 股票指數選擇權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* 外幣選擇權</a:t>
            </a:r>
            <a:r>
              <a:rPr lang="en-US" altLang="zh-TW" dirty="0"/>
              <a:t>		</a:t>
            </a:r>
            <a:r>
              <a:rPr lang="zh-TW" altLang="en-US" dirty="0"/>
              <a:t>* 期貨選擇權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* 利率選擇權</a:t>
            </a:r>
            <a:r>
              <a:rPr lang="en-US" altLang="zh-TW" dirty="0"/>
              <a:t>		</a:t>
            </a:r>
            <a:r>
              <a:rPr lang="zh-TW" altLang="en-US" dirty="0"/>
              <a:t>* 商品選擇權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994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32265-6654-47A8-9B03-154F8406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8" y="30535"/>
            <a:ext cx="9603275" cy="1049235"/>
          </a:xfrm>
        </p:spPr>
        <p:txBody>
          <a:bodyPr/>
          <a:lstStyle/>
          <a:p>
            <a:r>
              <a:rPr lang="zh-TW" altLang="en-US" dirty="0"/>
              <a:t>計算全部履約價的套利機會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1C93B6-0F6F-4AC2-9BA7-008B650AE94D}"/>
              </a:ext>
            </a:extLst>
          </p:cNvPr>
          <p:cNvSpPr txBox="1"/>
          <p:nvPr/>
        </p:nvSpPr>
        <p:spPr>
          <a:xfrm>
            <a:off x="5780014" y="185820"/>
            <a:ext cx="227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130008</a:t>
            </a:r>
            <a:r>
              <a:rPr lang="zh-TW" altLang="en-US" dirty="0"/>
              <a:t>筆資料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F8A980-6E2B-443D-AC14-61AF7238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1" y="1493327"/>
            <a:ext cx="5057291" cy="44496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BFB43C0-A8F4-47D5-9CE4-8FB76A2D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53574" y="1449606"/>
            <a:ext cx="6203242" cy="428651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1D2CF86-E353-4458-9B83-81CC74DD40D3}"/>
              </a:ext>
            </a:extLst>
          </p:cNvPr>
          <p:cNvSpPr txBox="1"/>
          <p:nvPr/>
        </p:nvSpPr>
        <p:spPr>
          <a:xfrm>
            <a:off x="157901" y="1079770"/>
            <a:ext cx="1246920" cy="36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數據處理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05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5D034-E4CA-4BD5-B7FE-2BAC255A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4" y="80869"/>
            <a:ext cx="9603275" cy="1049235"/>
          </a:xfrm>
        </p:spPr>
        <p:txBody>
          <a:bodyPr/>
          <a:lstStyle/>
          <a:p>
            <a:r>
              <a:rPr lang="zh-TW" altLang="en-US" dirty="0"/>
              <a:t>如何進行選擇權買賣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37ABB-41F3-4C3C-A0BD-7B0CDBC5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0" y="1197216"/>
            <a:ext cx="9603275" cy="3294576"/>
          </a:xfrm>
        </p:spPr>
        <p:txBody>
          <a:bodyPr/>
          <a:lstStyle/>
          <a:p>
            <a:r>
              <a:rPr lang="zh-TW" altLang="en-US" dirty="0"/>
              <a:t>必須開啟期貨戶，有期貨戶者不必再進行開戶</a:t>
            </a:r>
            <a:endParaRPr lang="en-US" altLang="zh-TW" dirty="0"/>
          </a:p>
          <a:p>
            <a:r>
              <a:rPr lang="zh-TW" altLang="en-US" dirty="0"/>
              <a:t>可透過券商的看盤軟體進行下單</a:t>
            </a:r>
            <a:endParaRPr lang="en-US" altLang="zh-TW" dirty="0"/>
          </a:p>
          <a:p>
            <a:r>
              <a:rPr lang="zh-TW" altLang="en-US" dirty="0"/>
              <a:t>商品數量相當多，以台指為例，每一個履歷價代表一個商品</a:t>
            </a:r>
            <a:endParaRPr lang="en-US" altLang="zh-TW" dirty="0"/>
          </a:p>
          <a:p>
            <a:r>
              <a:rPr lang="zh-TW" altLang="en-US" dirty="0"/>
              <a:t>金融商品，契約規格可上期貨交易所網站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如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https://www.taifex.com.tw/cht/2/tXO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9178D8-F5AE-4377-8944-0AC48F42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8442"/>
            <a:ext cx="5563850" cy="39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0AFF1-DFB3-4EEA-BCF5-B9D83F43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買權與賣權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B2C99-8AC8-43F4-9121-3D5C7798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626484"/>
            <a:ext cx="9603275" cy="3294576"/>
          </a:xfrm>
        </p:spPr>
        <p:txBody>
          <a:bodyPr/>
          <a:lstStyle/>
          <a:p>
            <a:r>
              <a:rPr lang="zh-TW" altLang="en-US" dirty="0"/>
              <a:t>擁有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購買權利的契約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賣出權利的契約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dirty="0"/>
              <a:t>種類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買買權</a:t>
            </a:r>
            <a:r>
              <a:rPr lang="en-US" altLang="zh-TW" dirty="0"/>
              <a:t>(Buy Call)</a:t>
            </a:r>
          </a:p>
          <a:p>
            <a:pPr lvl="1"/>
            <a:r>
              <a:rPr lang="zh-TW" altLang="en-US" dirty="0"/>
              <a:t>賣買權</a:t>
            </a:r>
            <a:r>
              <a:rPr lang="en-US" altLang="zh-TW" dirty="0"/>
              <a:t>(Sell Call)</a:t>
            </a:r>
          </a:p>
          <a:p>
            <a:pPr lvl="1"/>
            <a:r>
              <a:rPr lang="zh-TW" altLang="en-US" dirty="0"/>
              <a:t>買賣權</a:t>
            </a:r>
            <a:r>
              <a:rPr lang="en-US" altLang="zh-TW" dirty="0"/>
              <a:t>(Buy Put)</a:t>
            </a:r>
          </a:p>
          <a:p>
            <a:pPr lvl="1"/>
            <a:r>
              <a:rPr lang="zh-TW" altLang="en-US" dirty="0"/>
              <a:t>賣賣權</a:t>
            </a:r>
            <a:r>
              <a:rPr lang="en-US" altLang="zh-TW" dirty="0"/>
              <a:t>(Sell Put)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615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E13DD-9E49-4EAD-8904-D9426214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1" y="97647"/>
            <a:ext cx="9603275" cy="1049235"/>
          </a:xfrm>
        </p:spPr>
        <p:txBody>
          <a:bodyPr/>
          <a:lstStyle/>
          <a:p>
            <a:r>
              <a:rPr lang="zh-TW" altLang="en-US" dirty="0"/>
              <a:t>交易成本</a:t>
            </a:r>
            <a:r>
              <a:rPr lang="en-US" altLang="zh-TW" dirty="0"/>
              <a:t>_</a:t>
            </a:r>
            <a:r>
              <a:rPr lang="zh-TW" altLang="en-US" dirty="0"/>
              <a:t>權利金與保證金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B5BC0-2689-47D0-879C-38140040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36" y="799497"/>
            <a:ext cx="9603275" cy="5426785"/>
          </a:xfrm>
        </p:spPr>
        <p:txBody>
          <a:bodyPr>
            <a:normAutofit/>
          </a:bodyPr>
          <a:lstStyle/>
          <a:p>
            <a:r>
              <a:rPr lang="zh-TW" altLang="en-US" dirty="0"/>
              <a:t>買方花錢買一個「權力」，賣方賣出「權力」來收取買方的錢</a:t>
            </a:r>
            <a:endParaRPr lang="en-US" altLang="zh-TW" dirty="0"/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買方「花錢」後不會承擔風險</a:t>
            </a:r>
            <a:r>
              <a:rPr lang="zh-TW" altLang="en-US" dirty="0"/>
              <a:t>，而賣方賣出後，如果到結算日並無超過履約價，則可收取買方付的錢，但如果超過，則超過多少必須賠償，因此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賣家風險是非常大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zh-TW" altLang="en-US" dirty="0"/>
              <a:t>買方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支付</a:t>
            </a:r>
            <a:r>
              <a:rPr lang="zh-TW" altLang="en-US" dirty="0">
                <a:highlight>
                  <a:srgbClr val="FFFF00"/>
                </a:highlight>
              </a:rPr>
              <a:t>權利金</a:t>
            </a:r>
            <a:r>
              <a:rPr lang="zh-TW" altLang="en-US" dirty="0"/>
              <a:t>購買商品，所有買進交易透過現金交割</a:t>
            </a:r>
            <a:endParaRPr lang="en-US" altLang="zh-TW" dirty="0"/>
          </a:p>
          <a:p>
            <a:pPr lvl="1"/>
            <a:r>
              <a:rPr lang="zh-TW" altLang="en-US" dirty="0"/>
              <a:t>在結算日決定是否履約</a:t>
            </a:r>
            <a:r>
              <a:rPr lang="en-US" altLang="zh-TW" dirty="0"/>
              <a:t>(</a:t>
            </a:r>
            <a:r>
              <a:rPr lang="zh-TW" altLang="en-US" dirty="0"/>
              <a:t>若履約，代表買方獲利，若不履約，代表無獲利並損失權利金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買方與券商無違約問題，不需要支付保證金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權利金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選擇權權利金點數 * 權利金價值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dirty="0"/>
              <a:t>賣方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買方付出權利金，賣方則必須付出</a:t>
            </a:r>
            <a:r>
              <a:rPr lang="zh-TW" altLang="en-US" dirty="0">
                <a:highlight>
                  <a:srgbClr val="FFFF00"/>
                </a:highlight>
              </a:rPr>
              <a:t>保證金</a:t>
            </a:r>
            <a:r>
              <a:rPr lang="en-US" altLang="zh-TW" dirty="0"/>
              <a:t>(</a:t>
            </a:r>
            <a:r>
              <a:rPr lang="zh-TW" altLang="en-US" dirty="0"/>
              <a:t>為了防止賣方可能發生損失，因此要付給買賣雙方以外的第三單位的金額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保證金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單一部位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) =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權利金價值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+ MAX(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風險值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價外值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最小值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zh-TW" altLang="en-US" dirty="0"/>
              <a:t>    以上數值由期交所公布標準計算</a:t>
            </a:r>
          </a:p>
          <a:p>
            <a:pPr lvl="1"/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9460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149DB-7B8A-455C-BF5E-6DDD8CFA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7" y="80869"/>
            <a:ext cx="9603275" cy="1049235"/>
          </a:xfrm>
        </p:spPr>
        <p:txBody>
          <a:bodyPr/>
          <a:lstStyle/>
          <a:p>
            <a:r>
              <a:rPr lang="zh-TW" altLang="en-US" dirty="0"/>
              <a:t>概念實體化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CD748E-53F1-470E-9776-E565C7298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22" y="999182"/>
            <a:ext cx="9603275" cy="4859635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選擇權就是訂金的概念</a:t>
            </a:r>
            <a:endParaRPr lang="en-US" altLang="zh-TW" b="1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提前付訂</a:t>
            </a:r>
            <a:endParaRPr lang="en-US" altLang="zh-TW" b="0" i="0" dirty="0">
              <a:solidFill>
                <a:schemeClr val="accent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假設你想要買一款一個月後新上市的名牌皮包，向供應商提前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付了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1,000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元的訂金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，以確保在上市後可以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20,000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元的價格買到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，這筆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訂金就是「選擇權」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市場熱銷，價差為利潤</a:t>
            </a:r>
            <a:endParaRPr lang="en-US" altLang="zh-TW" b="0" i="0" dirty="0">
              <a:solidFill>
                <a:schemeClr val="accent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如果一個月之後皮包上市，造成了大熱銷，導致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價格上漲來到了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30,000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元。你還是可以用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20,000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元的價格購買這個皮包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，供應商也必須以約定好的價格和你交易。這時你在市場上拋售皮包，市價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30,000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元和你購買的成本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20,000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元的價差就是你的利潤。</a:t>
            </a:r>
            <a:endParaRPr lang="en-US" altLang="zh-TW" b="1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不如預期，棄買只會損失「訂金」</a:t>
            </a:r>
            <a:endParaRPr lang="en-US" altLang="zh-TW" b="0" i="0" dirty="0">
              <a:solidFill>
                <a:schemeClr val="accent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但如果皮包上市後銷售不如預期，市場供過於求讓價格下滑僅剩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15,000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元。對於你來說，與其選擇要求供應商依之前的約定用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20,000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元賣給你，不如直接在市場上購買來得更划算。你也可以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選擇不履約約定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，直接在市場上購買。但相對的，你之前預付的訂金就拿不回來，會損失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1,000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元，而這也是你最大可能的損失。</a:t>
            </a:r>
            <a:endParaRPr lang="en-US" altLang="zh-TW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價格上漲越多，供應商虧損也就越多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；反之，當價格下跌低於約定的價格，消費者會放棄履約，此時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供應商最大的獲利就是沒收消費者的訂金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03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6992D-930D-44D0-96ED-3B274492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344FA4-4052-4D3A-9AEE-E5E51E86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661" y="2171769"/>
            <a:ext cx="2092884" cy="32139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統一期貨">
            <a:extLst>
              <a:ext uri="{FF2B5EF4-FFF2-40B4-BE49-F238E27FC236}">
                <a16:creationId xmlns:a16="http://schemas.microsoft.com/office/drawing/2014/main" id="{ABE9FDCF-14CF-4E70-8EA2-1CE4B135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20" y="1562732"/>
            <a:ext cx="7304675" cy="394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6744C02-3737-4FE8-AD32-9751BAA1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203" y="2366962"/>
            <a:ext cx="2971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8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27B14-FFDC-4839-B16F-2E41D0FE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70" y="114425"/>
            <a:ext cx="9603275" cy="1049235"/>
          </a:xfrm>
        </p:spPr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四個象限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01A24-5201-4536-A44C-9319B534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統一期貨 期貨 選擇權">
            <a:extLst>
              <a:ext uri="{FF2B5EF4-FFF2-40B4-BE49-F238E27FC236}">
                <a16:creationId xmlns:a16="http://schemas.microsoft.com/office/drawing/2014/main" id="{AE0EFC3E-A27B-4FAB-AC16-A65460DCE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382" y="928722"/>
            <a:ext cx="83534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統一期貨 選擇權">
            <a:extLst>
              <a:ext uri="{FF2B5EF4-FFF2-40B4-BE49-F238E27FC236}">
                <a16:creationId xmlns:a16="http://schemas.microsoft.com/office/drawing/2014/main" id="{231B369B-87EE-4639-9DE0-61F1B5399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94" y="2714500"/>
            <a:ext cx="83058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4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7304A-0761-4832-89DC-C493DC56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928157"/>
            <a:ext cx="9603275" cy="1049235"/>
          </a:xfrm>
        </p:spPr>
        <p:txBody>
          <a:bodyPr/>
          <a:lstStyle/>
          <a:p>
            <a:r>
              <a:rPr lang="zh-TW" altLang="en-US" dirty="0"/>
              <a:t>交易成本</a:t>
            </a:r>
            <a:r>
              <a:rPr lang="en-US" altLang="zh-TW" dirty="0"/>
              <a:t>_</a:t>
            </a:r>
            <a:r>
              <a:rPr lang="zh-TW" altLang="en-US" dirty="0"/>
              <a:t>手續費與稅金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1DBAC-7F9B-4D79-B527-CE273CA8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交易手續費</a:t>
            </a:r>
            <a:endParaRPr lang="en-US" altLang="zh-TW" dirty="0"/>
          </a:p>
          <a:p>
            <a:pPr lvl="1"/>
            <a:r>
              <a:rPr lang="zh-TW" altLang="en-US" dirty="0"/>
              <a:t>買進賣出各收一次，通常</a:t>
            </a:r>
            <a:r>
              <a:rPr lang="en-US" altLang="zh-TW" dirty="0"/>
              <a:t>40</a:t>
            </a:r>
            <a:r>
              <a:rPr lang="zh-TW" altLang="en-US" dirty="0"/>
              <a:t>以內，有很大的議價空間，由投資人與經紀業務談妥即可</a:t>
            </a:r>
            <a:endParaRPr lang="en-US" altLang="zh-TW" dirty="0"/>
          </a:p>
          <a:p>
            <a:r>
              <a:rPr lang="zh-TW" altLang="en-US" dirty="0"/>
              <a:t>期貨交易稅</a:t>
            </a:r>
            <a:endParaRPr lang="en-US" altLang="zh-TW" dirty="0"/>
          </a:p>
          <a:p>
            <a:pPr lvl="1"/>
            <a:r>
              <a:rPr lang="zh-TW" altLang="en-US" dirty="0"/>
              <a:t>可在期交所的網站中查詢，例如台指選擇權交易稅為千分之一</a:t>
            </a:r>
          </a:p>
        </p:txBody>
      </p:sp>
    </p:spTree>
    <p:extLst>
      <p:ext uri="{BB962C8B-B14F-4D97-AF65-F5344CB8AC3E}">
        <p14:creationId xmlns:p14="http://schemas.microsoft.com/office/powerpoint/2010/main" val="316101165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4442</TotalTime>
  <Words>1871</Words>
  <Application>Microsoft Office PowerPoint</Application>
  <PresentationFormat>寬螢幕</PresentationFormat>
  <Paragraphs>126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微軟正黑體</vt:lpstr>
      <vt:lpstr>Arial</vt:lpstr>
      <vt:lpstr>Century Gothic</vt:lpstr>
      <vt:lpstr>Trebuchet MS</vt:lpstr>
      <vt:lpstr>圖庫</vt:lpstr>
      <vt:lpstr>Ch7_選擇權</vt:lpstr>
      <vt:lpstr>簡介_選擇買賣的權力</vt:lpstr>
      <vt:lpstr>如何進行選擇權買賣</vt:lpstr>
      <vt:lpstr>買權與賣權</vt:lpstr>
      <vt:lpstr>交易成本_權利金與保證金 </vt:lpstr>
      <vt:lpstr>概念實體化</vt:lpstr>
      <vt:lpstr>PowerPoint 簡報</vt:lpstr>
      <vt:lpstr>四個象限</vt:lpstr>
      <vt:lpstr>交易成本_手續費與稅金</vt:lpstr>
      <vt:lpstr>交易成本_交易隱藏成本</vt:lpstr>
      <vt:lpstr>實際案例</vt:lpstr>
      <vt:lpstr>這個案例可以看出選擇權的4大特性</vt:lpstr>
      <vt:lpstr>價平、價內、價外</vt:lpstr>
      <vt:lpstr>選擇權與標的知恆等公式  (買權賣權平價理論 Put-Call Parity )</vt:lpstr>
      <vt:lpstr>買賣權平價公式(Put-Call Parity) F+P-C=K</vt:lpstr>
      <vt:lpstr>Put-Call Parity的應用</vt:lpstr>
      <vt:lpstr>PowerPoint 簡報</vt:lpstr>
      <vt:lpstr>計算單一履約價的套利機會</vt:lpstr>
      <vt:lpstr>PowerPoint 簡報</vt:lpstr>
      <vt:lpstr>計算全部履約價的套利機會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吳佩芩</dc:creator>
  <cp:lastModifiedBy>吳佩芩</cp:lastModifiedBy>
  <cp:revision>39</cp:revision>
  <dcterms:created xsi:type="dcterms:W3CDTF">2021-03-05T03:13:39Z</dcterms:created>
  <dcterms:modified xsi:type="dcterms:W3CDTF">2021-03-08T08:37:44Z</dcterms:modified>
</cp:coreProperties>
</file>