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5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05F60-9F3D-4298-BAF8-700C8C6F3DE7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41046-CE1D-4A1A-9A95-CB1498FDA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60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（日期）；</a:t>
            </a:r>
            <a:r>
              <a:rPr lang="en-US" altLang="zh-CN" dirty="0"/>
              <a:t>code</a:t>
            </a:r>
            <a:r>
              <a:rPr lang="zh-CN" altLang="en-US" dirty="0"/>
              <a:t>（代码）；</a:t>
            </a:r>
            <a:r>
              <a:rPr lang="en-US" altLang="zh-CN" dirty="0"/>
              <a:t>open</a:t>
            </a:r>
            <a:r>
              <a:rPr lang="zh-CN" altLang="en-US" dirty="0"/>
              <a:t>（开盘价）；</a:t>
            </a:r>
            <a:r>
              <a:rPr lang="en-US" altLang="zh-CN" dirty="0"/>
              <a:t>high</a:t>
            </a:r>
            <a:r>
              <a:rPr lang="zh-CN" altLang="en-US" dirty="0"/>
              <a:t>（最高价）；</a:t>
            </a:r>
            <a:r>
              <a:rPr lang="en-US" altLang="zh-CN" dirty="0"/>
              <a:t>high</a:t>
            </a:r>
            <a:r>
              <a:rPr lang="zh-CN" altLang="en-US" dirty="0"/>
              <a:t>（最高价）；</a:t>
            </a:r>
            <a:r>
              <a:rPr lang="en-US" altLang="zh-CN" dirty="0"/>
              <a:t>low</a:t>
            </a:r>
            <a:r>
              <a:rPr lang="zh-CN" altLang="en-US" dirty="0"/>
              <a:t>（最低价）；</a:t>
            </a:r>
            <a:r>
              <a:rPr lang="en-US" altLang="zh-CN" dirty="0"/>
              <a:t>close</a:t>
            </a:r>
            <a:r>
              <a:rPr lang="zh-CN" altLang="en-US" dirty="0"/>
              <a:t>（收盘价）；</a:t>
            </a:r>
            <a:r>
              <a:rPr lang="en-US" altLang="zh-CN" dirty="0" err="1"/>
              <a:t>preclose</a:t>
            </a:r>
            <a:r>
              <a:rPr lang="zh-CN" altLang="en-US" dirty="0"/>
              <a:t>（前收盘价）；</a:t>
            </a:r>
            <a:r>
              <a:rPr lang="en-US" altLang="zh-CN" dirty="0"/>
              <a:t>volume</a:t>
            </a:r>
            <a:r>
              <a:rPr lang="zh-CN" altLang="en-US" dirty="0"/>
              <a:t>（成交量）；</a:t>
            </a:r>
            <a:r>
              <a:rPr lang="en-US" altLang="zh-CN" dirty="0"/>
              <a:t>amount</a:t>
            </a:r>
            <a:r>
              <a:rPr lang="zh-CN" altLang="en-US" dirty="0"/>
              <a:t>（成交额）；</a:t>
            </a:r>
            <a:r>
              <a:rPr lang="en-US" altLang="zh-CN" dirty="0" err="1"/>
              <a:t>adjustflag</a:t>
            </a:r>
            <a:r>
              <a:rPr lang="zh-CN" altLang="en-US" dirty="0"/>
              <a:t>（复权状态：</a:t>
            </a:r>
            <a:r>
              <a:rPr lang="en-US" altLang="zh-CN" dirty="0"/>
              <a:t>1-</a:t>
            </a:r>
            <a:r>
              <a:rPr lang="zh-CN" altLang="en-US" dirty="0"/>
              <a:t>后复权</a:t>
            </a:r>
            <a:r>
              <a:rPr lang="en-US" altLang="zh-CN" dirty="0"/>
              <a:t>2-</a:t>
            </a:r>
            <a:r>
              <a:rPr lang="zh-CN" altLang="en-US" dirty="0"/>
              <a:t>前复权</a:t>
            </a:r>
            <a:r>
              <a:rPr lang="en-US" altLang="zh-CN" dirty="0"/>
              <a:t>3-</a:t>
            </a:r>
            <a:r>
              <a:rPr lang="zh-CN" altLang="en-US" dirty="0"/>
              <a:t>不复权）；</a:t>
            </a:r>
            <a:r>
              <a:rPr lang="en-US" altLang="zh-CN" dirty="0"/>
              <a:t>turn</a:t>
            </a:r>
            <a:r>
              <a:rPr lang="zh-CN" altLang="en-US" dirty="0"/>
              <a:t>（换手率）；</a:t>
            </a:r>
            <a:r>
              <a:rPr lang="en-US" altLang="zh-CN" dirty="0" err="1"/>
              <a:t>tradestatus</a:t>
            </a:r>
            <a:r>
              <a:rPr lang="zh-CN" altLang="en-US" dirty="0"/>
              <a:t>（交易状态：</a:t>
            </a:r>
            <a:r>
              <a:rPr lang="en-US" altLang="zh-CN" dirty="0"/>
              <a:t>1-</a:t>
            </a:r>
            <a:r>
              <a:rPr lang="zh-CN" altLang="en-US" dirty="0"/>
              <a:t>正常</a:t>
            </a:r>
            <a:r>
              <a:rPr lang="en-US" altLang="zh-CN" dirty="0"/>
              <a:t>0-</a:t>
            </a:r>
            <a:r>
              <a:rPr lang="zh-CN" altLang="en-US" dirty="0"/>
              <a:t>停盘）；</a:t>
            </a:r>
            <a:r>
              <a:rPr lang="en-US" altLang="zh-CN" dirty="0" err="1"/>
              <a:t>pctChg</a:t>
            </a:r>
            <a:r>
              <a:rPr lang="zh-CN" altLang="en-US" dirty="0"/>
              <a:t>（涨跌幅）；</a:t>
            </a:r>
            <a:r>
              <a:rPr lang="en-US" altLang="zh-CN" dirty="0" err="1"/>
              <a:t>peTTM</a:t>
            </a:r>
            <a:r>
              <a:rPr lang="zh-CN" altLang="en-US" dirty="0"/>
              <a:t>（动态市盈率）；</a:t>
            </a:r>
            <a:r>
              <a:rPr lang="en-US" altLang="zh-CN" dirty="0" err="1"/>
              <a:t>pbMRQ</a:t>
            </a:r>
            <a:r>
              <a:rPr lang="zh-CN" altLang="en-US" dirty="0"/>
              <a:t>（市净率）；</a:t>
            </a:r>
            <a:r>
              <a:rPr lang="en-US" altLang="zh-CN" dirty="0" err="1"/>
              <a:t>psTTM</a:t>
            </a:r>
            <a:r>
              <a:rPr lang="zh-CN" altLang="en-US" dirty="0"/>
              <a:t>（市销率）；</a:t>
            </a:r>
            <a:r>
              <a:rPr lang="en-US" altLang="zh-CN" dirty="0" err="1"/>
              <a:t>pcfNcfTTM</a:t>
            </a:r>
            <a:r>
              <a:rPr lang="zh-CN" altLang="en-US" dirty="0"/>
              <a:t>（市现率）；</a:t>
            </a:r>
            <a:r>
              <a:rPr lang="en-US" altLang="zh-CN" dirty="0" err="1"/>
              <a:t>isST</a:t>
            </a:r>
            <a:r>
              <a:rPr lang="zh-CN" altLang="en-US" dirty="0"/>
              <a:t>（是否</a:t>
            </a:r>
            <a:r>
              <a:rPr lang="en-US" altLang="zh-CN" dirty="0"/>
              <a:t>ST:1-</a:t>
            </a:r>
            <a:r>
              <a:rPr lang="zh-CN" altLang="en-US" dirty="0"/>
              <a:t>是</a:t>
            </a:r>
            <a:r>
              <a:rPr lang="en-US" altLang="zh-CN" dirty="0"/>
              <a:t>0-</a:t>
            </a:r>
            <a:r>
              <a:rPr lang="zh-CN" altLang="en-US" dirty="0"/>
              <a:t>否）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1046-CE1D-4A1A-9A95-CB1498FDA2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0315</a:t>
            </a:r>
            <a:r>
              <a:rPr lang="en-US" altLang="zh-TW" sz="3600" dirty="0"/>
              <a:t>_</a:t>
            </a:r>
            <a:r>
              <a:rPr lang="zh-TW" altLang="en-US" sz="3600" dirty="0"/>
              <a:t>第四章</a:t>
            </a:r>
            <a:r>
              <a:rPr lang="en-US" altLang="zh-TW" sz="3600" dirty="0"/>
              <a:t>_</a:t>
            </a:r>
            <a:r>
              <a:rPr lang="zh-TW" altLang="en-US" sz="3600" dirty="0"/>
              <a:t>常用資料取得與整理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050690" cy="1780287"/>
          </a:xfrm>
        </p:spPr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量化投資縱橫金融：從程式到現金之路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佩芩</a:t>
            </a:r>
          </a:p>
        </p:txBody>
      </p:sp>
    </p:spTree>
    <p:extLst>
      <p:ext uri="{BB962C8B-B14F-4D97-AF65-F5344CB8AC3E}">
        <p14:creationId xmlns:p14="http://schemas.microsoft.com/office/powerpoint/2010/main" val="35898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14" y="2255089"/>
            <a:ext cx="8879456" cy="4518348"/>
          </a:xfrm>
          <a:prstGeom prst="rect">
            <a:avLst/>
          </a:prstGeom>
        </p:spPr>
      </p:pic>
      <p:cxnSp>
        <p:nvCxnSpPr>
          <p:cNvPr id="19" name="直線接點 18"/>
          <p:cNvCxnSpPr>
            <a:stCxn id="16" idx="2"/>
            <a:endCxn id="17" idx="0"/>
          </p:cNvCxnSpPr>
          <p:nvPr/>
        </p:nvCxnSpPr>
        <p:spPr>
          <a:xfrm>
            <a:off x="9315091" y="1279375"/>
            <a:ext cx="148087" cy="13253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339751" cy="742950"/>
          </a:xfrm>
        </p:spPr>
        <p:txBody>
          <a:bodyPr/>
          <a:lstStyle/>
          <a:p>
            <a:r>
              <a:rPr lang="zh-TW" altLang="en-US" dirty="0"/>
              <a:t>常用資料取得與整理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99404"/>
            <a:ext cx="3260785" cy="1483743"/>
          </a:xfrm>
        </p:spPr>
        <p:txBody>
          <a:bodyPr/>
          <a:lstStyle/>
          <a:p>
            <a:r>
              <a:rPr lang="zh-TW" altLang="en-US" dirty="0"/>
              <a:t>資料來源 </a:t>
            </a:r>
            <a:r>
              <a:rPr lang="en-US" altLang="zh-TW" dirty="0"/>
              <a:t>:</a:t>
            </a:r>
            <a:r>
              <a:rPr lang="zh-TW" altLang="en-US" dirty="0"/>
              <a:t> 中國市場</a:t>
            </a:r>
            <a:endParaRPr lang="en-US" altLang="zh-TW" dirty="0"/>
          </a:p>
          <a:p>
            <a:r>
              <a:rPr lang="zh-TW" altLang="en-US" dirty="0"/>
              <a:t>優礦官網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20573" y="1566115"/>
            <a:ext cx="33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提供在線平台，可自建</a:t>
            </a:r>
            <a:r>
              <a:rPr lang="en-US" altLang="zh-TW" dirty="0"/>
              <a:t>notebook</a:t>
            </a:r>
            <a:r>
              <a:rPr lang="zh-TW" altLang="en-US" dirty="0"/>
              <a:t>，編寫程序在線運行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96355" y="872609"/>
            <a:ext cx="422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金融領域相關人員上傳的實戰經驗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152627" y="1566116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提供封裝好的數據查詢接口，直接調用函數即可</a:t>
            </a:r>
          </a:p>
        </p:txBody>
      </p:sp>
      <p:sp>
        <p:nvSpPr>
          <p:cNvPr id="8" name="矩形 7"/>
          <p:cNvSpPr/>
          <p:nvPr/>
        </p:nvSpPr>
        <p:spPr>
          <a:xfrm>
            <a:off x="7539487" y="2562045"/>
            <a:ext cx="638355" cy="47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20573" y="1566115"/>
            <a:ext cx="35195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9" idx="2"/>
            <a:endCxn id="8" idx="0"/>
          </p:cNvCxnSpPr>
          <p:nvPr/>
        </p:nvCxnSpPr>
        <p:spPr>
          <a:xfrm>
            <a:off x="6780362" y="2212446"/>
            <a:ext cx="1078303" cy="349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43668" y="2562045"/>
            <a:ext cx="595223" cy="476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221638" y="1603550"/>
            <a:ext cx="2970362" cy="6088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3" idx="2"/>
            <a:endCxn id="12" idx="0"/>
          </p:cNvCxnSpPr>
          <p:nvPr/>
        </p:nvCxnSpPr>
        <p:spPr>
          <a:xfrm flipH="1">
            <a:off x="8941280" y="2212446"/>
            <a:ext cx="1765539" cy="3495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88370" y="872608"/>
            <a:ext cx="3453442" cy="40676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238891" y="2604687"/>
            <a:ext cx="448573" cy="434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6404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dirty="0"/>
              <a:t>資料取得</a:t>
            </a:r>
            <a:r>
              <a:rPr lang="en-US" altLang="zh-TW" dirty="0"/>
              <a:t>_</a:t>
            </a:r>
            <a:r>
              <a:rPr lang="zh-TW" altLang="en-US" dirty="0"/>
              <a:t>優礦官網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3192" y="1415471"/>
            <a:ext cx="9601200" cy="4675517"/>
          </a:xfrm>
        </p:spPr>
        <p:txBody>
          <a:bodyPr/>
          <a:lstStyle/>
          <a:p>
            <a:r>
              <a:rPr lang="en-US" altLang="zh-TW" dirty="0"/>
              <a:t>https://uqer.datayes.com/data/browse/0/?page=1</a:t>
            </a:r>
          </a:p>
          <a:p>
            <a:r>
              <a:rPr lang="zh-TW" altLang="en-US" dirty="0"/>
              <a:t>註冊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3" y="2221074"/>
            <a:ext cx="3024187" cy="30643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89931" y="3697314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我們獨立了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1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883" y="97047"/>
            <a:ext cx="9601200" cy="1485900"/>
          </a:xfrm>
        </p:spPr>
        <p:txBody>
          <a:bodyPr/>
          <a:lstStyle/>
          <a:p>
            <a:r>
              <a:rPr lang="zh-TW" altLang="en-US" dirty="0"/>
              <a:t>資料取得</a:t>
            </a:r>
            <a:r>
              <a:rPr lang="en-US" altLang="zh-TW" dirty="0"/>
              <a:t>_</a:t>
            </a:r>
            <a:r>
              <a:rPr lang="zh-TW" altLang="en-US" dirty="0"/>
              <a:t>優礦官網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883" y="901459"/>
            <a:ext cx="4399472" cy="681487"/>
          </a:xfrm>
        </p:spPr>
        <p:txBody>
          <a:bodyPr/>
          <a:lstStyle/>
          <a:p>
            <a:r>
              <a:rPr lang="zh-TW" altLang="en-US" dirty="0"/>
              <a:t>研究數據</a:t>
            </a:r>
            <a:r>
              <a:rPr lang="en-US" altLang="zh-TW" dirty="0"/>
              <a:t>(</a:t>
            </a:r>
            <a:r>
              <a:rPr lang="zh-TW" altLang="en-US" dirty="0"/>
              <a:t>提供的函數查詢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51" y="211255"/>
            <a:ext cx="6328749" cy="22558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38" y="1894345"/>
            <a:ext cx="6543222" cy="47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796" y="375249"/>
            <a:ext cx="9601200" cy="1485900"/>
          </a:xfrm>
        </p:spPr>
        <p:txBody>
          <a:bodyPr/>
          <a:lstStyle/>
          <a:p>
            <a:r>
              <a:rPr lang="zh-TW" altLang="en-US" dirty="0"/>
              <a:t>資料取得</a:t>
            </a:r>
            <a:r>
              <a:rPr lang="en-US" altLang="zh-TW" dirty="0"/>
              <a:t>_</a:t>
            </a:r>
            <a:r>
              <a:rPr lang="zh-TW" altLang="en-US" dirty="0"/>
              <a:t>優礦官網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796" y="1328468"/>
            <a:ext cx="9601200" cy="3581400"/>
          </a:xfrm>
        </p:spPr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34" y="1328468"/>
            <a:ext cx="5144323" cy="475639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41411" y="3775674"/>
            <a:ext cx="38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每日有計量下載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24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12" y="323491"/>
            <a:ext cx="9601200" cy="961845"/>
          </a:xfrm>
        </p:spPr>
        <p:txBody>
          <a:bodyPr/>
          <a:lstStyle/>
          <a:p>
            <a:r>
              <a:rPr lang="zh-TW" altLang="en-US" dirty="0"/>
              <a:t>資料取得</a:t>
            </a:r>
            <a:r>
              <a:rPr lang="en-US" altLang="zh-TW" dirty="0"/>
              <a:t>_ yahoo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3412" y="1285336"/>
            <a:ext cx="9601200" cy="1302589"/>
          </a:xfrm>
        </p:spPr>
        <p:txBody>
          <a:bodyPr/>
          <a:lstStyle/>
          <a:p>
            <a:r>
              <a:rPr lang="zh-TW" altLang="en-US" b="1" dirty="0"/>
              <a:t>安装 </a:t>
            </a:r>
            <a:r>
              <a:rPr lang="en-US" altLang="zh-TW" b="1" dirty="0"/>
              <a:t>pandas-</a:t>
            </a:r>
            <a:r>
              <a:rPr lang="en-US" altLang="zh-TW" b="1" dirty="0" err="1"/>
              <a:t>datareader</a:t>
            </a:r>
            <a:endParaRPr lang="en-US" altLang="zh-TW" b="1" dirty="0"/>
          </a:p>
          <a:p>
            <a:pPr lvl="1"/>
            <a:r>
              <a:rPr lang="en-US" altLang="zh-TW" i="0" dirty="0"/>
              <a:t>pip install pandas-</a:t>
            </a:r>
            <a:r>
              <a:rPr lang="en-US" altLang="zh-TW" i="0" dirty="0" err="1"/>
              <a:t>datareader</a:t>
            </a:r>
            <a:endParaRPr lang="en-US" altLang="zh-TW" b="1" dirty="0"/>
          </a:p>
          <a:p>
            <a:r>
              <a:rPr lang="zh-TW" altLang="en-US" b="1" dirty="0"/>
              <a:t>程式碼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2" y="2587925"/>
            <a:ext cx="8763000" cy="381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97" y="4691872"/>
            <a:ext cx="1151591" cy="18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資料取得</a:t>
            </a:r>
            <a:r>
              <a:rPr lang="en-US" altLang="zh-TW" dirty="0"/>
              <a:t>_</a:t>
            </a:r>
            <a:r>
              <a:rPr lang="en-US" altLang="zh-TW" b="1" dirty="0"/>
              <a:t> </a:t>
            </a:r>
            <a:r>
              <a:rPr lang="en-US" altLang="zh-TW" b="1" dirty="0" err="1"/>
              <a:t>TuShare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47645"/>
            <a:ext cx="9601200" cy="3581400"/>
          </a:xfrm>
        </p:spPr>
        <p:txBody>
          <a:bodyPr/>
          <a:lstStyle/>
          <a:p>
            <a:r>
              <a:rPr lang="zh-TW" altLang="en-US" b="1" dirty="0"/>
              <a:t>安装 </a:t>
            </a:r>
            <a:r>
              <a:rPr lang="en-US" altLang="zh-TW" b="1" dirty="0" err="1"/>
              <a:t>tushare</a:t>
            </a:r>
            <a:endParaRPr lang="en-US" altLang="zh-TW" b="1" dirty="0"/>
          </a:p>
          <a:p>
            <a:pPr lvl="1"/>
            <a:r>
              <a:rPr lang="en-US" altLang="zh-TW" i="0" dirty="0"/>
              <a:t>pip install </a:t>
            </a:r>
            <a:r>
              <a:rPr lang="en-US" altLang="zh-TW" i="0" dirty="0" err="1"/>
              <a:t>tushare</a:t>
            </a:r>
            <a:endParaRPr lang="en-US" altLang="zh-TW" b="1" dirty="0"/>
          </a:p>
          <a:p>
            <a:r>
              <a:rPr lang="zh-TW" altLang="en-US" b="1" dirty="0"/>
              <a:t>程式碼</a:t>
            </a:r>
            <a:endParaRPr lang="zh-TW" altLang="en-US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1" y="2867204"/>
            <a:ext cx="5867445" cy="32020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66" y="4695465"/>
            <a:ext cx="5286509" cy="14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641" y="211348"/>
            <a:ext cx="9601200" cy="1485900"/>
          </a:xfrm>
        </p:spPr>
        <p:txBody>
          <a:bodyPr/>
          <a:lstStyle/>
          <a:p>
            <a:r>
              <a:rPr lang="zh-TW" altLang="en-US" dirty="0"/>
              <a:t>資料取得</a:t>
            </a:r>
            <a:r>
              <a:rPr lang="en-US" altLang="zh-TW" dirty="0"/>
              <a:t>_</a:t>
            </a:r>
            <a:r>
              <a:rPr lang="en-US" altLang="zh-TW" b="1" dirty="0"/>
              <a:t> </a:t>
            </a:r>
            <a:r>
              <a:rPr lang="en-US" altLang="zh-TW" b="1" dirty="0" err="1"/>
              <a:t>BaoStock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3411" y="1083694"/>
            <a:ext cx="9601200" cy="3581400"/>
          </a:xfrm>
        </p:spPr>
        <p:txBody>
          <a:bodyPr/>
          <a:lstStyle/>
          <a:p>
            <a:r>
              <a:rPr lang="zh-TW" altLang="en-US" b="1" dirty="0"/>
              <a:t>安装</a:t>
            </a:r>
            <a:r>
              <a:rPr lang="en-US" altLang="zh-TW" b="1" dirty="0" err="1"/>
              <a:t>baostock</a:t>
            </a:r>
            <a:endParaRPr lang="en-US" altLang="zh-TW" b="1" dirty="0"/>
          </a:p>
          <a:p>
            <a:pPr lvl="1"/>
            <a:r>
              <a:rPr lang="en-US" altLang="zh-TW" i="0" dirty="0"/>
              <a:t>pip install </a:t>
            </a:r>
            <a:r>
              <a:rPr lang="en-US" altLang="zh-TW" i="0" dirty="0" err="1"/>
              <a:t>baostock</a:t>
            </a:r>
            <a:endParaRPr lang="en-US" altLang="zh-TW" b="1" dirty="0"/>
          </a:p>
          <a:p>
            <a:r>
              <a:rPr lang="zh-TW" altLang="en-US" b="1" dirty="0"/>
              <a:t>程式碼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2288504"/>
            <a:ext cx="9290469" cy="44508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5537440"/>
            <a:ext cx="5695500" cy="12018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947" y="4105005"/>
            <a:ext cx="3962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38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418</TotalTime>
  <Words>314</Words>
  <Application>Microsoft Office PowerPoint</Application>
  <PresentationFormat>寬螢幕</PresentationFormat>
  <Paragraphs>38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0315_第四章_常用資料取得與整理</vt:lpstr>
      <vt:lpstr>常用資料取得與整理</vt:lpstr>
      <vt:lpstr>資料取得_優礦官網</vt:lpstr>
      <vt:lpstr>資料取得_優礦官網</vt:lpstr>
      <vt:lpstr>資料取得_優礦官網</vt:lpstr>
      <vt:lpstr>資料取得_ yahoo</vt:lpstr>
      <vt:lpstr>資料取得_ TuShare</vt:lpstr>
      <vt:lpstr>資料取得_ BaoStock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股票</dc:title>
  <dc:creator>coco31429@yahoo.com.tw</dc:creator>
  <cp:lastModifiedBy>吳佩芩</cp:lastModifiedBy>
  <cp:revision>17</cp:revision>
  <dcterms:created xsi:type="dcterms:W3CDTF">2021-03-14T10:34:22Z</dcterms:created>
  <dcterms:modified xsi:type="dcterms:W3CDTF">2021-03-15T04:32:01Z</dcterms:modified>
</cp:coreProperties>
</file>