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Microsoft JhengHei" panose="020B0604030504040204" pitchFamily="34" charset="-12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LoMfPp8PlUHxsOykW5SHqdNdZ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E32916-DD63-4E46-88BA-A55672510E0E}">
  <a:tblStyle styleId="{F7E32916-DD63-4E46-88BA-A55672510E0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9ED"/>
          </a:solidFill>
        </a:fill>
      </a:tcStyle>
    </a:wholeTbl>
    <a:band1H>
      <a:tcTxStyle b="off" i="off"/>
      <a:tcStyle>
        <a:tcBdr/>
        <a:fill>
          <a:solidFill>
            <a:srgbClr val="CDD0D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0D9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468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439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19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17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55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561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2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469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066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3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581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96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41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80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46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75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54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5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5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7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8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4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9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0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1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33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3" descr="RedHashing.emf"/>
          <p:cNvPicPr preferRelativeResize="0"/>
          <p:nvPr/>
        </p:nvPicPr>
        <p:blipFill rotWithShape="1">
          <a:blip r:embed="rId2">
            <a:alphaModFix/>
          </a:blip>
          <a:srcRect l="-115" t="474" r="48548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4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lfd.uci.edu/~gohlke/pythonlibs/#ta-li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128403" y="349588"/>
            <a:ext cx="86370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HW4_選擇權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28403" y="3564467"/>
            <a:ext cx="8848973" cy="181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python期權演算法交易實務180個關鍵技巧詳解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				吳佩芩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賣權多頭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1130269" y="1601994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買進一口較低履約價之賣權，同時賣出一口相同到期日但履約價較高的賣權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使用時機在於研判市場在履約日前屬於小漲格局，目標為賺取相同到期日但履約價不同的賣權，兩者之間的權利金價差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3" y="3199576"/>
            <a:ext cx="78771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9636" y="3199576"/>
            <a:ext cx="416236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賣權空頭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1130270" y="1560866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買進一口較高履約價的賣權，同時賣出一口相同到期日但履約價較低之賣權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使用時機，在於研判標的物價格，在到期日以前屬於小跌的格局，目標為賺取不同履約價之間的價差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23" y="3208155"/>
            <a:ext cx="7659349" cy="264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1126" y="3208154"/>
            <a:ext cx="4072862" cy="263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跨式組合單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分為「買進跨式單」、「賣出跨式單」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同時買進或賣出「</a:t>
            </a:r>
            <a:r>
              <a:rPr lang="en-US">
                <a:highlight>
                  <a:srgbClr val="FFFF00"/>
                </a:highlight>
              </a:rPr>
              <a:t>相同履約價</a:t>
            </a:r>
            <a:r>
              <a:rPr lang="en-US"/>
              <a:t>」的買權賣權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1130269" y="78464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買進跨式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1130269" y="1192251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買進一口買權，同時買進一口相同到期日且相同履約價的賣權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使用時機在於預期選擇權標的物在履約日到期前會有重大價格變動，不是大漲就是大跌時所採用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常見在市場有重大不確定因素正醞釀之中，如併購案、訴訟案、重大合約簽訂等，而這個狀況在履約日到期前就會明朗化，標的物價格會有激烈反應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383" y="3502380"/>
            <a:ext cx="5822473" cy="324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2742" y="3722310"/>
            <a:ext cx="45243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賣出跨式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1130270" y="1383313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賣出一口買權，同時賣出一口相同到期日、相同履約價的賣權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使用時機在於預期選擇權標的物在履約日前不會有重大價格變動，盤整格局時所採用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常見於市場有重大因素將揭曉，但明朗化時間在履約日之後，研判在該日期之前屬盤整待變，或研判市場上有套牢賣壓，下有強力支撐時採用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096" y="3794373"/>
            <a:ext cx="5145811" cy="289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4379" y="3794373"/>
            <a:ext cx="45815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勒式組合單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分為「買進勒式單」、「賣出勒式單」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同時買進或賣出「</a:t>
            </a:r>
            <a:r>
              <a:rPr lang="en-US">
                <a:highlight>
                  <a:srgbClr val="FFFF00"/>
                </a:highlight>
              </a:rPr>
              <a:t>不同履約價</a:t>
            </a:r>
            <a:r>
              <a:rPr lang="en-US"/>
              <a:t>」的買權賣權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買進勒式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1130269" y="1560866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買進一口買權，同時買進一口相同到期日但履約價不同的賣權（通常買權的履約價大於現貨價，賣權的履約價小於現貨價，因為都是價外，操作成本較低）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預期標的物價格在到期日前會有重大的變化，不是大漲，就是大跌時所使用(與買進跨式很像，但風險更低)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360" y="3507655"/>
            <a:ext cx="7409480" cy="256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3170" y="3513698"/>
            <a:ext cx="3911340" cy="241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賣出勒式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1192414" y="1477941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賣出一口買權，同時賣出一口相同月份履約價較低的賣權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研判標的物價格在到期日到期前，不會大漲或大跌，屬於盤整格局時所採用</a:t>
            </a:r>
            <a:r>
              <a:rPr lang="en-US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(與</a:t>
            </a: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賣出跨式很像，一定要非常小心，要善設『兩』個停損點)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225" y="3237676"/>
            <a:ext cx="7848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3384" y="3358001"/>
            <a:ext cx="3904290" cy="2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程式交易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主觀交易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由新聞或看盤軟體等媒體取得資訊，再由電話或軟體進行下單</a:t>
            </a:r>
            <a:endParaRPr lang="en-US" altLang="zh-TW" dirty="0"/>
          </a:p>
          <a:p>
            <a:r>
              <a:rPr lang="zh-TW" altLang="en-US" dirty="0"/>
              <a:t>克服主觀交易缺點，就是使自己操作</a:t>
            </a:r>
            <a:r>
              <a:rPr lang="zh-TW" altLang="en-US" dirty="0">
                <a:solidFill>
                  <a:srgbClr val="0070C0"/>
                </a:solidFill>
              </a:rPr>
              <a:t>越客觀越好</a:t>
            </a:r>
            <a:r>
              <a:rPr lang="zh-TW" altLang="en-US" dirty="0"/>
              <a:t>，極端例子就是程式交易</a:t>
            </a:r>
            <a:endParaRPr lang="en-US" altLang="zh-TW" dirty="0"/>
          </a:p>
          <a:p>
            <a:r>
              <a:rPr lang="zh-TW" altLang="en-US" dirty="0"/>
              <a:t>程式交易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交易過程全制度化</a:t>
            </a:r>
            <a:endParaRPr lang="en-US" altLang="zh-TW" dirty="0"/>
          </a:p>
          <a:p>
            <a:pPr lvl="1"/>
            <a:r>
              <a:rPr lang="zh-TW" altLang="en-US" dirty="0"/>
              <a:t>可決定是否啟動程式或關閉程式</a:t>
            </a:r>
            <a:endParaRPr lang="en-US" altLang="zh-TW" dirty="0"/>
          </a:p>
          <a:p>
            <a:pPr lvl="1"/>
            <a:r>
              <a:rPr lang="zh-TW" altLang="en-US" dirty="0"/>
              <a:t>透過程式進行金融交易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828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程式交易</a:t>
            </a:r>
            <a:r>
              <a:rPr lang="zh-TW" altLang="en-US" dirty="0"/>
              <a:t>用途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歷史數據分析</a:t>
            </a:r>
            <a:endParaRPr lang="en-US" altLang="zh-TW" dirty="0"/>
          </a:p>
          <a:p>
            <a:pPr lvl="1"/>
            <a:r>
              <a:rPr lang="zh-TW" altLang="en-US" dirty="0"/>
              <a:t>第四章，取得歷史數據，進行分析與圖表化，找出試場規則</a:t>
            </a:r>
            <a:endParaRPr lang="en-US" altLang="zh-TW" dirty="0"/>
          </a:p>
          <a:p>
            <a:r>
              <a:rPr lang="zh-TW" altLang="en-US" dirty="0"/>
              <a:t>歷史策略回測</a:t>
            </a:r>
            <a:endParaRPr lang="en-US" altLang="zh-TW" dirty="0"/>
          </a:p>
          <a:p>
            <a:pPr lvl="1"/>
            <a:r>
              <a:rPr lang="zh-TW" altLang="en-US" dirty="0"/>
              <a:t>第五章，延伸前面的分析，規劃策略後將其量化成交易策略，最後進行歷史回測，評估是否適合實單交易</a:t>
            </a:r>
            <a:endParaRPr lang="en-US" altLang="zh-TW" dirty="0"/>
          </a:p>
          <a:p>
            <a:r>
              <a:rPr lang="zh-TW" altLang="en-US" dirty="0"/>
              <a:t>實單策略建置</a:t>
            </a:r>
            <a:endParaRPr lang="en-US" altLang="zh-TW" dirty="0"/>
          </a:p>
          <a:p>
            <a:pPr lvl="1"/>
            <a:r>
              <a:rPr lang="zh-TW" altLang="en-US" dirty="0"/>
              <a:t>第六章後，開始介紹進行實單策略建置，包含取得即時報價、指標，進出場判斷與券商下單串接等</a:t>
            </a:r>
          </a:p>
        </p:txBody>
      </p:sp>
    </p:spTree>
    <p:extLst>
      <p:ext uri="{BB962C8B-B14F-4D97-AF65-F5344CB8AC3E}">
        <p14:creationId xmlns:p14="http://schemas.microsoft.com/office/powerpoint/2010/main" val="66961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選擇權商品規格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130270" y="1917126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以台指選擇權為例，TXO10800A9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2407534" y="25019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{F7E32916-DD63-4E46-88BA-A55672510E0E}</a:tableStyleId>
              </a:tblPr>
              <a:tblGrid>
                <a:gridCol w="16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名稱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TXO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台指選擇權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10800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履約價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一月到期買權(A-L是1-12月的買權，M-X是1-12月賣權)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2019到期的契約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期權常見交易資料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0270" y="1769432"/>
            <a:ext cx="9603275" cy="4174167"/>
          </a:xfrm>
        </p:spPr>
        <p:txBody>
          <a:bodyPr>
            <a:norm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 err="1"/>
              <a:t>GOrder</a:t>
            </a:r>
            <a:r>
              <a:rPr lang="zh-TW" altLang="en-US" dirty="0"/>
              <a:t>期貨包含多間</a:t>
            </a:r>
            <a:r>
              <a:rPr lang="en-US" altLang="zh-TW" dirty="0"/>
              <a:t>API</a:t>
            </a:r>
            <a:r>
              <a:rPr lang="zh-TW" altLang="en-US" dirty="0"/>
              <a:t>，透過操作</a:t>
            </a:r>
            <a:r>
              <a:rPr lang="en-US" altLang="zh-TW" dirty="0" err="1"/>
              <a:t>GOrder</a:t>
            </a:r>
            <a:r>
              <a:rPr lang="zh-TW" altLang="en-US" dirty="0"/>
              <a:t>即可取得報價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成交資訊</a:t>
            </a:r>
            <a:r>
              <a:rPr lang="en-US" altLang="zh-TW" dirty="0"/>
              <a:t>(match)</a:t>
            </a:r>
          </a:p>
          <a:p>
            <a:pPr lvl="1"/>
            <a:r>
              <a:rPr lang="en-US" altLang="zh-TW" dirty="0" err="1"/>
              <a:t>GOrder</a:t>
            </a:r>
            <a:r>
              <a:rPr lang="zh-TW" altLang="en-US" dirty="0"/>
              <a:t>名稱</a:t>
            </a:r>
            <a:r>
              <a:rPr lang="en-US" altLang="zh-TW" dirty="0"/>
              <a:t>:</a:t>
            </a:r>
            <a:r>
              <a:rPr lang="zh-TW" altLang="en-US" dirty="0"/>
              <a:t> 日期</a:t>
            </a:r>
            <a:r>
              <a:rPr lang="en-US" altLang="zh-TW" dirty="0"/>
              <a:t>/</a:t>
            </a:r>
            <a:r>
              <a:rPr lang="zh-TW" altLang="en-US" dirty="0"/>
              <a:t>商品名稱</a:t>
            </a:r>
            <a:r>
              <a:rPr lang="en-US" altLang="zh-TW" dirty="0"/>
              <a:t>_ Match.txt</a:t>
            </a:r>
          </a:p>
          <a:p>
            <a:r>
              <a:rPr lang="zh-TW" altLang="en-US" dirty="0"/>
              <a:t>委託資訊</a:t>
            </a:r>
            <a:r>
              <a:rPr lang="en-US" altLang="zh-TW" dirty="0"/>
              <a:t>(commission)</a:t>
            </a:r>
          </a:p>
          <a:p>
            <a:pPr lvl="1"/>
            <a:r>
              <a:rPr lang="en-US" altLang="zh-TW" dirty="0" err="1"/>
              <a:t>GOrder</a:t>
            </a:r>
            <a:r>
              <a:rPr lang="zh-TW" altLang="en-US" dirty="0"/>
              <a:t>名稱</a:t>
            </a:r>
            <a:r>
              <a:rPr lang="en-US" altLang="zh-TW" dirty="0"/>
              <a:t>: </a:t>
            </a:r>
            <a:r>
              <a:rPr lang="zh-TW" altLang="en-US" dirty="0"/>
              <a:t>日期</a:t>
            </a:r>
            <a:r>
              <a:rPr lang="en-US" altLang="zh-TW" dirty="0"/>
              <a:t>/</a:t>
            </a:r>
            <a:r>
              <a:rPr lang="zh-TW" altLang="en-US" dirty="0"/>
              <a:t>商品名稱</a:t>
            </a:r>
            <a:r>
              <a:rPr lang="en-US" altLang="zh-TW" dirty="0"/>
              <a:t>_ Commission.txt</a:t>
            </a:r>
          </a:p>
          <a:p>
            <a:r>
              <a:rPr lang="zh-TW" altLang="en-US" dirty="0"/>
              <a:t>上下五檔價資訊</a:t>
            </a:r>
            <a:r>
              <a:rPr lang="en-US" altLang="zh-TW" dirty="0"/>
              <a:t>(updn5)</a:t>
            </a:r>
          </a:p>
          <a:p>
            <a:pPr lvl="1"/>
            <a:r>
              <a:rPr lang="en-US" altLang="zh-TW" dirty="0" err="1"/>
              <a:t>GOrder</a:t>
            </a:r>
            <a:r>
              <a:rPr lang="zh-TW" altLang="en-US" dirty="0"/>
              <a:t>名稱</a:t>
            </a:r>
            <a:r>
              <a:rPr lang="en-US" altLang="zh-TW" dirty="0"/>
              <a:t>:</a:t>
            </a:r>
            <a:r>
              <a:rPr lang="zh-TW" altLang="en-US" dirty="0"/>
              <a:t>日期</a:t>
            </a:r>
            <a:r>
              <a:rPr lang="en-US" altLang="zh-TW" dirty="0"/>
              <a:t>/</a:t>
            </a:r>
            <a:r>
              <a:rPr lang="zh-TW" altLang="en-US" dirty="0"/>
              <a:t>商品名稱</a:t>
            </a:r>
            <a:r>
              <a:rPr lang="en-US" altLang="zh-TW" dirty="0"/>
              <a:t>_ UpDn5.txt</a:t>
            </a:r>
          </a:p>
        </p:txBody>
      </p:sp>
    </p:spTree>
    <p:extLst>
      <p:ext uri="{BB962C8B-B14F-4D97-AF65-F5344CB8AC3E}">
        <p14:creationId xmlns:p14="http://schemas.microsoft.com/office/powerpoint/2010/main" val="375800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線技術指標套件安裝</a:t>
            </a:r>
            <a:r>
              <a:rPr lang="en-US" altLang="zh-TW" dirty="0"/>
              <a:t>_</a:t>
            </a:r>
            <a:r>
              <a:rPr lang="en-US" altLang="zh-TW" dirty="0" err="1"/>
              <a:t>Talib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https://www.lfd.uci.edu/~gohlke/pythonlibs/#ta-lib</a:t>
            </a:r>
            <a:endParaRPr lang="en-US" altLang="zh-TW" dirty="0"/>
          </a:p>
          <a:p>
            <a:r>
              <a:rPr lang="zh-TW" altLang="en-US" dirty="0"/>
              <a:t>下載適合的檔案</a:t>
            </a:r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/>
              <a:t>CMD</a:t>
            </a:r>
            <a:r>
              <a:rPr lang="zh-TW" altLang="en-US" dirty="0"/>
              <a:t>，輸入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cd Downloads</a:t>
            </a:r>
          </a:p>
          <a:p>
            <a:pPr lvl="1"/>
            <a:r>
              <a:rPr lang="en-US" altLang="zh-TW" dirty="0"/>
              <a:t>Pip install TA_Lib‑0.4.19‑cp39‑cp39‑win_amd64.whl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131" y="2002559"/>
            <a:ext cx="3435408" cy="27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內涵價值、時間價值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30270" y="17909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內涵價值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「標的契約價值」與「履約價」差額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買權 : 「標的契約價值」-「履約價」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時間價值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「權利金」 - 「內涵價值」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舉例 : </a:t>
            </a:r>
            <a:endParaRPr/>
          </a:p>
          <a:p>
            <a: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2031997" y="4641045"/>
          <a:ext cx="8436900" cy="889020"/>
        </p:xfrm>
        <a:graphic>
          <a:graphicData uri="http://schemas.openxmlformats.org/drawingml/2006/table">
            <a:tbl>
              <a:tblPr firstRow="1" bandRow="1">
                <a:noFill/>
                <a:tableStyleId>{F7E32916-DD63-4E46-88BA-A55672510E0E}</a:tableStyleId>
              </a:tblPr>
              <a:tblGrid>
                <a:gridCol w="140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現貨價格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履約價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買權權利金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賣權權利金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買權內涵價值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(賣權)時間價值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10884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10800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136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10884-10800=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136-84=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Put call parity (</a:t>
            </a:r>
            <a:r>
              <a:rPr lang="en-US" dirty="0" err="1"/>
              <a:t>選擇權平價理論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表示選擇權買賣權與期貨的對應關係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70C0"/>
                </a:solidFill>
              </a:rPr>
              <a:t>標的物價格 = 買權權利金 – 賣權權利金 + 履約價</a:t>
            </a:r>
            <a:endParaRPr>
              <a:solidFill>
                <a:srgbClr val="0070C0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舉例 ：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期貨收盤價11145 點，選擇權履約價10300，買權價格0.1，賣權價格154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帶入公式 : 買權0.1 = 賣權154+期貨11145-履約價10300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0.1=-1 差距在一點以內，代表無套利機會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131" y="124696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err="1"/>
              <a:t>驗證選擇權價平理論</a:t>
            </a:r>
            <a:r>
              <a:rPr lang="zh-TW" altLang="en-US" dirty="0"/>
              <a:t> </a:t>
            </a:r>
            <a:r>
              <a:rPr lang="en-US" altLang="zh-TW" dirty="0"/>
              <a:t>Put_call_parity.py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233624" y="962812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36159筆數據</a:t>
            </a:r>
            <a:endParaRPr dirty="0"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程式</a:t>
            </a:r>
            <a:r>
              <a:rPr lang="en-US" dirty="0"/>
              <a:t> :</a:t>
            </a:r>
            <a:endParaRPr dirty="0"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998" y="1629899"/>
            <a:ext cx="25812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096436" y="1033935"/>
            <a:ext cx="400079" cy="597354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時間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3772953" y="784239"/>
            <a:ext cx="400079" cy="920698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商品名稱</a:t>
            </a:r>
            <a:endParaRPr dirty="0"/>
          </a:p>
        </p:txBody>
      </p:sp>
      <p:sp>
        <p:nvSpPr>
          <p:cNvPr id="145" name="Google Shape;145;p20"/>
          <p:cNvSpPr txBox="1"/>
          <p:nvPr/>
        </p:nvSpPr>
        <p:spPr>
          <a:xfrm>
            <a:off x="4341136" y="1159132"/>
            <a:ext cx="5246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價格</a:t>
            </a:r>
            <a:endParaRPr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624" y="3366371"/>
            <a:ext cx="3642436" cy="239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9163" y="2947386"/>
            <a:ext cx="4919743" cy="30761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4803500" y="4265791"/>
            <a:ext cx="2644865" cy="2174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9818" y="4197468"/>
            <a:ext cx="2808558" cy="104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9309914" y="3707741"/>
            <a:ext cx="5246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時間</a:t>
            </a:r>
            <a:endParaRPr dirty="0"/>
          </a:p>
        </p:txBody>
      </p:sp>
      <p:sp>
        <p:nvSpPr>
          <p:cNvPr id="151" name="Google Shape;151;p20"/>
          <p:cNvSpPr txBox="1"/>
          <p:nvPr/>
        </p:nvSpPr>
        <p:spPr>
          <a:xfrm>
            <a:off x="11402330" y="3612712"/>
            <a:ext cx="5246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點差</a:t>
            </a:r>
            <a:endParaRPr dirty="0"/>
          </a:p>
        </p:txBody>
      </p:sp>
      <p:sp>
        <p:nvSpPr>
          <p:cNvPr id="152" name="Google Shape;152;p20"/>
          <p:cNvSpPr txBox="1"/>
          <p:nvPr/>
        </p:nvSpPr>
        <p:spPr>
          <a:xfrm>
            <a:off x="10193758" y="3197962"/>
            <a:ext cx="2987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實際價格</a:t>
            </a:r>
            <a:endParaRPr dirty="0"/>
          </a:p>
        </p:txBody>
      </p:sp>
      <p:sp>
        <p:nvSpPr>
          <p:cNvPr id="153" name="Google Shape;153;p20"/>
          <p:cNvSpPr txBox="1"/>
          <p:nvPr/>
        </p:nvSpPr>
        <p:spPr>
          <a:xfrm>
            <a:off x="10809513" y="3027957"/>
            <a:ext cx="27578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標的物價格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認識組合單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130270" y="1576963"/>
            <a:ext cx="9603275" cy="452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選擇權有四種基本操作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所以衍生出十幾種交易組合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判斷因素: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方向 : 行情會朝哪邊前進，當作建立的基礎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時間 : 判斷持有時間(至結算剩餘時間)，牽涉到波動率、漲跌幅等，需要依靠時間賺錢(賣方)，還是支付時間價值(買方)</a:t>
            </a:r>
            <a:endParaRPr/>
          </a:p>
        </p:txBody>
      </p:sp>
      <p:pic>
        <p:nvPicPr>
          <p:cNvPr id="160" name="Google Shape;160;p21" descr="統一期貨 選擇權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4016" y="1195861"/>
            <a:ext cx="5897184" cy="28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62604" y="145456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多、空頭價差組合單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242503" y="1017672"/>
            <a:ext cx="10339680" cy="48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同時買進、賣出買權及賣權，分為「多頭價差單」與「空頭價差單」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多頭價差單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買進低履約價 賣出高履約價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空頭價差單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買進高履約價 賣出低履約價</a:t>
            </a:r>
            <a:endParaRPr/>
          </a:p>
          <a:p>
            <a: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上述兩種價差單，又分為「買權多頭」「賣權多頭」 「買權空頭」 「賣權空頭」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特性 :</a:t>
            </a:r>
            <a:endParaRPr/>
          </a:p>
          <a:p>
            <a: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將賣方最大損失控制在有限額度內，但同時也限制了買方最大獲利</a:t>
            </a:r>
            <a:endParaRPr/>
          </a:p>
          <a:p>
            <a: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買權多頭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1130269" y="1647987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買進一口較低履約價的買權，同時賣出一口同時到期但履約價較高的買權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在於看好市場，但認為短期大漲不易，屬於小漲格局時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1" y="2924950"/>
            <a:ext cx="7232530" cy="260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3928" y="2857937"/>
            <a:ext cx="4292851" cy="277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買權空頭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1130269" y="1560866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買進的是較高履約價的買權，賣出的是同時到期但較低履約價的買權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使用時機，在於研判市場行情在履約日前處於小跌或持平狀態</a:t>
            </a:r>
            <a:endParaRPr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33" y="2968333"/>
            <a:ext cx="7186348" cy="249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0568" y="2760507"/>
            <a:ext cx="4591533" cy="293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632</Words>
  <Application>Microsoft Office PowerPoint</Application>
  <PresentationFormat>寬螢幕</PresentationFormat>
  <Paragraphs>139</Paragraphs>
  <Slides>21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Microsoft JhengHei</vt:lpstr>
      <vt:lpstr>圖庫</vt:lpstr>
      <vt:lpstr>HW4_選擇權</vt:lpstr>
      <vt:lpstr>選擇權商品規格</vt:lpstr>
      <vt:lpstr>內涵價值、時間價值</vt:lpstr>
      <vt:lpstr>Put call parity (選擇權平價理論)</vt:lpstr>
      <vt:lpstr>驗證選擇權價平理論 Put_call_parity.py</vt:lpstr>
      <vt:lpstr>認識組合單</vt:lpstr>
      <vt:lpstr>多、空頭價差組合單</vt:lpstr>
      <vt:lpstr>買權多頭</vt:lpstr>
      <vt:lpstr>買權空頭</vt:lpstr>
      <vt:lpstr>賣權多頭</vt:lpstr>
      <vt:lpstr>賣權空頭</vt:lpstr>
      <vt:lpstr>跨式組合單</vt:lpstr>
      <vt:lpstr>買進跨式</vt:lpstr>
      <vt:lpstr>賣出跨式</vt:lpstr>
      <vt:lpstr>勒式組合單</vt:lpstr>
      <vt:lpstr>買進勒式</vt:lpstr>
      <vt:lpstr>賣出勒式</vt:lpstr>
      <vt:lpstr>程式交易</vt:lpstr>
      <vt:lpstr>程式交易用途</vt:lpstr>
      <vt:lpstr>期權常見交易資料</vt:lpstr>
      <vt:lpstr>K線技術指標套件安裝_Talib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HW4_選擇權</dc:title>
  <dc:creator>吳佩芩</dc:creator>
  <cp:lastModifiedBy>吳佩芩</cp:lastModifiedBy>
  <cp:revision>7</cp:revision>
  <dcterms:created xsi:type="dcterms:W3CDTF">2021-03-22T04:50:12Z</dcterms:created>
  <dcterms:modified xsi:type="dcterms:W3CDTF">2021-03-29T04:53:50Z</dcterms:modified>
</cp:coreProperties>
</file>