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PT Sans Narrow"/>
      <p:regular r:id="rId23"/>
      <p:bold r:id="rId24"/>
    </p:embeddedFont>
    <p:embeddedFont>
      <p:font typeface="Open Sans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PTSansNarrow-bold.fntdata"/><Relationship Id="rId23" Type="http://schemas.openxmlformats.org/officeDocument/2006/relationships/font" Target="fonts/PTSansNarrow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-bold.fntdata"/><Relationship Id="rId25" Type="http://schemas.openxmlformats.org/officeDocument/2006/relationships/font" Target="fonts/OpenSans-regular.fntdata"/><Relationship Id="rId28" Type="http://schemas.openxmlformats.org/officeDocument/2006/relationships/font" Target="fonts/OpenSans-boldItalic.fntdata"/><Relationship Id="rId27" Type="http://schemas.openxmlformats.org/officeDocument/2006/relationships/font" Target="fonts/Open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04998db424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04998db424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0a6e47983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0a6e47983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0a6e479837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0a6e479837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0c0ec4bd2c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0c0ec4bd2c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08dfe4ae5a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08dfe4ae5a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08dfe4ae5a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08dfe4ae5a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0a6e479837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0a6e479837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08dfe4ae5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08dfe4ae5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02d895500a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02d895500a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04998db424_0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04998db424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0b3995bad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0b3995bad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0b3995bad4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0b3995bad4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0a6e479837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0a6e479837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0a6e479837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0a6e479837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0a6e479837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0a6e479837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0a6e479837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0a6e479837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d18ffd3a3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d18ffd3a3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8.png"/><Relationship Id="rId5" Type="http://schemas.openxmlformats.org/officeDocument/2006/relationships/image" Target="../media/image16.png"/><Relationship Id="rId6" Type="http://schemas.openxmlformats.org/officeDocument/2006/relationships/image" Target="../media/image2.png"/><Relationship Id="rId7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1.png"/><Relationship Id="rId4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2.png"/><Relationship Id="rId4" Type="http://schemas.openxmlformats.org/officeDocument/2006/relationships/image" Target="../media/image19.png"/><Relationship Id="rId5" Type="http://schemas.openxmlformats.org/officeDocument/2006/relationships/image" Target="../media/image18.png"/><Relationship Id="rId6" Type="http://schemas.openxmlformats.org/officeDocument/2006/relationships/image" Target="../media/image20.png"/><Relationship Id="rId7" Type="http://schemas.openxmlformats.org/officeDocument/2006/relationships/image" Target="../media/image23.png"/><Relationship Id="rId8" Type="http://schemas.openxmlformats.org/officeDocument/2006/relationships/image" Target="../media/image2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6.png"/><Relationship Id="rId4" Type="http://schemas.openxmlformats.org/officeDocument/2006/relationships/image" Target="../media/image25.png"/><Relationship Id="rId5" Type="http://schemas.openxmlformats.org/officeDocument/2006/relationships/image" Target="../media/image2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1.png"/><Relationship Id="rId4" Type="http://schemas.openxmlformats.org/officeDocument/2006/relationships/image" Target="../media/image30.png"/><Relationship Id="rId5" Type="http://schemas.openxmlformats.org/officeDocument/2006/relationships/image" Target="../media/image2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Relationship Id="rId4" Type="http://schemas.openxmlformats.org/officeDocument/2006/relationships/image" Target="../media/image12.png"/><Relationship Id="rId5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Relationship Id="rId4" Type="http://schemas.openxmlformats.org/officeDocument/2006/relationships/image" Target="../media/image15.png"/><Relationship Id="rId5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7.png"/><Relationship Id="rId5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候選人預測_2022/1/11 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學生 ：吳佩芩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教授 ：吳謂勝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2"/>
          <p:cNvSpPr txBox="1"/>
          <p:nvPr>
            <p:ph type="title"/>
          </p:nvPr>
        </p:nvSpPr>
        <p:spPr>
          <a:xfrm>
            <a:off x="311700" y="445025"/>
            <a:ext cx="4496700" cy="7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詞性與實體辨識成果</a:t>
            </a:r>
            <a:endParaRPr/>
          </a:p>
        </p:txBody>
      </p:sp>
      <p:sp>
        <p:nvSpPr>
          <p:cNvPr id="137" name="Google Shape;137;p22"/>
          <p:cNvSpPr txBox="1"/>
          <p:nvPr>
            <p:ph idx="1" type="body"/>
          </p:nvPr>
        </p:nvSpPr>
        <p:spPr>
          <a:xfrm>
            <a:off x="522975" y="1485575"/>
            <a:ext cx="3024900" cy="337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pos : 詞性標記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ner : 實體辨識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ner </a:t>
            </a:r>
            <a:r>
              <a:rPr lang="zh-TW"/>
              <a:t>辨識困難：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因為實體辨識data來源為斷詞，兩者輸入皆須為sentences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SVM不接受string</a:t>
            </a:r>
            <a:endParaRPr/>
          </a:p>
        </p:txBody>
      </p:sp>
      <p:grpSp>
        <p:nvGrpSpPr>
          <p:cNvPr id="138" name="Google Shape;138;p22"/>
          <p:cNvGrpSpPr/>
          <p:nvPr/>
        </p:nvGrpSpPr>
        <p:grpSpPr>
          <a:xfrm>
            <a:off x="3610369" y="2382379"/>
            <a:ext cx="5394272" cy="2651904"/>
            <a:chOff x="3785250" y="2510062"/>
            <a:chExt cx="5266301" cy="2459338"/>
          </a:xfrm>
        </p:grpSpPr>
        <p:pic>
          <p:nvPicPr>
            <p:cNvPr id="139" name="Google Shape;139;p2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785250" y="4356775"/>
              <a:ext cx="5266299" cy="612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0" name="Google Shape;140;p2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785250" y="3128750"/>
              <a:ext cx="5266301" cy="12280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1" name="Google Shape;141;p22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785250" y="2510062"/>
              <a:ext cx="5266301" cy="596287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42" name="Google Shape;142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38500" y="160275"/>
            <a:ext cx="2076926" cy="2131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305125" y="94828"/>
            <a:ext cx="2076925" cy="2197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BERT取</a:t>
            </a:r>
            <a:r>
              <a:rPr lang="zh-TW"/>
              <a:t>文意嵌入 _ 介紹</a:t>
            </a:r>
            <a:endParaRPr/>
          </a:p>
        </p:txBody>
      </p:sp>
      <p:sp>
        <p:nvSpPr>
          <p:cNvPr id="149" name="Google Shape;149;p2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使用 BERT 從文本數據中提取特徵，即詞和句子嵌入向量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/>
              <a:t>NLP 模型（例如 LSTM 或 CNN）需要數字向量形式的輸入，這通常意味著將詞彙和詞性等特徵轉換為</a:t>
            </a:r>
            <a:r>
              <a:rPr b="1" lang="zh-TW"/>
              <a:t>數字表示</a:t>
            </a:r>
            <a:r>
              <a:rPr lang="zh-TW"/>
              <a:t>。過去，單詞被表示為唯一索引值（one-hot encoding），或者更有用的是作為神經單詞嵌入，其中詞彙單詞與由 Word2Vec 或 Fasttext 等模型產生的固定長度特徵嵌入相匹配。BERT 比 Word2Vec 等模型更具優勢，因為雖然每個單詞在 Word2Vec 下都有固定的表示，而不管單詞出現在什麼上下文中，但 BERT 生成的單詞表示是由周圍的單詞動態通知的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BERT取文意嵌入 _ 範例</a:t>
            </a:r>
            <a:endParaRPr/>
          </a:p>
        </p:txBody>
      </p:sp>
      <p:sp>
        <p:nvSpPr>
          <p:cNvPr id="155" name="Google Shape;155;p2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Loading Pre-Trained BERT (</a:t>
            </a:r>
            <a:r>
              <a:rPr lang="zh-TW" sz="1200">
                <a:solidFill>
                  <a:srgbClr val="D44950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'bert-base-uncased'</a:t>
            </a:r>
            <a:r>
              <a:rPr lang="zh-TW"/>
              <a:t>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Input Formatting (</a:t>
            </a:r>
            <a:r>
              <a:rPr lang="zh-TW" sz="1300">
                <a:solidFill>
                  <a:srgbClr val="BF616A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tokenizer.encode_plus</a:t>
            </a:r>
            <a:r>
              <a:rPr lang="zh-TW"/>
              <a:t>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zh-TW" sz="1300">
                <a:solidFill>
                  <a:srgbClr val="BF616A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[SEP]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zh-TW" sz="1300">
                <a:solidFill>
                  <a:srgbClr val="BF616A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[CLS]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拆字對應id : </a:t>
            </a:r>
            <a:endParaRPr/>
          </a:p>
        </p:txBody>
      </p:sp>
      <p:pic>
        <p:nvPicPr>
          <p:cNvPr id="156" name="Google Shape;15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3900" y="2127825"/>
            <a:ext cx="6958149" cy="17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55225" y="2571750"/>
            <a:ext cx="1160200" cy="247705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4"/>
          <p:cNvSpPr txBox="1"/>
          <p:nvPr/>
        </p:nvSpPr>
        <p:spPr>
          <a:xfrm>
            <a:off x="4159975" y="3686425"/>
            <a:ext cx="212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Open Sans"/>
                <a:ea typeface="Open Sans"/>
                <a:cs typeface="Open Sans"/>
                <a:sym typeface="Open Sans"/>
              </a:rPr>
              <a:t>此時三個bank id相同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/>
          <p:nvPr>
            <p:ph idx="1" type="body"/>
          </p:nvPr>
        </p:nvSpPr>
        <p:spPr>
          <a:xfrm>
            <a:off x="311700" y="209925"/>
            <a:ext cx="8520600" cy="480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Load pre-trained model (weights)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'bert-base-uncased'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outputs 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last_hidden_​​state (模型最後一層輸出的隱藏狀態序列)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hidden_​​states (每層輸出的模型隱藏狀態加上初始嵌入輸出)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取出詞向量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連接最後四層，為每個標記提供一個詞向量，每個向量都有長度4 x 768 = 3,072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將最後四層相加來創建詞向量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取出句子向量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平均每個標記的倒數第二個隱藏層，從而產生一個 768 長度的向量</a:t>
            </a:r>
            <a:endParaRPr/>
          </a:p>
        </p:txBody>
      </p:sp>
      <p:pic>
        <p:nvPicPr>
          <p:cNvPr id="164" name="Google Shape;16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6800" y="282800"/>
            <a:ext cx="3160025" cy="61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04200" y="1705250"/>
            <a:ext cx="3526725" cy="1007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66875" y="2080488"/>
            <a:ext cx="1933575" cy="2571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7" name="Google Shape;167;p25"/>
          <p:cNvCxnSpPr>
            <a:endCxn id="166" idx="1"/>
          </p:cNvCxnSpPr>
          <p:nvPr/>
        </p:nvCxnSpPr>
        <p:spPr>
          <a:xfrm>
            <a:off x="5231075" y="2209075"/>
            <a:ext cx="1135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68" name="Google Shape;168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767728" y="3518975"/>
            <a:ext cx="1348659" cy="25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960275" y="3776150"/>
            <a:ext cx="1343025" cy="25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736770" y="4624600"/>
            <a:ext cx="3679276" cy="2020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BERT取文意嵌入 _ 範例成果</a:t>
            </a:r>
            <a:endParaRPr/>
          </a:p>
        </p:txBody>
      </p:sp>
      <p:sp>
        <p:nvSpPr>
          <p:cNvPr id="176" name="Google Shape;176;p26"/>
          <p:cNvSpPr txBox="1"/>
          <p:nvPr>
            <p:ph idx="1" type="body"/>
          </p:nvPr>
        </p:nvSpPr>
        <p:spPr>
          <a:xfrm>
            <a:off x="311700" y="1266325"/>
            <a:ext cx="8520600" cy="38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將最後四層相加來創建詞向量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bank 向量間比較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計算 </a:t>
            </a:r>
            <a:r>
              <a:rPr lang="zh-TW"/>
              <a:t>bank </a:t>
            </a:r>
            <a:r>
              <a:rPr lang="zh-TW"/>
              <a:t>向量之間的餘弦相似度以進行更精確的比較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"bank robber" vs "bank vault"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1" marL="914400" rtl="0" algn="l">
              <a:spcBef>
                <a:spcPts val="120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"bank robber" vs "river bank"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7" name="Google Shape;17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9575" y="2187338"/>
            <a:ext cx="4684425" cy="768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09575" y="3773275"/>
            <a:ext cx="3773750" cy="18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07925" y="4698500"/>
            <a:ext cx="3475050" cy="15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BERT取文意嵌入 _ 流程</a:t>
            </a:r>
            <a:endParaRPr/>
          </a:p>
        </p:txBody>
      </p:sp>
      <p:sp>
        <p:nvSpPr>
          <p:cNvPr id="185" name="Google Shape;185;p27"/>
          <p:cNvSpPr txBox="1"/>
          <p:nvPr>
            <p:ph idx="1" type="body"/>
          </p:nvPr>
        </p:nvSpPr>
        <p:spPr>
          <a:xfrm>
            <a:off x="311700" y="1266325"/>
            <a:ext cx="77313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匯入選擇的tokenizer與model ('bert-base-chinese','ckiplab/albert-tiny-chinese')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進行tokenize，得到 tokenized_ids 與 tokenized_attention_masks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經由model得到最終特徵值</a:t>
            </a:r>
            <a:endParaRPr/>
          </a:p>
        </p:txBody>
      </p:sp>
      <p:pic>
        <p:nvPicPr>
          <p:cNvPr id="186" name="Google Shape;18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15400" y="1222625"/>
            <a:ext cx="2464125" cy="128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8"/>
          <p:cNvSpPr txBox="1"/>
          <p:nvPr>
            <p:ph type="title"/>
          </p:nvPr>
        </p:nvSpPr>
        <p:spPr>
          <a:xfrm>
            <a:off x="311700" y="2005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BERT取文意嵌入 _ 實作</a:t>
            </a:r>
            <a:endParaRPr/>
          </a:p>
        </p:txBody>
      </p:sp>
      <p:sp>
        <p:nvSpPr>
          <p:cNvPr id="192" name="Google Shape;192;p2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3" name="Google Shape;19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9400" y="907924"/>
            <a:ext cx="8062650" cy="213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9400" y="3017199"/>
            <a:ext cx="8062650" cy="20368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0" y="286700"/>
            <a:ext cx="4502575" cy="41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Future</a:t>
            </a:r>
            <a:endParaRPr/>
          </a:p>
        </p:txBody>
      </p:sp>
      <p:sp>
        <p:nvSpPr>
          <p:cNvPr id="201" name="Google Shape;201;p29"/>
          <p:cNvSpPr txBox="1"/>
          <p:nvPr>
            <p:ph idx="1" type="body"/>
          </p:nvPr>
        </p:nvSpPr>
        <p:spPr>
          <a:xfrm>
            <a:off x="311700" y="1266325"/>
            <a:ext cx="8520600" cy="36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TW" sz="1600"/>
              <a:t>總結：	</a:t>
            </a:r>
            <a:endParaRPr sz="16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 sz="1600"/>
              <a:t>學歷分類完成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zh-TW" sz="1600"/>
              <a:t>學歷對於分類器影響不大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zh-TW" sz="1600"/>
              <a:t>討論：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zh-TW" sz="1600"/>
              <a:t>對於這樣取特徵的模式意見？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zh-TW" sz="1600"/>
              <a:t>下週目標：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zh-TW" sz="1600"/>
              <a:t>取經歷政見特徵，並分類</a:t>
            </a:r>
            <a:endParaRPr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3503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進度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1287975" y="999450"/>
            <a:ext cx="5334600" cy="3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zh-TW" sz="2000"/>
              <a:t>上週</a:t>
            </a:r>
            <a:endParaRPr sz="20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zh-TW" sz="1600"/>
              <a:t>學歷分為六大類</a:t>
            </a:r>
            <a:endParaRPr sz="1600"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zh-TW" sz="2000"/>
              <a:t>本週</a:t>
            </a:r>
            <a:endParaRPr sz="20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zh-TW" sz="1600"/>
              <a:t>學歷手動調整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zh-TW" sz="1600"/>
              <a:t>學歷分析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zh-TW" sz="1600"/>
              <a:t>經歷政見：	</a:t>
            </a:r>
            <a:endParaRPr sz="1600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zh-TW" sz="1600"/>
              <a:t>詞性分類</a:t>
            </a:r>
            <a:endParaRPr sz="1600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zh-TW" sz="1600"/>
              <a:t>實體辨識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zh-TW" sz="1600"/>
              <a:t>BERT取文意嵌入</a:t>
            </a:r>
            <a:endParaRPr sz="1600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zh-TW" sz="1600"/>
              <a:t>介紹</a:t>
            </a:r>
            <a:endParaRPr sz="1600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zh-TW" sz="1600"/>
              <a:t>範例</a:t>
            </a:r>
            <a:endParaRPr sz="1600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zh-TW" sz="1600"/>
              <a:t>實作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學歷手動調整＿最終分類 (103)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六大類（小學以下 國初中 高中高職 專科 大學 研究所以上）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細項: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6 : </a:t>
            </a:r>
            <a:r>
              <a:rPr lang="zh-TW" sz="12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‘碩士’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5 : </a:t>
            </a:r>
            <a:r>
              <a:rPr lang="zh-TW" sz="12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‘台北師範|師範學院|中正理工學院土木系畢業|淡江文理學院|學士|學院’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4 : </a:t>
            </a:r>
            <a:r>
              <a:rPr lang="zh-TW" sz="12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‘醫專|校專|工專|農工|商專|師專|技術學院|專料|農專|軍官學校|陸軍政工|護專|專修班|企專|體專|二專|陸軍官校|藥專|海專|官校|家專|行專|大專|專校|五專|新專|漁航科|藥劑科|職業’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3 : </a:t>
            </a:r>
            <a:r>
              <a:rPr lang="zh-TW" sz="12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‘高商|商工|高級農工|高工|工商|職業學校|高農|高級中學|商職|農校|附工|家商|高級|工家|陸軍第二士校|機械學校|海軍通信電子學校|陸軍士官學校|警察學校|新生醫校|陸軍工兵學校|藝校|幹校|女中|鳳商|二中|陸軍|初職|三中|一中|學校|佳農|雄工|兵工|工校|家職|草商’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2 : </a:t>
            </a:r>
            <a:r>
              <a:rPr lang="zh-TW" sz="12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‘國民小學|初中|初商|初級中學|國民學校|國民中學|國校|中學|初農|國民|岡中|小學|中肄業|中寮鄉龍眼林國\n民學校|港中|苓和國學|初畢|五省中汐聯分部|東水|大同分校|初小|高小|苗中|初水’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1 : </a:t>
            </a:r>
            <a:r>
              <a:rPr lang="zh-TW" sz="12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‘無|學歷|民教班|識字|其他’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最終數據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1266325"/>
            <a:ext cx="4041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103 :</a:t>
            </a:r>
            <a:endParaRPr/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9150" y="2135400"/>
            <a:ext cx="2041550" cy="138650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4309975" y="1266325"/>
            <a:ext cx="4041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107 :</a:t>
            </a:r>
            <a:endParaRPr/>
          </a:p>
        </p:txBody>
      </p:sp>
      <p:pic>
        <p:nvPicPr>
          <p:cNvPr id="88" name="Google Shape;8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97326" y="2060200"/>
            <a:ext cx="2041550" cy="15368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兩人一組 加入學歷分析_103</a:t>
            </a:r>
            <a:endParaRPr/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93650" y="386900"/>
            <a:ext cx="1830275" cy="1243025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7"/>
          <p:cNvSpPr txBox="1"/>
          <p:nvPr>
            <p:ph idx="1" type="body"/>
          </p:nvPr>
        </p:nvSpPr>
        <p:spPr>
          <a:xfrm>
            <a:off x="421025" y="2096850"/>
            <a:ext cx="3928500" cy="240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5特徵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6特徵（加入學歷）</a:t>
            </a:r>
            <a:endParaRPr/>
          </a:p>
        </p:txBody>
      </p:sp>
      <p:pic>
        <p:nvPicPr>
          <p:cNvPr id="96" name="Google Shape;9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37725" y="2031275"/>
            <a:ext cx="3962400" cy="137490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60613" y="3653280"/>
            <a:ext cx="3804063" cy="13669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兩人一組 加入學歷分析_103</a:t>
            </a:r>
            <a:r>
              <a:rPr lang="zh-TW"/>
              <a:t>_全非連任</a:t>
            </a:r>
            <a:endParaRPr/>
          </a:p>
        </p:txBody>
      </p:sp>
      <p:pic>
        <p:nvPicPr>
          <p:cNvPr id="103" name="Google Shape;10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43675" y="394850"/>
            <a:ext cx="1529950" cy="10390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8"/>
          <p:cNvSpPr txBox="1"/>
          <p:nvPr>
            <p:ph idx="1" type="body"/>
          </p:nvPr>
        </p:nvSpPr>
        <p:spPr>
          <a:xfrm>
            <a:off x="421025" y="2096850"/>
            <a:ext cx="3928500" cy="240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4</a:t>
            </a:r>
            <a:r>
              <a:rPr lang="zh-TW"/>
              <a:t>特徵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5特徵（加入學歷）</a:t>
            </a:r>
            <a:endParaRPr/>
          </a:p>
        </p:txBody>
      </p:sp>
      <p:pic>
        <p:nvPicPr>
          <p:cNvPr id="105" name="Google Shape;10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84125" y="3529425"/>
            <a:ext cx="3845150" cy="14142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84113" y="2026313"/>
            <a:ext cx="3845173" cy="127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兩人一組 加入學歷分析_107</a:t>
            </a:r>
            <a:endParaRPr/>
          </a:p>
        </p:txBody>
      </p:sp>
      <p:sp>
        <p:nvSpPr>
          <p:cNvPr id="112" name="Google Shape;112;p19"/>
          <p:cNvSpPr txBox="1"/>
          <p:nvPr>
            <p:ph idx="1" type="body"/>
          </p:nvPr>
        </p:nvSpPr>
        <p:spPr>
          <a:xfrm>
            <a:off x="421025" y="2096850"/>
            <a:ext cx="3928500" cy="240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5特徵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6特徵（加入學歷）</a:t>
            </a:r>
            <a:endParaRPr/>
          </a:p>
        </p:txBody>
      </p:sp>
      <p:pic>
        <p:nvPicPr>
          <p:cNvPr id="113" name="Google Shape;11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6249" y="3591700"/>
            <a:ext cx="3903673" cy="131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90997" y="129575"/>
            <a:ext cx="1847278" cy="139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99825" y="2018050"/>
            <a:ext cx="3556525" cy="131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兩人一組 加入學歷分析_107</a:t>
            </a:r>
            <a:r>
              <a:rPr lang="zh-TW"/>
              <a:t>_全非連任</a:t>
            </a:r>
            <a:endParaRPr/>
          </a:p>
        </p:txBody>
      </p:sp>
      <p:sp>
        <p:nvSpPr>
          <p:cNvPr id="121" name="Google Shape;121;p20"/>
          <p:cNvSpPr txBox="1"/>
          <p:nvPr>
            <p:ph idx="1" type="body"/>
          </p:nvPr>
        </p:nvSpPr>
        <p:spPr>
          <a:xfrm>
            <a:off x="421025" y="2096850"/>
            <a:ext cx="3928500" cy="240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4</a:t>
            </a:r>
            <a:r>
              <a:rPr lang="zh-TW"/>
              <a:t>特徵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5特徵（加入學歷）</a:t>
            </a:r>
            <a:endParaRPr/>
          </a:p>
        </p:txBody>
      </p:sp>
      <p:pic>
        <p:nvPicPr>
          <p:cNvPr id="122" name="Google Shape;12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52775" y="204175"/>
            <a:ext cx="1579525" cy="118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69493" y="2177475"/>
            <a:ext cx="3617182" cy="122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66800" y="3637450"/>
            <a:ext cx="3617175" cy="12655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詞性與實體辨識困難</a:t>
            </a:r>
            <a:endParaRPr/>
          </a:p>
        </p:txBody>
      </p:sp>
      <p:sp>
        <p:nvSpPr>
          <p:cNvPr id="130" name="Google Shape;130;p2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安裝 ： </a:t>
            </a:r>
            <a:r>
              <a:rPr lang="zh-TW"/>
              <a:t>pip install -U ckip-transformers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實際運行：	耗時,電腦當機,無法完整跑完</a:t>
            </a:r>
            <a:endParaRPr/>
          </a:p>
        </p:txBody>
      </p:sp>
      <p:pic>
        <p:nvPicPr>
          <p:cNvPr id="131" name="Google Shape;13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7600" y="2089250"/>
            <a:ext cx="5147925" cy="287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