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VekMwpCE2h6kEOZO0zI0sc43I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50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zh-tw.libreoffice.org/download/libreoffice-fresh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s.waikato.ac.nz/ml/weka/download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2777766" y="1724563"/>
            <a:ext cx="5657851" cy="4244193"/>
            <a:chOff x="5572123" y="1172330"/>
            <a:chExt cx="4638737" cy="3479714"/>
          </a:xfrm>
        </p:grpSpPr>
        <p:sp>
          <p:nvSpPr>
            <p:cNvPr id="91" name="Google Shape;91;p1"/>
            <p:cNvSpPr/>
            <p:nvPr/>
          </p:nvSpPr>
          <p:spPr>
            <a:xfrm>
              <a:off x="5572124" y="1172330"/>
              <a:ext cx="105425" cy="3399672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-5400000">
              <a:off x="7839755" y="2280939"/>
              <a:ext cx="103473" cy="4638737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 rot="10800000">
            <a:off x="2777762" y="919276"/>
            <a:ext cx="6635092" cy="5038388"/>
            <a:chOff x="5261388" y="519244"/>
            <a:chExt cx="5439954" cy="4130854"/>
          </a:xfrm>
        </p:grpSpPr>
        <p:sp>
          <p:nvSpPr>
            <p:cNvPr id="95" name="Google Shape;95;p1"/>
            <p:cNvSpPr/>
            <p:nvPr/>
          </p:nvSpPr>
          <p:spPr>
            <a:xfrm>
              <a:off x="5261388" y="529007"/>
              <a:ext cx="105424" cy="4121090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5400000">
              <a:off x="7931885" y="1880639"/>
              <a:ext cx="110669" cy="5428244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0595914" y="4240769"/>
              <a:ext cx="105425" cy="363773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-5400000">
              <a:off x="5498977" y="387080"/>
              <a:ext cx="103474" cy="367801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3284950" y="2247521"/>
            <a:ext cx="5618045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7200" u="none" cap="none" strike="noStrike">
                <a:solidFill>
                  <a:srgbClr val="BCA890"/>
                </a:solidFill>
                <a:latin typeface="Calibri"/>
                <a:ea typeface="Calibri"/>
                <a:cs typeface="Calibri"/>
                <a:sym typeface="Calibri"/>
              </a:rPr>
              <a:t>Weka</a:t>
            </a:r>
            <a:endParaRPr b="1" i="0" sz="7200" u="none" cap="none" strike="noStrike">
              <a:solidFill>
                <a:srgbClr val="BCA8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851503" y="3530829"/>
            <a:ext cx="6506508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5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下載、安裝與設定</a:t>
            </a:r>
            <a:endParaRPr b="1" i="0" sz="5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633136" y="1276064"/>
            <a:ext cx="6947590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66676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政治學的資料探勘與機器學習</a:t>
            </a:r>
            <a:endParaRPr b="1" i="0" sz="2800" u="none" cap="none" strike="noStrike">
              <a:solidFill>
                <a:srgbClr val="66676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/>
          <p:nvPr/>
        </p:nvSpPr>
        <p:spPr>
          <a:xfrm>
            <a:off x="2628900" y="271735"/>
            <a:ext cx="6800849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LibreOffice Calc</a:t>
            </a:r>
            <a:endParaRPr sz="48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41" name="Google Shape;241;p10"/>
          <p:cNvCxnSpPr/>
          <p:nvPr/>
        </p:nvCxnSpPr>
        <p:spPr>
          <a:xfrm>
            <a:off x="4675239" y="1036892"/>
            <a:ext cx="286271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2" name="Google Shape;242;p10"/>
          <p:cNvGrpSpPr/>
          <p:nvPr/>
        </p:nvGrpSpPr>
        <p:grpSpPr>
          <a:xfrm>
            <a:off x="420533" y="1624478"/>
            <a:ext cx="11179611" cy="4145101"/>
            <a:chOff x="353627" y="1211420"/>
            <a:chExt cx="11179611" cy="4145101"/>
          </a:xfrm>
        </p:grpSpPr>
        <p:grpSp>
          <p:nvGrpSpPr>
            <p:cNvPr id="243" name="Google Shape;243;p10"/>
            <p:cNvGrpSpPr/>
            <p:nvPr/>
          </p:nvGrpSpPr>
          <p:grpSpPr>
            <a:xfrm>
              <a:off x="353627" y="1211420"/>
              <a:ext cx="845938" cy="584775"/>
              <a:chOff x="353627" y="1211420"/>
              <a:chExt cx="845938" cy="584775"/>
            </a:xfrm>
          </p:grpSpPr>
          <p:sp>
            <p:nvSpPr>
              <p:cNvPr id="244" name="Google Shape;244;p10"/>
              <p:cNvSpPr/>
              <p:nvPr/>
            </p:nvSpPr>
            <p:spPr>
              <a:xfrm flipH="1">
                <a:off x="353627" y="1211420"/>
                <a:ext cx="45719" cy="584775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0"/>
              <p:cNvSpPr txBox="1"/>
              <p:nvPr/>
            </p:nvSpPr>
            <p:spPr>
              <a:xfrm>
                <a:off x="399346" y="1270411"/>
                <a:ext cx="8002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簡介</a:t>
                </a:r>
                <a:endParaRPr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246" name="Google Shape;246;p10"/>
            <p:cNvGrpSpPr/>
            <p:nvPr/>
          </p:nvGrpSpPr>
          <p:grpSpPr>
            <a:xfrm>
              <a:off x="353627" y="1744423"/>
              <a:ext cx="11179611" cy="3612098"/>
              <a:chOff x="353627" y="1744423"/>
              <a:chExt cx="11179611" cy="3612098"/>
            </a:xfrm>
          </p:grpSpPr>
          <p:sp>
            <p:nvSpPr>
              <p:cNvPr id="247" name="Google Shape;247;p10"/>
              <p:cNvSpPr txBox="1"/>
              <p:nvPr/>
            </p:nvSpPr>
            <p:spPr>
              <a:xfrm>
                <a:off x="825189" y="1744423"/>
                <a:ext cx="10708049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</a:pP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LibreOffice辦公室套裝軟體的試算表工具。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</a:pP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LibreOffice是跨平臺的開放自由軟體，是編輯開放文件格式（ODF）的最佳選擇。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</a:pP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開放文件格式包含文件（ODT）、試算表（ODS）、投影片（ODP）等多種類型格式。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</a:pP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開放文件格式是我國政府的主要通用格式。</a:t>
                </a:r>
                <a:endParaRPr/>
              </a:p>
            </p:txBody>
          </p:sp>
          <p:grpSp>
            <p:nvGrpSpPr>
              <p:cNvPr id="248" name="Google Shape;248;p10"/>
              <p:cNvGrpSpPr/>
              <p:nvPr/>
            </p:nvGrpSpPr>
            <p:grpSpPr>
              <a:xfrm>
                <a:off x="353627" y="4421926"/>
                <a:ext cx="9842819" cy="934595"/>
                <a:chOff x="354354" y="1943301"/>
                <a:chExt cx="9842819" cy="934595"/>
              </a:xfrm>
            </p:grpSpPr>
            <p:sp>
              <p:nvSpPr>
                <p:cNvPr id="249" name="Google Shape;249;p10"/>
                <p:cNvSpPr/>
                <p:nvPr/>
              </p:nvSpPr>
              <p:spPr>
                <a:xfrm flipH="1">
                  <a:off x="354354" y="1943301"/>
                  <a:ext cx="45719" cy="584775"/>
                </a:xfrm>
                <a:prstGeom prst="rect">
                  <a:avLst/>
                </a:prstGeom>
                <a:solidFill>
                  <a:srgbClr val="BCA89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0"/>
                <p:cNvSpPr txBox="1"/>
                <p:nvPr/>
              </p:nvSpPr>
              <p:spPr>
                <a:xfrm>
                  <a:off x="400073" y="2046896"/>
                  <a:ext cx="9797100" cy="83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2400">
                      <a:solidFill>
                        <a:schemeClr val="dk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下載網址：</a:t>
                  </a:r>
                  <a:r>
                    <a:rPr lang="zh-TW" sz="2400" u="sng">
                      <a:solidFill>
                        <a:schemeClr val="hlink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  <a:hlinkClick r:id="rId3"/>
                    </a:rPr>
                    <a:t>https://zh-tw.libreoffice.org/download/libreoffice-fresh/</a:t>
                  </a:r>
                  <a:endParaRPr sz="18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4375471" y="271735"/>
            <a:ext cx="344105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8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下載</a:t>
            </a:r>
            <a:endParaRPr b="0" i="0" sz="4800" u="none" cap="none" strike="noStrik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4675239" y="1036892"/>
            <a:ext cx="286271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9" name="Google Shape;109;p2"/>
          <p:cNvGrpSpPr/>
          <p:nvPr/>
        </p:nvGrpSpPr>
        <p:grpSpPr>
          <a:xfrm>
            <a:off x="353627" y="1535270"/>
            <a:ext cx="11516616" cy="3795281"/>
            <a:chOff x="353627" y="1211420"/>
            <a:chExt cx="11516616" cy="3795281"/>
          </a:xfrm>
        </p:grpSpPr>
        <p:grpSp>
          <p:nvGrpSpPr>
            <p:cNvPr id="110" name="Google Shape;110;p2"/>
            <p:cNvGrpSpPr/>
            <p:nvPr/>
          </p:nvGrpSpPr>
          <p:grpSpPr>
            <a:xfrm>
              <a:off x="353627" y="1211420"/>
              <a:ext cx="10985509" cy="584775"/>
              <a:chOff x="353627" y="1211420"/>
              <a:chExt cx="10985509" cy="584775"/>
            </a:xfrm>
          </p:grpSpPr>
          <p:sp>
            <p:nvSpPr>
              <p:cNvPr id="111" name="Google Shape;111;p2"/>
              <p:cNvSpPr/>
              <p:nvPr/>
            </p:nvSpPr>
            <p:spPr>
              <a:xfrm flipH="1">
                <a:off x="353627" y="1211420"/>
                <a:ext cx="45719" cy="584775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 txBox="1"/>
              <p:nvPr/>
            </p:nvSpPr>
            <p:spPr>
              <a:xfrm>
                <a:off x="399346" y="1270411"/>
                <a:ext cx="1093979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zh-TW" sz="2400" u="none" cap="none" strike="noStrik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Weka 3.8.</a:t>
                </a: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6</a:t>
                </a:r>
                <a:r>
                  <a:rPr b="0" i="0" lang="zh-TW" sz="2400" u="none" cap="none" strike="noStrik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下載：</a:t>
                </a:r>
                <a:r>
                  <a:rPr b="0" i="0" lang="zh-TW" sz="2400" u="sng" cap="none" strike="noStrike">
                    <a:solidFill>
                      <a:schemeClr val="hlink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  <a:hlinkClick r:id="rId3"/>
                  </a:rPr>
                  <a:t>https://www.cs.waikato.ac.nz/ml/weka/downloading.html</a:t>
                </a:r>
                <a:endParaRPr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113" name="Google Shape;113;p2"/>
            <p:cNvGrpSpPr/>
            <p:nvPr/>
          </p:nvGrpSpPr>
          <p:grpSpPr>
            <a:xfrm>
              <a:off x="353627" y="1922850"/>
              <a:ext cx="11516616" cy="3083851"/>
              <a:chOff x="353627" y="1922850"/>
              <a:chExt cx="11516616" cy="3083851"/>
            </a:xfrm>
          </p:grpSpPr>
          <p:sp>
            <p:nvSpPr>
              <p:cNvPr id="114" name="Google Shape;114;p2"/>
              <p:cNvSpPr txBox="1"/>
              <p:nvPr/>
            </p:nvSpPr>
            <p:spPr>
              <a:xfrm>
                <a:off x="523478" y="1922850"/>
                <a:ext cx="9063600" cy="21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</a:pP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Windows版本64位</a:t>
                </a: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元：</a:t>
                </a: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weka-3-8-6-azul-zulu-windows.exe</a:t>
                </a:r>
                <a:endParaRPr/>
              </a:p>
              <a:p>
                <a:pPr indent="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-1905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</a:pP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Mac OS X：</a:t>
                </a: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weka-3-8-6-azul-zulu-osx.dmg</a:t>
                </a:r>
                <a:endParaRPr/>
              </a:p>
              <a:p>
                <a:pPr indent="-1905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</a:pP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Linux等其他平臺：</a:t>
                </a: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weka-3-8-6-azul-zulu-linux.zip</a:t>
                </a:r>
                <a:endParaRPr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grpSp>
            <p:nvGrpSpPr>
              <p:cNvPr id="115" name="Google Shape;115;p2"/>
              <p:cNvGrpSpPr/>
              <p:nvPr/>
            </p:nvGrpSpPr>
            <p:grpSpPr>
              <a:xfrm>
                <a:off x="353627" y="4421926"/>
                <a:ext cx="11516616" cy="584775"/>
                <a:chOff x="354354" y="1943301"/>
                <a:chExt cx="11516616" cy="584775"/>
              </a:xfrm>
            </p:grpSpPr>
            <p:sp>
              <p:nvSpPr>
                <p:cNvPr id="116" name="Google Shape;116;p2"/>
                <p:cNvSpPr/>
                <p:nvPr/>
              </p:nvSpPr>
              <p:spPr>
                <a:xfrm flipH="1">
                  <a:off x="354354" y="1943301"/>
                  <a:ext cx="45719" cy="584775"/>
                </a:xfrm>
                <a:prstGeom prst="rect">
                  <a:avLst/>
                </a:prstGeom>
                <a:solidFill>
                  <a:srgbClr val="BCA89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2"/>
                <p:cNvSpPr txBox="1"/>
                <p:nvPr/>
              </p:nvSpPr>
              <p:spPr>
                <a:xfrm>
                  <a:off x="400073" y="2002292"/>
                  <a:ext cx="1147089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2400">
                      <a:solidFill>
                        <a:schemeClr val="dk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所需環境：Java VM </a:t>
                  </a:r>
                  <a:r>
                    <a:rPr lang="zh-TW" sz="1800">
                      <a:solidFill>
                        <a:schemeClr val="dk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※Windows、Mac OS、Linux皆請下載includes Java VM版本（有分64bit或32bit）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4375471" y="271735"/>
            <a:ext cx="344105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endParaRPr sz="48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4675239" y="1036892"/>
            <a:ext cx="286271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5" name="Google Shape;125;p3"/>
          <p:cNvGrpSpPr/>
          <p:nvPr/>
        </p:nvGrpSpPr>
        <p:grpSpPr>
          <a:xfrm>
            <a:off x="2251316" y="1354316"/>
            <a:ext cx="7721566" cy="5021827"/>
            <a:chOff x="553150" y="1354316"/>
            <a:chExt cx="7721566" cy="5021827"/>
          </a:xfrm>
        </p:grpSpPr>
        <p:grpSp>
          <p:nvGrpSpPr>
            <p:cNvPr id="126" name="Google Shape;126;p3"/>
            <p:cNvGrpSpPr/>
            <p:nvPr/>
          </p:nvGrpSpPr>
          <p:grpSpPr>
            <a:xfrm>
              <a:off x="553150" y="1354316"/>
              <a:ext cx="6469950" cy="5021827"/>
              <a:chOff x="553150" y="1194296"/>
              <a:chExt cx="6469950" cy="5021827"/>
            </a:xfrm>
          </p:grpSpPr>
          <p:pic>
            <p:nvPicPr>
              <p:cNvPr id="127" name="Google Shape;127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3150" y="1194296"/>
                <a:ext cx="6469950" cy="50218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Google Shape;128;p3"/>
              <p:cNvSpPr/>
              <p:nvPr/>
            </p:nvSpPr>
            <p:spPr>
              <a:xfrm>
                <a:off x="2656839" y="2844800"/>
                <a:ext cx="2232661" cy="497556"/>
              </a:xfrm>
              <a:prstGeom prst="roundRect">
                <a:avLst>
                  <a:gd fmla="val 16667" name="adj"/>
                </a:avLst>
              </a:prstGeom>
              <a:noFill/>
              <a:ln cap="flat" cmpd="sng" w="57150">
                <a:solidFill>
                  <a:srgbClr val="EF902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29;p3"/>
            <p:cNvSpPr/>
            <p:nvPr/>
          </p:nvSpPr>
          <p:spPr>
            <a:xfrm>
              <a:off x="6003716" y="3243329"/>
              <a:ext cx="2271000" cy="1243800"/>
            </a:xfrm>
            <a:prstGeom prst="wedgeRoundRectCallout">
              <a:avLst>
                <a:gd fmla="val -86063" name="adj1"/>
                <a:gd fmla="val -39870" name="adj2"/>
                <a:gd fmla="val 0" name="adj3"/>
              </a:avLst>
            </a:prstGeom>
            <a:solidFill>
              <a:srgbClr val="F59945"/>
            </a:solidFill>
            <a:ln cap="flat" cmpd="sng" w="38100">
              <a:solidFill>
                <a:srgbClr val="BCA8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icrosoft JhengHei"/>
                <a:buNone/>
              </a:pPr>
              <a:r>
                <a:rPr b="1" lang="zh-TW" sz="24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選「Full」</a:t>
              </a:r>
              <a:endParaRPr b="1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icrosoft JhengHei"/>
                <a:buNone/>
              </a:pPr>
              <a:r>
                <a:rPr b="1" lang="zh-TW" sz="24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安裝所有資料</a:t>
              </a:r>
              <a:endParaRPr b="1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4375471" y="271735"/>
            <a:ext cx="344105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安裝套件</a:t>
            </a:r>
            <a:endParaRPr sz="48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4675239" y="1036892"/>
            <a:ext cx="286271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7" name="Google Shape;137;p4"/>
          <p:cNvGrpSpPr/>
          <p:nvPr/>
        </p:nvGrpSpPr>
        <p:grpSpPr>
          <a:xfrm>
            <a:off x="353627" y="1607840"/>
            <a:ext cx="11516616" cy="3339054"/>
            <a:chOff x="353627" y="1211420"/>
            <a:chExt cx="11516616" cy="3339054"/>
          </a:xfrm>
        </p:grpSpPr>
        <p:grpSp>
          <p:nvGrpSpPr>
            <p:cNvPr id="138" name="Google Shape;138;p4"/>
            <p:cNvGrpSpPr/>
            <p:nvPr/>
          </p:nvGrpSpPr>
          <p:grpSpPr>
            <a:xfrm>
              <a:off x="353627" y="1211420"/>
              <a:ext cx="11516616" cy="889988"/>
              <a:chOff x="353627" y="1211420"/>
              <a:chExt cx="11516616" cy="889988"/>
            </a:xfrm>
          </p:grpSpPr>
          <p:sp>
            <p:nvSpPr>
              <p:cNvPr id="139" name="Google Shape;139;p4"/>
              <p:cNvSpPr/>
              <p:nvPr/>
            </p:nvSpPr>
            <p:spPr>
              <a:xfrm flipH="1">
                <a:off x="353627" y="1211420"/>
                <a:ext cx="45719" cy="584775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 txBox="1"/>
              <p:nvPr/>
            </p:nvSpPr>
            <p:spPr>
              <a:xfrm>
                <a:off x="399346" y="1270411"/>
                <a:ext cx="11470897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Weka另一個特色在於提供了套件框架，讓許多有資料探勘開發者可以發展許多有用的套件來整合到Weka中使用。</a:t>
                </a:r>
                <a:endParaRPr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sp>
          <p:nvSpPr>
            <p:cNvPr id="141" name="Google Shape;141;p4"/>
            <p:cNvSpPr txBox="1"/>
            <p:nvPr/>
          </p:nvSpPr>
          <p:spPr>
            <a:xfrm>
              <a:off x="523465" y="2242150"/>
              <a:ext cx="1060899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特別有名的套件包括：</a:t>
              </a:r>
              <a:endParaRPr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zh-TW"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圖片處理器：imageFilter</a:t>
              </a:r>
              <a:endParaRPr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zh-TW"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時間序列預測器：timeseriesForecasting</a:t>
              </a:r>
              <a:endParaRPr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zh-TW"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神經網路CNN：NeuralNetwork</a:t>
              </a:r>
              <a:endParaRPr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zh-TW"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層疊式K平均法：cascadeKMeans</a:t>
              </a:r>
              <a:endParaRPr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zh-TW" sz="2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自動Weka：Auto-WEKA</a:t>
              </a:r>
              <a:endParaRPr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4375471" y="271735"/>
            <a:ext cx="344105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安裝套件</a:t>
            </a:r>
            <a:endParaRPr sz="48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48" name="Google Shape;148;p5"/>
          <p:cNvCxnSpPr/>
          <p:nvPr/>
        </p:nvCxnSpPr>
        <p:spPr>
          <a:xfrm>
            <a:off x="4675239" y="1036892"/>
            <a:ext cx="286271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9" name="Google Shape;149;p5"/>
          <p:cNvGrpSpPr/>
          <p:nvPr/>
        </p:nvGrpSpPr>
        <p:grpSpPr>
          <a:xfrm>
            <a:off x="2959507" y="1716755"/>
            <a:ext cx="6794912" cy="855698"/>
            <a:chOff x="2956717" y="1716748"/>
            <a:chExt cx="6317910" cy="855698"/>
          </a:xfrm>
        </p:grpSpPr>
        <p:sp>
          <p:nvSpPr>
            <p:cNvPr id="150" name="Google Shape;150;p5"/>
            <p:cNvSpPr/>
            <p:nvPr/>
          </p:nvSpPr>
          <p:spPr>
            <a:xfrm>
              <a:off x="2956717" y="1716748"/>
              <a:ext cx="6317910" cy="855698"/>
            </a:xfrm>
            <a:prstGeom prst="roundRect">
              <a:avLst>
                <a:gd fmla="val 16667" name="adj"/>
              </a:avLst>
            </a:prstGeom>
            <a:solidFill>
              <a:srgbClr val="66676C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3396344" y="1890577"/>
              <a:ext cx="54063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cascadeKMeans（分群演算法）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2938349" y="2853607"/>
            <a:ext cx="6794912" cy="855698"/>
            <a:chOff x="2956717" y="1716748"/>
            <a:chExt cx="6317910" cy="855698"/>
          </a:xfrm>
        </p:grpSpPr>
        <p:sp>
          <p:nvSpPr>
            <p:cNvPr id="153" name="Google Shape;153;p5"/>
            <p:cNvSpPr/>
            <p:nvPr/>
          </p:nvSpPr>
          <p:spPr>
            <a:xfrm>
              <a:off x="2956717" y="1716748"/>
              <a:ext cx="6317910" cy="855698"/>
            </a:xfrm>
            <a:prstGeom prst="roundRect">
              <a:avLst>
                <a:gd fmla="val 16667" name="adj"/>
              </a:avLst>
            </a:prstGeom>
            <a:solidFill>
              <a:srgbClr val="66676C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3396344" y="1890577"/>
              <a:ext cx="54063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hotspot（關聯規則探勘演算法）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5" name="Google Shape;155;p5"/>
          <p:cNvGrpSpPr/>
          <p:nvPr/>
        </p:nvGrpSpPr>
        <p:grpSpPr>
          <a:xfrm>
            <a:off x="2920986" y="3990458"/>
            <a:ext cx="6794912" cy="855698"/>
            <a:chOff x="2956717" y="1716748"/>
            <a:chExt cx="6317910" cy="855698"/>
          </a:xfrm>
        </p:grpSpPr>
        <p:sp>
          <p:nvSpPr>
            <p:cNvPr id="156" name="Google Shape;156;p5"/>
            <p:cNvSpPr/>
            <p:nvPr/>
          </p:nvSpPr>
          <p:spPr>
            <a:xfrm>
              <a:off x="2956717" y="1716748"/>
              <a:ext cx="6317910" cy="855698"/>
            </a:xfrm>
            <a:prstGeom prst="roundRect">
              <a:avLst>
                <a:gd fmla="val 16667" name="adj"/>
              </a:avLst>
            </a:prstGeom>
            <a:solidFill>
              <a:srgbClr val="66676C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3079619" y="1890577"/>
              <a:ext cx="61107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localOutlierFactor（異常偵測演算法）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2943898" y="5127309"/>
            <a:ext cx="6794912" cy="855698"/>
            <a:chOff x="2956717" y="1716748"/>
            <a:chExt cx="6317910" cy="855698"/>
          </a:xfrm>
        </p:grpSpPr>
        <p:sp>
          <p:nvSpPr>
            <p:cNvPr id="159" name="Google Shape;159;p5"/>
            <p:cNvSpPr/>
            <p:nvPr/>
          </p:nvSpPr>
          <p:spPr>
            <a:xfrm>
              <a:off x="2956717" y="1716748"/>
              <a:ext cx="6317910" cy="855698"/>
            </a:xfrm>
            <a:prstGeom prst="roundRect">
              <a:avLst>
                <a:gd fmla="val 16667" name="adj"/>
              </a:avLst>
            </a:prstGeom>
            <a:solidFill>
              <a:srgbClr val="66676C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3396344" y="1890577"/>
              <a:ext cx="54063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WekaODF（ODF檔案格式支援）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4375471" y="271735"/>
            <a:ext cx="344105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安裝套件</a:t>
            </a:r>
            <a:endParaRPr sz="48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7" name="Google Shape;167;p6"/>
          <p:cNvCxnSpPr/>
          <p:nvPr/>
        </p:nvCxnSpPr>
        <p:spPr>
          <a:xfrm>
            <a:off x="4675239" y="1036892"/>
            <a:ext cx="286271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960" y="3733715"/>
            <a:ext cx="4176487" cy="271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3374" y="1532011"/>
            <a:ext cx="4756491" cy="491854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 flipH="1">
            <a:off x="5173447" y="4827248"/>
            <a:ext cx="2064300" cy="64812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9945"/>
          </a:solidFill>
          <a:ln cap="flat" cmpd="sng" w="38100">
            <a:solidFill>
              <a:srgbClr val="BCA8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2509421" y="4248105"/>
            <a:ext cx="2165817" cy="104579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599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6"/>
          <p:cNvGrpSpPr/>
          <p:nvPr/>
        </p:nvGrpSpPr>
        <p:grpSpPr>
          <a:xfrm>
            <a:off x="241519" y="2785297"/>
            <a:ext cx="2436051" cy="691223"/>
            <a:chOff x="996960" y="2157799"/>
            <a:chExt cx="2436051" cy="691223"/>
          </a:xfrm>
        </p:grpSpPr>
        <p:sp>
          <p:nvSpPr>
            <p:cNvPr id="173" name="Google Shape;173;p6"/>
            <p:cNvSpPr/>
            <p:nvPr/>
          </p:nvSpPr>
          <p:spPr>
            <a:xfrm>
              <a:off x="996960" y="2157799"/>
              <a:ext cx="2436051" cy="691223"/>
            </a:xfrm>
            <a:prstGeom prst="wedgeRoundRectCallout">
              <a:avLst>
                <a:gd fmla="val -15833" name="adj1"/>
                <a:gd fmla="val 92671" name="adj2"/>
                <a:gd fmla="val 16667" name="adj3"/>
              </a:avLst>
            </a:prstGeom>
            <a:solidFill>
              <a:srgbClr val="F59945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1070678" y="2240493"/>
              <a:ext cx="23623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 開啟Weka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2830530" y="3099749"/>
            <a:ext cx="5725422" cy="1384995"/>
            <a:chOff x="996961" y="2240493"/>
            <a:chExt cx="5510056" cy="1431567"/>
          </a:xfrm>
        </p:grpSpPr>
        <p:sp>
          <p:nvSpPr>
            <p:cNvPr id="176" name="Google Shape;176;p6"/>
            <p:cNvSpPr/>
            <p:nvPr/>
          </p:nvSpPr>
          <p:spPr>
            <a:xfrm>
              <a:off x="996961" y="2240493"/>
              <a:ext cx="3606344" cy="954108"/>
            </a:xfrm>
            <a:prstGeom prst="wedgeRoundRectCallout">
              <a:avLst>
                <a:gd fmla="val 75" name="adj1"/>
                <a:gd fmla="val 75451" name="adj2"/>
                <a:gd fmla="val 16667" name="adj3"/>
              </a:avLst>
            </a:prstGeom>
            <a:solidFill>
              <a:srgbClr val="F59945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1070678" y="2240494"/>
              <a:ext cx="5436339" cy="1431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 Tools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⇨ Package Manager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8" name="Google Shape;178;p6"/>
          <p:cNvGrpSpPr/>
          <p:nvPr/>
        </p:nvGrpSpPr>
        <p:grpSpPr>
          <a:xfrm>
            <a:off x="1727201" y="1514469"/>
            <a:ext cx="4821330" cy="691223"/>
            <a:chOff x="-1388318" y="2157799"/>
            <a:chExt cx="4821330" cy="691223"/>
          </a:xfrm>
        </p:grpSpPr>
        <p:sp>
          <p:nvSpPr>
            <p:cNvPr id="179" name="Google Shape;179;p6"/>
            <p:cNvSpPr/>
            <p:nvPr/>
          </p:nvSpPr>
          <p:spPr>
            <a:xfrm>
              <a:off x="-1388318" y="2157799"/>
              <a:ext cx="4821330" cy="691223"/>
            </a:xfrm>
            <a:prstGeom prst="wedgeRoundRectCallout">
              <a:avLst>
                <a:gd fmla="val 71751" name="adj1"/>
                <a:gd fmla="val 6579" name="adj2"/>
                <a:gd fmla="val 16667" name="adj3"/>
              </a:avLst>
            </a:prstGeom>
            <a:solidFill>
              <a:srgbClr val="F59945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-1388318" y="2240493"/>
              <a:ext cx="48213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3. Package Manager主視窗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4375471" y="271735"/>
            <a:ext cx="344105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安裝套件</a:t>
            </a:r>
            <a:endParaRPr sz="48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87" name="Google Shape;187;p7"/>
          <p:cNvCxnSpPr/>
          <p:nvPr/>
        </p:nvCxnSpPr>
        <p:spPr>
          <a:xfrm>
            <a:off x="4732389" y="1036892"/>
            <a:ext cx="286271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8042381" y="5744596"/>
            <a:ext cx="1281957" cy="400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54677" l="0" r="0" t="0"/>
          <a:stretch/>
        </p:blipFill>
        <p:spPr>
          <a:xfrm>
            <a:off x="1167732" y="1844805"/>
            <a:ext cx="9833189" cy="460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538" y="3122948"/>
            <a:ext cx="5613615" cy="28219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7"/>
          <p:cNvSpPr/>
          <p:nvPr/>
        </p:nvSpPr>
        <p:spPr>
          <a:xfrm flipH="1" rot="900369">
            <a:off x="5689822" y="2738587"/>
            <a:ext cx="1065003" cy="80234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59945"/>
          </a:solidFill>
          <a:ln cap="flat" cmpd="sng" w="38100">
            <a:solidFill>
              <a:srgbClr val="BCA8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7"/>
          <p:cNvGrpSpPr/>
          <p:nvPr/>
        </p:nvGrpSpPr>
        <p:grpSpPr>
          <a:xfrm>
            <a:off x="0" y="2389103"/>
            <a:ext cx="2436051" cy="1467689"/>
            <a:chOff x="996960" y="2157799"/>
            <a:chExt cx="2436051" cy="1467689"/>
          </a:xfrm>
        </p:grpSpPr>
        <p:sp>
          <p:nvSpPr>
            <p:cNvPr id="193" name="Google Shape;193;p7"/>
            <p:cNvSpPr/>
            <p:nvPr/>
          </p:nvSpPr>
          <p:spPr>
            <a:xfrm>
              <a:off x="996960" y="2157799"/>
              <a:ext cx="2436051" cy="1467689"/>
            </a:xfrm>
            <a:prstGeom prst="wedgeRoundRectCallout">
              <a:avLst>
                <a:gd fmla="val -4103" name="adj1"/>
                <a:gd fmla="val 64116" name="adj2"/>
                <a:gd fmla="val 16667" name="adj3"/>
              </a:avLst>
            </a:prstGeom>
            <a:solidFill>
              <a:srgbClr val="F59945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 txBox="1"/>
            <p:nvPr/>
          </p:nvSpPr>
          <p:spPr>
            <a:xfrm>
              <a:off x="1070678" y="2240493"/>
              <a:ext cx="236233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4. 找到要安裝的套件，例如WekaODF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5" name="Google Shape;195;p7"/>
          <p:cNvGrpSpPr/>
          <p:nvPr/>
        </p:nvGrpSpPr>
        <p:grpSpPr>
          <a:xfrm>
            <a:off x="4106069" y="1701511"/>
            <a:ext cx="1799431" cy="605914"/>
            <a:chOff x="996960" y="2157800"/>
            <a:chExt cx="1799431" cy="605914"/>
          </a:xfrm>
        </p:grpSpPr>
        <p:sp>
          <p:nvSpPr>
            <p:cNvPr id="196" name="Google Shape;196;p7"/>
            <p:cNvSpPr/>
            <p:nvPr/>
          </p:nvSpPr>
          <p:spPr>
            <a:xfrm>
              <a:off x="996960" y="2157800"/>
              <a:ext cx="1799431" cy="605914"/>
            </a:xfrm>
            <a:prstGeom prst="wedgeRoundRectCallout">
              <a:avLst>
                <a:gd fmla="val 132" name="adj1"/>
                <a:gd fmla="val 117564" name="adj2"/>
                <a:gd fmla="val 16667" name="adj3"/>
              </a:avLst>
            </a:prstGeom>
            <a:solidFill>
              <a:srgbClr val="F59945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1070678" y="2240493"/>
              <a:ext cx="17257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5. Install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8" name="Google Shape;198;p7"/>
          <p:cNvGrpSpPr/>
          <p:nvPr/>
        </p:nvGrpSpPr>
        <p:grpSpPr>
          <a:xfrm>
            <a:off x="7595099" y="4740667"/>
            <a:ext cx="3073505" cy="605914"/>
            <a:chOff x="996960" y="2157800"/>
            <a:chExt cx="3073505" cy="605914"/>
          </a:xfrm>
        </p:grpSpPr>
        <p:sp>
          <p:nvSpPr>
            <p:cNvPr id="199" name="Google Shape;199;p7"/>
            <p:cNvSpPr/>
            <p:nvPr/>
          </p:nvSpPr>
          <p:spPr>
            <a:xfrm>
              <a:off x="996960" y="2157800"/>
              <a:ext cx="3073505" cy="605914"/>
            </a:xfrm>
            <a:prstGeom prst="wedgeRoundRectCallout">
              <a:avLst>
                <a:gd fmla="val 70275" name="adj1"/>
                <a:gd fmla="val 57828" name="adj2"/>
                <a:gd fmla="val 16667" name="adj3"/>
              </a:avLst>
            </a:prstGeom>
            <a:solidFill>
              <a:srgbClr val="F59945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1070678" y="2240493"/>
              <a:ext cx="29997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6. 確認安裝，Yes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/>
          <p:nvPr/>
        </p:nvSpPr>
        <p:spPr>
          <a:xfrm>
            <a:off x="4375471" y="271735"/>
            <a:ext cx="344105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安裝套件</a:t>
            </a:r>
            <a:endParaRPr sz="48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07" name="Google Shape;207;p8"/>
          <p:cNvCxnSpPr/>
          <p:nvPr/>
        </p:nvCxnSpPr>
        <p:spPr>
          <a:xfrm>
            <a:off x="4675239" y="1036892"/>
            <a:ext cx="286271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8" name="Google Shape;208;p8"/>
          <p:cNvGrpSpPr/>
          <p:nvPr/>
        </p:nvGrpSpPr>
        <p:grpSpPr>
          <a:xfrm>
            <a:off x="2960118" y="2269201"/>
            <a:ext cx="6919375" cy="855698"/>
            <a:chOff x="2956717" y="1716748"/>
            <a:chExt cx="6317910" cy="855698"/>
          </a:xfrm>
        </p:grpSpPr>
        <p:sp>
          <p:nvSpPr>
            <p:cNvPr id="209" name="Google Shape;209;p8"/>
            <p:cNvSpPr/>
            <p:nvPr/>
          </p:nvSpPr>
          <p:spPr>
            <a:xfrm>
              <a:off x="2956717" y="1716748"/>
              <a:ext cx="6317910" cy="855698"/>
            </a:xfrm>
            <a:prstGeom prst="roundRect">
              <a:avLst>
                <a:gd fmla="val 16667" name="adj"/>
              </a:avLst>
            </a:prstGeom>
            <a:solidFill>
              <a:srgbClr val="66676C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3396344" y="1890577"/>
              <a:ext cx="5406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cascadeKMeans（分群演算法）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11" name="Google Shape;211;p8"/>
          <p:cNvGrpSpPr/>
          <p:nvPr/>
        </p:nvGrpSpPr>
        <p:grpSpPr>
          <a:xfrm>
            <a:off x="2938572" y="3406052"/>
            <a:ext cx="6919375" cy="855698"/>
            <a:chOff x="2956717" y="1716748"/>
            <a:chExt cx="6317910" cy="855698"/>
          </a:xfrm>
        </p:grpSpPr>
        <p:sp>
          <p:nvSpPr>
            <p:cNvPr id="212" name="Google Shape;212;p8"/>
            <p:cNvSpPr/>
            <p:nvPr/>
          </p:nvSpPr>
          <p:spPr>
            <a:xfrm>
              <a:off x="2956717" y="1716748"/>
              <a:ext cx="6317910" cy="855698"/>
            </a:xfrm>
            <a:prstGeom prst="roundRect">
              <a:avLst>
                <a:gd fmla="val 16667" name="adj"/>
              </a:avLst>
            </a:prstGeom>
            <a:solidFill>
              <a:srgbClr val="66676C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3396344" y="1890577"/>
              <a:ext cx="54063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hotspot（關聯規則探勘演算法）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14" name="Google Shape;214;p8"/>
          <p:cNvGrpSpPr/>
          <p:nvPr/>
        </p:nvGrpSpPr>
        <p:grpSpPr>
          <a:xfrm>
            <a:off x="2920890" y="4542903"/>
            <a:ext cx="6919375" cy="855698"/>
            <a:chOff x="2956717" y="1716748"/>
            <a:chExt cx="6317910" cy="855698"/>
          </a:xfrm>
        </p:grpSpPr>
        <p:sp>
          <p:nvSpPr>
            <p:cNvPr id="215" name="Google Shape;215;p8"/>
            <p:cNvSpPr/>
            <p:nvPr/>
          </p:nvSpPr>
          <p:spPr>
            <a:xfrm>
              <a:off x="2956717" y="1716748"/>
              <a:ext cx="6317910" cy="855698"/>
            </a:xfrm>
            <a:prstGeom prst="roundRect">
              <a:avLst>
                <a:gd fmla="val 16667" name="adj"/>
              </a:avLst>
            </a:prstGeom>
            <a:solidFill>
              <a:srgbClr val="66676C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3079619" y="1890577"/>
              <a:ext cx="611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localOutlierFactor（異常偵測演算法）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2944222" y="5679753"/>
            <a:ext cx="6919375" cy="855698"/>
            <a:chOff x="2956717" y="1716748"/>
            <a:chExt cx="6317910" cy="855698"/>
          </a:xfrm>
        </p:grpSpPr>
        <p:sp>
          <p:nvSpPr>
            <p:cNvPr id="218" name="Google Shape;218;p8"/>
            <p:cNvSpPr/>
            <p:nvPr/>
          </p:nvSpPr>
          <p:spPr>
            <a:xfrm>
              <a:off x="2956717" y="1716748"/>
              <a:ext cx="6317910" cy="855698"/>
            </a:xfrm>
            <a:prstGeom prst="roundRect">
              <a:avLst>
                <a:gd fmla="val 16667" name="adj"/>
              </a:avLst>
            </a:prstGeom>
            <a:solidFill>
              <a:srgbClr val="66676C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3396344" y="1890577"/>
              <a:ext cx="54063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WekaODF（ODF檔案格式支援）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20" name="Google Shape;220;p8"/>
          <p:cNvGrpSpPr/>
          <p:nvPr/>
        </p:nvGrpSpPr>
        <p:grpSpPr>
          <a:xfrm>
            <a:off x="2975767" y="1385961"/>
            <a:ext cx="5536380" cy="691223"/>
            <a:chOff x="996960" y="2157799"/>
            <a:chExt cx="2436051" cy="691223"/>
          </a:xfrm>
        </p:grpSpPr>
        <p:sp>
          <p:nvSpPr>
            <p:cNvPr id="221" name="Google Shape;221;p8"/>
            <p:cNvSpPr/>
            <p:nvPr/>
          </p:nvSpPr>
          <p:spPr>
            <a:xfrm>
              <a:off x="996960" y="2157799"/>
              <a:ext cx="2436051" cy="691223"/>
            </a:xfrm>
            <a:prstGeom prst="wedgeRoundRectCallout">
              <a:avLst>
                <a:gd fmla="val -57124" name="adj1"/>
                <a:gd fmla="val 37551" name="adj2"/>
                <a:gd fmla="val 16667" name="adj3"/>
              </a:avLst>
            </a:prstGeom>
            <a:solidFill>
              <a:srgbClr val="F59945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1070678" y="2240493"/>
              <a:ext cx="23623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7. 按照以上步驟，安裝以下套件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/>
          <p:nvPr/>
        </p:nvSpPr>
        <p:spPr>
          <a:xfrm>
            <a:off x="4375471" y="271735"/>
            <a:ext cx="3441057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讀取中文</a:t>
            </a:r>
            <a:endParaRPr sz="48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>
            <a:off x="4675239" y="1036892"/>
            <a:ext cx="286271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30" name="Google Shape;230;p9"/>
          <p:cNvGrpSpPr/>
          <p:nvPr/>
        </p:nvGrpSpPr>
        <p:grpSpPr>
          <a:xfrm>
            <a:off x="689767" y="1328811"/>
            <a:ext cx="5807271" cy="691223"/>
            <a:chOff x="996960" y="2157799"/>
            <a:chExt cx="2555245" cy="691223"/>
          </a:xfrm>
        </p:grpSpPr>
        <p:sp>
          <p:nvSpPr>
            <p:cNvPr id="231" name="Google Shape;231;p9"/>
            <p:cNvSpPr/>
            <p:nvPr/>
          </p:nvSpPr>
          <p:spPr>
            <a:xfrm>
              <a:off x="996960" y="2157799"/>
              <a:ext cx="2555245" cy="691223"/>
            </a:xfrm>
            <a:prstGeom prst="wedgeRoundRectCallout">
              <a:avLst>
                <a:gd fmla="val -52860" name="adj1"/>
                <a:gd fmla="val 43063" name="adj2"/>
                <a:gd fmla="val 16667" name="adj3"/>
              </a:avLst>
            </a:prstGeom>
            <a:solidFill>
              <a:srgbClr val="F59945"/>
            </a:solidFill>
            <a:ln cap="flat" cmpd="sng" w="57150">
              <a:solidFill>
                <a:srgbClr val="BCA8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1070678" y="2259543"/>
              <a:ext cx="23623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只有Windows作業系統需要設定</a:t>
              </a:r>
              <a:endParaRPr b="1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33" name="Google Shape;233;p9"/>
          <p:cNvSpPr txBox="1"/>
          <p:nvPr/>
        </p:nvSpPr>
        <p:spPr>
          <a:xfrm>
            <a:off x="150450" y="2606875"/>
            <a:ext cx="6750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開啟Weka安裝目錄，預設為</a:t>
            </a:r>
            <a:r>
              <a:rPr b="1"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C:\Program Files\Weka-[版本號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用文字編輯器開啟RunWeka.ini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將以下設定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fileEncoding=</a:t>
            </a:r>
            <a:r>
              <a:rPr b="1" lang="zh-TW" sz="2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Cp1252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」 改成 「fileEncoding=</a:t>
            </a:r>
            <a:r>
              <a:rPr b="1" lang="zh-TW" sz="2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utf-8</a:t>
            </a: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」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儲存，重新啟動Weka</a:t>
            </a:r>
            <a:endParaRPr/>
          </a:p>
        </p:txBody>
      </p:sp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669" y="1844805"/>
            <a:ext cx="4652983" cy="440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2019-07-04T08:14:45Z</dcterms:created>
  <dc:creator>优品PPT</dc:creator>
</cp:coreProperties>
</file>