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21"/>
  </p:notesMasterIdLst>
  <p:sldIdLst>
    <p:sldId id="264" r:id="rId2"/>
    <p:sldId id="265" r:id="rId3"/>
    <p:sldId id="266" r:id="rId4"/>
    <p:sldId id="257" r:id="rId5"/>
    <p:sldId id="258" r:id="rId6"/>
    <p:sldId id="260" r:id="rId7"/>
    <p:sldId id="262" r:id="rId8"/>
    <p:sldId id="277" r:id="rId9"/>
    <p:sldId id="276" r:id="rId10"/>
    <p:sldId id="261" r:id="rId11"/>
    <p:sldId id="267" r:id="rId12"/>
    <p:sldId id="268" r:id="rId13"/>
    <p:sldId id="275" r:id="rId14"/>
    <p:sldId id="269" r:id="rId15"/>
    <p:sldId id="274" r:id="rId16"/>
    <p:sldId id="271" r:id="rId17"/>
    <p:sldId id="272" r:id="rId18"/>
    <p:sldId id="273" r:id="rId19"/>
    <p:sldId id="27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vin Liu" initials="KL" lastIdx="2" clrIdx="0">
    <p:extLst>
      <p:ext uri="{19B8F6BF-5375-455C-9EA6-DF929625EA0E}">
        <p15:presenceInfo xmlns:p15="http://schemas.microsoft.com/office/powerpoint/2012/main" userId="S::kevint.liu@mail.utoronto.ca::d1452f71-6fe2-406b-a658-bd970d72fcce" providerId="AD"/>
      </p:ext>
    </p:extLst>
  </p:cmAuthor>
  <p:cmAuthor id="2" name="Celine L" initials="CL" lastIdx="1" clrIdx="1">
    <p:extLst>
      <p:ext uri="{19B8F6BF-5375-455C-9EA6-DF929625EA0E}">
        <p15:presenceInfo xmlns:p15="http://schemas.microsoft.com/office/powerpoint/2012/main" userId="Celine 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748" autoAdjust="0"/>
  </p:normalViewPr>
  <p:slideViewPr>
    <p:cSldViewPr snapToGrid="0">
      <p:cViewPr varScale="1">
        <p:scale>
          <a:sx n="73" d="100"/>
          <a:sy n="73" d="100"/>
        </p:scale>
        <p:origin x="102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5.xml.rels><?xml version="1.0" encoding="UTF-8" standalone="yes"?>
<Relationships xmlns="http://schemas.openxmlformats.org/package/2006/relationships"><Relationship Id="rId2" Type="http://schemas.openxmlformats.org/officeDocument/2006/relationships/image" Target="../media/image33.svg"/><Relationship Id="rId1" Type="http://schemas.openxmlformats.org/officeDocument/2006/relationships/image" Target="../media/image3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5.xml.rels><?xml version="1.0" encoding="UTF-8" standalone="yes"?>
<Relationships xmlns="http://schemas.openxmlformats.org/package/2006/relationships"><Relationship Id="rId2" Type="http://schemas.openxmlformats.org/officeDocument/2006/relationships/image" Target="../media/image33.svg"/><Relationship Id="rId1" Type="http://schemas.openxmlformats.org/officeDocument/2006/relationships/image" Target="../media/image32.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E8931-5F13-4888-BB5D-3F7CFCFAB4C2}"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C092D13-9947-4B93-957A-1BAD77437D70}">
      <dgm:prSet/>
      <dgm:spPr/>
      <dgm:t>
        <a:bodyPr/>
        <a:lstStyle/>
        <a:p>
          <a:pPr>
            <a:lnSpc>
              <a:spcPct val="100000"/>
            </a:lnSpc>
          </a:pPr>
          <a:r>
            <a:rPr lang="en-CA" dirty="0"/>
            <a:t>Support Vector Classifier (‘</a:t>
          </a:r>
          <a:r>
            <a:rPr lang="en-CA" dirty="0" err="1"/>
            <a:t>rbf</a:t>
          </a:r>
          <a:r>
            <a:rPr lang="en-CA" dirty="0"/>
            <a:t>’)</a:t>
          </a:r>
          <a:endParaRPr lang="en-US" dirty="0"/>
        </a:p>
      </dgm:t>
    </dgm:pt>
    <dgm:pt modelId="{359E9226-5FF7-42C4-B443-C3D3D541CBB3}" type="parTrans" cxnId="{7B159E55-B221-4FD6-A0F5-5C69D046902F}">
      <dgm:prSet/>
      <dgm:spPr/>
      <dgm:t>
        <a:bodyPr/>
        <a:lstStyle/>
        <a:p>
          <a:endParaRPr lang="en-US"/>
        </a:p>
      </dgm:t>
    </dgm:pt>
    <dgm:pt modelId="{BA8FD624-2587-4A87-9400-04F3C2BFEBFD}" type="sibTrans" cxnId="{7B159E55-B221-4FD6-A0F5-5C69D046902F}">
      <dgm:prSet/>
      <dgm:spPr/>
      <dgm:t>
        <a:bodyPr/>
        <a:lstStyle/>
        <a:p>
          <a:pPr>
            <a:lnSpc>
              <a:spcPct val="100000"/>
            </a:lnSpc>
          </a:pPr>
          <a:endParaRPr lang="en-US"/>
        </a:p>
      </dgm:t>
    </dgm:pt>
    <dgm:pt modelId="{E5B4E207-124F-4393-B3E0-679873E16629}">
      <dgm:prSet/>
      <dgm:spPr/>
      <dgm:t>
        <a:bodyPr/>
        <a:lstStyle/>
        <a:p>
          <a:pPr>
            <a:lnSpc>
              <a:spcPct val="100000"/>
            </a:lnSpc>
          </a:pPr>
          <a:r>
            <a:rPr lang="en-CA"/>
            <a:t>Logistic Regression</a:t>
          </a:r>
          <a:endParaRPr lang="en-US"/>
        </a:p>
      </dgm:t>
    </dgm:pt>
    <dgm:pt modelId="{4530D006-82B7-4066-9B73-0ED6D89E2CA5}" type="parTrans" cxnId="{041B4D13-A29B-4FF9-8CD3-060D32F9ED98}">
      <dgm:prSet/>
      <dgm:spPr/>
      <dgm:t>
        <a:bodyPr/>
        <a:lstStyle/>
        <a:p>
          <a:endParaRPr lang="en-US"/>
        </a:p>
      </dgm:t>
    </dgm:pt>
    <dgm:pt modelId="{BDECF079-682D-4C40-BB45-301470F2F0E7}" type="sibTrans" cxnId="{041B4D13-A29B-4FF9-8CD3-060D32F9ED98}">
      <dgm:prSet/>
      <dgm:spPr/>
      <dgm:t>
        <a:bodyPr/>
        <a:lstStyle/>
        <a:p>
          <a:pPr>
            <a:lnSpc>
              <a:spcPct val="100000"/>
            </a:lnSpc>
          </a:pPr>
          <a:endParaRPr lang="en-US"/>
        </a:p>
      </dgm:t>
    </dgm:pt>
    <dgm:pt modelId="{A53B16FB-8CCB-4B9F-BA91-90A3A5E2CBCB}">
      <dgm:prSet/>
      <dgm:spPr/>
      <dgm:t>
        <a:bodyPr/>
        <a:lstStyle/>
        <a:p>
          <a:pPr>
            <a:lnSpc>
              <a:spcPct val="100000"/>
            </a:lnSpc>
          </a:pPr>
          <a:r>
            <a:rPr lang="en-CA" dirty="0"/>
            <a:t>Random Forest</a:t>
          </a:r>
          <a:endParaRPr lang="en-US" dirty="0"/>
        </a:p>
      </dgm:t>
    </dgm:pt>
    <dgm:pt modelId="{5A72F05A-100F-4B3B-BF86-95F8F09C7178}" type="parTrans" cxnId="{84021E20-7DA3-4FA3-A0ED-60D22568B539}">
      <dgm:prSet/>
      <dgm:spPr/>
      <dgm:t>
        <a:bodyPr/>
        <a:lstStyle/>
        <a:p>
          <a:endParaRPr lang="en-US"/>
        </a:p>
      </dgm:t>
    </dgm:pt>
    <dgm:pt modelId="{D98A458E-A718-4C5F-AB90-B153BE0E0B2D}" type="sibTrans" cxnId="{84021E20-7DA3-4FA3-A0ED-60D22568B539}">
      <dgm:prSet/>
      <dgm:spPr/>
      <dgm:t>
        <a:bodyPr/>
        <a:lstStyle/>
        <a:p>
          <a:endParaRPr lang="en-US"/>
        </a:p>
      </dgm:t>
    </dgm:pt>
    <dgm:pt modelId="{CA447716-CDDC-4A10-8381-2BAB74D11434}">
      <dgm:prSet/>
      <dgm:spPr/>
      <dgm:t>
        <a:bodyPr/>
        <a:lstStyle/>
        <a:p>
          <a:pPr>
            <a:lnSpc>
              <a:spcPct val="100000"/>
            </a:lnSpc>
          </a:pPr>
          <a:r>
            <a:rPr lang="en-CA" dirty="0"/>
            <a:t>K-Nearest Neighbors</a:t>
          </a:r>
          <a:endParaRPr lang="en-US" dirty="0"/>
        </a:p>
      </dgm:t>
    </dgm:pt>
    <dgm:pt modelId="{5E8C2E24-24BB-45F6-AB23-A1C3DB7DC456}" type="sibTrans" cxnId="{45F001A5-8CE7-438D-AE84-8F810197CD6C}">
      <dgm:prSet/>
      <dgm:spPr/>
      <dgm:t>
        <a:bodyPr/>
        <a:lstStyle/>
        <a:p>
          <a:pPr>
            <a:lnSpc>
              <a:spcPct val="100000"/>
            </a:lnSpc>
          </a:pPr>
          <a:endParaRPr lang="en-US"/>
        </a:p>
      </dgm:t>
    </dgm:pt>
    <dgm:pt modelId="{88882A40-A3B3-4646-A162-89B2D6861CF2}" type="parTrans" cxnId="{45F001A5-8CE7-438D-AE84-8F810197CD6C}">
      <dgm:prSet/>
      <dgm:spPr/>
      <dgm:t>
        <a:bodyPr/>
        <a:lstStyle/>
        <a:p>
          <a:endParaRPr lang="en-US"/>
        </a:p>
      </dgm:t>
    </dgm:pt>
    <dgm:pt modelId="{CCF598BC-F776-45B7-91CE-67E59DE88156}" type="pres">
      <dgm:prSet presAssocID="{5FDE8931-5F13-4888-BB5D-3F7CFCFAB4C2}" presName="root" presStyleCnt="0">
        <dgm:presLayoutVars>
          <dgm:dir/>
          <dgm:resizeHandles val="exact"/>
        </dgm:presLayoutVars>
      </dgm:prSet>
      <dgm:spPr/>
    </dgm:pt>
    <dgm:pt modelId="{BCE637F2-85DE-40A1-A572-B1CA91D67590}" type="pres">
      <dgm:prSet presAssocID="{5FDE8931-5F13-4888-BB5D-3F7CFCFAB4C2}" presName="container" presStyleCnt="0">
        <dgm:presLayoutVars>
          <dgm:dir/>
          <dgm:resizeHandles val="exact"/>
        </dgm:presLayoutVars>
      </dgm:prSet>
      <dgm:spPr/>
    </dgm:pt>
    <dgm:pt modelId="{4E67829D-7FCD-4238-B478-888D02BAAC2D}" type="pres">
      <dgm:prSet presAssocID="{5C092D13-9947-4B93-957A-1BAD77437D70}" presName="compNode" presStyleCnt="0"/>
      <dgm:spPr/>
    </dgm:pt>
    <dgm:pt modelId="{337E1A46-5F63-423A-848C-4C892E10B888}" type="pres">
      <dgm:prSet presAssocID="{5C092D13-9947-4B93-957A-1BAD77437D70}" presName="iconBgRect" presStyleLbl="bgShp" presStyleIdx="0" presStyleCnt="4" custLinFactY="58518" custLinFactNeighborX="5684" custLinFactNeighborY="100000"/>
      <dgm:spPr/>
    </dgm:pt>
    <dgm:pt modelId="{20225A13-12DF-4921-8B6F-BA37826F550C}" type="pres">
      <dgm:prSet presAssocID="{5C092D13-9947-4B93-957A-1BAD77437D70}" presName="iconRect" presStyleLbl="node1" presStyleIdx="0" presStyleCnt="4" custLinFactY="100000" custLinFactNeighborX="9800" custLinFactNeighborY="17330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arget"/>
        </a:ext>
      </dgm:extLst>
    </dgm:pt>
    <dgm:pt modelId="{431C262B-DD29-4254-8A8C-244D46229D5F}" type="pres">
      <dgm:prSet presAssocID="{5C092D13-9947-4B93-957A-1BAD77437D70}" presName="spaceRect" presStyleCnt="0"/>
      <dgm:spPr/>
    </dgm:pt>
    <dgm:pt modelId="{C2326CB5-3E42-4390-9313-6A8666AD1A8C}" type="pres">
      <dgm:prSet presAssocID="{5C092D13-9947-4B93-957A-1BAD77437D70}" presName="textRect" presStyleLbl="revTx" presStyleIdx="0" presStyleCnt="4">
        <dgm:presLayoutVars>
          <dgm:chMax val="1"/>
          <dgm:chPref val="1"/>
        </dgm:presLayoutVars>
      </dgm:prSet>
      <dgm:spPr/>
    </dgm:pt>
    <dgm:pt modelId="{3AA12CF4-79E0-48D5-B1AB-661773AA27CC}" type="pres">
      <dgm:prSet presAssocID="{BA8FD624-2587-4A87-9400-04F3C2BFEBFD}" presName="sibTrans" presStyleLbl="sibTrans2D1" presStyleIdx="0" presStyleCnt="0"/>
      <dgm:spPr/>
    </dgm:pt>
    <dgm:pt modelId="{74EC2CEF-E669-4C00-B52D-2EA8166EFBD2}" type="pres">
      <dgm:prSet presAssocID="{E5B4E207-124F-4393-B3E0-679873E16629}" presName="compNode" presStyleCnt="0"/>
      <dgm:spPr/>
    </dgm:pt>
    <dgm:pt modelId="{550B45B8-2BC6-419B-AB87-83CAC18FF723}" type="pres">
      <dgm:prSet presAssocID="{E5B4E207-124F-4393-B3E0-679873E16629}" presName="iconBgRect" presStyleLbl="bgShp" presStyleIdx="1" presStyleCnt="4"/>
      <dgm:spPr/>
    </dgm:pt>
    <dgm:pt modelId="{332DCF41-4166-4EF0-B73D-77A05A35B112}" type="pres">
      <dgm:prSet presAssocID="{E5B4E207-124F-4393-B3E0-679873E1662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Upward trend"/>
        </a:ext>
      </dgm:extLst>
    </dgm:pt>
    <dgm:pt modelId="{8BB212B4-A1E6-42A3-9C0A-A5144126B842}" type="pres">
      <dgm:prSet presAssocID="{E5B4E207-124F-4393-B3E0-679873E16629}" presName="spaceRect" presStyleCnt="0"/>
      <dgm:spPr/>
    </dgm:pt>
    <dgm:pt modelId="{26A463FE-B3E6-43ED-94FA-157C21B39B0D}" type="pres">
      <dgm:prSet presAssocID="{E5B4E207-124F-4393-B3E0-679873E16629}" presName="textRect" presStyleLbl="revTx" presStyleIdx="1" presStyleCnt="4">
        <dgm:presLayoutVars>
          <dgm:chMax val="1"/>
          <dgm:chPref val="1"/>
        </dgm:presLayoutVars>
      </dgm:prSet>
      <dgm:spPr/>
    </dgm:pt>
    <dgm:pt modelId="{194A62AB-68E7-4759-AC68-B05874237E1A}" type="pres">
      <dgm:prSet presAssocID="{BDECF079-682D-4C40-BB45-301470F2F0E7}" presName="sibTrans" presStyleLbl="sibTrans2D1" presStyleIdx="0" presStyleCnt="0"/>
      <dgm:spPr/>
    </dgm:pt>
    <dgm:pt modelId="{2E13053D-2F9F-4EE6-952D-80A253A638E9}" type="pres">
      <dgm:prSet presAssocID="{CA447716-CDDC-4A10-8381-2BAB74D11434}" presName="compNode" presStyleCnt="0"/>
      <dgm:spPr/>
    </dgm:pt>
    <dgm:pt modelId="{8CEE2194-F30D-468F-9337-99E1D35872C4}" type="pres">
      <dgm:prSet presAssocID="{CA447716-CDDC-4A10-8381-2BAB74D11434}" presName="iconBgRect" presStyleLbl="bgShp" presStyleIdx="2" presStyleCnt="4" custLinFactY="-45005" custLinFactNeighborX="10556" custLinFactNeighborY="-100000"/>
      <dgm:spPr/>
    </dgm:pt>
    <dgm:pt modelId="{1E666FA1-6C8C-43BE-83F5-ECA5C67B45B8}" type="pres">
      <dgm:prSet presAssocID="{CA447716-CDDC-4A10-8381-2BAB74D11434}" presName="iconRect" presStyleLbl="node1" presStyleIdx="2" presStyleCnt="4" custLinFactY="-100000" custLinFactNeighborX="18200" custLinFactNeighborY="-150009"/>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atistics"/>
        </a:ext>
      </dgm:extLst>
    </dgm:pt>
    <dgm:pt modelId="{F25E2DBB-FC30-40D9-9D96-511A0B037D39}" type="pres">
      <dgm:prSet presAssocID="{CA447716-CDDC-4A10-8381-2BAB74D11434}" presName="spaceRect" presStyleCnt="0"/>
      <dgm:spPr/>
    </dgm:pt>
    <dgm:pt modelId="{24623785-30E2-4650-ABA8-E2894332757F}" type="pres">
      <dgm:prSet presAssocID="{CA447716-CDDC-4A10-8381-2BAB74D11434}" presName="textRect" presStyleLbl="revTx" presStyleIdx="2" presStyleCnt="4">
        <dgm:presLayoutVars>
          <dgm:chMax val="1"/>
          <dgm:chPref val="1"/>
        </dgm:presLayoutVars>
      </dgm:prSet>
      <dgm:spPr/>
    </dgm:pt>
    <dgm:pt modelId="{C7DF29FC-6C64-4B4C-8C17-D361FAA5A404}" type="pres">
      <dgm:prSet presAssocID="{5E8C2E24-24BB-45F6-AB23-A1C3DB7DC456}" presName="sibTrans" presStyleLbl="sibTrans2D1" presStyleIdx="0" presStyleCnt="0"/>
      <dgm:spPr/>
    </dgm:pt>
    <dgm:pt modelId="{55ED4367-6948-4933-BC7E-E21D73C9BDEB}" type="pres">
      <dgm:prSet presAssocID="{A53B16FB-8CCB-4B9F-BA91-90A3A5E2CBCB}" presName="compNode" presStyleCnt="0"/>
      <dgm:spPr/>
    </dgm:pt>
    <dgm:pt modelId="{0C6CFCD3-3909-4952-8BE0-AE5D399CCE39}" type="pres">
      <dgm:prSet presAssocID="{A53B16FB-8CCB-4B9F-BA91-90A3A5E2CBCB}" presName="iconBgRect" presStyleLbl="bgShp" presStyleIdx="3" presStyleCnt="4"/>
      <dgm:spPr/>
    </dgm:pt>
    <dgm:pt modelId="{FDB1FDDE-5787-49DB-9035-C8FF588AD693}" type="pres">
      <dgm:prSet presAssocID="{A53B16FB-8CCB-4B9F-BA91-90A3A5E2CBC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orest scene"/>
        </a:ext>
      </dgm:extLst>
    </dgm:pt>
    <dgm:pt modelId="{6A7F2A31-EC06-4ABF-ADF9-7956DDAD262D}" type="pres">
      <dgm:prSet presAssocID="{A53B16FB-8CCB-4B9F-BA91-90A3A5E2CBCB}" presName="spaceRect" presStyleCnt="0"/>
      <dgm:spPr/>
    </dgm:pt>
    <dgm:pt modelId="{372544D3-F044-419D-8C8C-C898EBF32E54}" type="pres">
      <dgm:prSet presAssocID="{A53B16FB-8CCB-4B9F-BA91-90A3A5E2CBCB}" presName="textRect" presStyleLbl="revTx" presStyleIdx="3" presStyleCnt="4">
        <dgm:presLayoutVars>
          <dgm:chMax val="1"/>
          <dgm:chPref val="1"/>
        </dgm:presLayoutVars>
      </dgm:prSet>
      <dgm:spPr/>
    </dgm:pt>
  </dgm:ptLst>
  <dgm:cxnLst>
    <dgm:cxn modelId="{EE2E8C07-6D2E-4CB0-84C3-9D312A0CFD41}" type="presOf" srcId="{5FDE8931-5F13-4888-BB5D-3F7CFCFAB4C2}" destId="{CCF598BC-F776-45B7-91CE-67E59DE88156}" srcOrd="0" destOrd="0" presId="urn:microsoft.com/office/officeart/2018/2/layout/IconCircleList"/>
    <dgm:cxn modelId="{041B4D13-A29B-4FF9-8CD3-060D32F9ED98}" srcId="{5FDE8931-5F13-4888-BB5D-3F7CFCFAB4C2}" destId="{E5B4E207-124F-4393-B3E0-679873E16629}" srcOrd="1" destOrd="0" parTransId="{4530D006-82B7-4066-9B73-0ED6D89E2CA5}" sibTransId="{BDECF079-682D-4C40-BB45-301470F2F0E7}"/>
    <dgm:cxn modelId="{30232019-C264-4480-B594-9C8DB5F71F1E}" type="presOf" srcId="{BA8FD624-2587-4A87-9400-04F3C2BFEBFD}" destId="{3AA12CF4-79E0-48D5-B1AB-661773AA27CC}" srcOrd="0" destOrd="0" presId="urn:microsoft.com/office/officeart/2018/2/layout/IconCircleList"/>
    <dgm:cxn modelId="{84021E20-7DA3-4FA3-A0ED-60D22568B539}" srcId="{5FDE8931-5F13-4888-BB5D-3F7CFCFAB4C2}" destId="{A53B16FB-8CCB-4B9F-BA91-90A3A5E2CBCB}" srcOrd="3" destOrd="0" parTransId="{5A72F05A-100F-4B3B-BF86-95F8F09C7178}" sibTransId="{D98A458E-A718-4C5F-AB90-B153BE0E0B2D}"/>
    <dgm:cxn modelId="{9E3F0027-69AF-40CA-A995-FA7FBE444DF3}" type="presOf" srcId="{BDECF079-682D-4C40-BB45-301470F2F0E7}" destId="{194A62AB-68E7-4759-AC68-B05874237E1A}" srcOrd="0" destOrd="0" presId="urn:microsoft.com/office/officeart/2018/2/layout/IconCircleList"/>
    <dgm:cxn modelId="{2C1FB02D-2E51-4B14-BC66-BA71EA7CD9DB}" type="presOf" srcId="{5E8C2E24-24BB-45F6-AB23-A1C3DB7DC456}" destId="{C7DF29FC-6C64-4B4C-8C17-D361FAA5A404}" srcOrd="0" destOrd="0" presId="urn:microsoft.com/office/officeart/2018/2/layout/IconCircleList"/>
    <dgm:cxn modelId="{85D9D353-330D-4ECD-8D0E-19FB31202AEC}" type="presOf" srcId="{CA447716-CDDC-4A10-8381-2BAB74D11434}" destId="{24623785-30E2-4650-ABA8-E2894332757F}" srcOrd="0" destOrd="0" presId="urn:microsoft.com/office/officeart/2018/2/layout/IconCircleList"/>
    <dgm:cxn modelId="{7B159E55-B221-4FD6-A0F5-5C69D046902F}" srcId="{5FDE8931-5F13-4888-BB5D-3F7CFCFAB4C2}" destId="{5C092D13-9947-4B93-957A-1BAD77437D70}" srcOrd="0" destOrd="0" parTransId="{359E9226-5FF7-42C4-B443-C3D3D541CBB3}" sibTransId="{BA8FD624-2587-4A87-9400-04F3C2BFEBFD}"/>
    <dgm:cxn modelId="{38FBD27D-0D07-45D6-937D-94B6B8A2C9D0}" type="presOf" srcId="{5C092D13-9947-4B93-957A-1BAD77437D70}" destId="{C2326CB5-3E42-4390-9313-6A8666AD1A8C}" srcOrd="0" destOrd="0" presId="urn:microsoft.com/office/officeart/2018/2/layout/IconCircleList"/>
    <dgm:cxn modelId="{45F001A5-8CE7-438D-AE84-8F810197CD6C}" srcId="{5FDE8931-5F13-4888-BB5D-3F7CFCFAB4C2}" destId="{CA447716-CDDC-4A10-8381-2BAB74D11434}" srcOrd="2" destOrd="0" parTransId="{88882A40-A3B3-4646-A162-89B2D6861CF2}" sibTransId="{5E8C2E24-24BB-45F6-AB23-A1C3DB7DC456}"/>
    <dgm:cxn modelId="{3FD93CBA-155E-4DA3-8BF6-8D0E2A290BCE}" type="presOf" srcId="{A53B16FB-8CCB-4B9F-BA91-90A3A5E2CBCB}" destId="{372544D3-F044-419D-8C8C-C898EBF32E54}" srcOrd="0" destOrd="0" presId="urn:microsoft.com/office/officeart/2018/2/layout/IconCircleList"/>
    <dgm:cxn modelId="{35CF20FC-3848-4F49-88D3-6B69FADC8188}" type="presOf" srcId="{E5B4E207-124F-4393-B3E0-679873E16629}" destId="{26A463FE-B3E6-43ED-94FA-157C21B39B0D}" srcOrd="0" destOrd="0" presId="urn:microsoft.com/office/officeart/2018/2/layout/IconCircleList"/>
    <dgm:cxn modelId="{6411AB91-AD44-42C8-B681-14349E4AD6E0}" type="presParOf" srcId="{CCF598BC-F776-45B7-91CE-67E59DE88156}" destId="{BCE637F2-85DE-40A1-A572-B1CA91D67590}" srcOrd="0" destOrd="0" presId="urn:microsoft.com/office/officeart/2018/2/layout/IconCircleList"/>
    <dgm:cxn modelId="{3278E581-973F-4BFE-9C0B-6CB160604473}" type="presParOf" srcId="{BCE637F2-85DE-40A1-A572-B1CA91D67590}" destId="{4E67829D-7FCD-4238-B478-888D02BAAC2D}" srcOrd="0" destOrd="0" presId="urn:microsoft.com/office/officeart/2018/2/layout/IconCircleList"/>
    <dgm:cxn modelId="{FD47C45B-E0C1-412B-A5FA-A8520A97A1DA}" type="presParOf" srcId="{4E67829D-7FCD-4238-B478-888D02BAAC2D}" destId="{337E1A46-5F63-423A-848C-4C892E10B888}" srcOrd="0" destOrd="0" presId="urn:microsoft.com/office/officeart/2018/2/layout/IconCircleList"/>
    <dgm:cxn modelId="{A0675D03-3E37-4085-B0EA-2BD4C149B978}" type="presParOf" srcId="{4E67829D-7FCD-4238-B478-888D02BAAC2D}" destId="{20225A13-12DF-4921-8B6F-BA37826F550C}" srcOrd="1" destOrd="0" presId="urn:microsoft.com/office/officeart/2018/2/layout/IconCircleList"/>
    <dgm:cxn modelId="{CC0CA5BE-2F90-401A-B44A-07D31D1E2D99}" type="presParOf" srcId="{4E67829D-7FCD-4238-B478-888D02BAAC2D}" destId="{431C262B-DD29-4254-8A8C-244D46229D5F}" srcOrd="2" destOrd="0" presId="urn:microsoft.com/office/officeart/2018/2/layout/IconCircleList"/>
    <dgm:cxn modelId="{FE91C768-2866-4EE9-8D12-B676BFE82213}" type="presParOf" srcId="{4E67829D-7FCD-4238-B478-888D02BAAC2D}" destId="{C2326CB5-3E42-4390-9313-6A8666AD1A8C}" srcOrd="3" destOrd="0" presId="urn:microsoft.com/office/officeart/2018/2/layout/IconCircleList"/>
    <dgm:cxn modelId="{D5558AB4-10D1-4302-8D2B-75BD9737B4C9}" type="presParOf" srcId="{BCE637F2-85DE-40A1-A572-B1CA91D67590}" destId="{3AA12CF4-79E0-48D5-B1AB-661773AA27CC}" srcOrd="1" destOrd="0" presId="urn:microsoft.com/office/officeart/2018/2/layout/IconCircleList"/>
    <dgm:cxn modelId="{1779661A-96CC-4695-B13E-C64B2AAFD407}" type="presParOf" srcId="{BCE637F2-85DE-40A1-A572-B1CA91D67590}" destId="{74EC2CEF-E669-4C00-B52D-2EA8166EFBD2}" srcOrd="2" destOrd="0" presId="urn:microsoft.com/office/officeart/2018/2/layout/IconCircleList"/>
    <dgm:cxn modelId="{59FB0194-23E0-434F-8059-0D1DD051C44E}" type="presParOf" srcId="{74EC2CEF-E669-4C00-B52D-2EA8166EFBD2}" destId="{550B45B8-2BC6-419B-AB87-83CAC18FF723}" srcOrd="0" destOrd="0" presId="urn:microsoft.com/office/officeart/2018/2/layout/IconCircleList"/>
    <dgm:cxn modelId="{B8FCCFA1-A216-4EB6-8D01-E31E07D871C8}" type="presParOf" srcId="{74EC2CEF-E669-4C00-B52D-2EA8166EFBD2}" destId="{332DCF41-4166-4EF0-B73D-77A05A35B112}" srcOrd="1" destOrd="0" presId="urn:microsoft.com/office/officeart/2018/2/layout/IconCircleList"/>
    <dgm:cxn modelId="{B2886FB2-1E8A-4927-B95A-D32D10FE44BA}" type="presParOf" srcId="{74EC2CEF-E669-4C00-B52D-2EA8166EFBD2}" destId="{8BB212B4-A1E6-42A3-9C0A-A5144126B842}" srcOrd="2" destOrd="0" presId="urn:microsoft.com/office/officeart/2018/2/layout/IconCircleList"/>
    <dgm:cxn modelId="{A4072670-EBE0-4FF5-9F85-D7A861AACCEE}" type="presParOf" srcId="{74EC2CEF-E669-4C00-B52D-2EA8166EFBD2}" destId="{26A463FE-B3E6-43ED-94FA-157C21B39B0D}" srcOrd="3" destOrd="0" presId="urn:microsoft.com/office/officeart/2018/2/layout/IconCircleList"/>
    <dgm:cxn modelId="{9C76DDC0-09A4-4CFC-9EE4-D32E6C08D87B}" type="presParOf" srcId="{BCE637F2-85DE-40A1-A572-B1CA91D67590}" destId="{194A62AB-68E7-4759-AC68-B05874237E1A}" srcOrd="3" destOrd="0" presId="urn:microsoft.com/office/officeart/2018/2/layout/IconCircleList"/>
    <dgm:cxn modelId="{72D8B7DF-6D13-4FF8-B4C3-DEB8550BA0EE}" type="presParOf" srcId="{BCE637F2-85DE-40A1-A572-B1CA91D67590}" destId="{2E13053D-2F9F-4EE6-952D-80A253A638E9}" srcOrd="4" destOrd="0" presId="urn:microsoft.com/office/officeart/2018/2/layout/IconCircleList"/>
    <dgm:cxn modelId="{D2387621-A4D0-4F40-B454-4B18433D5FAF}" type="presParOf" srcId="{2E13053D-2F9F-4EE6-952D-80A253A638E9}" destId="{8CEE2194-F30D-468F-9337-99E1D35872C4}" srcOrd="0" destOrd="0" presId="urn:microsoft.com/office/officeart/2018/2/layout/IconCircleList"/>
    <dgm:cxn modelId="{699DC9AA-383A-4F24-A396-AEFD790D6D0E}" type="presParOf" srcId="{2E13053D-2F9F-4EE6-952D-80A253A638E9}" destId="{1E666FA1-6C8C-43BE-83F5-ECA5C67B45B8}" srcOrd="1" destOrd="0" presId="urn:microsoft.com/office/officeart/2018/2/layout/IconCircleList"/>
    <dgm:cxn modelId="{FB91E5B0-C04E-4250-B5B9-8DEDC8F1F8AF}" type="presParOf" srcId="{2E13053D-2F9F-4EE6-952D-80A253A638E9}" destId="{F25E2DBB-FC30-40D9-9D96-511A0B037D39}" srcOrd="2" destOrd="0" presId="urn:microsoft.com/office/officeart/2018/2/layout/IconCircleList"/>
    <dgm:cxn modelId="{DF3D74CF-056A-4D5F-9661-90F4BAFCB1F2}" type="presParOf" srcId="{2E13053D-2F9F-4EE6-952D-80A253A638E9}" destId="{24623785-30E2-4650-ABA8-E2894332757F}" srcOrd="3" destOrd="0" presId="urn:microsoft.com/office/officeart/2018/2/layout/IconCircleList"/>
    <dgm:cxn modelId="{C7F5A339-B992-49C7-9340-398CFA558C35}" type="presParOf" srcId="{BCE637F2-85DE-40A1-A572-B1CA91D67590}" destId="{C7DF29FC-6C64-4B4C-8C17-D361FAA5A404}" srcOrd="5" destOrd="0" presId="urn:microsoft.com/office/officeart/2018/2/layout/IconCircleList"/>
    <dgm:cxn modelId="{A44D9617-35D7-46DB-A2E2-A71285FD2CB2}" type="presParOf" srcId="{BCE637F2-85DE-40A1-A572-B1CA91D67590}" destId="{55ED4367-6948-4933-BC7E-E21D73C9BDEB}" srcOrd="6" destOrd="0" presId="urn:microsoft.com/office/officeart/2018/2/layout/IconCircleList"/>
    <dgm:cxn modelId="{90990326-B1CA-4DA4-8850-DC0D28F36578}" type="presParOf" srcId="{55ED4367-6948-4933-BC7E-E21D73C9BDEB}" destId="{0C6CFCD3-3909-4952-8BE0-AE5D399CCE39}" srcOrd="0" destOrd="0" presId="urn:microsoft.com/office/officeart/2018/2/layout/IconCircleList"/>
    <dgm:cxn modelId="{E0025600-ED97-457F-BFFF-3AA19DA1783A}" type="presParOf" srcId="{55ED4367-6948-4933-BC7E-E21D73C9BDEB}" destId="{FDB1FDDE-5787-49DB-9035-C8FF588AD693}" srcOrd="1" destOrd="0" presId="urn:microsoft.com/office/officeart/2018/2/layout/IconCircleList"/>
    <dgm:cxn modelId="{87708DBA-43DF-4F40-85D6-C864958BBADB}" type="presParOf" srcId="{55ED4367-6948-4933-BC7E-E21D73C9BDEB}" destId="{6A7F2A31-EC06-4ABF-ADF9-7956DDAD262D}" srcOrd="2" destOrd="0" presId="urn:microsoft.com/office/officeart/2018/2/layout/IconCircleList"/>
    <dgm:cxn modelId="{C2574792-FBE5-404B-9A63-1CFB9CD4C275}" type="presParOf" srcId="{55ED4367-6948-4933-BC7E-E21D73C9BDEB}" destId="{372544D3-F044-419D-8C8C-C898EBF32E54}"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5C967D-3481-4F29-BD4D-DDDF36E29EF6}" type="doc">
      <dgm:prSet loTypeId="urn:microsoft.com/office/officeart/2018/2/layout/IconVerticalSolidList" loCatId="icon" qsTypeId="urn:microsoft.com/office/officeart/2005/8/quickstyle/simple1" qsCatId="simple" csTypeId="urn:microsoft.com/office/officeart/2018/5/colors/Iconchunking_neutralbg_accent4_2" csCatId="accent4" phldr="1"/>
      <dgm:spPr/>
      <dgm:t>
        <a:bodyPr/>
        <a:lstStyle/>
        <a:p>
          <a:endParaRPr lang="en-US"/>
        </a:p>
      </dgm:t>
    </dgm:pt>
    <dgm:pt modelId="{7062E7E0-2554-4196-AB9E-B0CE91A24D3B}">
      <dgm:prSet/>
      <dgm:spPr/>
      <dgm:t>
        <a:bodyPr/>
        <a:lstStyle/>
        <a:p>
          <a:pPr>
            <a:lnSpc>
              <a:spcPct val="100000"/>
            </a:lnSpc>
          </a:pPr>
          <a:r>
            <a:rPr lang="en-CA" dirty="0"/>
            <a:t>Achieved approximately 67% accuracy on the test set in initial run</a:t>
          </a:r>
          <a:endParaRPr lang="en-US" dirty="0"/>
        </a:p>
      </dgm:t>
    </dgm:pt>
    <dgm:pt modelId="{0F18E876-4FBA-4DD4-8EAE-3A1EE55407B9}" type="parTrans" cxnId="{21A2B2D1-B0A8-4680-868F-B4F4DB38C96F}">
      <dgm:prSet/>
      <dgm:spPr/>
      <dgm:t>
        <a:bodyPr/>
        <a:lstStyle/>
        <a:p>
          <a:endParaRPr lang="en-US"/>
        </a:p>
      </dgm:t>
    </dgm:pt>
    <dgm:pt modelId="{D945AAD1-E085-4968-A0B0-23C4C8E1660C}" type="sibTrans" cxnId="{21A2B2D1-B0A8-4680-868F-B4F4DB38C96F}">
      <dgm:prSet/>
      <dgm:spPr/>
      <dgm:t>
        <a:bodyPr/>
        <a:lstStyle/>
        <a:p>
          <a:endParaRPr lang="en-US"/>
        </a:p>
      </dgm:t>
    </dgm:pt>
    <dgm:pt modelId="{682CC8FF-E70E-4B27-A7C4-0C9129274D0D}">
      <dgm:prSet/>
      <dgm:spPr/>
      <dgm:t>
        <a:bodyPr/>
        <a:lstStyle/>
        <a:p>
          <a:pPr>
            <a:lnSpc>
              <a:spcPct val="100000"/>
            </a:lnSpc>
          </a:pPr>
          <a:r>
            <a:rPr lang="en-CA" dirty="0"/>
            <a:t>Improved accuracy to 71% after under-sampling training set and performing random search for optimal C and gamma values</a:t>
          </a:r>
          <a:endParaRPr lang="en-US" dirty="0"/>
        </a:p>
      </dgm:t>
    </dgm:pt>
    <dgm:pt modelId="{33E784C4-C1A5-4961-B1D8-83863AD1CC83}" type="parTrans" cxnId="{D6A7B990-2B40-474A-AC15-F79529F11AA3}">
      <dgm:prSet/>
      <dgm:spPr/>
      <dgm:t>
        <a:bodyPr/>
        <a:lstStyle/>
        <a:p>
          <a:endParaRPr lang="en-US"/>
        </a:p>
      </dgm:t>
    </dgm:pt>
    <dgm:pt modelId="{8019C2D9-F70D-4B15-A580-E6E6962F878C}" type="sibTrans" cxnId="{D6A7B990-2B40-474A-AC15-F79529F11AA3}">
      <dgm:prSet/>
      <dgm:spPr/>
      <dgm:t>
        <a:bodyPr/>
        <a:lstStyle/>
        <a:p>
          <a:endParaRPr lang="en-US"/>
        </a:p>
      </dgm:t>
    </dgm:pt>
    <dgm:pt modelId="{3E3DB129-B751-445C-8E65-DFDCC7C948EE}">
      <dgm:prSet/>
      <dgm:spPr/>
      <dgm:t>
        <a:bodyPr/>
        <a:lstStyle/>
        <a:p>
          <a:pPr>
            <a:lnSpc>
              <a:spcPct val="100000"/>
            </a:lnSpc>
          </a:pPr>
          <a:r>
            <a:rPr lang="en-CA" dirty="0"/>
            <a:t>Accuracy may have been further improved by combining extra image set with training set</a:t>
          </a:r>
          <a:endParaRPr lang="en-US" dirty="0"/>
        </a:p>
      </dgm:t>
    </dgm:pt>
    <dgm:pt modelId="{EDA53961-EC0B-49B8-B5B3-BA4B9955FA2E}" type="sibTrans" cxnId="{F041DC8E-96B8-4CD7-959B-0F8AD802B119}">
      <dgm:prSet/>
      <dgm:spPr/>
      <dgm:t>
        <a:bodyPr/>
        <a:lstStyle/>
        <a:p>
          <a:endParaRPr lang="en-US"/>
        </a:p>
      </dgm:t>
    </dgm:pt>
    <dgm:pt modelId="{459DB500-3956-43A4-8271-682EB531C893}" type="parTrans" cxnId="{F041DC8E-96B8-4CD7-959B-0F8AD802B119}">
      <dgm:prSet/>
      <dgm:spPr/>
      <dgm:t>
        <a:bodyPr/>
        <a:lstStyle/>
        <a:p>
          <a:endParaRPr lang="en-US"/>
        </a:p>
      </dgm:t>
    </dgm:pt>
    <dgm:pt modelId="{5FC1EBCB-CD41-4A86-B266-4AA25596770F}" type="pres">
      <dgm:prSet presAssocID="{725C967D-3481-4F29-BD4D-DDDF36E29EF6}" presName="root" presStyleCnt="0">
        <dgm:presLayoutVars>
          <dgm:dir/>
          <dgm:resizeHandles val="exact"/>
        </dgm:presLayoutVars>
      </dgm:prSet>
      <dgm:spPr/>
    </dgm:pt>
    <dgm:pt modelId="{57BD33F8-356D-4FBB-903A-BCA47EDEAA66}" type="pres">
      <dgm:prSet presAssocID="{7062E7E0-2554-4196-AB9E-B0CE91A24D3B}" presName="compNode" presStyleCnt="0"/>
      <dgm:spPr/>
    </dgm:pt>
    <dgm:pt modelId="{4B85ADF1-90A9-4D3C-B585-9047659FB942}" type="pres">
      <dgm:prSet presAssocID="{7062E7E0-2554-4196-AB9E-B0CE91A24D3B}" presName="bgRect" presStyleLbl="bgShp" presStyleIdx="0" presStyleCnt="3"/>
      <dgm:spPr/>
    </dgm:pt>
    <dgm:pt modelId="{9029775D-3264-4F53-9842-B734360A0420}" type="pres">
      <dgm:prSet presAssocID="{7062E7E0-2554-4196-AB9E-B0CE91A24D3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2A78869E-2AAE-40C4-B8FE-3233D8A4DD12}" type="pres">
      <dgm:prSet presAssocID="{7062E7E0-2554-4196-AB9E-B0CE91A24D3B}" presName="spaceRect" presStyleCnt="0"/>
      <dgm:spPr/>
    </dgm:pt>
    <dgm:pt modelId="{BEE604B4-C2F4-4AAF-AA28-F665383BE451}" type="pres">
      <dgm:prSet presAssocID="{7062E7E0-2554-4196-AB9E-B0CE91A24D3B}" presName="parTx" presStyleLbl="revTx" presStyleIdx="0" presStyleCnt="3">
        <dgm:presLayoutVars>
          <dgm:chMax val="0"/>
          <dgm:chPref val="0"/>
        </dgm:presLayoutVars>
      </dgm:prSet>
      <dgm:spPr/>
    </dgm:pt>
    <dgm:pt modelId="{5FD2B5EB-BD49-4A7F-909C-FC7F58EC8DB8}" type="pres">
      <dgm:prSet presAssocID="{D945AAD1-E085-4968-A0B0-23C4C8E1660C}" presName="sibTrans" presStyleCnt="0"/>
      <dgm:spPr/>
    </dgm:pt>
    <dgm:pt modelId="{16565E02-B1A8-4C43-A517-4A36579C8A6C}" type="pres">
      <dgm:prSet presAssocID="{682CC8FF-E70E-4B27-A7C4-0C9129274D0D}" presName="compNode" presStyleCnt="0"/>
      <dgm:spPr/>
    </dgm:pt>
    <dgm:pt modelId="{7D82D8C0-62FF-47ED-BA53-48142A04AC3A}" type="pres">
      <dgm:prSet presAssocID="{682CC8FF-E70E-4B27-A7C4-0C9129274D0D}" presName="bgRect" presStyleLbl="bgShp" presStyleIdx="1" presStyleCnt="3"/>
      <dgm:spPr/>
    </dgm:pt>
    <dgm:pt modelId="{5F43790D-9828-4A62-AEBC-2462252C8CE3}" type="pres">
      <dgm:prSet presAssocID="{682CC8FF-E70E-4B27-A7C4-0C9129274D0D}"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gnifying glass"/>
        </a:ext>
      </dgm:extLst>
    </dgm:pt>
    <dgm:pt modelId="{AAD3E1F5-2804-471E-B47D-A4F6593717B3}" type="pres">
      <dgm:prSet presAssocID="{682CC8FF-E70E-4B27-A7C4-0C9129274D0D}" presName="spaceRect" presStyleCnt="0"/>
      <dgm:spPr/>
    </dgm:pt>
    <dgm:pt modelId="{2B26E586-1DDA-4BBC-971B-58DA4F9DE09D}" type="pres">
      <dgm:prSet presAssocID="{682CC8FF-E70E-4B27-A7C4-0C9129274D0D}" presName="parTx" presStyleLbl="revTx" presStyleIdx="1" presStyleCnt="3">
        <dgm:presLayoutVars>
          <dgm:chMax val="0"/>
          <dgm:chPref val="0"/>
        </dgm:presLayoutVars>
      </dgm:prSet>
      <dgm:spPr/>
    </dgm:pt>
    <dgm:pt modelId="{24D95A1F-0FAF-4E0A-AE0A-4F5BF82BA812}" type="pres">
      <dgm:prSet presAssocID="{8019C2D9-F70D-4B15-A580-E6E6962F878C}" presName="sibTrans" presStyleCnt="0"/>
      <dgm:spPr/>
    </dgm:pt>
    <dgm:pt modelId="{DC7B51D1-27C6-4F4D-98C0-AF2DB3B6C88E}" type="pres">
      <dgm:prSet presAssocID="{3E3DB129-B751-445C-8E65-DFDCC7C948EE}" presName="compNode" presStyleCnt="0"/>
      <dgm:spPr/>
    </dgm:pt>
    <dgm:pt modelId="{25FCFBF5-25E8-43B7-8406-251543A1145A}" type="pres">
      <dgm:prSet presAssocID="{3E3DB129-B751-445C-8E65-DFDCC7C948EE}" presName="bgRect" presStyleLbl="bgShp" presStyleIdx="2" presStyleCnt="3"/>
      <dgm:spPr/>
    </dgm:pt>
    <dgm:pt modelId="{15381DFD-393B-4CC6-847F-D6BC6788FC56}" type="pres">
      <dgm:prSet presAssocID="{3E3DB129-B751-445C-8E65-DFDCC7C948E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CB2C104B-24A1-4797-BAE6-ED9017F533F9}" type="pres">
      <dgm:prSet presAssocID="{3E3DB129-B751-445C-8E65-DFDCC7C948EE}" presName="spaceRect" presStyleCnt="0"/>
      <dgm:spPr/>
    </dgm:pt>
    <dgm:pt modelId="{131CE111-EF6C-4198-8258-19859B1336C3}" type="pres">
      <dgm:prSet presAssocID="{3E3DB129-B751-445C-8E65-DFDCC7C948EE}" presName="parTx" presStyleLbl="revTx" presStyleIdx="2" presStyleCnt="3">
        <dgm:presLayoutVars>
          <dgm:chMax val="0"/>
          <dgm:chPref val="0"/>
        </dgm:presLayoutVars>
      </dgm:prSet>
      <dgm:spPr/>
    </dgm:pt>
  </dgm:ptLst>
  <dgm:cxnLst>
    <dgm:cxn modelId="{37D7002E-38B7-4849-B05E-A88AF8875B9C}" type="presOf" srcId="{3E3DB129-B751-445C-8E65-DFDCC7C948EE}" destId="{131CE111-EF6C-4198-8258-19859B1336C3}" srcOrd="0" destOrd="0" presId="urn:microsoft.com/office/officeart/2018/2/layout/IconVerticalSolidList"/>
    <dgm:cxn modelId="{0D731E2E-3FC9-4FE7-A021-0818C65F6D5B}" type="presOf" srcId="{682CC8FF-E70E-4B27-A7C4-0C9129274D0D}" destId="{2B26E586-1DDA-4BBC-971B-58DA4F9DE09D}" srcOrd="0" destOrd="0" presId="urn:microsoft.com/office/officeart/2018/2/layout/IconVerticalSolidList"/>
    <dgm:cxn modelId="{C5D1612E-987E-45A1-9316-3C2B3C7D79C5}" type="presOf" srcId="{725C967D-3481-4F29-BD4D-DDDF36E29EF6}" destId="{5FC1EBCB-CD41-4A86-B266-4AA25596770F}" srcOrd="0" destOrd="0" presId="urn:microsoft.com/office/officeart/2018/2/layout/IconVerticalSolidList"/>
    <dgm:cxn modelId="{F041DC8E-96B8-4CD7-959B-0F8AD802B119}" srcId="{725C967D-3481-4F29-BD4D-DDDF36E29EF6}" destId="{3E3DB129-B751-445C-8E65-DFDCC7C948EE}" srcOrd="2" destOrd="0" parTransId="{459DB500-3956-43A4-8271-682EB531C893}" sibTransId="{EDA53961-EC0B-49B8-B5B3-BA4B9955FA2E}"/>
    <dgm:cxn modelId="{D6A7B990-2B40-474A-AC15-F79529F11AA3}" srcId="{725C967D-3481-4F29-BD4D-DDDF36E29EF6}" destId="{682CC8FF-E70E-4B27-A7C4-0C9129274D0D}" srcOrd="1" destOrd="0" parTransId="{33E784C4-C1A5-4961-B1D8-83863AD1CC83}" sibTransId="{8019C2D9-F70D-4B15-A580-E6E6962F878C}"/>
    <dgm:cxn modelId="{EDBD659B-1435-42E4-9835-E4D8BD18EC06}" type="presOf" srcId="{7062E7E0-2554-4196-AB9E-B0CE91A24D3B}" destId="{BEE604B4-C2F4-4AAF-AA28-F665383BE451}" srcOrd="0" destOrd="0" presId="urn:microsoft.com/office/officeart/2018/2/layout/IconVerticalSolidList"/>
    <dgm:cxn modelId="{21A2B2D1-B0A8-4680-868F-B4F4DB38C96F}" srcId="{725C967D-3481-4F29-BD4D-DDDF36E29EF6}" destId="{7062E7E0-2554-4196-AB9E-B0CE91A24D3B}" srcOrd="0" destOrd="0" parTransId="{0F18E876-4FBA-4DD4-8EAE-3A1EE55407B9}" sibTransId="{D945AAD1-E085-4968-A0B0-23C4C8E1660C}"/>
    <dgm:cxn modelId="{FDC70EF7-0576-4D45-8D65-7F7EDD6FDB07}" type="presParOf" srcId="{5FC1EBCB-CD41-4A86-B266-4AA25596770F}" destId="{57BD33F8-356D-4FBB-903A-BCA47EDEAA66}" srcOrd="0" destOrd="0" presId="urn:microsoft.com/office/officeart/2018/2/layout/IconVerticalSolidList"/>
    <dgm:cxn modelId="{8D0623B9-9384-4EAD-ADCD-E2207C6FD19B}" type="presParOf" srcId="{57BD33F8-356D-4FBB-903A-BCA47EDEAA66}" destId="{4B85ADF1-90A9-4D3C-B585-9047659FB942}" srcOrd="0" destOrd="0" presId="urn:microsoft.com/office/officeart/2018/2/layout/IconVerticalSolidList"/>
    <dgm:cxn modelId="{8BB4DF91-3CAE-4C43-AFDC-90E6A9CD6363}" type="presParOf" srcId="{57BD33F8-356D-4FBB-903A-BCA47EDEAA66}" destId="{9029775D-3264-4F53-9842-B734360A0420}" srcOrd="1" destOrd="0" presId="urn:microsoft.com/office/officeart/2018/2/layout/IconVerticalSolidList"/>
    <dgm:cxn modelId="{45DB33CC-8CC5-4E30-AD2A-0A4C2B4E724A}" type="presParOf" srcId="{57BD33F8-356D-4FBB-903A-BCA47EDEAA66}" destId="{2A78869E-2AAE-40C4-B8FE-3233D8A4DD12}" srcOrd="2" destOrd="0" presId="urn:microsoft.com/office/officeart/2018/2/layout/IconVerticalSolidList"/>
    <dgm:cxn modelId="{956A77A6-D51B-4DF0-8153-650CEB26C485}" type="presParOf" srcId="{57BD33F8-356D-4FBB-903A-BCA47EDEAA66}" destId="{BEE604B4-C2F4-4AAF-AA28-F665383BE451}" srcOrd="3" destOrd="0" presId="urn:microsoft.com/office/officeart/2018/2/layout/IconVerticalSolidList"/>
    <dgm:cxn modelId="{F2283194-84CF-4023-8F7A-08F155C27699}" type="presParOf" srcId="{5FC1EBCB-CD41-4A86-B266-4AA25596770F}" destId="{5FD2B5EB-BD49-4A7F-909C-FC7F58EC8DB8}" srcOrd="1" destOrd="0" presId="urn:microsoft.com/office/officeart/2018/2/layout/IconVerticalSolidList"/>
    <dgm:cxn modelId="{20E1F2F3-2971-4F60-BBDE-D57BF5B2CEDE}" type="presParOf" srcId="{5FC1EBCB-CD41-4A86-B266-4AA25596770F}" destId="{16565E02-B1A8-4C43-A517-4A36579C8A6C}" srcOrd="2" destOrd="0" presId="urn:microsoft.com/office/officeart/2018/2/layout/IconVerticalSolidList"/>
    <dgm:cxn modelId="{6B37470B-900E-48BF-A3D8-94554BA9943E}" type="presParOf" srcId="{16565E02-B1A8-4C43-A517-4A36579C8A6C}" destId="{7D82D8C0-62FF-47ED-BA53-48142A04AC3A}" srcOrd="0" destOrd="0" presId="urn:microsoft.com/office/officeart/2018/2/layout/IconVerticalSolidList"/>
    <dgm:cxn modelId="{54A6CDA8-DF17-4243-8C63-6FF29B95DEE6}" type="presParOf" srcId="{16565E02-B1A8-4C43-A517-4A36579C8A6C}" destId="{5F43790D-9828-4A62-AEBC-2462252C8CE3}" srcOrd="1" destOrd="0" presId="urn:microsoft.com/office/officeart/2018/2/layout/IconVerticalSolidList"/>
    <dgm:cxn modelId="{FA10631D-6829-471A-B3DC-21A1AE342150}" type="presParOf" srcId="{16565E02-B1A8-4C43-A517-4A36579C8A6C}" destId="{AAD3E1F5-2804-471E-B47D-A4F6593717B3}" srcOrd="2" destOrd="0" presId="urn:microsoft.com/office/officeart/2018/2/layout/IconVerticalSolidList"/>
    <dgm:cxn modelId="{A783431B-361E-4D48-BE0B-26A978F38B9D}" type="presParOf" srcId="{16565E02-B1A8-4C43-A517-4A36579C8A6C}" destId="{2B26E586-1DDA-4BBC-971B-58DA4F9DE09D}" srcOrd="3" destOrd="0" presId="urn:microsoft.com/office/officeart/2018/2/layout/IconVerticalSolidList"/>
    <dgm:cxn modelId="{15F0277D-5473-49FF-A531-71EDCAEB242D}" type="presParOf" srcId="{5FC1EBCB-CD41-4A86-B266-4AA25596770F}" destId="{24D95A1F-0FAF-4E0A-AE0A-4F5BF82BA812}" srcOrd="3" destOrd="0" presId="urn:microsoft.com/office/officeart/2018/2/layout/IconVerticalSolidList"/>
    <dgm:cxn modelId="{6D86EBAA-133F-4791-ABEA-2410B515C923}" type="presParOf" srcId="{5FC1EBCB-CD41-4A86-B266-4AA25596770F}" destId="{DC7B51D1-27C6-4F4D-98C0-AF2DB3B6C88E}" srcOrd="4" destOrd="0" presId="urn:microsoft.com/office/officeart/2018/2/layout/IconVerticalSolidList"/>
    <dgm:cxn modelId="{F90A0F79-72B9-47DA-982F-84C6C3473277}" type="presParOf" srcId="{DC7B51D1-27C6-4F4D-98C0-AF2DB3B6C88E}" destId="{25FCFBF5-25E8-43B7-8406-251543A1145A}" srcOrd="0" destOrd="0" presId="urn:microsoft.com/office/officeart/2018/2/layout/IconVerticalSolidList"/>
    <dgm:cxn modelId="{6F213467-5D8D-40F0-A61A-62C2FD574123}" type="presParOf" srcId="{DC7B51D1-27C6-4F4D-98C0-AF2DB3B6C88E}" destId="{15381DFD-393B-4CC6-847F-D6BC6788FC56}" srcOrd="1" destOrd="0" presId="urn:microsoft.com/office/officeart/2018/2/layout/IconVerticalSolidList"/>
    <dgm:cxn modelId="{D88A33AE-C8BA-40A2-A2FC-3C45A56DBC9E}" type="presParOf" srcId="{DC7B51D1-27C6-4F4D-98C0-AF2DB3B6C88E}" destId="{CB2C104B-24A1-4797-BAE6-ED9017F533F9}" srcOrd="2" destOrd="0" presId="urn:microsoft.com/office/officeart/2018/2/layout/IconVerticalSolidList"/>
    <dgm:cxn modelId="{9EE3C006-0E11-4818-915B-DDD9853688B2}" type="presParOf" srcId="{DC7B51D1-27C6-4F4D-98C0-AF2DB3B6C88E}" destId="{131CE111-EF6C-4198-8258-19859B1336C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D40BC0BF-FCE7-4374-9022-B35FC05BABDE}"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67317650-6B1F-468B-BFD6-492BD70CD386}">
      <dgm:prSet custT="1"/>
      <dgm:spPr/>
      <dgm:t>
        <a:bodyPr/>
        <a:lstStyle/>
        <a:p>
          <a:r>
            <a:rPr lang="en-CA" sz="2400" dirty="0"/>
            <a:t>Both K-nearest neighbors and logistic regression, although had somewhat decent training accuracy (70%), sported very low test accuracies (&lt;50%)</a:t>
          </a:r>
          <a:endParaRPr lang="en-US" sz="2400" dirty="0"/>
        </a:p>
      </dgm:t>
    </dgm:pt>
    <dgm:pt modelId="{0D19AB83-34A9-4419-9B14-99F04BE58B02}" type="parTrans" cxnId="{FD056A34-8C9B-492B-90E5-FDB278BAC490}">
      <dgm:prSet/>
      <dgm:spPr/>
      <dgm:t>
        <a:bodyPr/>
        <a:lstStyle/>
        <a:p>
          <a:endParaRPr lang="en-US"/>
        </a:p>
      </dgm:t>
    </dgm:pt>
    <dgm:pt modelId="{14A0090B-1BF9-4323-B136-2F9538267E46}" type="sibTrans" cxnId="{FD056A34-8C9B-492B-90E5-FDB278BAC490}">
      <dgm:prSet/>
      <dgm:spPr/>
      <dgm:t>
        <a:bodyPr/>
        <a:lstStyle/>
        <a:p>
          <a:endParaRPr lang="en-US"/>
        </a:p>
      </dgm:t>
    </dgm:pt>
    <dgm:pt modelId="{56643D16-D520-485D-91E3-321F79B0A1AA}">
      <dgm:prSet custT="1"/>
      <dgm:spPr/>
      <dgm:t>
        <a:bodyPr/>
        <a:lstStyle/>
        <a:p>
          <a:r>
            <a:rPr lang="en-CA" sz="2400" dirty="0"/>
            <a:t>Did not search for optimal k parameter due to long processing time</a:t>
          </a:r>
          <a:endParaRPr lang="en-US" sz="2400" dirty="0"/>
        </a:p>
      </dgm:t>
    </dgm:pt>
    <dgm:pt modelId="{EBAEB010-1628-45E1-8DCB-F7B07972220E}" type="parTrans" cxnId="{1B68AA8A-144F-45CA-87AD-9F4B77EAD462}">
      <dgm:prSet/>
      <dgm:spPr/>
      <dgm:t>
        <a:bodyPr/>
        <a:lstStyle/>
        <a:p>
          <a:endParaRPr lang="en-US"/>
        </a:p>
      </dgm:t>
    </dgm:pt>
    <dgm:pt modelId="{7935AACF-B356-4730-BBE8-111584866422}" type="sibTrans" cxnId="{1B68AA8A-144F-45CA-87AD-9F4B77EAD462}">
      <dgm:prSet/>
      <dgm:spPr/>
      <dgm:t>
        <a:bodyPr/>
        <a:lstStyle/>
        <a:p>
          <a:endParaRPr lang="en-US"/>
        </a:p>
      </dgm:t>
    </dgm:pt>
    <dgm:pt modelId="{136B178F-AB73-4737-AC73-6E6A08D8A5E0}">
      <dgm:prSet custT="1"/>
      <dgm:spPr/>
      <dgm:t>
        <a:bodyPr/>
        <a:lstStyle/>
        <a:p>
          <a:r>
            <a:rPr lang="en-CA" sz="2400" dirty="0"/>
            <a:t>From confusion matrix, a majority of misclassifications had result of “1”</a:t>
          </a:r>
          <a:endParaRPr lang="en-US" sz="2400" dirty="0"/>
        </a:p>
      </dgm:t>
    </dgm:pt>
    <dgm:pt modelId="{2DD18E45-1958-4945-95B3-618924A90AD8}" type="parTrans" cxnId="{98815B3E-3202-4EDF-9C72-8BA61AD5777B}">
      <dgm:prSet/>
      <dgm:spPr/>
      <dgm:t>
        <a:bodyPr/>
        <a:lstStyle/>
        <a:p>
          <a:endParaRPr lang="en-US"/>
        </a:p>
      </dgm:t>
    </dgm:pt>
    <dgm:pt modelId="{5FF2AD72-415A-4AA4-BC0F-E4A1D1FA343C}" type="sibTrans" cxnId="{98815B3E-3202-4EDF-9C72-8BA61AD5777B}">
      <dgm:prSet/>
      <dgm:spPr/>
      <dgm:t>
        <a:bodyPr/>
        <a:lstStyle/>
        <a:p>
          <a:endParaRPr lang="en-US"/>
        </a:p>
      </dgm:t>
    </dgm:pt>
    <dgm:pt modelId="{BD3F55C9-612A-4DB9-8940-415912E720C9}">
      <dgm:prSet custT="1"/>
      <dgm:spPr/>
      <dgm:t>
        <a:bodyPr/>
        <a:lstStyle/>
        <a:p>
          <a:r>
            <a:rPr lang="en-CA" sz="2400" dirty="0"/>
            <a:t>Some 6’s were misclassified as 8’s</a:t>
          </a:r>
          <a:endParaRPr lang="en-US" sz="2400" dirty="0"/>
        </a:p>
      </dgm:t>
    </dgm:pt>
    <dgm:pt modelId="{4184085E-893D-4377-B8D7-8400319B2256}" type="parTrans" cxnId="{6ACF0C6A-4DA9-48AB-9C42-03538854AC03}">
      <dgm:prSet/>
      <dgm:spPr/>
      <dgm:t>
        <a:bodyPr/>
        <a:lstStyle/>
        <a:p>
          <a:endParaRPr lang="en-US"/>
        </a:p>
      </dgm:t>
    </dgm:pt>
    <dgm:pt modelId="{A55ED2B6-AD63-403B-9FF8-82514EA661EE}" type="sibTrans" cxnId="{6ACF0C6A-4DA9-48AB-9C42-03538854AC03}">
      <dgm:prSet/>
      <dgm:spPr/>
      <dgm:t>
        <a:bodyPr/>
        <a:lstStyle/>
        <a:p>
          <a:endParaRPr lang="en-US"/>
        </a:p>
      </dgm:t>
    </dgm:pt>
    <dgm:pt modelId="{C90AA6F6-4ADC-406F-9E8A-51A52273D4D6}">
      <dgm:prSet custT="1"/>
      <dgm:spPr/>
      <dgm:t>
        <a:bodyPr/>
        <a:lstStyle/>
        <a:p>
          <a:r>
            <a:rPr lang="en-CA" sz="2400" dirty="0"/>
            <a:t>Stacking these models with SVC and random forest improved accuracy, but was much worse than just SVC + random forest</a:t>
          </a:r>
          <a:endParaRPr lang="en-US" sz="2400" dirty="0"/>
        </a:p>
      </dgm:t>
    </dgm:pt>
    <dgm:pt modelId="{B8C239FE-547B-4FE6-9208-548E5B9D490C}" type="parTrans" cxnId="{6B78DDE2-2C70-4EB0-A831-62783C622707}">
      <dgm:prSet/>
      <dgm:spPr/>
      <dgm:t>
        <a:bodyPr/>
        <a:lstStyle/>
        <a:p>
          <a:endParaRPr lang="en-US"/>
        </a:p>
      </dgm:t>
    </dgm:pt>
    <dgm:pt modelId="{5FF20A5A-838B-45DC-BEDA-1985286A5358}" type="sibTrans" cxnId="{6B78DDE2-2C70-4EB0-A831-62783C622707}">
      <dgm:prSet/>
      <dgm:spPr/>
      <dgm:t>
        <a:bodyPr/>
        <a:lstStyle/>
        <a:p>
          <a:endParaRPr lang="en-US"/>
        </a:p>
      </dgm:t>
    </dgm:pt>
    <dgm:pt modelId="{845C0D1D-4D70-451B-AC37-19E35D7607F0}" type="pres">
      <dgm:prSet presAssocID="{D40BC0BF-FCE7-4374-9022-B35FC05BABDE}" presName="root" presStyleCnt="0">
        <dgm:presLayoutVars>
          <dgm:dir/>
          <dgm:resizeHandles val="exact"/>
        </dgm:presLayoutVars>
      </dgm:prSet>
      <dgm:spPr/>
    </dgm:pt>
    <dgm:pt modelId="{2A497B1D-598B-446B-85F4-926EB26105C6}" type="pres">
      <dgm:prSet presAssocID="{67317650-6B1F-468B-BFD6-492BD70CD386}" presName="compNode" presStyleCnt="0"/>
      <dgm:spPr/>
    </dgm:pt>
    <dgm:pt modelId="{0D0C08BC-14FF-4365-AEF6-1A3CB4CC57EB}" type="pres">
      <dgm:prSet presAssocID="{67317650-6B1F-468B-BFD6-492BD70CD386}" presName="bgRect" presStyleLbl="bgShp" presStyleIdx="0" presStyleCnt="5" custScaleY="303251"/>
      <dgm:spPr/>
    </dgm:pt>
    <dgm:pt modelId="{3A88E433-5D09-4B7A-AD87-6ED17DCE55C1}" type="pres">
      <dgm:prSet presAssocID="{67317650-6B1F-468B-BFD6-492BD70CD38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ownward trend"/>
        </a:ext>
      </dgm:extLst>
    </dgm:pt>
    <dgm:pt modelId="{0F6E4FE1-CCD4-40D2-856F-F10A0594634D}" type="pres">
      <dgm:prSet presAssocID="{67317650-6B1F-468B-BFD6-492BD70CD386}" presName="spaceRect" presStyleCnt="0"/>
      <dgm:spPr/>
    </dgm:pt>
    <dgm:pt modelId="{068DDADF-6F0C-4BCD-957A-FF52537D8C33}" type="pres">
      <dgm:prSet presAssocID="{67317650-6B1F-468B-BFD6-492BD70CD386}" presName="parTx" presStyleLbl="revTx" presStyleIdx="0" presStyleCnt="5">
        <dgm:presLayoutVars>
          <dgm:chMax val="0"/>
          <dgm:chPref val="0"/>
        </dgm:presLayoutVars>
      </dgm:prSet>
      <dgm:spPr/>
    </dgm:pt>
    <dgm:pt modelId="{6C1C6D57-EDF4-4DF6-9653-121FE68BE693}" type="pres">
      <dgm:prSet presAssocID="{14A0090B-1BF9-4323-B136-2F9538267E46}" presName="sibTrans" presStyleCnt="0"/>
      <dgm:spPr/>
    </dgm:pt>
    <dgm:pt modelId="{F467DA3D-45D4-4CB1-9ADB-6EFBEC7E761C}" type="pres">
      <dgm:prSet presAssocID="{56643D16-D520-485D-91E3-321F79B0A1AA}" presName="compNode" presStyleCnt="0"/>
      <dgm:spPr/>
    </dgm:pt>
    <dgm:pt modelId="{12631896-34D6-4A82-B099-429409C9FE31}" type="pres">
      <dgm:prSet presAssocID="{56643D16-D520-485D-91E3-321F79B0A1AA}" presName="bgRect" presStyleLbl="bgShp" presStyleIdx="1" presStyleCnt="5"/>
      <dgm:spPr/>
    </dgm:pt>
    <dgm:pt modelId="{42EADCC5-717F-467A-9652-6963AEB2DBBA}" type="pres">
      <dgm:prSet presAssocID="{56643D16-D520-485D-91E3-321F79B0A1A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6DDC06A8-8D77-4CA7-AFF2-659EFF3E672A}" type="pres">
      <dgm:prSet presAssocID="{56643D16-D520-485D-91E3-321F79B0A1AA}" presName="spaceRect" presStyleCnt="0"/>
      <dgm:spPr/>
    </dgm:pt>
    <dgm:pt modelId="{E0941268-BEB6-4D81-BFC3-9C92E254DF50}" type="pres">
      <dgm:prSet presAssocID="{56643D16-D520-485D-91E3-321F79B0A1AA}" presName="parTx" presStyleLbl="revTx" presStyleIdx="1" presStyleCnt="5" custLinFactNeighborX="-31" custLinFactNeighborY="-18023">
        <dgm:presLayoutVars>
          <dgm:chMax val="0"/>
          <dgm:chPref val="0"/>
        </dgm:presLayoutVars>
      </dgm:prSet>
      <dgm:spPr/>
    </dgm:pt>
    <dgm:pt modelId="{F32C5687-2E79-4F6B-BD1A-138C34ACD9A2}" type="pres">
      <dgm:prSet presAssocID="{7935AACF-B356-4730-BBE8-111584866422}" presName="sibTrans" presStyleCnt="0"/>
      <dgm:spPr/>
    </dgm:pt>
    <dgm:pt modelId="{25645012-41EF-4320-98BB-53228479E73A}" type="pres">
      <dgm:prSet presAssocID="{136B178F-AB73-4737-AC73-6E6A08D8A5E0}" presName="compNode" presStyleCnt="0"/>
      <dgm:spPr/>
    </dgm:pt>
    <dgm:pt modelId="{F3634BF4-B20C-462E-927A-1A2B2B2297F3}" type="pres">
      <dgm:prSet presAssocID="{136B178F-AB73-4737-AC73-6E6A08D8A5E0}" presName="bgRect" presStyleLbl="bgShp" presStyleIdx="2" presStyleCnt="5"/>
      <dgm:spPr/>
    </dgm:pt>
    <dgm:pt modelId="{42B5EFCE-0940-4BE8-8AB1-332093B7C72C}" type="pres">
      <dgm:prSet presAssocID="{136B178F-AB73-4737-AC73-6E6A08D8A5E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Table"/>
        </a:ext>
      </dgm:extLst>
    </dgm:pt>
    <dgm:pt modelId="{28F04C07-71BE-4B8A-B43D-555255DB2B44}" type="pres">
      <dgm:prSet presAssocID="{136B178F-AB73-4737-AC73-6E6A08D8A5E0}" presName="spaceRect" presStyleCnt="0"/>
      <dgm:spPr/>
    </dgm:pt>
    <dgm:pt modelId="{AFA0F0E5-4B97-48E5-B4E7-9E76BCD30F14}" type="pres">
      <dgm:prSet presAssocID="{136B178F-AB73-4737-AC73-6E6A08D8A5E0}" presName="parTx" presStyleLbl="revTx" presStyleIdx="2" presStyleCnt="5" custLinFactNeighborX="-31" custLinFactNeighborY="-18381">
        <dgm:presLayoutVars>
          <dgm:chMax val="0"/>
          <dgm:chPref val="0"/>
        </dgm:presLayoutVars>
      </dgm:prSet>
      <dgm:spPr/>
    </dgm:pt>
    <dgm:pt modelId="{F2061BC3-A859-45B0-B6AD-519ADB18C702}" type="pres">
      <dgm:prSet presAssocID="{5FF2AD72-415A-4AA4-BC0F-E4A1D1FA343C}" presName="sibTrans" presStyleCnt="0"/>
      <dgm:spPr/>
    </dgm:pt>
    <dgm:pt modelId="{ECD6AA62-97DE-4C0E-BF61-CCF1E8FA7DF5}" type="pres">
      <dgm:prSet presAssocID="{BD3F55C9-612A-4DB9-8940-415912E720C9}" presName="compNode" presStyleCnt="0"/>
      <dgm:spPr/>
    </dgm:pt>
    <dgm:pt modelId="{702E4C76-FF61-447F-A3EA-A777EDAEA6CE}" type="pres">
      <dgm:prSet presAssocID="{BD3F55C9-612A-4DB9-8940-415912E720C9}" presName="bgRect" presStyleLbl="bgShp" presStyleIdx="3" presStyleCnt="5" custLinFactNeighborX="27284" custLinFactNeighborY="2738"/>
      <dgm:spPr/>
    </dgm:pt>
    <dgm:pt modelId="{75791F80-145C-4CFB-9713-E14CEC776B36}" type="pres">
      <dgm:prSet presAssocID="{BD3F55C9-612A-4DB9-8940-415912E720C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Bug under magnifying glass"/>
        </a:ext>
      </dgm:extLst>
    </dgm:pt>
    <dgm:pt modelId="{A1EB480D-EAA1-40D6-9477-1CF81C1F0CC3}" type="pres">
      <dgm:prSet presAssocID="{BD3F55C9-612A-4DB9-8940-415912E720C9}" presName="spaceRect" presStyleCnt="0"/>
      <dgm:spPr/>
    </dgm:pt>
    <dgm:pt modelId="{731A667C-5E2D-4BE2-9CBC-DB5A1CD9C01E}" type="pres">
      <dgm:prSet presAssocID="{BD3F55C9-612A-4DB9-8940-415912E720C9}" presName="parTx" presStyleLbl="revTx" presStyleIdx="3" presStyleCnt="5" custLinFactNeighborX="-31" custLinFactNeighborY="-14029">
        <dgm:presLayoutVars>
          <dgm:chMax val="0"/>
          <dgm:chPref val="0"/>
        </dgm:presLayoutVars>
      </dgm:prSet>
      <dgm:spPr/>
    </dgm:pt>
    <dgm:pt modelId="{4A610A59-E807-40F7-BFCF-30D65C021393}" type="pres">
      <dgm:prSet presAssocID="{A55ED2B6-AD63-403B-9FF8-82514EA661EE}" presName="sibTrans" presStyleCnt="0"/>
      <dgm:spPr/>
    </dgm:pt>
    <dgm:pt modelId="{2BFF115D-A29C-4AFC-893B-F0D18E773B44}" type="pres">
      <dgm:prSet presAssocID="{C90AA6F6-4ADC-406F-9E8A-51A52273D4D6}" presName="compNode" presStyleCnt="0"/>
      <dgm:spPr/>
    </dgm:pt>
    <dgm:pt modelId="{5421DD83-7720-4AD0-B05C-1499848FD856}" type="pres">
      <dgm:prSet presAssocID="{C90AA6F6-4ADC-406F-9E8A-51A52273D4D6}" presName="bgRect" presStyleLbl="bgShp" presStyleIdx="4" presStyleCnt="5"/>
      <dgm:spPr/>
    </dgm:pt>
    <dgm:pt modelId="{910317CA-C336-4948-BBF0-20BAAE730076}" type="pres">
      <dgm:prSet presAssocID="{C90AA6F6-4ADC-406F-9E8A-51A52273D4D6}"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Fir tree"/>
        </a:ext>
      </dgm:extLst>
    </dgm:pt>
    <dgm:pt modelId="{1F8F2C00-8896-4866-875E-C89D96C2FFB3}" type="pres">
      <dgm:prSet presAssocID="{C90AA6F6-4ADC-406F-9E8A-51A52273D4D6}" presName="spaceRect" presStyleCnt="0"/>
      <dgm:spPr/>
    </dgm:pt>
    <dgm:pt modelId="{AECF96C7-C441-4AA0-9B75-F55E8ED58721}" type="pres">
      <dgm:prSet presAssocID="{C90AA6F6-4ADC-406F-9E8A-51A52273D4D6}" presName="parTx" presStyleLbl="revTx" presStyleIdx="4" presStyleCnt="5">
        <dgm:presLayoutVars>
          <dgm:chMax val="0"/>
          <dgm:chPref val="0"/>
        </dgm:presLayoutVars>
      </dgm:prSet>
      <dgm:spPr/>
    </dgm:pt>
  </dgm:ptLst>
  <dgm:cxnLst>
    <dgm:cxn modelId="{45A69323-632B-4CA9-9A66-C4E575C94FF1}" type="presOf" srcId="{67317650-6B1F-468B-BFD6-492BD70CD386}" destId="{068DDADF-6F0C-4BCD-957A-FF52537D8C33}" srcOrd="0" destOrd="0" presId="urn:microsoft.com/office/officeart/2018/2/layout/IconVerticalSolidList"/>
    <dgm:cxn modelId="{FD056A34-8C9B-492B-90E5-FDB278BAC490}" srcId="{D40BC0BF-FCE7-4374-9022-B35FC05BABDE}" destId="{67317650-6B1F-468B-BFD6-492BD70CD386}" srcOrd="0" destOrd="0" parTransId="{0D19AB83-34A9-4419-9B14-99F04BE58B02}" sibTransId="{14A0090B-1BF9-4323-B136-2F9538267E46}"/>
    <dgm:cxn modelId="{98815B3E-3202-4EDF-9C72-8BA61AD5777B}" srcId="{D40BC0BF-FCE7-4374-9022-B35FC05BABDE}" destId="{136B178F-AB73-4737-AC73-6E6A08D8A5E0}" srcOrd="2" destOrd="0" parTransId="{2DD18E45-1958-4945-95B3-618924A90AD8}" sibTransId="{5FF2AD72-415A-4AA4-BC0F-E4A1D1FA343C}"/>
    <dgm:cxn modelId="{6ACF0C6A-4DA9-48AB-9C42-03538854AC03}" srcId="{D40BC0BF-FCE7-4374-9022-B35FC05BABDE}" destId="{BD3F55C9-612A-4DB9-8940-415912E720C9}" srcOrd="3" destOrd="0" parTransId="{4184085E-893D-4377-B8D7-8400319B2256}" sibTransId="{A55ED2B6-AD63-403B-9FF8-82514EA661EE}"/>
    <dgm:cxn modelId="{ADA6444E-310B-4351-B6A7-FB36ECE38B53}" type="presOf" srcId="{56643D16-D520-485D-91E3-321F79B0A1AA}" destId="{E0941268-BEB6-4D81-BFC3-9C92E254DF50}" srcOrd="0" destOrd="0" presId="urn:microsoft.com/office/officeart/2018/2/layout/IconVerticalSolidList"/>
    <dgm:cxn modelId="{1B68AA8A-144F-45CA-87AD-9F4B77EAD462}" srcId="{D40BC0BF-FCE7-4374-9022-B35FC05BABDE}" destId="{56643D16-D520-485D-91E3-321F79B0A1AA}" srcOrd="1" destOrd="0" parTransId="{EBAEB010-1628-45E1-8DCB-F7B07972220E}" sibTransId="{7935AACF-B356-4730-BBE8-111584866422}"/>
    <dgm:cxn modelId="{BB24C693-ACB7-4126-9710-0ADF00CDAF7D}" type="presOf" srcId="{C90AA6F6-4ADC-406F-9E8A-51A52273D4D6}" destId="{AECF96C7-C441-4AA0-9B75-F55E8ED58721}" srcOrd="0" destOrd="0" presId="urn:microsoft.com/office/officeart/2018/2/layout/IconVerticalSolidList"/>
    <dgm:cxn modelId="{264313B5-529F-4063-825B-82FE53CC6FC3}" type="presOf" srcId="{D40BC0BF-FCE7-4374-9022-B35FC05BABDE}" destId="{845C0D1D-4D70-451B-AC37-19E35D7607F0}" srcOrd="0" destOrd="0" presId="urn:microsoft.com/office/officeart/2018/2/layout/IconVerticalSolidList"/>
    <dgm:cxn modelId="{B215AFB7-4D3B-4A03-8377-0C197B782673}" type="presOf" srcId="{136B178F-AB73-4737-AC73-6E6A08D8A5E0}" destId="{AFA0F0E5-4B97-48E5-B4E7-9E76BCD30F14}" srcOrd="0" destOrd="0" presId="urn:microsoft.com/office/officeart/2018/2/layout/IconVerticalSolidList"/>
    <dgm:cxn modelId="{ADF9EDD1-0CEE-46F6-BC1D-0FFEDE3B1AF1}" type="presOf" srcId="{BD3F55C9-612A-4DB9-8940-415912E720C9}" destId="{731A667C-5E2D-4BE2-9CBC-DB5A1CD9C01E}" srcOrd="0" destOrd="0" presId="urn:microsoft.com/office/officeart/2018/2/layout/IconVerticalSolidList"/>
    <dgm:cxn modelId="{6B78DDE2-2C70-4EB0-A831-62783C622707}" srcId="{D40BC0BF-FCE7-4374-9022-B35FC05BABDE}" destId="{C90AA6F6-4ADC-406F-9E8A-51A52273D4D6}" srcOrd="4" destOrd="0" parTransId="{B8C239FE-547B-4FE6-9208-548E5B9D490C}" sibTransId="{5FF20A5A-838B-45DC-BEDA-1985286A5358}"/>
    <dgm:cxn modelId="{FFD7581F-EE55-4DB8-8182-4C9FFEE5E05F}" type="presParOf" srcId="{845C0D1D-4D70-451B-AC37-19E35D7607F0}" destId="{2A497B1D-598B-446B-85F4-926EB26105C6}" srcOrd="0" destOrd="0" presId="urn:microsoft.com/office/officeart/2018/2/layout/IconVerticalSolidList"/>
    <dgm:cxn modelId="{A74E4914-729F-4932-B6E9-FFDBE666A3B5}" type="presParOf" srcId="{2A497B1D-598B-446B-85F4-926EB26105C6}" destId="{0D0C08BC-14FF-4365-AEF6-1A3CB4CC57EB}" srcOrd="0" destOrd="0" presId="urn:microsoft.com/office/officeart/2018/2/layout/IconVerticalSolidList"/>
    <dgm:cxn modelId="{288B0A0F-E4DD-4BE0-80CF-9F4AB9D40BFD}" type="presParOf" srcId="{2A497B1D-598B-446B-85F4-926EB26105C6}" destId="{3A88E433-5D09-4B7A-AD87-6ED17DCE55C1}" srcOrd="1" destOrd="0" presId="urn:microsoft.com/office/officeart/2018/2/layout/IconVerticalSolidList"/>
    <dgm:cxn modelId="{5A0944EA-006A-485F-B0C4-152CB4C0BB39}" type="presParOf" srcId="{2A497B1D-598B-446B-85F4-926EB26105C6}" destId="{0F6E4FE1-CCD4-40D2-856F-F10A0594634D}" srcOrd="2" destOrd="0" presId="urn:microsoft.com/office/officeart/2018/2/layout/IconVerticalSolidList"/>
    <dgm:cxn modelId="{88306893-92F8-4EA3-9B8D-EBDBFC39823F}" type="presParOf" srcId="{2A497B1D-598B-446B-85F4-926EB26105C6}" destId="{068DDADF-6F0C-4BCD-957A-FF52537D8C33}" srcOrd="3" destOrd="0" presId="urn:microsoft.com/office/officeart/2018/2/layout/IconVerticalSolidList"/>
    <dgm:cxn modelId="{649CF1E3-9CD8-45B6-9B20-049892C828DA}" type="presParOf" srcId="{845C0D1D-4D70-451B-AC37-19E35D7607F0}" destId="{6C1C6D57-EDF4-4DF6-9653-121FE68BE693}" srcOrd="1" destOrd="0" presId="urn:microsoft.com/office/officeart/2018/2/layout/IconVerticalSolidList"/>
    <dgm:cxn modelId="{6B947A64-0201-4EBC-8664-ED5D01549B20}" type="presParOf" srcId="{845C0D1D-4D70-451B-AC37-19E35D7607F0}" destId="{F467DA3D-45D4-4CB1-9ADB-6EFBEC7E761C}" srcOrd="2" destOrd="0" presId="urn:microsoft.com/office/officeart/2018/2/layout/IconVerticalSolidList"/>
    <dgm:cxn modelId="{AC1FFDBC-DA4D-42F3-A777-ADC81A884B13}" type="presParOf" srcId="{F467DA3D-45D4-4CB1-9ADB-6EFBEC7E761C}" destId="{12631896-34D6-4A82-B099-429409C9FE31}" srcOrd="0" destOrd="0" presId="urn:microsoft.com/office/officeart/2018/2/layout/IconVerticalSolidList"/>
    <dgm:cxn modelId="{CED3D7E3-5A31-4786-8FB1-E4934D05F29F}" type="presParOf" srcId="{F467DA3D-45D4-4CB1-9ADB-6EFBEC7E761C}" destId="{42EADCC5-717F-467A-9652-6963AEB2DBBA}" srcOrd="1" destOrd="0" presId="urn:microsoft.com/office/officeart/2018/2/layout/IconVerticalSolidList"/>
    <dgm:cxn modelId="{A2E7BD5E-67FC-4570-9F63-51697FC8796E}" type="presParOf" srcId="{F467DA3D-45D4-4CB1-9ADB-6EFBEC7E761C}" destId="{6DDC06A8-8D77-4CA7-AFF2-659EFF3E672A}" srcOrd="2" destOrd="0" presId="urn:microsoft.com/office/officeart/2018/2/layout/IconVerticalSolidList"/>
    <dgm:cxn modelId="{2642184D-2558-481D-B0E5-CF26B01932C6}" type="presParOf" srcId="{F467DA3D-45D4-4CB1-9ADB-6EFBEC7E761C}" destId="{E0941268-BEB6-4D81-BFC3-9C92E254DF50}" srcOrd="3" destOrd="0" presId="urn:microsoft.com/office/officeart/2018/2/layout/IconVerticalSolidList"/>
    <dgm:cxn modelId="{2FA850FA-FD3C-40DA-BEA9-B42B9A89F16A}" type="presParOf" srcId="{845C0D1D-4D70-451B-AC37-19E35D7607F0}" destId="{F32C5687-2E79-4F6B-BD1A-138C34ACD9A2}" srcOrd="3" destOrd="0" presId="urn:microsoft.com/office/officeart/2018/2/layout/IconVerticalSolidList"/>
    <dgm:cxn modelId="{FE2A01F5-CF90-49BA-9BCE-1ED3C97DBEC1}" type="presParOf" srcId="{845C0D1D-4D70-451B-AC37-19E35D7607F0}" destId="{25645012-41EF-4320-98BB-53228479E73A}" srcOrd="4" destOrd="0" presId="urn:microsoft.com/office/officeart/2018/2/layout/IconVerticalSolidList"/>
    <dgm:cxn modelId="{2DBD1672-EE47-4853-BB36-768AD369C42B}" type="presParOf" srcId="{25645012-41EF-4320-98BB-53228479E73A}" destId="{F3634BF4-B20C-462E-927A-1A2B2B2297F3}" srcOrd="0" destOrd="0" presId="urn:microsoft.com/office/officeart/2018/2/layout/IconVerticalSolidList"/>
    <dgm:cxn modelId="{E2CF7BAB-0DCE-43E1-B41C-2892B917E5A7}" type="presParOf" srcId="{25645012-41EF-4320-98BB-53228479E73A}" destId="{42B5EFCE-0940-4BE8-8AB1-332093B7C72C}" srcOrd="1" destOrd="0" presId="urn:microsoft.com/office/officeart/2018/2/layout/IconVerticalSolidList"/>
    <dgm:cxn modelId="{12940B30-4B2F-4138-B20A-C1187EC71B35}" type="presParOf" srcId="{25645012-41EF-4320-98BB-53228479E73A}" destId="{28F04C07-71BE-4B8A-B43D-555255DB2B44}" srcOrd="2" destOrd="0" presId="urn:microsoft.com/office/officeart/2018/2/layout/IconVerticalSolidList"/>
    <dgm:cxn modelId="{5EF77851-6C18-425C-AD02-BF75EFAE48A7}" type="presParOf" srcId="{25645012-41EF-4320-98BB-53228479E73A}" destId="{AFA0F0E5-4B97-48E5-B4E7-9E76BCD30F14}" srcOrd="3" destOrd="0" presId="urn:microsoft.com/office/officeart/2018/2/layout/IconVerticalSolidList"/>
    <dgm:cxn modelId="{FD64720B-4C08-4F63-A3EB-27226A995B68}" type="presParOf" srcId="{845C0D1D-4D70-451B-AC37-19E35D7607F0}" destId="{F2061BC3-A859-45B0-B6AD-519ADB18C702}" srcOrd="5" destOrd="0" presId="urn:microsoft.com/office/officeart/2018/2/layout/IconVerticalSolidList"/>
    <dgm:cxn modelId="{9C4771E6-D61A-4058-9025-D7F3AA60D34B}" type="presParOf" srcId="{845C0D1D-4D70-451B-AC37-19E35D7607F0}" destId="{ECD6AA62-97DE-4C0E-BF61-CCF1E8FA7DF5}" srcOrd="6" destOrd="0" presId="urn:microsoft.com/office/officeart/2018/2/layout/IconVerticalSolidList"/>
    <dgm:cxn modelId="{58B17DAE-64C7-4A78-82C6-A5F6361B8E0F}" type="presParOf" srcId="{ECD6AA62-97DE-4C0E-BF61-CCF1E8FA7DF5}" destId="{702E4C76-FF61-447F-A3EA-A777EDAEA6CE}" srcOrd="0" destOrd="0" presId="urn:microsoft.com/office/officeart/2018/2/layout/IconVerticalSolidList"/>
    <dgm:cxn modelId="{CA82D1C2-3AA2-43EE-9BA9-414EB78E5844}" type="presParOf" srcId="{ECD6AA62-97DE-4C0E-BF61-CCF1E8FA7DF5}" destId="{75791F80-145C-4CFB-9713-E14CEC776B36}" srcOrd="1" destOrd="0" presId="urn:microsoft.com/office/officeart/2018/2/layout/IconVerticalSolidList"/>
    <dgm:cxn modelId="{0239258D-1488-461A-B792-7A181E1DE9C9}" type="presParOf" srcId="{ECD6AA62-97DE-4C0E-BF61-CCF1E8FA7DF5}" destId="{A1EB480D-EAA1-40D6-9477-1CF81C1F0CC3}" srcOrd="2" destOrd="0" presId="urn:microsoft.com/office/officeart/2018/2/layout/IconVerticalSolidList"/>
    <dgm:cxn modelId="{683064E6-F9D4-4A17-B6C2-8D4AC0C86E97}" type="presParOf" srcId="{ECD6AA62-97DE-4C0E-BF61-CCF1E8FA7DF5}" destId="{731A667C-5E2D-4BE2-9CBC-DB5A1CD9C01E}" srcOrd="3" destOrd="0" presId="urn:microsoft.com/office/officeart/2018/2/layout/IconVerticalSolidList"/>
    <dgm:cxn modelId="{F2B715F0-F2B9-47C2-B4ED-D5789B033A03}" type="presParOf" srcId="{845C0D1D-4D70-451B-AC37-19E35D7607F0}" destId="{4A610A59-E807-40F7-BFCF-30D65C021393}" srcOrd="7" destOrd="0" presId="urn:microsoft.com/office/officeart/2018/2/layout/IconVerticalSolidList"/>
    <dgm:cxn modelId="{C4F1C4A7-4CBD-472B-8C9B-8612F0F4FB3A}" type="presParOf" srcId="{845C0D1D-4D70-451B-AC37-19E35D7607F0}" destId="{2BFF115D-A29C-4AFC-893B-F0D18E773B44}" srcOrd="8" destOrd="0" presId="urn:microsoft.com/office/officeart/2018/2/layout/IconVerticalSolidList"/>
    <dgm:cxn modelId="{539D6ED2-F87B-466A-9B49-42B10829E3EA}" type="presParOf" srcId="{2BFF115D-A29C-4AFC-893B-F0D18E773B44}" destId="{5421DD83-7720-4AD0-B05C-1499848FD856}" srcOrd="0" destOrd="0" presId="urn:microsoft.com/office/officeart/2018/2/layout/IconVerticalSolidList"/>
    <dgm:cxn modelId="{7E725228-99A3-42D5-90E8-0BF25468F190}" type="presParOf" srcId="{2BFF115D-A29C-4AFC-893B-F0D18E773B44}" destId="{910317CA-C336-4948-BBF0-20BAAE730076}" srcOrd="1" destOrd="0" presId="urn:microsoft.com/office/officeart/2018/2/layout/IconVerticalSolidList"/>
    <dgm:cxn modelId="{87CBB3C9-D8D2-4773-9F52-F90891FD909D}" type="presParOf" srcId="{2BFF115D-A29C-4AFC-893B-F0D18E773B44}" destId="{1F8F2C00-8896-4866-875E-C89D96C2FFB3}" srcOrd="2" destOrd="0" presId="urn:microsoft.com/office/officeart/2018/2/layout/IconVerticalSolidList"/>
    <dgm:cxn modelId="{73F986F1-387F-4726-9B02-70D8CE2F2F24}" type="presParOf" srcId="{2BFF115D-A29C-4AFC-893B-F0D18E773B44}" destId="{AECF96C7-C441-4AA0-9B75-F55E8ED5872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65773E-B5CF-41AD-8404-CB467C9566C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6D5E90D-7D91-4C61-A78B-530B75F0E674}">
      <dgm:prSet/>
      <dgm:spPr/>
      <dgm:t>
        <a:bodyPr/>
        <a:lstStyle/>
        <a:p>
          <a:r>
            <a:rPr lang="en-CA"/>
            <a:t>A built-in SciKit Learn ensemble classifier consisting of a multitude of decision trees</a:t>
          </a:r>
          <a:endParaRPr lang="en-US"/>
        </a:p>
      </dgm:t>
    </dgm:pt>
    <dgm:pt modelId="{99823A76-F174-4A88-BAB6-85BF2FA2269C}" type="parTrans" cxnId="{5D690609-B766-48FB-8D51-6D545A83D063}">
      <dgm:prSet/>
      <dgm:spPr/>
      <dgm:t>
        <a:bodyPr/>
        <a:lstStyle/>
        <a:p>
          <a:endParaRPr lang="en-US"/>
        </a:p>
      </dgm:t>
    </dgm:pt>
    <dgm:pt modelId="{AD74DDA6-D4EA-461A-9780-2648B04DCEEA}" type="sibTrans" cxnId="{5D690609-B766-48FB-8D51-6D545A83D063}">
      <dgm:prSet/>
      <dgm:spPr/>
      <dgm:t>
        <a:bodyPr/>
        <a:lstStyle/>
        <a:p>
          <a:endParaRPr lang="en-US"/>
        </a:p>
      </dgm:t>
    </dgm:pt>
    <dgm:pt modelId="{BB1F1E18-240D-47E0-BDFA-6A1BE7973448}">
      <dgm:prSet/>
      <dgm:spPr/>
      <dgm:t>
        <a:bodyPr/>
        <a:lstStyle/>
        <a:p>
          <a:r>
            <a:rPr lang="en-CA"/>
            <a:t>Also performed at around 71% accuracy on test set with optimal searched parameters (1,000 trees)</a:t>
          </a:r>
          <a:endParaRPr lang="en-US"/>
        </a:p>
      </dgm:t>
    </dgm:pt>
    <dgm:pt modelId="{DF204A95-9D10-4B1C-8660-C32EDEF2BBE4}" type="parTrans" cxnId="{D3AAF354-E8CE-45B0-ADE1-D38EC54AAAC6}">
      <dgm:prSet/>
      <dgm:spPr/>
      <dgm:t>
        <a:bodyPr/>
        <a:lstStyle/>
        <a:p>
          <a:endParaRPr lang="en-US"/>
        </a:p>
      </dgm:t>
    </dgm:pt>
    <dgm:pt modelId="{990D4ED0-1820-4516-BCE3-619895FA68F7}" type="sibTrans" cxnId="{D3AAF354-E8CE-45B0-ADE1-D38EC54AAAC6}">
      <dgm:prSet/>
      <dgm:spPr/>
      <dgm:t>
        <a:bodyPr/>
        <a:lstStyle/>
        <a:p>
          <a:endParaRPr lang="en-US"/>
        </a:p>
      </dgm:t>
    </dgm:pt>
    <dgm:pt modelId="{BC271554-D211-400E-B22B-FD2368DC576E}">
      <dgm:prSet/>
      <dgm:spPr/>
      <dgm:t>
        <a:bodyPr/>
        <a:lstStyle/>
        <a:p>
          <a:r>
            <a:rPr lang="en-US" dirty="0"/>
            <a:t>Accuracy may be increased by increasing the number of trees (n estimators)</a:t>
          </a:r>
        </a:p>
      </dgm:t>
    </dgm:pt>
    <dgm:pt modelId="{1658D4CF-254F-474A-A92F-CC8CD04FDD4F}" type="parTrans" cxnId="{D06D448F-64FE-4ABD-A6BE-B153B696AE88}">
      <dgm:prSet/>
      <dgm:spPr/>
      <dgm:t>
        <a:bodyPr/>
        <a:lstStyle/>
        <a:p>
          <a:endParaRPr lang="en-US"/>
        </a:p>
      </dgm:t>
    </dgm:pt>
    <dgm:pt modelId="{168C1D8B-3AD9-4819-964A-90997EBE1A9E}" type="sibTrans" cxnId="{D06D448F-64FE-4ABD-A6BE-B153B696AE88}">
      <dgm:prSet/>
      <dgm:spPr/>
      <dgm:t>
        <a:bodyPr/>
        <a:lstStyle/>
        <a:p>
          <a:endParaRPr lang="en-US"/>
        </a:p>
      </dgm:t>
    </dgm:pt>
    <dgm:pt modelId="{94942EFA-3012-46D2-9933-6A97AE38CFC8}" type="pres">
      <dgm:prSet presAssocID="{1C65773E-B5CF-41AD-8404-CB467C9566C2}" presName="root" presStyleCnt="0">
        <dgm:presLayoutVars>
          <dgm:dir/>
          <dgm:resizeHandles val="exact"/>
        </dgm:presLayoutVars>
      </dgm:prSet>
      <dgm:spPr/>
    </dgm:pt>
    <dgm:pt modelId="{52F4A5DF-856B-40BF-9E78-F9C055434450}" type="pres">
      <dgm:prSet presAssocID="{B6D5E90D-7D91-4C61-A78B-530B75F0E674}" presName="compNode" presStyleCnt="0"/>
      <dgm:spPr/>
    </dgm:pt>
    <dgm:pt modelId="{EA812AC0-D0C3-4548-BB1A-2C8A517EBEC0}" type="pres">
      <dgm:prSet presAssocID="{B6D5E90D-7D91-4C61-A78B-530B75F0E674}" presName="bgRect" presStyleLbl="bgShp" presStyleIdx="0" presStyleCnt="3"/>
      <dgm:spPr/>
    </dgm:pt>
    <dgm:pt modelId="{CEFB5E62-30E4-40E3-96E1-555D109BE7D0}" type="pres">
      <dgm:prSet presAssocID="{B6D5E90D-7D91-4C61-A78B-530B75F0E67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Hierarchy"/>
        </a:ext>
      </dgm:extLst>
    </dgm:pt>
    <dgm:pt modelId="{E313E2BC-6382-4870-BD12-B369862482AA}" type="pres">
      <dgm:prSet presAssocID="{B6D5E90D-7D91-4C61-A78B-530B75F0E674}" presName="spaceRect" presStyleCnt="0"/>
      <dgm:spPr/>
    </dgm:pt>
    <dgm:pt modelId="{BCD4D30A-A476-4739-9DB8-207BC8E7724E}" type="pres">
      <dgm:prSet presAssocID="{B6D5E90D-7D91-4C61-A78B-530B75F0E674}" presName="parTx" presStyleLbl="revTx" presStyleIdx="0" presStyleCnt="3">
        <dgm:presLayoutVars>
          <dgm:chMax val="0"/>
          <dgm:chPref val="0"/>
        </dgm:presLayoutVars>
      </dgm:prSet>
      <dgm:spPr/>
    </dgm:pt>
    <dgm:pt modelId="{0070AAAF-E9B8-4C26-9732-2A9421A2E3A7}" type="pres">
      <dgm:prSet presAssocID="{AD74DDA6-D4EA-461A-9780-2648B04DCEEA}" presName="sibTrans" presStyleCnt="0"/>
      <dgm:spPr/>
    </dgm:pt>
    <dgm:pt modelId="{691799DE-8109-4C1A-BF57-FDCA4B175E4B}" type="pres">
      <dgm:prSet presAssocID="{BB1F1E18-240D-47E0-BDFA-6A1BE7973448}" presName="compNode" presStyleCnt="0"/>
      <dgm:spPr/>
    </dgm:pt>
    <dgm:pt modelId="{95109D97-F7FF-4715-BE6A-D1E334AEB1B7}" type="pres">
      <dgm:prSet presAssocID="{BB1F1E18-240D-47E0-BDFA-6A1BE7973448}" presName="bgRect" presStyleLbl="bgShp" presStyleIdx="1" presStyleCnt="3"/>
      <dgm:spPr/>
    </dgm:pt>
    <dgm:pt modelId="{30CB55F9-D60B-476D-AFA7-514BB30B311C}" type="pres">
      <dgm:prSet presAssocID="{BB1F1E18-240D-47E0-BDFA-6A1BE797344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esearch"/>
        </a:ext>
      </dgm:extLst>
    </dgm:pt>
    <dgm:pt modelId="{2FF001A0-F97A-40D7-839C-7752ADA68139}" type="pres">
      <dgm:prSet presAssocID="{BB1F1E18-240D-47E0-BDFA-6A1BE7973448}" presName="spaceRect" presStyleCnt="0"/>
      <dgm:spPr/>
    </dgm:pt>
    <dgm:pt modelId="{67BF0672-B2C2-4738-B3FF-38914EEFB34E}" type="pres">
      <dgm:prSet presAssocID="{BB1F1E18-240D-47E0-BDFA-6A1BE7973448}" presName="parTx" presStyleLbl="revTx" presStyleIdx="1" presStyleCnt="3">
        <dgm:presLayoutVars>
          <dgm:chMax val="0"/>
          <dgm:chPref val="0"/>
        </dgm:presLayoutVars>
      </dgm:prSet>
      <dgm:spPr/>
    </dgm:pt>
    <dgm:pt modelId="{47728A2B-AA0A-420D-BFDF-AFA02D09148E}" type="pres">
      <dgm:prSet presAssocID="{990D4ED0-1820-4516-BCE3-619895FA68F7}" presName="sibTrans" presStyleCnt="0"/>
      <dgm:spPr/>
    </dgm:pt>
    <dgm:pt modelId="{0AFF984C-2B83-4E3B-8AAD-8BB8B0B07794}" type="pres">
      <dgm:prSet presAssocID="{BC271554-D211-400E-B22B-FD2368DC576E}" presName="compNode" presStyleCnt="0"/>
      <dgm:spPr/>
    </dgm:pt>
    <dgm:pt modelId="{4BCB101C-C8AC-452A-A986-67E1344D0C7C}" type="pres">
      <dgm:prSet presAssocID="{BC271554-D211-400E-B22B-FD2368DC576E}" presName="bgRect" presStyleLbl="bgShp" presStyleIdx="2" presStyleCnt="3"/>
      <dgm:spPr/>
    </dgm:pt>
    <dgm:pt modelId="{BC628429-9582-4F38-A608-B698BF631388}" type="pres">
      <dgm:prSet presAssocID="{BC271554-D211-400E-B22B-FD2368DC576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resentation with org chart"/>
        </a:ext>
      </dgm:extLst>
    </dgm:pt>
    <dgm:pt modelId="{03D83167-7E7A-4D64-9CD1-5D0411BAC61A}" type="pres">
      <dgm:prSet presAssocID="{BC271554-D211-400E-B22B-FD2368DC576E}" presName="spaceRect" presStyleCnt="0"/>
      <dgm:spPr/>
    </dgm:pt>
    <dgm:pt modelId="{9402DE0D-4749-416B-AA34-EEF8D0D4AD35}" type="pres">
      <dgm:prSet presAssocID="{BC271554-D211-400E-B22B-FD2368DC576E}" presName="parTx" presStyleLbl="revTx" presStyleIdx="2" presStyleCnt="3">
        <dgm:presLayoutVars>
          <dgm:chMax val="0"/>
          <dgm:chPref val="0"/>
        </dgm:presLayoutVars>
      </dgm:prSet>
      <dgm:spPr/>
    </dgm:pt>
  </dgm:ptLst>
  <dgm:cxnLst>
    <dgm:cxn modelId="{5D690609-B766-48FB-8D51-6D545A83D063}" srcId="{1C65773E-B5CF-41AD-8404-CB467C9566C2}" destId="{B6D5E90D-7D91-4C61-A78B-530B75F0E674}" srcOrd="0" destOrd="0" parTransId="{99823A76-F174-4A88-BAB6-85BF2FA2269C}" sibTransId="{AD74DDA6-D4EA-461A-9780-2648B04DCEEA}"/>
    <dgm:cxn modelId="{7E9C660F-F2D1-429D-80B6-7A4F2445EA26}" type="presOf" srcId="{BB1F1E18-240D-47E0-BDFA-6A1BE7973448}" destId="{67BF0672-B2C2-4738-B3FF-38914EEFB34E}" srcOrd="0" destOrd="0" presId="urn:microsoft.com/office/officeart/2018/2/layout/IconVerticalSolidList"/>
    <dgm:cxn modelId="{AD4EF521-7BA6-483C-BB2B-850693D8ADAB}" type="presOf" srcId="{1C65773E-B5CF-41AD-8404-CB467C9566C2}" destId="{94942EFA-3012-46D2-9933-6A97AE38CFC8}" srcOrd="0" destOrd="0" presId="urn:microsoft.com/office/officeart/2018/2/layout/IconVerticalSolidList"/>
    <dgm:cxn modelId="{D3AAF354-E8CE-45B0-ADE1-D38EC54AAAC6}" srcId="{1C65773E-B5CF-41AD-8404-CB467C9566C2}" destId="{BB1F1E18-240D-47E0-BDFA-6A1BE7973448}" srcOrd="1" destOrd="0" parTransId="{DF204A95-9D10-4B1C-8660-C32EDEF2BBE4}" sibTransId="{990D4ED0-1820-4516-BCE3-619895FA68F7}"/>
    <dgm:cxn modelId="{D06D448F-64FE-4ABD-A6BE-B153B696AE88}" srcId="{1C65773E-B5CF-41AD-8404-CB467C9566C2}" destId="{BC271554-D211-400E-B22B-FD2368DC576E}" srcOrd="2" destOrd="0" parTransId="{1658D4CF-254F-474A-A92F-CC8CD04FDD4F}" sibTransId="{168C1D8B-3AD9-4819-964A-90997EBE1A9E}"/>
    <dgm:cxn modelId="{646FE393-4C5C-4032-99EA-0D52BBB1601E}" type="presOf" srcId="{B6D5E90D-7D91-4C61-A78B-530B75F0E674}" destId="{BCD4D30A-A476-4739-9DB8-207BC8E7724E}" srcOrd="0" destOrd="0" presId="urn:microsoft.com/office/officeart/2018/2/layout/IconVerticalSolidList"/>
    <dgm:cxn modelId="{EF4453B8-CB7D-4D5B-A6AA-0F3C8DC98FC0}" type="presOf" srcId="{BC271554-D211-400E-B22B-FD2368DC576E}" destId="{9402DE0D-4749-416B-AA34-EEF8D0D4AD35}" srcOrd="0" destOrd="0" presId="urn:microsoft.com/office/officeart/2018/2/layout/IconVerticalSolidList"/>
    <dgm:cxn modelId="{9E35616D-9CFC-41C4-AB5F-EF67B1253323}" type="presParOf" srcId="{94942EFA-3012-46D2-9933-6A97AE38CFC8}" destId="{52F4A5DF-856B-40BF-9E78-F9C055434450}" srcOrd="0" destOrd="0" presId="urn:microsoft.com/office/officeart/2018/2/layout/IconVerticalSolidList"/>
    <dgm:cxn modelId="{A9B0FDDB-CF25-4292-BB79-881996859BC7}" type="presParOf" srcId="{52F4A5DF-856B-40BF-9E78-F9C055434450}" destId="{EA812AC0-D0C3-4548-BB1A-2C8A517EBEC0}" srcOrd="0" destOrd="0" presId="urn:microsoft.com/office/officeart/2018/2/layout/IconVerticalSolidList"/>
    <dgm:cxn modelId="{4A8A5A55-EFB5-45EC-AA32-9336C5C14601}" type="presParOf" srcId="{52F4A5DF-856B-40BF-9E78-F9C055434450}" destId="{CEFB5E62-30E4-40E3-96E1-555D109BE7D0}" srcOrd="1" destOrd="0" presId="urn:microsoft.com/office/officeart/2018/2/layout/IconVerticalSolidList"/>
    <dgm:cxn modelId="{C75A76D0-105D-4886-A731-C8C5C682F197}" type="presParOf" srcId="{52F4A5DF-856B-40BF-9E78-F9C055434450}" destId="{E313E2BC-6382-4870-BD12-B369862482AA}" srcOrd="2" destOrd="0" presId="urn:microsoft.com/office/officeart/2018/2/layout/IconVerticalSolidList"/>
    <dgm:cxn modelId="{F12F517C-6495-400B-9F31-A18820139DCB}" type="presParOf" srcId="{52F4A5DF-856B-40BF-9E78-F9C055434450}" destId="{BCD4D30A-A476-4739-9DB8-207BC8E7724E}" srcOrd="3" destOrd="0" presId="urn:microsoft.com/office/officeart/2018/2/layout/IconVerticalSolidList"/>
    <dgm:cxn modelId="{5E533B7D-5F2A-472E-839A-0BB773D66C65}" type="presParOf" srcId="{94942EFA-3012-46D2-9933-6A97AE38CFC8}" destId="{0070AAAF-E9B8-4C26-9732-2A9421A2E3A7}" srcOrd="1" destOrd="0" presId="urn:microsoft.com/office/officeart/2018/2/layout/IconVerticalSolidList"/>
    <dgm:cxn modelId="{2433468B-BB49-41DD-874C-EB94FA15C86B}" type="presParOf" srcId="{94942EFA-3012-46D2-9933-6A97AE38CFC8}" destId="{691799DE-8109-4C1A-BF57-FDCA4B175E4B}" srcOrd="2" destOrd="0" presId="urn:microsoft.com/office/officeart/2018/2/layout/IconVerticalSolidList"/>
    <dgm:cxn modelId="{C90B2346-C901-4301-BB68-6571FB748C0E}" type="presParOf" srcId="{691799DE-8109-4C1A-BF57-FDCA4B175E4B}" destId="{95109D97-F7FF-4715-BE6A-D1E334AEB1B7}" srcOrd="0" destOrd="0" presId="urn:microsoft.com/office/officeart/2018/2/layout/IconVerticalSolidList"/>
    <dgm:cxn modelId="{2D1FBB83-972F-4E23-A8C1-697A99E4B9C2}" type="presParOf" srcId="{691799DE-8109-4C1A-BF57-FDCA4B175E4B}" destId="{30CB55F9-D60B-476D-AFA7-514BB30B311C}" srcOrd="1" destOrd="0" presId="urn:microsoft.com/office/officeart/2018/2/layout/IconVerticalSolidList"/>
    <dgm:cxn modelId="{05FB333E-9B0A-438D-BF35-005127FD2C87}" type="presParOf" srcId="{691799DE-8109-4C1A-BF57-FDCA4B175E4B}" destId="{2FF001A0-F97A-40D7-839C-7752ADA68139}" srcOrd="2" destOrd="0" presId="urn:microsoft.com/office/officeart/2018/2/layout/IconVerticalSolidList"/>
    <dgm:cxn modelId="{4C8673B3-9FC4-4F58-8028-066D6D37919E}" type="presParOf" srcId="{691799DE-8109-4C1A-BF57-FDCA4B175E4B}" destId="{67BF0672-B2C2-4738-B3FF-38914EEFB34E}" srcOrd="3" destOrd="0" presId="urn:microsoft.com/office/officeart/2018/2/layout/IconVerticalSolidList"/>
    <dgm:cxn modelId="{DDCFB68B-F922-4763-93E3-FE23FA4BBA23}" type="presParOf" srcId="{94942EFA-3012-46D2-9933-6A97AE38CFC8}" destId="{47728A2B-AA0A-420D-BFDF-AFA02D09148E}" srcOrd="3" destOrd="0" presId="urn:microsoft.com/office/officeart/2018/2/layout/IconVerticalSolidList"/>
    <dgm:cxn modelId="{9CC17C82-D9FA-4CE9-AD09-DFA6488D1735}" type="presParOf" srcId="{94942EFA-3012-46D2-9933-6A97AE38CFC8}" destId="{0AFF984C-2B83-4E3B-8AAD-8BB8B0B07794}" srcOrd="4" destOrd="0" presId="urn:microsoft.com/office/officeart/2018/2/layout/IconVerticalSolidList"/>
    <dgm:cxn modelId="{2E7C0B85-7D59-4C8B-BCA0-9877C455C095}" type="presParOf" srcId="{0AFF984C-2B83-4E3B-8AAD-8BB8B0B07794}" destId="{4BCB101C-C8AC-452A-A986-67E1344D0C7C}" srcOrd="0" destOrd="0" presId="urn:microsoft.com/office/officeart/2018/2/layout/IconVerticalSolidList"/>
    <dgm:cxn modelId="{CB0DE1F3-06A8-4DF9-878F-CD0C7E7B0A0E}" type="presParOf" srcId="{0AFF984C-2B83-4E3B-8AAD-8BB8B0B07794}" destId="{BC628429-9582-4F38-A608-B698BF631388}" srcOrd="1" destOrd="0" presId="urn:microsoft.com/office/officeart/2018/2/layout/IconVerticalSolidList"/>
    <dgm:cxn modelId="{5FE0B4DA-3778-4A33-B36E-176D8D5CD76F}" type="presParOf" srcId="{0AFF984C-2B83-4E3B-8AAD-8BB8B0B07794}" destId="{03D83167-7E7A-4D64-9CD1-5D0411BAC61A}" srcOrd="2" destOrd="0" presId="urn:microsoft.com/office/officeart/2018/2/layout/IconVerticalSolidList"/>
    <dgm:cxn modelId="{9656EB60-E46E-404B-A879-6CCC638FF735}" type="presParOf" srcId="{0AFF984C-2B83-4E3B-8AAD-8BB8B0B07794}" destId="{9402DE0D-4749-416B-AA34-EEF8D0D4AD3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65773E-B5CF-41AD-8404-CB467C9566C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6D5E90D-7D91-4C61-A78B-530B75F0E674}">
      <dgm:prSet/>
      <dgm:spPr/>
      <dgm:t>
        <a:bodyPr/>
        <a:lstStyle/>
        <a:p>
          <a:r>
            <a:rPr lang="en-US" dirty="0"/>
            <a:t> Stacked SVC with Random Forest to increase precision</a:t>
          </a:r>
        </a:p>
      </dgm:t>
    </dgm:pt>
    <dgm:pt modelId="{99823A76-F174-4A88-BAB6-85BF2FA2269C}" type="parTrans" cxnId="{5D690609-B766-48FB-8D51-6D545A83D063}">
      <dgm:prSet/>
      <dgm:spPr/>
      <dgm:t>
        <a:bodyPr/>
        <a:lstStyle/>
        <a:p>
          <a:endParaRPr lang="en-US"/>
        </a:p>
      </dgm:t>
    </dgm:pt>
    <dgm:pt modelId="{AD74DDA6-D4EA-461A-9780-2648B04DCEEA}" type="sibTrans" cxnId="{5D690609-B766-48FB-8D51-6D545A83D063}">
      <dgm:prSet/>
      <dgm:spPr/>
      <dgm:t>
        <a:bodyPr/>
        <a:lstStyle/>
        <a:p>
          <a:endParaRPr lang="en-US"/>
        </a:p>
      </dgm:t>
    </dgm:pt>
    <dgm:pt modelId="{BB1F1E18-240D-47E0-BDFA-6A1BE7973448}">
      <dgm:prSet/>
      <dgm:spPr/>
      <dgm:t>
        <a:bodyPr/>
        <a:lstStyle/>
        <a:p>
          <a:r>
            <a:rPr lang="en-US" dirty="0"/>
            <a:t>Test</a:t>
          </a:r>
          <a:r>
            <a:rPr lang="en-US" baseline="0" dirty="0"/>
            <a:t> accuracy remained around 71%</a:t>
          </a:r>
          <a:endParaRPr lang="en-US" dirty="0"/>
        </a:p>
      </dgm:t>
    </dgm:pt>
    <dgm:pt modelId="{DF204A95-9D10-4B1C-8660-C32EDEF2BBE4}" type="parTrans" cxnId="{D3AAF354-E8CE-45B0-ADE1-D38EC54AAAC6}">
      <dgm:prSet/>
      <dgm:spPr/>
      <dgm:t>
        <a:bodyPr/>
        <a:lstStyle/>
        <a:p>
          <a:endParaRPr lang="en-US"/>
        </a:p>
      </dgm:t>
    </dgm:pt>
    <dgm:pt modelId="{990D4ED0-1820-4516-BCE3-619895FA68F7}" type="sibTrans" cxnId="{D3AAF354-E8CE-45B0-ADE1-D38EC54AAAC6}">
      <dgm:prSet/>
      <dgm:spPr/>
      <dgm:t>
        <a:bodyPr/>
        <a:lstStyle/>
        <a:p>
          <a:endParaRPr lang="en-US"/>
        </a:p>
      </dgm:t>
    </dgm:pt>
    <dgm:pt modelId="{BC271554-D211-400E-B22B-FD2368DC576E}">
      <dgm:prSet/>
      <dgm:spPr/>
      <dgm:t>
        <a:bodyPr/>
        <a:lstStyle/>
        <a:p>
          <a:r>
            <a:rPr lang="en-CA" dirty="0"/>
            <a:t>Test accuracy remained more or less similar after stacking with RBF SVC – may have increased if more models were included</a:t>
          </a:r>
          <a:endParaRPr lang="en-US" dirty="0"/>
        </a:p>
      </dgm:t>
    </dgm:pt>
    <dgm:pt modelId="{1658D4CF-254F-474A-A92F-CC8CD04FDD4F}" type="parTrans" cxnId="{D06D448F-64FE-4ABD-A6BE-B153B696AE88}">
      <dgm:prSet/>
      <dgm:spPr/>
      <dgm:t>
        <a:bodyPr/>
        <a:lstStyle/>
        <a:p>
          <a:endParaRPr lang="en-US"/>
        </a:p>
      </dgm:t>
    </dgm:pt>
    <dgm:pt modelId="{168C1D8B-3AD9-4819-964A-90997EBE1A9E}" type="sibTrans" cxnId="{D06D448F-64FE-4ABD-A6BE-B153B696AE88}">
      <dgm:prSet/>
      <dgm:spPr/>
      <dgm:t>
        <a:bodyPr/>
        <a:lstStyle/>
        <a:p>
          <a:endParaRPr lang="en-US"/>
        </a:p>
      </dgm:t>
    </dgm:pt>
    <dgm:pt modelId="{94942EFA-3012-46D2-9933-6A97AE38CFC8}" type="pres">
      <dgm:prSet presAssocID="{1C65773E-B5CF-41AD-8404-CB467C9566C2}" presName="root" presStyleCnt="0">
        <dgm:presLayoutVars>
          <dgm:dir/>
          <dgm:resizeHandles val="exact"/>
        </dgm:presLayoutVars>
      </dgm:prSet>
      <dgm:spPr/>
    </dgm:pt>
    <dgm:pt modelId="{52F4A5DF-856B-40BF-9E78-F9C055434450}" type="pres">
      <dgm:prSet presAssocID="{B6D5E90D-7D91-4C61-A78B-530B75F0E674}" presName="compNode" presStyleCnt="0"/>
      <dgm:spPr/>
    </dgm:pt>
    <dgm:pt modelId="{EA812AC0-D0C3-4548-BB1A-2C8A517EBEC0}" type="pres">
      <dgm:prSet presAssocID="{B6D5E90D-7D91-4C61-A78B-530B75F0E674}" presName="bgRect" presStyleLbl="bgShp" presStyleIdx="0" presStyleCnt="3"/>
      <dgm:spPr/>
    </dgm:pt>
    <dgm:pt modelId="{CEFB5E62-30E4-40E3-96E1-555D109BE7D0}" type="pres">
      <dgm:prSet presAssocID="{B6D5E90D-7D91-4C61-A78B-530B75F0E674}"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Arrow: Slight curve"/>
        </a:ext>
      </dgm:extLst>
    </dgm:pt>
    <dgm:pt modelId="{E313E2BC-6382-4870-BD12-B369862482AA}" type="pres">
      <dgm:prSet presAssocID="{B6D5E90D-7D91-4C61-A78B-530B75F0E674}" presName="spaceRect" presStyleCnt="0"/>
      <dgm:spPr/>
    </dgm:pt>
    <dgm:pt modelId="{BCD4D30A-A476-4739-9DB8-207BC8E7724E}" type="pres">
      <dgm:prSet presAssocID="{B6D5E90D-7D91-4C61-A78B-530B75F0E674}" presName="parTx" presStyleLbl="revTx" presStyleIdx="0" presStyleCnt="3">
        <dgm:presLayoutVars>
          <dgm:chMax val="0"/>
          <dgm:chPref val="0"/>
        </dgm:presLayoutVars>
      </dgm:prSet>
      <dgm:spPr/>
    </dgm:pt>
    <dgm:pt modelId="{0070AAAF-E9B8-4C26-9732-2A9421A2E3A7}" type="pres">
      <dgm:prSet presAssocID="{AD74DDA6-D4EA-461A-9780-2648B04DCEEA}" presName="sibTrans" presStyleCnt="0"/>
      <dgm:spPr/>
    </dgm:pt>
    <dgm:pt modelId="{691799DE-8109-4C1A-BF57-FDCA4B175E4B}" type="pres">
      <dgm:prSet presAssocID="{BB1F1E18-240D-47E0-BDFA-6A1BE7973448}" presName="compNode" presStyleCnt="0"/>
      <dgm:spPr/>
    </dgm:pt>
    <dgm:pt modelId="{95109D97-F7FF-4715-BE6A-D1E334AEB1B7}" type="pres">
      <dgm:prSet presAssocID="{BB1F1E18-240D-47E0-BDFA-6A1BE7973448}" presName="bgRect" presStyleLbl="bgShp" presStyleIdx="1" presStyleCnt="3"/>
      <dgm:spPr/>
    </dgm:pt>
    <dgm:pt modelId="{30CB55F9-D60B-476D-AFA7-514BB30B311C}" type="pres">
      <dgm:prSet presAssocID="{BB1F1E18-240D-47E0-BDFA-6A1BE7973448}" presName="iconRect" presStyleLbl="node1" presStyleIdx="1" presStyleCnt="3"/>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Research"/>
        </a:ext>
      </dgm:extLst>
    </dgm:pt>
    <dgm:pt modelId="{2FF001A0-F97A-40D7-839C-7752ADA68139}" type="pres">
      <dgm:prSet presAssocID="{BB1F1E18-240D-47E0-BDFA-6A1BE7973448}" presName="spaceRect" presStyleCnt="0"/>
      <dgm:spPr/>
    </dgm:pt>
    <dgm:pt modelId="{67BF0672-B2C2-4738-B3FF-38914EEFB34E}" type="pres">
      <dgm:prSet presAssocID="{BB1F1E18-240D-47E0-BDFA-6A1BE7973448}" presName="parTx" presStyleLbl="revTx" presStyleIdx="1" presStyleCnt="3">
        <dgm:presLayoutVars>
          <dgm:chMax val="0"/>
          <dgm:chPref val="0"/>
        </dgm:presLayoutVars>
      </dgm:prSet>
      <dgm:spPr/>
    </dgm:pt>
    <dgm:pt modelId="{47728A2B-AA0A-420D-BFDF-AFA02D09148E}" type="pres">
      <dgm:prSet presAssocID="{990D4ED0-1820-4516-BCE3-619895FA68F7}" presName="sibTrans" presStyleCnt="0"/>
      <dgm:spPr/>
    </dgm:pt>
    <dgm:pt modelId="{0AFF984C-2B83-4E3B-8AAD-8BB8B0B07794}" type="pres">
      <dgm:prSet presAssocID="{BC271554-D211-400E-B22B-FD2368DC576E}" presName="compNode" presStyleCnt="0"/>
      <dgm:spPr/>
    </dgm:pt>
    <dgm:pt modelId="{4BCB101C-C8AC-452A-A986-67E1344D0C7C}" type="pres">
      <dgm:prSet presAssocID="{BC271554-D211-400E-B22B-FD2368DC576E}" presName="bgRect" presStyleLbl="bgShp" presStyleIdx="2" presStyleCnt="3"/>
      <dgm:spPr/>
    </dgm:pt>
    <dgm:pt modelId="{BC628429-9582-4F38-A608-B698BF631388}" type="pres">
      <dgm:prSet presAssocID="{BC271554-D211-400E-B22B-FD2368DC576E}" presName="iconRect" presStyleLbl="node1" presStyleIdx="2" presStyleCnt="3"/>
      <dgm:spPr>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resentation with org chart"/>
        </a:ext>
      </dgm:extLst>
    </dgm:pt>
    <dgm:pt modelId="{03D83167-7E7A-4D64-9CD1-5D0411BAC61A}" type="pres">
      <dgm:prSet presAssocID="{BC271554-D211-400E-B22B-FD2368DC576E}" presName="spaceRect" presStyleCnt="0"/>
      <dgm:spPr/>
    </dgm:pt>
    <dgm:pt modelId="{9402DE0D-4749-416B-AA34-EEF8D0D4AD35}" type="pres">
      <dgm:prSet presAssocID="{BC271554-D211-400E-B22B-FD2368DC576E}" presName="parTx" presStyleLbl="revTx" presStyleIdx="2" presStyleCnt="3">
        <dgm:presLayoutVars>
          <dgm:chMax val="0"/>
          <dgm:chPref val="0"/>
        </dgm:presLayoutVars>
      </dgm:prSet>
      <dgm:spPr/>
    </dgm:pt>
  </dgm:ptLst>
  <dgm:cxnLst>
    <dgm:cxn modelId="{5D690609-B766-48FB-8D51-6D545A83D063}" srcId="{1C65773E-B5CF-41AD-8404-CB467C9566C2}" destId="{B6D5E90D-7D91-4C61-A78B-530B75F0E674}" srcOrd="0" destOrd="0" parTransId="{99823A76-F174-4A88-BAB6-85BF2FA2269C}" sibTransId="{AD74DDA6-D4EA-461A-9780-2648B04DCEEA}"/>
    <dgm:cxn modelId="{7E9C660F-F2D1-429D-80B6-7A4F2445EA26}" type="presOf" srcId="{BB1F1E18-240D-47E0-BDFA-6A1BE7973448}" destId="{67BF0672-B2C2-4738-B3FF-38914EEFB34E}" srcOrd="0" destOrd="0" presId="urn:microsoft.com/office/officeart/2018/2/layout/IconVerticalSolidList"/>
    <dgm:cxn modelId="{AD4EF521-7BA6-483C-BB2B-850693D8ADAB}" type="presOf" srcId="{1C65773E-B5CF-41AD-8404-CB467C9566C2}" destId="{94942EFA-3012-46D2-9933-6A97AE38CFC8}" srcOrd="0" destOrd="0" presId="urn:microsoft.com/office/officeart/2018/2/layout/IconVerticalSolidList"/>
    <dgm:cxn modelId="{D3AAF354-E8CE-45B0-ADE1-D38EC54AAAC6}" srcId="{1C65773E-B5CF-41AD-8404-CB467C9566C2}" destId="{BB1F1E18-240D-47E0-BDFA-6A1BE7973448}" srcOrd="1" destOrd="0" parTransId="{DF204A95-9D10-4B1C-8660-C32EDEF2BBE4}" sibTransId="{990D4ED0-1820-4516-BCE3-619895FA68F7}"/>
    <dgm:cxn modelId="{D06D448F-64FE-4ABD-A6BE-B153B696AE88}" srcId="{1C65773E-B5CF-41AD-8404-CB467C9566C2}" destId="{BC271554-D211-400E-B22B-FD2368DC576E}" srcOrd="2" destOrd="0" parTransId="{1658D4CF-254F-474A-A92F-CC8CD04FDD4F}" sibTransId="{168C1D8B-3AD9-4819-964A-90997EBE1A9E}"/>
    <dgm:cxn modelId="{646FE393-4C5C-4032-99EA-0D52BBB1601E}" type="presOf" srcId="{B6D5E90D-7D91-4C61-A78B-530B75F0E674}" destId="{BCD4D30A-A476-4739-9DB8-207BC8E7724E}" srcOrd="0" destOrd="0" presId="urn:microsoft.com/office/officeart/2018/2/layout/IconVerticalSolidList"/>
    <dgm:cxn modelId="{EF4453B8-CB7D-4D5B-A6AA-0F3C8DC98FC0}" type="presOf" srcId="{BC271554-D211-400E-B22B-FD2368DC576E}" destId="{9402DE0D-4749-416B-AA34-EEF8D0D4AD35}" srcOrd="0" destOrd="0" presId="urn:microsoft.com/office/officeart/2018/2/layout/IconVerticalSolidList"/>
    <dgm:cxn modelId="{9E35616D-9CFC-41C4-AB5F-EF67B1253323}" type="presParOf" srcId="{94942EFA-3012-46D2-9933-6A97AE38CFC8}" destId="{52F4A5DF-856B-40BF-9E78-F9C055434450}" srcOrd="0" destOrd="0" presId="urn:microsoft.com/office/officeart/2018/2/layout/IconVerticalSolidList"/>
    <dgm:cxn modelId="{A9B0FDDB-CF25-4292-BB79-881996859BC7}" type="presParOf" srcId="{52F4A5DF-856B-40BF-9E78-F9C055434450}" destId="{EA812AC0-D0C3-4548-BB1A-2C8A517EBEC0}" srcOrd="0" destOrd="0" presId="urn:microsoft.com/office/officeart/2018/2/layout/IconVerticalSolidList"/>
    <dgm:cxn modelId="{4A8A5A55-EFB5-45EC-AA32-9336C5C14601}" type="presParOf" srcId="{52F4A5DF-856B-40BF-9E78-F9C055434450}" destId="{CEFB5E62-30E4-40E3-96E1-555D109BE7D0}" srcOrd="1" destOrd="0" presId="urn:microsoft.com/office/officeart/2018/2/layout/IconVerticalSolidList"/>
    <dgm:cxn modelId="{C75A76D0-105D-4886-A731-C8C5C682F197}" type="presParOf" srcId="{52F4A5DF-856B-40BF-9E78-F9C055434450}" destId="{E313E2BC-6382-4870-BD12-B369862482AA}" srcOrd="2" destOrd="0" presId="urn:microsoft.com/office/officeart/2018/2/layout/IconVerticalSolidList"/>
    <dgm:cxn modelId="{F12F517C-6495-400B-9F31-A18820139DCB}" type="presParOf" srcId="{52F4A5DF-856B-40BF-9E78-F9C055434450}" destId="{BCD4D30A-A476-4739-9DB8-207BC8E7724E}" srcOrd="3" destOrd="0" presId="urn:microsoft.com/office/officeart/2018/2/layout/IconVerticalSolidList"/>
    <dgm:cxn modelId="{5E533B7D-5F2A-472E-839A-0BB773D66C65}" type="presParOf" srcId="{94942EFA-3012-46D2-9933-6A97AE38CFC8}" destId="{0070AAAF-E9B8-4C26-9732-2A9421A2E3A7}" srcOrd="1" destOrd="0" presId="urn:microsoft.com/office/officeart/2018/2/layout/IconVerticalSolidList"/>
    <dgm:cxn modelId="{2433468B-BB49-41DD-874C-EB94FA15C86B}" type="presParOf" srcId="{94942EFA-3012-46D2-9933-6A97AE38CFC8}" destId="{691799DE-8109-4C1A-BF57-FDCA4B175E4B}" srcOrd="2" destOrd="0" presId="urn:microsoft.com/office/officeart/2018/2/layout/IconVerticalSolidList"/>
    <dgm:cxn modelId="{C90B2346-C901-4301-BB68-6571FB748C0E}" type="presParOf" srcId="{691799DE-8109-4C1A-BF57-FDCA4B175E4B}" destId="{95109D97-F7FF-4715-BE6A-D1E334AEB1B7}" srcOrd="0" destOrd="0" presId="urn:microsoft.com/office/officeart/2018/2/layout/IconVerticalSolidList"/>
    <dgm:cxn modelId="{2D1FBB83-972F-4E23-A8C1-697A99E4B9C2}" type="presParOf" srcId="{691799DE-8109-4C1A-BF57-FDCA4B175E4B}" destId="{30CB55F9-D60B-476D-AFA7-514BB30B311C}" srcOrd="1" destOrd="0" presId="urn:microsoft.com/office/officeart/2018/2/layout/IconVerticalSolidList"/>
    <dgm:cxn modelId="{05FB333E-9B0A-438D-BF35-005127FD2C87}" type="presParOf" srcId="{691799DE-8109-4C1A-BF57-FDCA4B175E4B}" destId="{2FF001A0-F97A-40D7-839C-7752ADA68139}" srcOrd="2" destOrd="0" presId="urn:microsoft.com/office/officeart/2018/2/layout/IconVerticalSolidList"/>
    <dgm:cxn modelId="{4C8673B3-9FC4-4F58-8028-066D6D37919E}" type="presParOf" srcId="{691799DE-8109-4C1A-BF57-FDCA4B175E4B}" destId="{67BF0672-B2C2-4738-B3FF-38914EEFB34E}" srcOrd="3" destOrd="0" presId="urn:microsoft.com/office/officeart/2018/2/layout/IconVerticalSolidList"/>
    <dgm:cxn modelId="{DDCFB68B-F922-4763-93E3-FE23FA4BBA23}" type="presParOf" srcId="{94942EFA-3012-46D2-9933-6A97AE38CFC8}" destId="{47728A2B-AA0A-420D-BFDF-AFA02D09148E}" srcOrd="3" destOrd="0" presId="urn:microsoft.com/office/officeart/2018/2/layout/IconVerticalSolidList"/>
    <dgm:cxn modelId="{9CC17C82-D9FA-4CE9-AD09-DFA6488D1735}" type="presParOf" srcId="{94942EFA-3012-46D2-9933-6A97AE38CFC8}" destId="{0AFF984C-2B83-4E3B-8AAD-8BB8B0B07794}" srcOrd="4" destOrd="0" presId="urn:microsoft.com/office/officeart/2018/2/layout/IconVerticalSolidList"/>
    <dgm:cxn modelId="{2E7C0B85-7D59-4C8B-BCA0-9877C455C095}" type="presParOf" srcId="{0AFF984C-2B83-4E3B-8AAD-8BB8B0B07794}" destId="{4BCB101C-C8AC-452A-A986-67E1344D0C7C}" srcOrd="0" destOrd="0" presId="urn:microsoft.com/office/officeart/2018/2/layout/IconVerticalSolidList"/>
    <dgm:cxn modelId="{CB0DE1F3-06A8-4DF9-878F-CD0C7E7B0A0E}" type="presParOf" srcId="{0AFF984C-2B83-4E3B-8AAD-8BB8B0B07794}" destId="{BC628429-9582-4F38-A608-B698BF631388}" srcOrd="1" destOrd="0" presId="urn:microsoft.com/office/officeart/2018/2/layout/IconVerticalSolidList"/>
    <dgm:cxn modelId="{5FE0B4DA-3778-4A33-B36E-176D8D5CD76F}" type="presParOf" srcId="{0AFF984C-2B83-4E3B-8AAD-8BB8B0B07794}" destId="{03D83167-7E7A-4D64-9CD1-5D0411BAC61A}" srcOrd="2" destOrd="0" presId="urn:microsoft.com/office/officeart/2018/2/layout/IconVerticalSolidList"/>
    <dgm:cxn modelId="{9656EB60-E46E-404B-A879-6CCC638FF735}" type="presParOf" srcId="{0AFF984C-2B83-4E3B-8AAD-8BB8B0B07794}" destId="{9402DE0D-4749-416B-AA34-EEF8D0D4AD3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7E1A46-5F63-423A-848C-4C892E10B888}">
      <dsp:nvSpPr>
        <dsp:cNvPr id="0" name=""/>
        <dsp:cNvSpPr/>
      </dsp:nvSpPr>
      <dsp:spPr>
        <a:xfrm>
          <a:off x="176073" y="2324780"/>
          <a:ext cx="1279658" cy="127965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225A13-12DF-4921-8B6F-BA37826F550C}">
      <dsp:nvSpPr>
        <dsp:cNvPr id="0" name=""/>
        <dsp:cNvSpPr/>
      </dsp:nvSpPr>
      <dsp:spPr>
        <a:xfrm>
          <a:off x="444801" y="2593509"/>
          <a:ext cx="742201" cy="7422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326CB5-3E42-4390-9313-6A8666AD1A8C}">
      <dsp:nvSpPr>
        <dsp:cNvPr id="0" name=""/>
        <dsp:cNvSpPr/>
      </dsp:nvSpPr>
      <dsp:spPr>
        <a:xfrm>
          <a:off x="1657207" y="296292"/>
          <a:ext cx="3016336" cy="127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CA" sz="2400" kern="1200" dirty="0"/>
            <a:t>Support Vector Classifier (‘</a:t>
          </a:r>
          <a:r>
            <a:rPr lang="en-CA" sz="2400" kern="1200" dirty="0" err="1"/>
            <a:t>rbf</a:t>
          </a:r>
          <a:r>
            <a:rPr lang="en-CA" sz="2400" kern="1200" dirty="0"/>
            <a:t>’)</a:t>
          </a:r>
          <a:endParaRPr lang="en-US" sz="2400" kern="1200" dirty="0"/>
        </a:p>
      </dsp:txBody>
      <dsp:txXfrm>
        <a:off x="1657207" y="296292"/>
        <a:ext cx="3016336" cy="1279658"/>
      </dsp:txXfrm>
    </dsp:sp>
    <dsp:sp modelId="{550B45B8-2BC6-419B-AB87-83CAC18FF723}">
      <dsp:nvSpPr>
        <dsp:cNvPr id="0" name=""/>
        <dsp:cNvSpPr/>
      </dsp:nvSpPr>
      <dsp:spPr>
        <a:xfrm>
          <a:off x="5199118" y="296292"/>
          <a:ext cx="1279658" cy="127965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2DCF41-4166-4EF0-B73D-77A05A35B112}">
      <dsp:nvSpPr>
        <dsp:cNvPr id="0" name=""/>
        <dsp:cNvSpPr/>
      </dsp:nvSpPr>
      <dsp:spPr>
        <a:xfrm>
          <a:off x="5467846" y="565020"/>
          <a:ext cx="742201" cy="7422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A463FE-B3E6-43ED-94FA-157C21B39B0D}">
      <dsp:nvSpPr>
        <dsp:cNvPr id="0" name=""/>
        <dsp:cNvSpPr/>
      </dsp:nvSpPr>
      <dsp:spPr>
        <a:xfrm>
          <a:off x="6752988" y="296292"/>
          <a:ext cx="3016336" cy="127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CA" sz="2400" kern="1200"/>
            <a:t>Logistic Regression</a:t>
          </a:r>
          <a:endParaRPr lang="en-US" sz="2400" kern="1200"/>
        </a:p>
      </dsp:txBody>
      <dsp:txXfrm>
        <a:off x="6752988" y="296292"/>
        <a:ext cx="3016336" cy="1279658"/>
      </dsp:txXfrm>
    </dsp:sp>
    <dsp:sp modelId="{8CEE2194-F30D-468F-9337-99E1D35872C4}">
      <dsp:nvSpPr>
        <dsp:cNvPr id="0" name=""/>
        <dsp:cNvSpPr/>
      </dsp:nvSpPr>
      <dsp:spPr>
        <a:xfrm>
          <a:off x="238418" y="365951"/>
          <a:ext cx="1279658" cy="127965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666FA1-6C8C-43BE-83F5-ECA5C67B45B8}">
      <dsp:nvSpPr>
        <dsp:cNvPr id="0" name=""/>
        <dsp:cNvSpPr/>
      </dsp:nvSpPr>
      <dsp:spPr>
        <a:xfrm>
          <a:off x="507146" y="634677"/>
          <a:ext cx="742201" cy="7422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623785-30E2-4650-ABA8-E2894332757F}">
      <dsp:nvSpPr>
        <dsp:cNvPr id="0" name=""/>
        <dsp:cNvSpPr/>
      </dsp:nvSpPr>
      <dsp:spPr>
        <a:xfrm>
          <a:off x="1657207" y="2221519"/>
          <a:ext cx="3016336" cy="127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CA" sz="2400" kern="1200" dirty="0"/>
            <a:t>K-Nearest Neighbors</a:t>
          </a:r>
          <a:endParaRPr lang="en-US" sz="2400" kern="1200" dirty="0"/>
        </a:p>
      </dsp:txBody>
      <dsp:txXfrm>
        <a:off x="1657207" y="2221519"/>
        <a:ext cx="3016336" cy="1279658"/>
      </dsp:txXfrm>
    </dsp:sp>
    <dsp:sp modelId="{0C6CFCD3-3909-4952-8BE0-AE5D399CCE39}">
      <dsp:nvSpPr>
        <dsp:cNvPr id="0" name=""/>
        <dsp:cNvSpPr/>
      </dsp:nvSpPr>
      <dsp:spPr>
        <a:xfrm>
          <a:off x="5199118" y="2221519"/>
          <a:ext cx="1279658" cy="127965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B1FDDE-5787-49DB-9035-C8FF588AD693}">
      <dsp:nvSpPr>
        <dsp:cNvPr id="0" name=""/>
        <dsp:cNvSpPr/>
      </dsp:nvSpPr>
      <dsp:spPr>
        <a:xfrm>
          <a:off x="5467846" y="2490248"/>
          <a:ext cx="742201" cy="7422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2544D3-F044-419D-8C8C-C898EBF32E54}">
      <dsp:nvSpPr>
        <dsp:cNvPr id="0" name=""/>
        <dsp:cNvSpPr/>
      </dsp:nvSpPr>
      <dsp:spPr>
        <a:xfrm>
          <a:off x="6752988" y="2221519"/>
          <a:ext cx="3016336" cy="127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CA" sz="2400" kern="1200" dirty="0"/>
            <a:t>Random Forest</a:t>
          </a:r>
          <a:endParaRPr lang="en-US" sz="2400" kern="1200" dirty="0"/>
        </a:p>
      </dsp:txBody>
      <dsp:txXfrm>
        <a:off x="6752988" y="2221519"/>
        <a:ext cx="3016336" cy="12796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85ADF1-90A9-4D3C-B585-9047659FB942}">
      <dsp:nvSpPr>
        <dsp:cNvPr id="0" name=""/>
        <dsp:cNvSpPr/>
      </dsp:nvSpPr>
      <dsp:spPr>
        <a:xfrm>
          <a:off x="0" y="463"/>
          <a:ext cx="9872663" cy="10847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29775D-3264-4F53-9842-B734360A0420}">
      <dsp:nvSpPr>
        <dsp:cNvPr id="0" name=""/>
        <dsp:cNvSpPr/>
      </dsp:nvSpPr>
      <dsp:spPr>
        <a:xfrm>
          <a:off x="328129" y="244527"/>
          <a:ext cx="596599" cy="5965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E604B4-C2F4-4AAF-AA28-F665383BE451}">
      <dsp:nvSpPr>
        <dsp:cNvPr id="0" name=""/>
        <dsp:cNvSpPr/>
      </dsp:nvSpPr>
      <dsp:spPr>
        <a:xfrm>
          <a:off x="1252859" y="463"/>
          <a:ext cx="8619803" cy="1084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00" tIns="114800" rIns="114800" bIns="114800" numCol="1" spcCol="1270" anchor="ctr" anchorCtr="0">
          <a:noAutofit/>
        </a:bodyPr>
        <a:lstStyle/>
        <a:p>
          <a:pPr marL="0" lvl="0" indent="0" algn="l" defTabSz="1066800">
            <a:lnSpc>
              <a:spcPct val="100000"/>
            </a:lnSpc>
            <a:spcBef>
              <a:spcPct val="0"/>
            </a:spcBef>
            <a:spcAft>
              <a:spcPct val="35000"/>
            </a:spcAft>
            <a:buNone/>
          </a:pPr>
          <a:r>
            <a:rPr lang="en-CA" sz="2400" kern="1200" dirty="0"/>
            <a:t>Achieved approximately 67% accuracy on the test set in initial run</a:t>
          </a:r>
          <a:endParaRPr lang="en-US" sz="2400" kern="1200" dirty="0"/>
        </a:p>
      </dsp:txBody>
      <dsp:txXfrm>
        <a:off x="1252859" y="463"/>
        <a:ext cx="8619803" cy="1084726"/>
      </dsp:txXfrm>
    </dsp:sp>
    <dsp:sp modelId="{7D82D8C0-62FF-47ED-BA53-48142A04AC3A}">
      <dsp:nvSpPr>
        <dsp:cNvPr id="0" name=""/>
        <dsp:cNvSpPr/>
      </dsp:nvSpPr>
      <dsp:spPr>
        <a:xfrm>
          <a:off x="0" y="1356371"/>
          <a:ext cx="9872663" cy="10847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43790D-9828-4A62-AEBC-2462252C8CE3}">
      <dsp:nvSpPr>
        <dsp:cNvPr id="0" name=""/>
        <dsp:cNvSpPr/>
      </dsp:nvSpPr>
      <dsp:spPr>
        <a:xfrm>
          <a:off x="328129" y="1600435"/>
          <a:ext cx="596599" cy="596599"/>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26E586-1DDA-4BBC-971B-58DA4F9DE09D}">
      <dsp:nvSpPr>
        <dsp:cNvPr id="0" name=""/>
        <dsp:cNvSpPr/>
      </dsp:nvSpPr>
      <dsp:spPr>
        <a:xfrm>
          <a:off x="1252859" y="1356371"/>
          <a:ext cx="8619803" cy="1084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00" tIns="114800" rIns="114800" bIns="114800" numCol="1" spcCol="1270" anchor="ctr" anchorCtr="0">
          <a:noAutofit/>
        </a:bodyPr>
        <a:lstStyle/>
        <a:p>
          <a:pPr marL="0" lvl="0" indent="0" algn="l" defTabSz="1066800">
            <a:lnSpc>
              <a:spcPct val="100000"/>
            </a:lnSpc>
            <a:spcBef>
              <a:spcPct val="0"/>
            </a:spcBef>
            <a:spcAft>
              <a:spcPct val="35000"/>
            </a:spcAft>
            <a:buNone/>
          </a:pPr>
          <a:r>
            <a:rPr lang="en-CA" sz="2400" kern="1200" dirty="0"/>
            <a:t>Improved accuracy to 71% after under-sampling training set and performing random search for optimal C and gamma values</a:t>
          </a:r>
          <a:endParaRPr lang="en-US" sz="2400" kern="1200" dirty="0"/>
        </a:p>
      </dsp:txBody>
      <dsp:txXfrm>
        <a:off x="1252859" y="1356371"/>
        <a:ext cx="8619803" cy="1084726"/>
      </dsp:txXfrm>
    </dsp:sp>
    <dsp:sp modelId="{25FCFBF5-25E8-43B7-8406-251543A1145A}">
      <dsp:nvSpPr>
        <dsp:cNvPr id="0" name=""/>
        <dsp:cNvSpPr/>
      </dsp:nvSpPr>
      <dsp:spPr>
        <a:xfrm>
          <a:off x="0" y="2712279"/>
          <a:ext cx="9872663" cy="10847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381DFD-393B-4CC6-847F-D6BC6788FC56}">
      <dsp:nvSpPr>
        <dsp:cNvPr id="0" name=""/>
        <dsp:cNvSpPr/>
      </dsp:nvSpPr>
      <dsp:spPr>
        <a:xfrm>
          <a:off x="328129" y="2956343"/>
          <a:ext cx="596599" cy="5965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1CE111-EF6C-4198-8258-19859B1336C3}">
      <dsp:nvSpPr>
        <dsp:cNvPr id="0" name=""/>
        <dsp:cNvSpPr/>
      </dsp:nvSpPr>
      <dsp:spPr>
        <a:xfrm>
          <a:off x="1252859" y="2712279"/>
          <a:ext cx="8619803" cy="1084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00" tIns="114800" rIns="114800" bIns="114800" numCol="1" spcCol="1270" anchor="ctr" anchorCtr="0">
          <a:noAutofit/>
        </a:bodyPr>
        <a:lstStyle/>
        <a:p>
          <a:pPr marL="0" lvl="0" indent="0" algn="l" defTabSz="1066800">
            <a:lnSpc>
              <a:spcPct val="100000"/>
            </a:lnSpc>
            <a:spcBef>
              <a:spcPct val="0"/>
            </a:spcBef>
            <a:spcAft>
              <a:spcPct val="35000"/>
            </a:spcAft>
            <a:buNone/>
          </a:pPr>
          <a:r>
            <a:rPr lang="en-CA" sz="2400" kern="1200" dirty="0"/>
            <a:t>Accuracy may have been further improved by combining extra image set with training set</a:t>
          </a:r>
          <a:endParaRPr lang="en-US" sz="2400" kern="1200" dirty="0"/>
        </a:p>
      </dsp:txBody>
      <dsp:txXfrm>
        <a:off x="1252859" y="2712279"/>
        <a:ext cx="8619803" cy="10847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0C08BC-14FF-4365-AEF6-1A3CB4CC57EB}">
      <dsp:nvSpPr>
        <dsp:cNvPr id="0" name=""/>
        <dsp:cNvSpPr/>
      </dsp:nvSpPr>
      <dsp:spPr>
        <a:xfrm>
          <a:off x="0" y="278896"/>
          <a:ext cx="10327105" cy="12529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88E433-5D09-4B7A-AD87-6ED17DCE55C1}">
      <dsp:nvSpPr>
        <dsp:cNvPr id="0" name=""/>
        <dsp:cNvSpPr/>
      </dsp:nvSpPr>
      <dsp:spPr>
        <a:xfrm>
          <a:off x="124988" y="791764"/>
          <a:ext cx="227473" cy="2272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8DDADF-6F0C-4BCD-957A-FF52537D8C33}">
      <dsp:nvSpPr>
        <dsp:cNvPr id="0" name=""/>
        <dsp:cNvSpPr/>
      </dsp:nvSpPr>
      <dsp:spPr>
        <a:xfrm>
          <a:off x="477450" y="698797"/>
          <a:ext cx="9749890" cy="593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860" tIns="62860" rIns="62860" bIns="62860" numCol="1" spcCol="1270" anchor="ctr" anchorCtr="0">
          <a:noAutofit/>
        </a:bodyPr>
        <a:lstStyle/>
        <a:p>
          <a:pPr marL="0" lvl="0" indent="0" algn="l" defTabSz="1066800">
            <a:lnSpc>
              <a:spcPct val="90000"/>
            </a:lnSpc>
            <a:spcBef>
              <a:spcPct val="0"/>
            </a:spcBef>
            <a:spcAft>
              <a:spcPct val="35000"/>
            </a:spcAft>
            <a:buNone/>
          </a:pPr>
          <a:r>
            <a:rPr lang="en-CA" sz="2400" kern="1200" dirty="0"/>
            <a:t>Both K-nearest neighbors and logistic regression, although had somewhat decent training accuracy (70%), sported very low test accuracies (&lt;50%)</a:t>
          </a:r>
          <a:endParaRPr lang="en-US" sz="2400" kern="1200" dirty="0"/>
        </a:p>
      </dsp:txBody>
      <dsp:txXfrm>
        <a:off x="477450" y="698797"/>
        <a:ext cx="9749890" cy="593953"/>
      </dsp:txXfrm>
    </dsp:sp>
    <dsp:sp modelId="{12631896-34D6-4A82-B099-429409C9FE31}">
      <dsp:nvSpPr>
        <dsp:cNvPr id="0" name=""/>
        <dsp:cNvSpPr/>
      </dsp:nvSpPr>
      <dsp:spPr>
        <a:xfrm>
          <a:off x="0" y="1680372"/>
          <a:ext cx="10327105" cy="4131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EADCC5-717F-467A-9652-6963AEB2DBBA}">
      <dsp:nvSpPr>
        <dsp:cNvPr id="0" name=""/>
        <dsp:cNvSpPr/>
      </dsp:nvSpPr>
      <dsp:spPr>
        <a:xfrm>
          <a:off x="124988" y="1773338"/>
          <a:ext cx="227473" cy="2272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941268-BEB6-4D81-BFC3-9C92E254DF50}">
      <dsp:nvSpPr>
        <dsp:cNvPr id="0" name=""/>
        <dsp:cNvSpPr/>
      </dsp:nvSpPr>
      <dsp:spPr>
        <a:xfrm>
          <a:off x="474428" y="1573324"/>
          <a:ext cx="9749890" cy="593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860" tIns="62860" rIns="62860" bIns="62860" numCol="1" spcCol="1270" anchor="ctr" anchorCtr="0">
          <a:noAutofit/>
        </a:bodyPr>
        <a:lstStyle/>
        <a:p>
          <a:pPr marL="0" lvl="0" indent="0" algn="l" defTabSz="1066800">
            <a:lnSpc>
              <a:spcPct val="90000"/>
            </a:lnSpc>
            <a:spcBef>
              <a:spcPct val="0"/>
            </a:spcBef>
            <a:spcAft>
              <a:spcPct val="35000"/>
            </a:spcAft>
            <a:buNone/>
          </a:pPr>
          <a:r>
            <a:rPr lang="en-CA" sz="2400" kern="1200" dirty="0"/>
            <a:t>Did not search for optimal k parameter due to long processing time</a:t>
          </a:r>
          <a:endParaRPr lang="en-US" sz="2400" kern="1200" dirty="0"/>
        </a:p>
      </dsp:txBody>
      <dsp:txXfrm>
        <a:off x="474428" y="1573324"/>
        <a:ext cx="9749890" cy="593953"/>
      </dsp:txXfrm>
    </dsp:sp>
    <dsp:sp modelId="{F3634BF4-B20C-462E-927A-1A2B2B2297F3}">
      <dsp:nvSpPr>
        <dsp:cNvPr id="0" name=""/>
        <dsp:cNvSpPr/>
      </dsp:nvSpPr>
      <dsp:spPr>
        <a:xfrm>
          <a:off x="0" y="2422813"/>
          <a:ext cx="10327105" cy="4131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B5EFCE-0940-4BE8-8AB1-332093B7C72C}">
      <dsp:nvSpPr>
        <dsp:cNvPr id="0" name=""/>
        <dsp:cNvSpPr/>
      </dsp:nvSpPr>
      <dsp:spPr>
        <a:xfrm>
          <a:off x="124988" y="2515780"/>
          <a:ext cx="227473" cy="2272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A0F0E5-4B97-48E5-B4E7-9E76BCD30F14}">
      <dsp:nvSpPr>
        <dsp:cNvPr id="0" name=""/>
        <dsp:cNvSpPr/>
      </dsp:nvSpPr>
      <dsp:spPr>
        <a:xfrm>
          <a:off x="474428" y="2313639"/>
          <a:ext cx="9749890" cy="593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860" tIns="62860" rIns="62860" bIns="62860" numCol="1" spcCol="1270" anchor="ctr" anchorCtr="0">
          <a:noAutofit/>
        </a:bodyPr>
        <a:lstStyle/>
        <a:p>
          <a:pPr marL="0" lvl="0" indent="0" algn="l" defTabSz="1066800">
            <a:lnSpc>
              <a:spcPct val="90000"/>
            </a:lnSpc>
            <a:spcBef>
              <a:spcPct val="0"/>
            </a:spcBef>
            <a:spcAft>
              <a:spcPct val="35000"/>
            </a:spcAft>
            <a:buNone/>
          </a:pPr>
          <a:r>
            <a:rPr lang="en-CA" sz="2400" kern="1200" dirty="0"/>
            <a:t>From confusion matrix, a majority of misclassifications had result of “1”</a:t>
          </a:r>
          <a:endParaRPr lang="en-US" sz="2400" kern="1200" dirty="0"/>
        </a:p>
      </dsp:txBody>
      <dsp:txXfrm>
        <a:off x="474428" y="2313639"/>
        <a:ext cx="9749890" cy="593953"/>
      </dsp:txXfrm>
    </dsp:sp>
    <dsp:sp modelId="{702E4C76-FF61-447F-A3EA-A777EDAEA6CE}">
      <dsp:nvSpPr>
        <dsp:cNvPr id="0" name=""/>
        <dsp:cNvSpPr/>
      </dsp:nvSpPr>
      <dsp:spPr>
        <a:xfrm>
          <a:off x="0" y="3176568"/>
          <a:ext cx="10327105" cy="4131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791F80-145C-4CFB-9713-E14CEC776B36}">
      <dsp:nvSpPr>
        <dsp:cNvPr id="0" name=""/>
        <dsp:cNvSpPr/>
      </dsp:nvSpPr>
      <dsp:spPr>
        <a:xfrm>
          <a:off x="124988" y="3258222"/>
          <a:ext cx="227473" cy="2272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1A667C-5E2D-4BE2-9CBC-DB5A1CD9C01E}">
      <dsp:nvSpPr>
        <dsp:cNvPr id="0" name=""/>
        <dsp:cNvSpPr/>
      </dsp:nvSpPr>
      <dsp:spPr>
        <a:xfrm>
          <a:off x="474428" y="3081929"/>
          <a:ext cx="9749890" cy="593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860" tIns="62860" rIns="62860" bIns="62860" numCol="1" spcCol="1270" anchor="ctr" anchorCtr="0">
          <a:noAutofit/>
        </a:bodyPr>
        <a:lstStyle/>
        <a:p>
          <a:pPr marL="0" lvl="0" indent="0" algn="l" defTabSz="1066800">
            <a:lnSpc>
              <a:spcPct val="90000"/>
            </a:lnSpc>
            <a:spcBef>
              <a:spcPct val="0"/>
            </a:spcBef>
            <a:spcAft>
              <a:spcPct val="35000"/>
            </a:spcAft>
            <a:buNone/>
          </a:pPr>
          <a:r>
            <a:rPr lang="en-CA" sz="2400" kern="1200" dirty="0"/>
            <a:t>Some 6’s were misclassified as 8’s</a:t>
          </a:r>
          <a:endParaRPr lang="en-US" sz="2400" kern="1200" dirty="0"/>
        </a:p>
      </dsp:txBody>
      <dsp:txXfrm>
        <a:off x="474428" y="3081929"/>
        <a:ext cx="9749890" cy="593953"/>
      </dsp:txXfrm>
    </dsp:sp>
    <dsp:sp modelId="{5421DD83-7720-4AD0-B05C-1499848FD856}">
      <dsp:nvSpPr>
        <dsp:cNvPr id="0" name=""/>
        <dsp:cNvSpPr/>
      </dsp:nvSpPr>
      <dsp:spPr>
        <a:xfrm>
          <a:off x="0" y="3907696"/>
          <a:ext cx="10327105" cy="4131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0317CA-C336-4948-BBF0-20BAAE730076}">
      <dsp:nvSpPr>
        <dsp:cNvPr id="0" name=""/>
        <dsp:cNvSpPr/>
      </dsp:nvSpPr>
      <dsp:spPr>
        <a:xfrm>
          <a:off x="124988" y="4000663"/>
          <a:ext cx="227473" cy="227251"/>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CF96C7-C441-4AA0-9B75-F55E8ED58721}">
      <dsp:nvSpPr>
        <dsp:cNvPr id="0" name=""/>
        <dsp:cNvSpPr/>
      </dsp:nvSpPr>
      <dsp:spPr>
        <a:xfrm>
          <a:off x="477450" y="3907696"/>
          <a:ext cx="9749890" cy="593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860" tIns="62860" rIns="62860" bIns="62860" numCol="1" spcCol="1270" anchor="ctr" anchorCtr="0">
          <a:noAutofit/>
        </a:bodyPr>
        <a:lstStyle/>
        <a:p>
          <a:pPr marL="0" lvl="0" indent="0" algn="l" defTabSz="1066800">
            <a:lnSpc>
              <a:spcPct val="90000"/>
            </a:lnSpc>
            <a:spcBef>
              <a:spcPct val="0"/>
            </a:spcBef>
            <a:spcAft>
              <a:spcPct val="35000"/>
            </a:spcAft>
            <a:buNone/>
          </a:pPr>
          <a:r>
            <a:rPr lang="en-CA" sz="2400" kern="1200" dirty="0"/>
            <a:t>Stacking these models with SVC and random forest improved accuracy, but was much worse than just SVC + random forest</a:t>
          </a:r>
          <a:endParaRPr lang="en-US" sz="2400" kern="1200" dirty="0"/>
        </a:p>
      </dsp:txBody>
      <dsp:txXfrm>
        <a:off x="477450" y="3907696"/>
        <a:ext cx="9749890" cy="5939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812AC0-D0C3-4548-BB1A-2C8A517EBEC0}">
      <dsp:nvSpPr>
        <dsp:cNvPr id="0" name=""/>
        <dsp:cNvSpPr/>
      </dsp:nvSpPr>
      <dsp:spPr>
        <a:xfrm>
          <a:off x="0" y="463"/>
          <a:ext cx="9872663" cy="10847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FB5E62-30E4-40E3-96E1-555D109BE7D0}">
      <dsp:nvSpPr>
        <dsp:cNvPr id="0" name=""/>
        <dsp:cNvSpPr/>
      </dsp:nvSpPr>
      <dsp:spPr>
        <a:xfrm>
          <a:off x="328129" y="244527"/>
          <a:ext cx="596599" cy="5965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D4D30A-A476-4739-9DB8-207BC8E7724E}">
      <dsp:nvSpPr>
        <dsp:cNvPr id="0" name=""/>
        <dsp:cNvSpPr/>
      </dsp:nvSpPr>
      <dsp:spPr>
        <a:xfrm>
          <a:off x="1252859" y="463"/>
          <a:ext cx="8619803" cy="1084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00" tIns="114800" rIns="114800" bIns="114800" numCol="1" spcCol="1270" anchor="ctr" anchorCtr="0">
          <a:noAutofit/>
        </a:bodyPr>
        <a:lstStyle/>
        <a:p>
          <a:pPr marL="0" lvl="0" indent="0" algn="l" defTabSz="1111250">
            <a:lnSpc>
              <a:spcPct val="90000"/>
            </a:lnSpc>
            <a:spcBef>
              <a:spcPct val="0"/>
            </a:spcBef>
            <a:spcAft>
              <a:spcPct val="35000"/>
            </a:spcAft>
            <a:buNone/>
          </a:pPr>
          <a:r>
            <a:rPr lang="en-CA" sz="2500" kern="1200"/>
            <a:t>A built-in SciKit Learn ensemble classifier consisting of a multitude of decision trees</a:t>
          </a:r>
          <a:endParaRPr lang="en-US" sz="2500" kern="1200"/>
        </a:p>
      </dsp:txBody>
      <dsp:txXfrm>
        <a:off x="1252859" y="463"/>
        <a:ext cx="8619803" cy="1084726"/>
      </dsp:txXfrm>
    </dsp:sp>
    <dsp:sp modelId="{95109D97-F7FF-4715-BE6A-D1E334AEB1B7}">
      <dsp:nvSpPr>
        <dsp:cNvPr id="0" name=""/>
        <dsp:cNvSpPr/>
      </dsp:nvSpPr>
      <dsp:spPr>
        <a:xfrm>
          <a:off x="0" y="1356371"/>
          <a:ext cx="9872663" cy="10847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CB55F9-D60B-476D-AFA7-514BB30B311C}">
      <dsp:nvSpPr>
        <dsp:cNvPr id="0" name=""/>
        <dsp:cNvSpPr/>
      </dsp:nvSpPr>
      <dsp:spPr>
        <a:xfrm>
          <a:off x="328129" y="1600435"/>
          <a:ext cx="596599" cy="5965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BF0672-B2C2-4738-B3FF-38914EEFB34E}">
      <dsp:nvSpPr>
        <dsp:cNvPr id="0" name=""/>
        <dsp:cNvSpPr/>
      </dsp:nvSpPr>
      <dsp:spPr>
        <a:xfrm>
          <a:off x="1252859" y="1356371"/>
          <a:ext cx="8619803" cy="1084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00" tIns="114800" rIns="114800" bIns="114800" numCol="1" spcCol="1270" anchor="ctr" anchorCtr="0">
          <a:noAutofit/>
        </a:bodyPr>
        <a:lstStyle/>
        <a:p>
          <a:pPr marL="0" lvl="0" indent="0" algn="l" defTabSz="1111250">
            <a:lnSpc>
              <a:spcPct val="90000"/>
            </a:lnSpc>
            <a:spcBef>
              <a:spcPct val="0"/>
            </a:spcBef>
            <a:spcAft>
              <a:spcPct val="35000"/>
            </a:spcAft>
            <a:buNone/>
          </a:pPr>
          <a:r>
            <a:rPr lang="en-CA" sz="2500" kern="1200"/>
            <a:t>Also performed at around 71% accuracy on test set with optimal searched parameters (1,000 trees)</a:t>
          </a:r>
          <a:endParaRPr lang="en-US" sz="2500" kern="1200"/>
        </a:p>
      </dsp:txBody>
      <dsp:txXfrm>
        <a:off x="1252859" y="1356371"/>
        <a:ext cx="8619803" cy="1084726"/>
      </dsp:txXfrm>
    </dsp:sp>
    <dsp:sp modelId="{4BCB101C-C8AC-452A-A986-67E1344D0C7C}">
      <dsp:nvSpPr>
        <dsp:cNvPr id="0" name=""/>
        <dsp:cNvSpPr/>
      </dsp:nvSpPr>
      <dsp:spPr>
        <a:xfrm>
          <a:off x="0" y="2712279"/>
          <a:ext cx="9872663" cy="10847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628429-9582-4F38-A608-B698BF631388}">
      <dsp:nvSpPr>
        <dsp:cNvPr id="0" name=""/>
        <dsp:cNvSpPr/>
      </dsp:nvSpPr>
      <dsp:spPr>
        <a:xfrm>
          <a:off x="328129" y="2956343"/>
          <a:ext cx="596599" cy="5965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02DE0D-4749-416B-AA34-EEF8D0D4AD35}">
      <dsp:nvSpPr>
        <dsp:cNvPr id="0" name=""/>
        <dsp:cNvSpPr/>
      </dsp:nvSpPr>
      <dsp:spPr>
        <a:xfrm>
          <a:off x="1252859" y="2712279"/>
          <a:ext cx="8619803" cy="1084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00" tIns="114800" rIns="114800" bIns="114800" numCol="1" spcCol="1270" anchor="ctr" anchorCtr="0">
          <a:noAutofit/>
        </a:bodyPr>
        <a:lstStyle/>
        <a:p>
          <a:pPr marL="0" lvl="0" indent="0" algn="l" defTabSz="1111250">
            <a:lnSpc>
              <a:spcPct val="90000"/>
            </a:lnSpc>
            <a:spcBef>
              <a:spcPct val="0"/>
            </a:spcBef>
            <a:spcAft>
              <a:spcPct val="35000"/>
            </a:spcAft>
            <a:buNone/>
          </a:pPr>
          <a:r>
            <a:rPr lang="en-US" sz="2500" kern="1200" dirty="0"/>
            <a:t>Accuracy may be increased by increasing the number of trees (n estimators)</a:t>
          </a:r>
        </a:p>
      </dsp:txBody>
      <dsp:txXfrm>
        <a:off x="1252859" y="2712279"/>
        <a:ext cx="8619803" cy="10847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812AC0-D0C3-4548-BB1A-2C8A517EBEC0}">
      <dsp:nvSpPr>
        <dsp:cNvPr id="0" name=""/>
        <dsp:cNvSpPr/>
      </dsp:nvSpPr>
      <dsp:spPr>
        <a:xfrm>
          <a:off x="0" y="463"/>
          <a:ext cx="9872663" cy="10847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FB5E62-30E4-40E3-96E1-555D109BE7D0}">
      <dsp:nvSpPr>
        <dsp:cNvPr id="0" name=""/>
        <dsp:cNvSpPr/>
      </dsp:nvSpPr>
      <dsp:spPr>
        <a:xfrm>
          <a:off x="328129" y="244527"/>
          <a:ext cx="596599" cy="59659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D4D30A-A476-4739-9DB8-207BC8E7724E}">
      <dsp:nvSpPr>
        <dsp:cNvPr id="0" name=""/>
        <dsp:cNvSpPr/>
      </dsp:nvSpPr>
      <dsp:spPr>
        <a:xfrm>
          <a:off x="1252859" y="463"/>
          <a:ext cx="8619803" cy="1084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00" tIns="114800" rIns="114800" bIns="114800" numCol="1" spcCol="1270" anchor="ctr" anchorCtr="0">
          <a:noAutofit/>
        </a:bodyPr>
        <a:lstStyle/>
        <a:p>
          <a:pPr marL="0" lvl="0" indent="0" algn="l" defTabSz="1111250">
            <a:lnSpc>
              <a:spcPct val="90000"/>
            </a:lnSpc>
            <a:spcBef>
              <a:spcPct val="0"/>
            </a:spcBef>
            <a:spcAft>
              <a:spcPct val="35000"/>
            </a:spcAft>
            <a:buNone/>
          </a:pPr>
          <a:r>
            <a:rPr lang="en-US" sz="2500" kern="1200" dirty="0"/>
            <a:t> Stacked SVC with Random Forest to increase precision</a:t>
          </a:r>
        </a:p>
      </dsp:txBody>
      <dsp:txXfrm>
        <a:off x="1252859" y="463"/>
        <a:ext cx="8619803" cy="1084726"/>
      </dsp:txXfrm>
    </dsp:sp>
    <dsp:sp modelId="{95109D97-F7FF-4715-BE6A-D1E334AEB1B7}">
      <dsp:nvSpPr>
        <dsp:cNvPr id="0" name=""/>
        <dsp:cNvSpPr/>
      </dsp:nvSpPr>
      <dsp:spPr>
        <a:xfrm>
          <a:off x="0" y="1356371"/>
          <a:ext cx="9872663" cy="10847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CB55F9-D60B-476D-AFA7-514BB30B311C}">
      <dsp:nvSpPr>
        <dsp:cNvPr id="0" name=""/>
        <dsp:cNvSpPr/>
      </dsp:nvSpPr>
      <dsp:spPr>
        <a:xfrm>
          <a:off x="328129" y="1600435"/>
          <a:ext cx="596599" cy="596599"/>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BF0672-B2C2-4738-B3FF-38914EEFB34E}">
      <dsp:nvSpPr>
        <dsp:cNvPr id="0" name=""/>
        <dsp:cNvSpPr/>
      </dsp:nvSpPr>
      <dsp:spPr>
        <a:xfrm>
          <a:off x="1252859" y="1356371"/>
          <a:ext cx="8619803" cy="1084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00" tIns="114800" rIns="114800" bIns="114800" numCol="1" spcCol="1270" anchor="ctr" anchorCtr="0">
          <a:noAutofit/>
        </a:bodyPr>
        <a:lstStyle/>
        <a:p>
          <a:pPr marL="0" lvl="0" indent="0" algn="l" defTabSz="1111250">
            <a:lnSpc>
              <a:spcPct val="90000"/>
            </a:lnSpc>
            <a:spcBef>
              <a:spcPct val="0"/>
            </a:spcBef>
            <a:spcAft>
              <a:spcPct val="35000"/>
            </a:spcAft>
            <a:buNone/>
          </a:pPr>
          <a:r>
            <a:rPr lang="en-US" sz="2500" kern="1200" dirty="0"/>
            <a:t>Test</a:t>
          </a:r>
          <a:r>
            <a:rPr lang="en-US" sz="2500" kern="1200" baseline="0" dirty="0"/>
            <a:t> accuracy remained around 71%</a:t>
          </a:r>
          <a:endParaRPr lang="en-US" sz="2500" kern="1200" dirty="0"/>
        </a:p>
      </dsp:txBody>
      <dsp:txXfrm>
        <a:off x="1252859" y="1356371"/>
        <a:ext cx="8619803" cy="1084726"/>
      </dsp:txXfrm>
    </dsp:sp>
    <dsp:sp modelId="{4BCB101C-C8AC-452A-A986-67E1344D0C7C}">
      <dsp:nvSpPr>
        <dsp:cNvPr id="0" name=""/>
        <dsp:cNvSpPr/>
      </dsp:nvSpPr>
      <dsp:spPr>
        <a:xfrm>
          <a:off x="0" y="2712279"/>
          <a:ext cx="9872663" cy="10847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628429-9582-4F38-A608-B698BF631388}">
      <dsp:nvSpPr>
        <dsp:cNvPr id="0" name=""/>
        <dsp:cNvSpPr/>
      </dsp:nvSpPr>
      <dsp:spPr>
        <a:xfrm>
          <a:off x="328129" y="2956343"/>
          <a:ext cx="596599" cy="596599"/>
        </a:xfrm>
        <a:prstGeom prst="rect">
          <a:avLst/>
        </a:prstGeom>
        <a:blipFill rotWithShape="1">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02DE0D-4749-416B-AA34-EEF8D0D4AD35}">
      <dsp:nvSpPr>
        <dsp:cNvPr id="0" name=""/>
        <dsp:cNvSpPr/>
      </dsp:nvSpPr>
      <dsp:spPr>
        <a:xfrm>
          <a:off x="1252859" y="2712279"/>
          <a:ext cx="8619803" cy="1084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800" tIns="114800" rIns="114800" bIns="114800" numCol="1" spcCol="1270" anchor="ctr" anchorCtr="0">
          <a:noAutofit/>
        </a:bodyPr>
        <a:lstStyle/>
        <a:p>
          <a:pPr marL="0" lvl="0" indent="0" algn="l" defTabSz="1111250">
            <a:lnSpc>
              <a:spcPct val="90000"/>
            </a:lnSpc>
            <a:spcBef>
              <a:spcPct val="0"/>
            </a:spcBef>
            <a:spcAft>
              <a:spcPct val="35000"/>
            </a:spcAft>
            <a:buNone/>
          </a:pPr>
          <a:r>
            <a:rPr lang="en-CA" sz="2500" kern="1200" dirty="0"/>
            <a:t>Test accuracy remained more or less similar after stacking with RBF SVC – may have increased if more models were included</a:t>
          </a:r>
          <a:endParaRPr lang="en-US" sz="2500" kern="1200" dirty="0"/>
        </a:p>
      </dsp:txBody>
      <dsp:txXfrm>
        <a:off x="1252859" y="2712279"/>
        <a:ext cx="8619803" cy="108472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9DA125-06E5-4FAE-B772-D7AE6680B5FE}" type="datetimeFigureOut">
              <a:rPr lang="en-CA" smtClean="0"/>
              <a:t>2020-03-30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F5733A-B34B-483D-B00A-8496926666AB}" type="slidenum">
              <a:rPr lang="en-CA" smtClean="0"/>
              <a:t>‹#›</a:t>
            </a:fld>
            <a:endParaRPr lang="en-CA"/>
          </a:p>
        </p:txBody>
      </p:sp>
    </p:spTree>
    <p:extLst>
      <p:ext uri="{BB962C8B-B14F-4D97-AF65-F5344CB8AC3E}">
        <p14:creationId xmlns:p14="http://schemas.microsoft.com/office/powerpoint/2010/main" val="3126115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dirty="0">
                <a:solidFill>
                  <a:schemeClr val="tx1"/>
                </a:solidFill>
                <a:effectLst/>
                <a:latin typeface="+mn-lt"/>
                <a:ea typeface="+mn-ea"/>
                <a:cs typeface="+mn-cs"/>
              </a:rPr>
              <a:t>For each image in the original dataset, we converted it from red, green, and blue (RGB) to grayscale, using a weight of 0.3, 0.6 and 0.1 on the RGB value respectively. Then we scaled each pixel value in the image to be in the range of 0 to 1. The original pixel values are from 0 to 255, which may be harder for the neural network to deal with. We applied simple linear scale by dividing by the max value of 255. </a:t>
            </a:r>
            <a:endParaRPr lang="en-CA" dirty="0">
              <a:effectLst/>
            </a:endParaRPr>
          </a:p>
          <a:p>
            <a:endParaRPr lang="en-US" dirty="0"/>
          </a:p>
        </p:txBody>
      </p:sp>
      <p:sp>
        <p:nvSpPr>
          <p:cNvPr id="4" name="Slide Number Placeholder 3"/>
          <p:cNvSpPr>
            <a:spLocks noGrp="1"/>
          </p:cNvSpPr>
          <p:nvPr>
            <p:ph type="sldNum" sz="quarter" idx="5"/>
          </p:nvPr>
        </p:nvSpPr>
        <p:spPr/>
        <p:txBody>
          <a:bodyPr/>
          <a:lstStyle/>
          <a:p>
            <a:fld id="{FFF5733A-B34B-483D-B00A-8496926666AB}" type="slidenum">
              <a:rPr lang="en-CA" smtClean="0"/>
              <a:t>3</a:t>
            </a:fld>
            <a:endParaRPr lang="en-CA"/>
          </a:p>
        </p:txBody>
      </p:sp>
    </p:spTree>
    <p:extLst>
      <p:ext uri="{BB962C8B-B14F-4D97-AF65-F5344CB8AC3E}">
        <p14:creationId xmlns:p14="http://schemas.microsoft.com/office/powerpoint/2010/main" val="3593798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a:t>The classifiers used in the first half of the project are K-Nearest Neighbors, Logistic Regression, Support Vector Classifier, and Random Forest.</a:t>
            </a:r>
          </a:p>
          <a:p>
            <a:pPr marL="228600" indent="-228600">
              <a:buAutoNum type="arabicPeriod"/>
            </a:pPr>
            <a:r>
              <a:rPr lang="en-CA" dirty="0"/>
              <a:t>In the second half, we introduce convolutional neural networks to compare the effectiveness of these algorithms</a:t>
            </a:r>
          </a:p>
        </p:txBody>
      </p:sp>
      <p:sp>
        <p:nvSpPr>
          <p:cNvPr id="4" name="Slide Number Placeholder 3"/>
          <p:cNvSpPr>
            <a:spLocks noGrp="1"/>
          </p:cNvSpPr>
          <p:nvPr>
            <p:ph type="sldNum" sz="quarter" idx="5"/>
          </p:nvPr>
        </p:nvSpPr>
        <p:spPr/>
        <p:txBody>
          <a:bodyPr/>
          <a:lstStyle/>
          <a:p>
            <a:fld id="{FFF5733A-B34B-483D-B00A-8496926666AB}" type="slidenum">
              <a:rPr lang="en-CA" smtClean="0"/>
              <a:t>4</a:t>
            </a:fld>
            <a:endParaRPr lang="en-CA"/>
          </a:p>
        </p:txBody>
      </p:sp>
    </p:spTree>
    <p:extLst>
      <p:ext uri="{BB962C8B-B14F-4D97-AF65-F5344CB8AC3E}">
        <p14:creationId xmlns:p14="http://schemas.microsoft.com/office/powerpoint/2010/main" val="2896288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a:t>First we look at Support Vector Classifiers. Before any additional preprocessing beyond the initial conversion to grayscale, rescaling, and resizing the data, running a support vector classifier with a radial basis function kernel resulted</a:t>
            </a:r>
          </a:p>
          <a:p>
            <a:pPr marL="0" indent="0">
              <a:buNone/>
            </a:pPr>
            <a:r>
              <a:rPr lang="en-CA" dirty="0"/>
              <a:t>In a test accuracy of 67%. However, we were then able to improve this number to 71% accuracy after under-sampling the training set by removing samples from each class until the number of samples are even throughout all 10 classes. We also performed a random search for optimal hyperparameters, and found that a gamma value of 0.000001 and C value of 10 provided the highest performance, although we did not search through every possible hyperparameter combination.</a:t>
            </a:r>
          </a:p>
          <a:p>
            <a:pPr marL="0" indent="0">
              <a:buNone/>
            </a:pPr>
            <a:r>
              <a:rPr lang="en-CA" dirty="0"/>
              <a:t>2. The accuracy could have been further improved if we included the extra set of images in our training set, but the runtimes would have increased significantly. (the time it takes for a grid search with 13 hyperparameters was approximately 9 hours)</a:t>
            </a:r>
          </a:p>
        </p:txBody>
      </p:sp>
      <p:sp>
        <p:nvSpPr>
          <p:cNvPr id="4" name="Slide Number Placeholder 3"/>
          <p:cNvSpPr>
            <a:spLocks noGrp="1"/>
          </p:cNvSpPr>
          <p:nvPr>
            <p:ph type="sldNum" sz="quarter" idx="5"/>
          </p:nvPr>
        </p:nvSpPr>
        <p:spPr/>
        <p:txBody>
          <a:bodyPr/>
          <a:lstStyle/>
          <a:p>
            <a:fld id="{FFF5733A-B34B-483D-B00A-8496926666AB}" type="slidenum">
              <a:rPr lang="en-CA" smtClean="0"/>
              <a:t>5</a:t>
            </a:fld>
            <a:endParaRPr lang="en-CA"/>
          </a:p>
        </p:txBody>
      </p:sp>
    </p:spTree>
    <p:extLst>
      <p:ext uri="{BB962C8B-B14F-4D97-AF65-F5344CB8AC3E}">
        <p14:creationId xmlns:p14="http://schemas.microsoft.com/office/powerpoint/2010/main" val="1235364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FF5733A-B34B-483D-B00A-8496926666AB}" type="slidenum">
              <a:rPr lang="en-CA" smtClean="0"/>
              <a:t>7</a:t>
            </a:fld>
            <a:endParaRPr lang="en-CA"/>
          </a:p>
        </p:txBody>
      </p:sp>
    </p:spTree>
    <p:extLst>
      <p:ext uri="{BB962C8B-B14F-4D97-AF65-F5344CB8AC3E}">
        <p14:creationId xmlns:p14="http://schemas.microsoft.com/office/powerpoint/2010/main" val="3337735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FF5733A-B34B-483D-B00A-8496926666AB}" type="slidenum">
              <a:rPr lang="en-CA" smtClean="0"/>
              <a:t>8</a:t>
            </a:fld>
            <a:endParaRPr lang="en-CA"/>
          </a:p>
        </p:txBody>
      </p:sp>
    </p:spTree>
    <p:extLst>
      <p:ext uri="{BB962C8B-B14F-4D97-AF65-F5344CB8AC3E}">
        <p14:creationId xmlns:p14="http://schemas.microsoft.com/office/powerpoint/2010/main" val="2042039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CNN method is a Deep learning algorithm that can take an input image and assign importance to various aspects in the image in order to differentiate one from another [3]. The benefit of the CNN method is that is efficient in recognizing patterns and key features in images as it is not a fully connected neural network, but still contains multiple convolution layers (the kernels) which are used to “filter” the images.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dirty="0">
                <a:solidFill>
                  <a:schemeClr val="tx1"/>
                </a:solidFill>
                <a:effectLst/>
                <a:latin typeface="+mn-lt"/>
                <a:ea typeface="+mn-ea"/>
                <a:cs typeface="+mn-cs"/>
              </a:rPr>
              <a:t>The challenges with applying the CNN method are potential overfitting, and also it requires a large amount of training data in order to perform well. </a:t>
            </a:r>
            <a:endParaRPr lang="en-CA" dirty="0">
              <a:effectLst/>
            </a:endParaRPr>
          </a:p>
          <a:p>
            <a:endParaRPr lang="en-US" dirty="0"/>
          </a:p>
        </p:txBody>
      </p:sp>
      <p:sp>
        <p:nvSpPr>
          <p:cNvPr id="4" name="Slide Number Placeholder 3"/>
          <p:cNvSpPr>
            <a:spLocks noGrp="1"/>
          </p:cNvSpPr>
          <p:nvPr>
            <p:ph type="sldNum" sz="quarter" idx="5"/>
          </p:nvPr>
        </p:nvSpPr>
        <p:spPr/>
        <p:txBody>
          <a:bodyPr/>
          <a:lstStyle/>
          <a:p>
            <a:fld id="{FFF5733A-B34B-483D-B00A-8496926666AB}" type="slidenum">
              <a:rPr lang="en-CA" smtClean="0"/>
              <a:t>11</a:t>
            </a:fld>
            <a:endParaRPr lang="en-CA"/>
          </a:p>
        </p:txBody>
      </p:sp>
    </p:spTree>
    <p:extLst>
      <p:ext uri="{BB962C8B-B14F-4D97-AF65-F5344CB8AC3E}">
        <p14:creationId xmlns:p14="http://schemas.microsoft.com/office/powerpoint/2010/main" val="3678936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F5733A-B34B-483D-B00A-8496926666AB}" type="slidenum">
              <a:rPr lang="en-CA" smtClean="0"/>
              <a:t>14</a:t>
            </a:fld>
            <a:endParaRPr lang="en-CA"/>
          </a:p>
        </p:txBody>
      </p:sp>
    </p:spTree>
    <p:extLst>
      <p:ext uri="{BB962C8B-B14F-4D97-AF65-F5344CB8AC3E}">
        <p14:creationId xmlns:p14="http://schemas.microsoft.com/office/powerpoint/2010/main" val="4196663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dirty="0">
                <a:solidFill>
                  <a:schemeClr val="tx1"/>
                </a:solidFill>
                <a:effectLst/>
                <a:latin typeface="+mn-lt"/>
                <a:ea typeface="+mn-ea"/>
                <a:cs typeface="+mn-cs"/>
              </a:rPr>
              <a:t>The CNN model with  92% test accuracy on the Street View House Numbers Image dataset performs significantly better than Ensemble Method with 71% test accuracy. Thus, the final model proposed for this project is the CNN model. Although the challenge of CNN model overfitting has impacted its performance, but with the use of dropout parameter, we have mitigated overfitting and produced a satisfactory model. </a:t>
            </a:r>
            <a:endParaRPr lang="en-CA" dirty="0">
              <a:effectLst/>
            </a:endParaRPr>
          </a:p>
          <a:p>
            <a:endParaRPr lang="en-US" dirty="0"/>
          </a:p>
        </p:txBody>
      </p:sp>
      <p:sp>
        <p:nvSpPr>
          <p:cNvPr id="4" name="Slide Number Placeholder 3"/>
          <p:cNvSpPr>
            <a:spLocks noGrp="1"/>
          </p:cNvSpPr>
          <p:nvPr>
            <p:ph type="sldNum" sz="quarter" idx="5"/>
          </p:nvPr>
        </p:nvSpPr>
        <p:spPr/>
        <p:txBody>
          <a:bodyPr/>
          <a:lstStyle/>
          <a:p>
            <a:fld id="{FFF5733A-B34B-483D-B00A-8496926666AB}" type="slidenum">
              <a:rPr lang="en-CA" smtClean="0"/>
              <a:t>15</a:t>
            </a:fld>
            <a:endParaRPr lang="en-CA"/>
          </a:p>
        </p:txBody>
      </p:sp>
    </p:spTree>
    <p:extLst>
      <p:ext uri="{BB962C8B-B14F-4D97-AF65-F5344CB8AC3E}">
        <p14:creationId xmlns:p14="http://schemas.microsoft.com/office/powerpoint/2010/main" val="2037337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F5733A-B34B-483D-B00A-8496926666AB}" type="slidenum">
              <a:rPr lang="en-CA" smtClean="0"/>
              <a:t>17</a:t>
            </a:fld>
            <a:endParaRPr lang="en-CA"/>
          </a:p>
        </p:txBody>
      </p:sp>
    </p:spTree>
    <p:extLst>
      <p:ext uri="{BB962C8B-B14F-4D97-AF65-F5344CB8AC3E}">
        <p14:creationId xmlns:p14="http://schemas.microsoft.com/office/powerpoint/2010/main" val="2666628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E1C6865-91F6-46A2-A494-B8BE32EFE41D}" type="datetimeFigureOut">
              <a:rPr lang="en-CA" smtClean="0"/>
              <a:t>2020-03-30</a:t>
            </a:fld>
            <a:endParaRPr lang="en-CA"/>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CA"/>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935DAF0-311D-4EE1-890C-8976672A07B4}" type="slidenum">
              <a:rPr lang="en-CA" smtClean="0"/>
              <a:t>‹#›</a:t>
            </a:fld>
            <a:endParaRPr lang="en-CA"/>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639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1C6865-91F6-46A2-A494-B8BE32EFE41D}" type="datetimeFigureOut">
              <a:rPr lang="en-CA" smtClean="0"/>
              <a:t>2020-03-30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35DAF0-311D-4EE1-890C-8976672A07B4}" type="slidenum">
              <a:rPr lang="en-CA" smtClean="0"/>
              <a:t>‹#›</a:t>
            </a:fld>
            <a:endParaRPr lang="en-CA"/>
          </a:p>
        </p:txBody>
      </p:sp>
    </p:spTree>
    <p:extLst>
      <p:ext uri="{BB962C8B-B14F-4D97-AF65-F5344CB8AC3E}">
        <p14:creationId xmlns:p14="http://schemas.microsoft.com/office/powerpoint/2010/main" val="299761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1C6865-91F6-46A2-A494-B8BE32EFE41D}" type="datetimeFigureOut">
              <a:rPr lang="en-CA" smtClean="0"/>
              <a:t>2020-03-30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35DAF0-311D-4EE1-890C-8976672A07B4}" type="slidenum">
              <a:rPr lang="en-CA" smtClean="0"/>
              <a:t>‹#›</a:t>
            </a:fld>
            <a:endParaRPr lang="en-CA"/>
          </a:p>
        </p:txBody>
      </p:sp>
    </p:spTree>
    <p:extLst>
      <p:ext uri="{BB962C8B-B14F-4D97-AF65-F5344CB8AC3E}">
        <p14:creationId xmlns:p14="http://schemas.microsoft.com/office/powerpoint/2010/main" val="2351491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1C6865-91F6-46A2-A494-B8BE32EFE41D}" type="datetimeFigureOut">
              <a:rPr lang="en-CA" smtClean="0"/>
              <a:t>2020-03-30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35DAF0-311D-4EE1-890C-8976672A07B4}" type="slidenum">
              <a:rPr lang="en-CA" smtClean="0"/>
              <a:t>‹#›</a:t>
            </a:fld>
            <a:endParaRPr lang="en-CA"/>
          </a:p>
        </p:txBody>
      </p:sp>
    </p:spTree>
    <p:extLst>
      <p:ext uri="{BB962C8B-B14F-4D97-AF65-F5344CB8AC3E}">
        <p14:creationId xmlns:p14="http://schemas.microsoft.com/office/powerpoint/2010/main" val="95031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1C6865-91F6-46A2-A494-B8BE32EFE41D}" type="datetimeFigureOut">
              <a:rPr lang="en-CA" smtClean="0"/>
              <a:t>2020-03-30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935DAF0-311D-4EE1-890C-8976672A07B4}" type="slidenum">
              <a:rPr lang="en-CA" smtClean="0"/>
              <a:t>‹#›</a:t>
            </a:fld>
            <a:endParaRPr lang="en-CA"/>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986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1C6865-91F6-46A2-A494-B8BE32EFE41D}" type="datetimeFigureOut">
              <a:rPr lang="en-CA" smtClean="0"/>
              <a:t>2020-03-30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35DAF0-311D-4EE1-890C-8976672A07B4}" type="slidenum">
              <a:rPr lang="en-CA" smtClean="0"/>
              <a:t>‹#›</a:t>
            </a:fld>
            <a:endParaRPr lang="en-CA"/>
          </a:p>
        </p:txBody>
      </p:sp>
    </p:spTree>
    <p:extLst>
      <p:ext uri="{BB962C8B-B14F-4D97-AF65-F5344CB8AC3E}">
        <p14:creationId xmlns:p14="http://schemas.microsoft.com/office/powerpoint/2010/main" val="104506231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1C6865-91F6-46A2-A494-B8BE32EFE41D}" type="datetimeFigureOut">
              <a:rPr lang="en-CA" smtClean="0"/>
              <a:t>2020-03-30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935DAF0-311D-4EE1-890C-8976672A07B4}" type="slidenum">
              <a:rPr lang="en-CA" smtClean="0"/>
              <a:t>‹#›</a:t>
            </a:fld>
            <a:endParaRPr lang="en-CA"/>
          </a:p>
        </p:txBody>
      </p:sp>
    </p:spTree>
    <p:extLst>
      <p:ext uri="{BB962C8B-B14F-4D97-AF65-F5344CB8AC3E}">
        <p14:creationId xmlns:p14="http://schemas.microsoft.com/office/powerpoint/2010/main" val="202913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1C6865-91F6-46A2-A494-B8BE32EFE41D}" type="datetimeFigureOut">
              <a:rPr lang="en-CA" smtClean="0"/>
              <a:t>2020-03-30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935DAF0-311D-4EE1-890C-8976672A07B4}" type="slidenum">
              <a:rPr lang="en-CA" smtClean="0"/>
              <a:t>‹#›</a:t>
            </a:fld>
            <a:endParaRPr lang="en-CA"/>
          </a:p>
        </p:txBody>
      </p:sp>
    </p:spTree>
    <p:extLst>
      <p:ext uri="{BB962C8B-B14F-4D97-AF65-F5344CB8AC3E}">
        <p14:creationId xmlns:p14="http://schemas.microsoft.com/office/powerpoint/2010/main" val="388834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1C6865-91F6-46A2-A494-B8BE32EFE41D}" type="datetimeFigureOut">
              <a:rPr lang="en-CA" smtClean="0"/>
              <a:t>2020-03-30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935DAF0-311D-4EE1-890C-8976672A07B4}" type="slidenum">
              <a:rPr lang="en-CA" smtClean="0"/>
              <a:t>‹#›</a:t>
            </a:fld>
            <a:endParaRPr lang="en-CA"/>
          </a:p>
        </p:txBody>
      </p:sp>
    </p:spTree>
    <p:extLst>
      <p:ext uri="{BB962C8B-B14F-4D97-AF65-F5344CB8AC3E}">
        <p14:creationId xmlns:p14="http://schemas.microsoft.com/office/powerpoint/2010/main" val="2435378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1C6865-91F6-46A2-A494-B8BE32EFE41D}" type="datetimeFigureOut">
              <a:rPr lang="en-CA" smtClean="0"/>
              <a:t>2020-03-30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35DAF0-311D-4EE1-890C-8976672A07B4}" type="slidenum">
              <a:rPr lang="en-CA" smtClean="0"/>
              <a:t>‹#›</a:t>
            </a:fld>
            <a:endParaRPr lang="en-CA"/>
          </a:p>
        </p:txBody>
      </p:sp>
    </p:spTree>
    <p:extLst>
      <p:ext uri="{BB962C8B-B14F-4D97-AF65-F5344CB8AC3E}">
        <p14:creationId xmlns:p14="http://schemas.microsoft.com/office/powerpoint/2010/main" val="7893191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1C6865-91F6-46A2-A494-B8BE32EFE41D}" type="datetimeFigureOut">
              <a:rPr lang="en-CA" smtClean="0"/>
              <a:t>2020-03-30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935DAF0-311D-4EE1-890C-8976672A07B4}" type="slidenum">
              <a:rPr lang="en-CA" smtClean="0"/>
              <a:t>‹#›</a:t>
            </a:fld>
            <a:endParaRPr lang="en-CA"/>
          </a:p>
        </p:txBody>
      </p:sp>
    </p:spTree>
    <p:extLst>
      <p:ext uri="{BB962C8B-B14F-4D97-AF65-F5344CB8AC3E}">
        <p14:creationId xmlns:p14="http://schemas.microsoft.com/office/powerpoint/2010/main" val="2292625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5E1C6865-91F6-46A2-A494-B8BE32EFE41D}" type="datetimeFigureOut">
              <a:rPr lang="en-CA" smtClean="0"/>
              <a:t>2020-03-30</a:t>
            </a:fld>
            <a:endParaRPr lang="en-CA"/>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CA"/>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8935DAF0-311D-4EE1-890C-8976672A07B4}" type="slidenum">
              <a:rPr lang="en-CA" smtClean="0"/>
              <a:t>‹#›</a:t>
            </a:fld>
            <a:endParaRPr lang="en-CA"/>
          </a:p>
        </p:txBody>
      </p:sp>
    </p:spTree>
    <p:extLst>
      <p:ext uri="{BB962C8B-B14F-4D97-AF65-F5344CB8AC3E}">
        <p14:creationId xmlns:p14="http://schemas.microsoft.com/office/powerpoint/2010/main" val="1444267226"/>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Rectangle 18">
            <a:extLst>
              <a:ext uri="{FF2B5EF4-FFF2-40B4-BE49-F238E27FC236}">
                <a16:creationId xmlns:a16="http://schemas.microsoft.com/office/drawing/2014/main" id="{EA9681CE-BBA0-49F9-8363-09207D318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0">
            <a:extLst>
              <a:ext uri="{FF2B5EF4-FFF2-40B4-BE49-F238E27FC236}">
                <a16:creationId xmlns:a16="http://schemas.microsoft.com/office/drawing/2014/main" id="{3EBAC690-37C5-465F-99FF-056C244F9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CDE626D3-AF56-4D4C-9004-A313DA784279}"/>
              </a:ext>
            </a:extLst>
          </p:cNvPr>
          <p:cNvSpPr>
            <a:spLocks noGrp="1"/>
          </p:cNvSpPr>
          <p:nvPr>
            <p:ph type="ctrTitle"/>
          </p:nvPr>
        </p:nvSpPr>
        <p:spPr>
          <a:xfrm>
            <a:off x="895467" y="863364"/>
            <a:ext cx="6657476" cy="5126124"/>
          </a:xfrm>
        </p:spPr>
        <p:txBody>
          <a:bodyPr anchor="ctr">
            <a:normAutofit/>
          </a:bodyPr>
          <a:lstStyle/>
          <a:p>
            <a:pPr algn="r"/>
            <a:r>
              <a:rPr lang="en-CA" sz="5600" dirty="0"/>
              <a:t>Street View House Numbers </a:t>
            </a:r>
            <a:r>
              <a:rPr lang="en-CA" sz="5600" dirty="0">
                <a:solidFill>
                  <a:schemeClr val="accent1"/>
                </a:solidFill>
              </a:rPr>
              <a:t>Image Recognition</a:t>
            </a:r>
            <a:endParaRPr lang="en-US" sz="5600" dirty="0">
              <a:solidFill>
                <a:schemeClr val="accent1"/>
              </a:solidFill>
            </a:endParaRPr>
          </a:p>
        </p:txBody>
      </p:sp>
      <p:sp>
        <p:nvSpPr>
          <p:cNvPr id="5" name="Subtitle 4">
            <a:extLst>
              <a:ext uri="{FF2B5EF4-FFF2-40B4-BE49-F238E27FC236}">
                <a16:creationId xmlns:a16="http://schemas.microsoft.com/office/drawing/2014/main" id="{AA01A735-2A7B-4C4F-9D1F-222C66C51524}"/>
              </a:ext>
            </a:extLst>
          </p:cNvPr>
          <p:cNvSpPr>
            <a:spLocks noGrp="1"/>
          </p:cNvSpPr>
          <p:nvPr>
            <p:ph type="subTitle" idx="1"/>
          </p:nvPr>
        </p:nvSpPr>
        <p:spPr>
          <a:xfrm>
            <a:off x="8352940" y="863364"/>
            <a:ext cx="3828899" cy="5120435"/>
          </a:xfrm>
        </p:spPr>
        <p:txBody>
          <a:bodyPr anchor="ctr">
            <a:normAutofit/>
          </a:bodyPr>
          <a:lstStyle/>
          <a:p>
            <a:pPr algn="l"/>
            <a:r>
              <a:rPr lang="it-IT" sz="2400" b="1" dirty="0">
                <a:solidFill>
                  <a:schemeClr val="bg1"/>
                </a:solidFill>
              </a:rPr>
              <a:t>Celine Li and Kevin Liu</a:t>
            </a:r>
          </a:p>
          <a:p>
            <a:pPr algn="l"/>
            <a:r>
              <a:rPr lang="en-US" altLang="zh-CN" sz="2400" b="1" dirty="0">
                <a:solidFill>
                  <a:schemeClr val="bg1"/>
                </a:solidFill>
              </a:rPr>
              <a:t>August 26</a:t>
            </a:r>
            <a:r>
              <a:rPr lang="zh-CN" altLang="en-US" sz="2400" b="1" dirty="0">
                <a:solidFill>
                  <a:schemeClr val="bg1"/>
                </a:solidFill>
              </a:rPr>
              <a:t>，</a:t>
            </a:r>
            <a:r>
              <a:rPr lang="en-US" altLang="zh-CN" sz="2400" b="1" dirty="0">
                <a:solidFill>
                  <a:schemeClr val="bg1"/>
                </a:solidFill>
              </a:rPr>
              <a:t>2019</a:t>
            </a:r>
            <a:endParaRPr lang="en-US" sz="2400" b="1" dirty="0">
              <a:solidFill>
                <a:schemeClr val="bg1"/>
              </a:solidFill>
            </a:endParaRPr>
          </a:p>
        </p:txBody>
      </p:sp>
      <p:cxnSp>
        <p:nvCxnSpPr>
          <p:cNvPr id="27" name="Straight Connector 22">
            <a:extLst>
              <a:ext uri="{FF2B5EF4-FFF2-40B4-BE49-F238E27FC236}">
                <a16:creationId xmlns:a16="http://schemas.microsoft.com/office/drawing/2014/main" id="{20129D1B-5EF7-4D54-8EE3-90A400E40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961243" y="2054826"/>
            <a:ext cx="0" cy="2743200"/>
          </a:xfrm>
          <a:prstGeom prst="line">
            <a:avLst/>
          </a:prstGeom>
          <a:ln w="1270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114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1">
            <a:extLst>
              <a:ext uri="{FF2B5EF4-FFF2-40B4-BE49-F238E27FC236}">
                <a16:creationId xmlns:a16="http://schemas.microsoft.com/office/drawing/2014/main" id="{8E487A7A-15F8-4EF6-BA1F-30C51E6EC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3">
            <a:extLst>
              <a:ext uri="{FF2B5EF4-FFF2-40B4-BE49-F238E27FC236}">
                <a16:creationId xmlns:a16="http://schemas.microsoft.com/office/drawing/2014/main" id="{36EFDBF8-A3DC-4DA8-9F33-E9107E70E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5">
            <a:extLst>
              <a:ext uri="{FF2B5EF4-FFF2-40B4-BE49-F238E27FC236}">
                <a16:creationId xmlns:a16="http://schemas.microsoft.com/office/drawing/2014/main" id="{E5332A3D-96DF-4962-8D36-3CA071EED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909" y="4572001"/>
            <a:ext cx="11719791" cy="2052826"/>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F7ADCEC-BC5E-494C-9882-E11FC565C5D6}"/>
              </a:ext>
            </a:extLst>
          </p:cNvPr>
          <p:cNvSpPr>
            <a:spLocks noGrp="1"/>
          </p:cNvSpPr>
          <p:nvPr>
            <p:ph type="title"/>
          </p:nvPr>
        </p:nvSpPr>
        <p:spPr>
          <a:xfrm>
            <a:off x="1143000" y="4824984"/>
            <a:ext cx="9875520" cy="1356360"/>
          </a:xfrm>
        </p:spPr>
        <p:txBody>
          <a:bodyPr>
            <a:normAutofit/>
          </a:bodyPr>
          <a:lstStyle/>
          <a:p>
            <a:pPr algn="ctr"/>
            <a:r>
              <a:rPr lang="en-CA" sz="5400">
                <a:solidFill>
                  <a:srgbClr val="FFFFFF"/>
                </a:solidFill>
              </a:rPr>
              <a:t>Future Improvements</a:t>
            </a:r>
          </a:p>
        </p:txBody>
      </p:sp>
      <p:grpSp>
        <p:nvGrpSpPr>
          <p:cNvPr id="3" name="Group 2">
            <a:extLst>
              <a:ext uri="{FF2B5EF4-FFF2-40B4-BE49-F238E27FC236}">
                <a16:creationId xmlns:a16="http://schemas.microsoft.com/office/drawing/2014/main" id="{9EEDAE19-141E-4D96-9845-8197249550CD}"/>
              </a:ext>
            </a:extLst>
          </p:cNvPr>
          <p:cNvGrpSpPr/>
          <p:nvPr/>
        </p:nvGrpSpPr>
        <p:grpSpPr>
          <a:xfrm>
            <a:off x="666592" y="593030"/>
            <a:ext cx="10828336" cy="3538536"/>
            <a:chOff x="709613" y="642938"/>
            <a:chExt cx="10828336" cy="3538536"/>
          </a:xfrm>
        </p:grpSpPr>
        <p:sp>
          <p:nvSpPr>
            <p:cNvPr id="4" name="Freeform: Shape 3">
              <a:extLst>
                <a:ext uri="{FF2B5EF4-FFF2-40B4-BE49-F238E27FC236}">
                  <a16:creationId xmlns:a16="http://schemas.microsoft.com/office/drawing/2014/main" id="{41FD7687-3D79-4E13-B755-8910BBD0A84E}"/>
                </a:ext>
              </a:extLst>
            </p:cNvPr>
            <p:cNvSpPr/>
            <p:nvPr/>
          </p:nvSpPr>
          <p:spPr>
            <a:xfrm>
              <a:off x="709613" y="642938"/>
              <a:ext cx="9204086" cy="1061561"/>
            </a:xfrm>
            <a:custGeom>
              <a:avLst/>
              <a:gdLst>
                <a:gd name="connsiteX0" fmla="*/ 0 w 9204086"/>
                <a:gd name="connsiteY0" fmla="*/ 106156 h 1061561"/>
                <a:gd name="connsiteX1" fmla="*/ 106156 w 9204086"/>
                <a:gd name="connsiteY1" fmla="*/ 0 h 1061561"/>
                <a:gd name="connsiteX2" fmla="*/ 9097930 w 9204086"/>
                <a:gd name="connsiteY2" fmla="*/ 0 h 1061561"/>
                <a:gd name="connsiteX3" fmla="*/ 9204086 w 9204086"/>
                <a:gd name="connsiteY3" fmla="*/ 106156 h 1061561"/>
                <a:gd name="connsiteX4" fmla="*/ 9204086 w 9204086"/>
                <a:gd name="connsiteY4" fmla="*/ 955405 h 1061561"/>
                <a:gd name="connsiteX5" fmla="*/ 9097930 w 9204086"/>
                <a:gd name="connsiteY5" fmla="*/ 1061561 h 1061561"/>
                <a:gd name="connsiteX6" fmla="*/ 106156 w 9204086"/>
                <a:gd name="connsiteY6" fmla="*/ 1061561 h 1061561"/>
                <a:gd name="connsiteX7" fmla="*/ 0 w 9204086"/>
                <a:gd name="connsiteY7" fmla="*/ 955405 h 1061561"/>
                <a:gd name="connsiteX8" fmla="*/ 0 w 9204086"/>
                <a:gd name="connsiteY8" fmla="*/ 106156 h 106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04086" h="1061561">
                  <a:moveTo>
                    <a:pt x="0" y="106156"/>
                  </a:moveTo>
                  <a:cubicBezTo>
                    <a:pt x="0" y="47528"/>
                    <a:pt x="47528" y="0"/>
                    <a:pt x="106156" y="0"/>
                  </a:cubicBezTo>
                  <a:lnTo>
                    <a:pt x="9097930" y="0"/>
                  </a:lnTo>
                  <a:cubicBezTo>
                    <a:pt x="9156558" y="0"/>
                    <a:pt x="9204086" y="47528"/>
                    <a:pt x="9204086" y="106156"/>
                  </a:cubicBezTo>
                  <a:lnTo>
                    <a:pt x="9204086" y="955405"/>
                  </a:lnTo>
                  <a:cubicBezTo>
                    <a:pt x="9204086" y="1014033"/>
                    <a:pt x="9156558" y="1061561"/>
                    <a:pt x="9097930" y="1061561"/>
                  </a:cubicBezTo>
                  <a:lnTo>
                    <a:pt x="106156" y="1061561"/>
                  </a:lnTo>
                  <a:cubicBezTo>
                    <a:pt x="47528" y="1061561"/>
                    <a:pt x="0" y="1014033"/>
                    <a:pt x="0" y="955405"/>
                  </a:cubicBezTo>
                  <a:lnTo>
                    <a:pt x="0" y="106156"/>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26342" tIns="126342" rIns="1209665" bIns="126342" numCol="1" spcCol="1270" anchor="ctr" anchorCtr="0">
              <a:noAutofit/>
            </a:bodyPr>
            <a:lstStyle/>
            <a:p>
              <a:pPr marL="0" lvl="0" indent="0" algn="l" defTabSz="1111250">
                <a:lnSpc>
                  <a:spcPct val="100000"/>
                </a:lnSpc>
                <a:spcBef>
                  <a:spcPct val="0"/>
                </a:spcBef>
                <a:spcAft>
                  <a:spcPct val="35000"/>
                </a:spcAft>
                <a:buNone/>
              </a:pPr>
              <a:r>
                <a:rPr lang="en-CA" sz="2500" kern="1200"/>
                <a:t>Oversampling the training data by including the extra set to provide more samples</a:t>
              </a:r>
              <a:endParaRPr lang="en-US" sz="2500" kern="1200"/>
            </a:p>
          </p:txBody>
        </p:sp>
        <p:sp>
          <p:nvSpPr>
            <p:cNvPr id="5" name="Freeform: Shape 4">
              <a:extLst>
                <a:ext uri="{FF2B5EF4-FFF2-40B4-BE49-F238E27FC236}">
                  <a16:creationId xmlns:a16="http://schemas.microsoft.com/office/drawing/2014/main" id="{034F82A4-E0B6-4424-9D0E-6E0C1A59768D}"/>
                </a:ext>
              </a:extLst>
            </p:cNvPr>
            <p:cNvSpPr/>
            <p:nvPr/>
          </p:nvSpPr>
          <p:spPr>
            <a:xfrm>
              <a:off x="1521738" y="1881425"/>
              <a:ext cx="9204086" cy="1061561"/>
            </a:xfrm>
            <a:custGeom>
              <a:avLst/>
              <a:gdLst>
                <a:gd name="connsiteX0" fmla="*/ 0 w 9204086"/>
                <a:gd name="connsiteY0" fmla="*/ 106156 h 1061561"/>
                <a:gd name="connsiteX1" fmla="*/ 106156 w 9204086"/>
                <a:gd name="connsiteY1" fmla="*/ 0 h 1061561"/>
                <a:gd name="connsiteX2" fmla="*/ 9097930 w 9204086"/>
                <a:gd name="connsiteY2" fmla="*/ 0 h 1061561"/>
                <a:gd name="connsiteX3" fmla="*/ 9204086 w 9204086"/>
                <a:gd name="connsiteY3" fmla="*/ 106156 h 1061561"/>
                <a:gd name="connsiteX4" fmla="*/ 9204086 w 9204086"/>
                <a:gd name="connsiteY4" fmla="*/ 955405 h 1061561"/>
                <a:gd name="connsiteX5" fmla="*/ 9097930 w 9204086"/>
                <a:gd name="connsiteY5" fmla="*/ 1061561 h 1061561"/>
                <a:gd name="connsiteX6" fmla="*/ 106156 w 9204086"/>
                <a:gd name="connsiteY6" fmla="*/ 1061561 h 1061561"/>
                <a:gd name="connsiteX7" fmla="*/ 0 w 9204086"/>
                <a:gd name="connsiteY7" fmla="*/ 955405 h 1061561"/>
                <a:gd name="connsiteX8" fmla="*/ 0 w 9204086"/>
                <a:gd name="connsiteY8" fmla="*/ 106156 h 106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04086" h="1061561">
                  <a:moveTo>
                    <a:pt x="0" y="106156"/>
                  </a:moveTo>
                  <a:cubicBezTo>
                    <a:pt x="0" y="47528"/>
                    <a:pt x="47528" y="0"/>
                    <a:pt x="106156" y="0"/>
                  </a:cubicBezTo>
                  <a:lnTo>
                    <a:pt x="9097930" y="0"/>
                  </a:lnTo>
                  <a:cubicBezTo>
                    <a:pt x="9156558" y="0"/>
                    <a:pt x="9204086" y="47528"/>
                    <a:pt x="9204086" y="106156"/>
                  </a:cubicBezTo>
                  <a:lnTo>
                    <a:pt x="9204086" y="955405"/>
                  </a:lnTo>
                  <a:cubicBezTo>
                    <a:pt x="9204086" y="1014033"/>
                    <a:pt x="9156558" y="1061561"/>
                    <a:pt x="9097930" y="1061561"/>
                  </a:cubicBezTo>
                  <a:lnTo>
                    <a:pt x="106156" y="1061561"/>
                  </a:lnTo>
                  <a:cubicBezTo>
                    <a:pt x="47528" y="1061561"/>
                    <a:pt x="0" y="1014033"/>
                    <a:pt x="0" y="955405"/>
                  </a:cubicBezTo>
                  <a:lnTo>
                    <a:pt x="0" y="106156"/>
                  </a:lnTo>
                  <a:close/>
                </a:path>
              </a:pathLst>
            </a:custGeom>
          </p:spPr>
          <p:style>
            <a:lnRef idx="2">
              <a:schemeClr val="lt1">
                <a:hueOff val="0"/>
                <a:satOff val="0"/>
                <a:lumOff val="0"/>
                <a:alphaOff val="0"/>
              </a:schemeClr>
            </a:lnRef>
            <a:fillRef idx="1">
              <a:schemeClr val="accent2">
                <a:hueOff val="689259"/>
                <a:satOff val="12903"/>
                <a:lumOff val="-784"/>
                <a:alphaOff val="0"/>
              </a:schemeClr>
            </a:fillRef>
            <a:effectRef idx="0">
              <a:schemeClr val="accent2">
                <a:hueOff val="689259"/>
                <a:satOff val="12903"/>
                <a:lumOff val="-784"/>
                <a:alphaOff val="0"/>
              </a:schemeClr>
            </a:effectRef>
            <a:fontRef idx="minor">
              <a:schemeClr val="lt1"/>
            </a:fontRef>
          </p:style>
          <p:txBody>
            <a:bodyPr spcFirstLastPara="0" vert="horz" wrap="square" lIns="126342" tIns="126342" rIns="1628482" bIns="126342" numCol="1" spcCol="1270" anchor="ctr" anchorCtr="0">
              <a:noAutofit/>
            </a:bodyPr>
            <a:lstStyle/>
            <a:p>
              <a:pPr marL="0" lvl="0" indent="0" algn="l" defTabSz="1111250">
                <a:lnSpc>
                  <a:spcPct val="100000"/>
                </a:lnSpc>
                <a:spcBef>
                  <a:spcPct val="0"/>
                </a:spcBef>
                <a:spcAft>
                  <a:spcPct val="35000"/>
                </a:spcAft>
                <a:buNone/>
              </a:pPr>
              <a:r>
                <a:rPr lang="en-CA" sz="2500" kern="1200" dirty="0"/>
                <a:t>Optimize parameters by grid / random search for all classifiers</a:t>
              </a:r>
              <a:endParaRPr lang="en-US" sz="2500" kern="1200" dirty="0"/>
            </a:p>
          </p:txBody>
        </p:sp>
        <p:sp>
          <p:nvSpPr>
            <p:cNvPr id="6" name="Freeform: Shape 5">
              <a:extLst>
                <a:ext uri="{FF2B5EF4-FFF2-40B4-BE49-F238E27FC236}">
                  <a16:creationId xmlns:a16="http://schemas.microsoft.com/office/drawing/2014/main" id="{E6AE03FF-F5FF-405E-95D7-EA4CCEEB1A6D}"/>
                </a:ext>
              </a:extLst>
            </p:cNvPr>
            <p:cNvSpPr/>
            <p:nvPr/>
          </p:nvSpPr>
          <p:spPr>
            <a:xfrm>
              <a:off x="2333863" y="3119913"/>
              <a:ext cx="9204086" cy="1061561"/>
            </a:xfrm>
            <a:custGeom>
              <a:avLst/>
              <a:gdLst>
                <a:gd name="connsiteX0" fmla="*/ 0 w 9204086"/>
                <a:gd name="connsiteY0" fmla="*/ 106156 h 1061561"/>
                <a:gd name="connsiteX1" fmla="*/ 106156 w 9204086"/>
                <a:gd name="connsiteY1" fmla="*/ 0 h 1061561"/>
                <a:gd name="connsiteX2" fmla="*/ 9097930 w 9204086"/>
                <a:gd name="connsiteY2" fmla="*/ 0 h 1061561"/>
                <a:gd name="connsiteX3" fmla="*/ 9204086 w 9204086"/>
                <a:gd name="connsiteY3" fmla="*/ 106156 h 1061561"/>
                <a:gd name="connsiteX4" fmla="*/ 9204086 w 9204086"/>
                <a:gd name="connsiteY4" fmla="*/ 955405 h 1061561"/>
                <a:gd name="connsiteX5" fmla="*/ 9097930 w 9204086"/>
                <a:gd name="connsiteY5" fmla="*/ 1061561 h 1061561"/>
                <a:gd name="connsiteX6" fmla="*/ 106156 w 9204086"/>
                <a:gd name="connsiteY6" fmla="*/ 1061561 h 1061561"/>
                <a:gd name="connsiteX7" fmla="*/ 0 w 9204086"/>
                <a:gd name="connsiteY7" fmla="*/ 955405 h 1061561"/>
                <a:gd name="connsiteX8" fmla="*/ 0 w 9204086"/>
                <a:gd name="connsiteY8" fmla="*/ 106156 h 106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04086" h="1061561">
                  <a:moveTo>
                    <a:pt x="0" y="106156"/>
                  </a:moveTo>
                  <a:cubicBezTo>
                    <a:pt x="0" y="47528"/>
                    <a:pt x="47528" y="0"/>
                    <a:pt x="106156" y="0"/>
                  </a:cubicBezTo>
                  <a:lnTo>
                    <a:pt x="9097930" y="0"/>
                  </a:lnTo>
                  <a:cubicBezTo>
                    <a:pt x="9156558" y="0"/>
                    <a:pt x="9204086" y="47528"/>
                    <a:pt x="9204086" y="106156"/>
                  </a:cubicBezTo>
                  <a:lnTo>
                    <a:pt x="9204086" y="955405"/>
                  </a:lnTo>
                  <a:cubicBezTo>
                    <a:pt x="9204086" y="1014033"/>
                    <a:pt x="9156558" y="1061561"/>
                    <a:pt x="9097930" y="1061561"/>
                  </a:cubicBezTo>
                  <a:lnTo>
                    <a:pt x="106156" y="1061561"/>
                  </a:lnTo>
                  <a:cubicBezTo>
                    <a:pt x="47528" y="1061561"/>
                    <a:pt x="0" y="1014033"/>
                    <a:pt x="0" y="955405"/>
                  </a:cubicBezTo>
                  <a:lnTo>
                    <a:pt x="0" y="106156"/>
                  </a:lnTo>
                  <a:close/>
                </a:path>
              </a:pathLst>
            </a:custGeom>
          </p:spPr>
          <p:style>
            <a:lnRef idx="2">
              <a:schemeClr val="lt1">
                <a:hueOff val="0"/>
                <a:satOff val="0"/>
                <a:lumOff val="0"/>
                <a:alphaOff val="0"/>
              </a:schemeClr>
            </a:lnRef>
            <a:fillRef idx="1">
              <a:schemeClr val="accent2">
                <a:hueOff val="1378517"/>
                <a:satOff val="25807"/>
                <a:lumOff val="-1569"/>
                <a:alphaOff val="0"/>
              </a:schemeClr>
            </a:fillRef>
            <a:effectRef idx="0">
              <a:schemeClr val="accent2">
                <a:hueOff val="1378517"/>
                <a:satOff val="25807"/>
                <a:lumOff val="-1569"/>
                <a:alphaOff val="0"/>
              </a:schemeClr>
            </a:effectRef>
            <a:fontRef idx="minor">
              <a:schemeClr val="lt1"/>
            </a:fontRef>
          </p:style>
          <p:txBody>
            <a:bodyPr spcFirstLastPara="0" vert="horz" wrap="square" lIns="126342" tIns="126342" rIns="1628482" bIns="126342" numCol="1" spcCol="1270" anchor="ctr" anchorCtr="0">
              <a:noAutofit/>
            </a:bodyPr>
            <a:lstStyle/>
            <a:p>
              <a:pPr marL="0" lvl="0" indent="0" algn="l" defTabSz="1111250">
                <a:lnSpc>
                  <a:spcPct val="100000"/>
                </a:lnSpc>
                <a:spcBef>
                  <a:spcPct val="0"/>
                </a:spcBef>
                <a:spcAft>
                  <a:spcPct val="35000"/>
                </a:spcAft>
                <a:buNone/>
              </a:pPr>
              <a:r>
                <a:rPr lang="en-CA" sz="2500" kern="1200" dirty="0"/>
                <a:t>Increase number of pixels (64x64 or 100x100)</a:t>
              </a:r>
              <a:endParaRPr lang="en-US" sz="2500" kern="1200" dirty="0"/>
            </a:p>
          </p:txBody>
        </p:sp>
      </p:grpSp>
    </p:spTree>
    <p:extLst>
      <p:ext uri="{BB962C8B-B14F-4D97-AF65-F5344CB8AC3E}">
        <p14:creationId xmlns:p14="http://schemas.microsoft.com/office/powerpoint/2010/main" val="1243470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98799-0B42-4438-81AF-E292DE30022C}"/>
              </a:ext>
            </a:extLst>
          </p:cNvPr>
          <p:cNvSpPr>
            <a:spLocks noGrp="1"/>
          </p:cNvSpPr>
          <p:nvPr>
            <p:ph type="title"/>
          </p:nvPr>
        </p:nvSpPr>
        <p:spPr/>
        <p:txBody>
          <a:bodyPr/>
          <a:lstStyle/>
          <a:p>
            <a:r>
              <a:rPr lang="en-US" b="1" dirty="0"/>
              <a:t>Convolutional Neural Network (CNN)</a:t>
            </a:r>
          </a:p>
        </p:txBody>
      </p:sp>
      <p:sp>
        <p:nvSpPr>
          <p:cNvPr id="3" name="Content Placeholder 2">
            <a:extLst>
              <a:ext uri="{FF2B5EF4-FFF2-40B4-BE49-F238E27FC236}">
                <a16:creationId xmlns:a16="http://schemas.microsoft.com/office/drawing/2014/main" id="{ADFFBDCD-8E9D-4664-92F5-E04C0F50D9D4}"/>
              </a:ext>
            </a:extLst>
          </p:cNvPr>
          <p:cNvSpPr>
            <a:spLocks noGrp="1"/>
          </p:cNvSpPr>
          <p:nvPr>
            <p:ph idx="1"/>
          </p:nvPr>
        </p:nvSpPr>
        <p:spPr/>
        <p:txBody>
          <a:bodyPr>
            <a:normAutofit lnSpcReduction="10000"/>
          </a:bodyPr>
          <a:lstStyle/>
          <a:p>
            <a:r>
              <a:rPr lang="en-CA" sz="2600" dirty="0">
                <a:solidFill>
                  <a:schemeClr val="tx1"/>
                </a:solidFill>
              </a:rPr>
              <a:t>The core of the CNN model are 3 convolutional layers, each followed by a Max Pooling and Leaky ReLu activation</a:t>
            </a:r>
          </a:p>
          <a:p>
            <a:r>
              <a:rPr lang="en-CA" sz="2600" dirty="0">
                <a:solidFill>
                  <a:schemeClr val="tx1"/>
                </a:solidFill>
              </a:rPr>
              <a:t>After the convolutional layers is a fully connected dense layer, allowing information extracted by the convolutional layers to be used all together, and followed by dropout of 0.4, and ReLu activation</a:t>
            </a:r>
          </a:p>
          <a:p>
            <a:r>
              <a:rPr lang="en-CA" sz="2600" dirty="0">
                <a:solidFill>
                  <a:schemeClr val="tx1"/>
                </a:solidFill>
              </a:rPr>
              <a:t>At the end of the network, there is the </a:t>
            </a:r>
            <a:r>
              <a:rPr lang="en-CA" sz="2600" dirty="0" err="1">
                <a:solidFill>
                  <a:schemeClr val="tx1"/>
                </a:solidFill>
              </a:rPr>
              <a:t>Softmax</a:t>
            </a:r>
            <a:r>
              <a:rPr lang="en-CA" sz="2600" dirty="0">
                <a:solidFill>
                  <a:schemeClr val="tx1"/>
                </a:solidFill>
              </a:rPr>
              <a:t> layer that outputs the probability for each class</a:t>
            </a:r>
          </a:p>
          <a:p>
            <a:r>
              <a:rPr lang="en-CA" sz="2600" dirty="0">
                <a:solidFill>
                  <a:schemeClr val="tx1"/>
                </a:solidFill>
              </a:rPr>
              <a:t>To compile the model, “Adam optimizer” was used since it includes many optimizations</a:t>
            </a:r>
          </a:p>
          <a:p>
            <a:r>
              <a:rPr lang="en-CA" sz="2600" dirty="0">
                <a:solidFill>
                  <a:schemeClr val="tx1"/>
                </a:solidFill>
              </a:rPr>
              <a:t>Overall final model achieved a </a:t>
            </a:r>
            <a:r>
              <a:rPr lang="en-CA" sz="2600" b="1" dirty="0"/>
              <a:t>92% test accuracy</a:t>
            </a:r>
            <a:endParaRPr lang="en-CA" sz="2600" dirty="0">
              <a:solidFill>
                <a:schemeClr val="tx1"/>
              </a:solidFill>
            </a:endParaRPr>
          </a:p>
          <a:p>
            <a:endParaRPr lang="en-CA" dirty="0"/>
          </a:p>
        </p:txBody>
      </p:sp>
    </p:spTree>
    <p:extLst>
      <p:ext uri="{BB962C8B-B14F-4D97-AF65-F5344CB8AC3E}">
        <p14:creationId xmlns:p14="http://schemas.microsoft.com/office/powerpoint/2010/main" val="1612570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1F43F-27D7-43C0-9B57-A7C02557B35A}"/>
              </a:ext>
            </a:extLst>
          </p:cNvPr>
          <p:cNvSpPr>
            <a:spLocks noGrp="1"/>
          </p:cNvSpPr>
          <p:nvPr>
            <p:ph type="title"/>
          </p:nvPr>
        </p:nvSpPr>
        <p:spPr>
          <a:xfrm>
            <a:off x="1158240" y="401054"/>
            <a:ext cx="9875520" cy="497305"/>
          </a:xfrm>
        </p:spPr>
        <p:txBody>
          <a:bodyPr>
            <a:normAutofit fontScale="90000"/>
          </a:bodyPr>
          <a:lstStyle/>
          <a:p>
            <a:r>
              <a:rPr lang="en-US" dirty="0"/>
              <a:t>Parameters vs Performance</a:t>
            </a:r>
          </a:p>
        </p:txBody>
      </p:sp>
      <p:graphicFrame>
        <p:nvGraphicFramePr>
          <p:cNvPr id="4" name="Content Placeholder 3">
            <a:extLst>
              <a:ext uri="{FF2B5EF4-FFF2-40B4-BE49-F238E27FC236}">
                <a16:creationId xmlns:a16="http://schemas.microsoft.com/office/drawing/2014/main" id="{E81B9EAE-623E-4B16-8F8B-745369AE0129}"/>
              </a:ext>
            </a:extLst>
          </p:cNvPr>
          <p:cNvGraphicFramePr>
            <a:graphicFrameLocks noGrp="1"/>
          </p:cNvGraphicFramePr>
          <p:nvPr>
            <p:ph idx="1"/>
            <p:extLst>
              <p:ext uri="{D42A27DB-BD31-4B8C-83A1-F6EECF244321}">
                <p14:modId xmlns:p14="http://schemas.microsoft.com/office/powerpoint/2010/main" val="2995175767"/>
              </p:ext>
            </p:extLst>
          </p:nvPr>
        </p:nvGraphicFramePr>
        <p:xfrm>
          <a:off x="401053" y="1044362"/>
          <a:ext cx="11389894" cy="5605887"/>
        </p:xfrm>
        <a:graphic>
          <a:graphicData uri="http://schemas.openxmlformats.org/drawingml/2006/table">
            <a:tbl>
              <a:tblPr/>
              <a:tblGrid>
                <a:gridCol w="802104">
                  <a:extLst>
                    <a:ext uri="{9D8B030D-6E8A-4147-A177-3AD203B41FA5}">
                      <a16:colId xmlns:a16="http://schemas.microsoft.com/office/drawing/2014/main" val="1515718908"/>
                    </a:ext>
                  </a:extLst>
                </a:gridCol>
                <a:gridCol w="3240505">
                  <a:extLst>
                    <a:ext uri="{9D8B030D-6E8A-4147-A177-3AD203B41FA5}">
                      <a16:colId xmlns:a16="http://schemas.microsoft.com/office/drawing/2014/main" val="1812996527"/>
                    </a:ext>
                  </a:extLst>
                </a:gridCol>
                <a:gridCol w="1235242">
                  <a:extLst>
                    <a:ext uri="{9D8B030D-6E8A-4147-A177-3AD203B41FA5}">
                      <a16:colId xmlns:a16="http://schemas.microsoft.com/office/drawing/2014/main" val="3364512080"/>
                    </a:ext>
                  </a:extLst>
                </a:gridCol>
                <a:gridCol w="1315453">
                  <a:extLst>
                    <a:ext uri="{9D8B030D-6E8A-4147-A177-3AD203B41FA5}">
                      <a16:colId xmlns:a16="http://schemas.microsoft.com/office/drawing/2014/main" val="4223020515"/>
                    </a:ext>
                  </a:extLst>
                </a:gridCol>
                <a:gridCol w="4796590">
                  <a:extLst>
                    <a:ext uri="{9D8B030D-6E8A-4147-A177-3AD203B41FA5}">
                      <a16:colId xmlns:a16="http://schemas.microsoft.com/office/drawing/2014/main" val="2169479588"/>
                    </a:ext>
                  </a:extLst>
                </a:gridCol>
              </a:tblGrid>
              <a:tr h="861235">
                <a:tc>
                  <a:txBody>
                    <a:bodyPr/>
                    <a:lstStyle/>
                    <a:p>
                      <a:pPr algn="just" rtl="0" fontAlgn="t">
                        <a:spcBef>
                          <a:spcPts val="0"/>
                        </a:spcBef>
                        <a:spcAft>
                          <a:spcPts val="0"/>
                        </a:spcAft>
                      </a:pPr>
                      <a:r>
                        <a:rPr lang="en-US" sz="1700" b="1" i="0" u="none" strike="noStrike" dirty="0">
                          <a:solidFill>
                            <a:srgbClr val="000000"/>
                          </a:solidFill>
                          <a:effectLst/>
                          <a:latin typeface="+mn-lt"/>
                        </a:rPr>
                        <a:t>Epochs</a:t>
                      </a:r>
                      <a:endParaRPr lang="en-US" sz="1700" dirty="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CA" sz="1700" b="1" i="0" u="none" strike="noStrike" dirty="0">
                          <a:solidFill>
                            <a:srgbClr val="000000"/>
                          </a:solidFill>
                          <a:effectLst/>
                          <a:latin typeface="+mn-lt"/>
                        </a:rPr>
                        <a:t>Depths and Activation of each CNN layer</a:t>
                      </a:r>
                      <a:endParaRPr lang="en-CA" sz="1700" dirty="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700" b="1" i="0" u="none" strike="noStrike" dirty="0">
                          <a:solidFill>
                            <a:srgbClr val="000000"/>
                          </a:solidFill>
                          <a:effectLst/>
                          <a:latin typeface="+mn-lt"/>
                        </a:rPr>
                        <a:t>Dense Layer </a:t>
                      </a:r>
                    </a:p>
                    <a:p>
                      <a:pPr algn="just" rtl="0" fontAlgn="t">
                        <a:spcBef>
                          <a:spcPts val="0"/>
                        </a:spcBef>
                        <a:spcAft>
                          <a:spcPts val="0"/>
                        </a:spcAft>
                      </a:pPr>
                      <a:r>
                        <a:rPr lang="en-US" sz="1700" b="1" i="0" u="none" strike="noStrike" dirty="0">
                          <a:solidFill>
                            <a:srgbClr val="000000"/>
                          </a:solidFill>
                          <a:effectLst/>
                          <a:latin typeface="+mn-lt"/>
                        </a:rPr>
                        <a:t># Neurons</a:t>
                      </a:r>
                      <a:endParaRPr lang="en-US" sz="1700" dirty="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700" b="1" i="0" u="none" strike="noStrike" dirty="0">
                          <a:solidFill>
                            <a:srgbClr val="000000"/>
                          </a:solidFill>
                          <a:effectLst/>
                          <a:latin typeface="+mn-lt"/>
                        </a:rPr>
                        <a:t>Test Accuracy</a:t>
                      </a:r>
                      <a:endParaRPr lang="en-US" sz="1700" dirty="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1" i="0" u="none" strike="noStrike">
                          <a:solidFill>
                            <a:srgbClr val="000000"/>
                          </a:solidFill>
                          <a:effectLst/>
                          <a:latin typeface="+mn-lt"/>
                        </a:rPr>
                        <a:t>Result &amp; Comments</a:t>
                      </a:r>
                      <a:endParaRPr lang="en-US" sz="180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0422853"/>
                  </a:ext>
                </a:extLst>
              </a:tr>
              <a:tr h="360181">
                <a:tc>
                  <a:txBody>
                    <a:bodyPr/>
                    <a:lstStyle/>
                    <a:p>
                      <a:pPr algn="just" rtl="0" fontAlgn="t">
                        <a:spcBef>
                          <a:spcPts val="0"/>
                        </a:spcBef>
                        <a:spcAft>
                          <a:spcPts val="0"/>
                        </a:spcAft>
                      </a:pPr>
                      <a:r>
                        <a:rPr lang="en-US" sz="1800" b="0" i="0" u="none" strike="noStrike">
                          <a:solidFill>
                            <a:srgbClr val="000000"/>
                          </a:solidFill>
                          <a:effectLst/>
                          <a:latin typeface="+mn-lt"/>
                        </a:rPr>
                        <a:t>5</a:t>
                      </a:r>
                      <a:endParaRPr lang="en-US" sz="180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0" i="0" u="none" strike="noStrike" dirty="0">
                          <a:solidFill>
                            <a:srgbClr val="000000"/>
                          </a:solidFill>
                          <a:effectLst/>
                          <a:latin typeface="+mn-lt"/>
                        </a:rPr>
                        <a:t>(32, 64, 64; ReLu)</a:t>
                      </a:r>
                      <a:endParaRPr lang="en-US" sz="1800" dirty="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0" i="0" u="none" strike="noStrike">
                          <a:solidFill>
                            <a:srgbClr val="000000"/>
                          </a:solidFill>
                          <a:effectLst/>
                          <a:latin typeface="+mn-lt"/>
                        </a:rPr>
                        <a:t>64</a:t>
                      </a:r>
                      <a:endParaRPr lang="en-US" sz="180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0" i="0" u="none" strike="noStrike">
                          <a:solidFill>
                            <a:srgbClr val="000000"/>
                          </a:solidFill>
                          <a:effectLst/>
                          <a:latin typeface="+mn-lt"/>
                        </a:rPr>
                        <a:t>90.32%</a:t>
                      </a:r>
                      <a:endParaRPr lang="en-US" sz="180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0" i="0" u="none" strike="noStrike">
                          <a:solidFill>
                            <a:srgbClr val="000000"/>
                          </a:solidFill>
                          <a:effectLst/>
                          <a:latin typeface="+mn-lt"/>
                        </a:rPr>
                        <a:t>Good initial performance</a:t>
                      </a:r>
                      <a:endParaRPr lang="en-US" sz="180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5572451"/>
                  </a:ext>
                </a:extLst>
              </a:tr>
              <a:tr h="429065">
                <a:tc>
                  <a:txBody>
                    <a:bodyPr/>
                    <a:lstStyle/>
                    <a:p>
                      <a:pPr algn="just" rtl="0" fontAlgn="t">
                        <a:spcBef>
                          <a:spcPts val="0"/>
                        </a:spcBef>
                        <a:spcAft>
                          <a:spcPts val="0"/>
                        </a:spcAft>
                      </a:pPr>
                      <a:r>
                        <a:rPr lang="en-US" sz="1800" b="0" i="0" u="none" strike="noStrike">
                          <a:solidFill>
                            <a:srgbClr val="000000"/>
                          </a:solidFill>
                          <a:effectLst/>
                          <a:latin typeface="+mn-lt"/>
                        </a:rPr>
                        <a:t>5</a:t>
                      </a:r>
                      <a:endParaRPr lang="en-US" sz="180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CA" sz="1800" b="0" i="0" u="none" strike="noStrike" dirty="0">
                          <a:solidFill>
                            <a:srgbClr val="000000"/>
                          </a:solidFill>
                          <a:effectLst/>
                          <a:latin typeface="+mn-lt"/>
                        </a:rPr>
                        <a:t>(32, 64, 64; Leaky </a:t>
                      </a:r>
                      <a:r>
                        <a:rPr lang="en-CA" sz="1800" b="0" i="0" u="none" strike="noStrike" dirty="0" err="1">
                          <a:solidFill>
                            <a:srgbClr val="000000"/>
                          </a:solidFill>
                          <a:effectLst/>
                          <a:latin typeface="+mn-lt"/>
                        </a:rPr>
                        <a:t>ReLu</a:t>
                      </a:r>
                      <a:r>
                        <a:rPr lang="en-CA" sz="1800" b="0" i="0" u="none" strike="noStrike" dirty="0">
                          <a:solidFill>
                            <a:srgbClr val="000000"/>
                          </a:solidFill>
                          <a:effectLst/>
                          <a:latin typeface="+mn-lt"/>
                        </a:rPr>
                        <a:t> </a:t>
                      </a:r>
                      <a:r>
                        <a:rPr lang="en-CA" sz="1800" b="0" i="0" u="none" strike="noStrike" dirty="0">
                          <a:solidFill>
                            <a:srgbClr val="222222"/>
                          </a:solidFill>
                          <a:effectLst/>
                          <a:latin typeface="+mn-lt"/>
                        </a:rPr>
                        <a:t>α=0.1</a:t>
                      </a:r>
                      <a:r>
                        <a:rPr lang="en-CA" sz="1800" b="0" i="0" u="none" strike="noStrike" dirty="0">
                          <a:solidFill>
                            <a:srgbClr val="000000"/>
                          </a:solidFill>
                          <a:effectLst/>
                          <a:latin typeface="+mn-lt"/>
                        </a:rPr>
                        <a:t> )</a:t>
                      </a:r>
                      <a:endParaRPr lang="en-CA" sz="1800" dirty="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0" i="0" u="none" strike="noStrike" dirty="0">
                          <a:solidFill>
                            <a:srgbClr val="000000"/>
                          </a:solidFill>
                          <a:effectLst/>
                          <a:latin typeface="+mn-lt"/>
                        </a:rPr>
                        <a:t>64</a:t>
                      </a:r>
                      <a:endParaRPr lang="en-US" sz="1800" dirty="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0" i="0" u="none" strike="noStrike">
                          <a:solidFill>
                            <a:srgbClr val="000000"/>
                          </a:solidFill>
                          <a:effectLst/>
                          <a:latin typeface="+mn-lt"/>
                        </a:rPr>
                        <a:t>90.73%</a:t>
                      </a:r>
                      <a:endParaRPr lang="en-US" sz="180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CA" sz="1800" b="0" i="0" u="none" strike="noStrike" dirty="0">
                          <a:solidFill>
                            <a:srgbClr val="000000"/>
                          </a:solidFill>
                          <a:effectLst/>
                          <a:latin typeface="+mn-lt"/>
                        </a:rPr>
                        <a:t>Leaky </a:t>
                      </a:r>
                      <a:r>
                        <a:rPr lang="en-CA" sz="1800" b="0" i="0" u="none" strike="noStrike" dirty="0" err="1">
                          <a:solidFill>
                            <a:srgbClr val="000000"/>
                          </a:solidFill>
                          <a:effectLst/>
                          <a:latin typeface="+mn-lt"/>
                        </a:rPr>
                        <a:t>ReLu</a:t>
                      </a:r>
                      <a:r>
                        <a:rPr lang="en-CA" sz="1800" b="0" i="0" u="none" strike="noStrike" dirty="0">
                          <a:solidFill>
                            <a:srgbClr val="000000"/>
                          </a:solidFill>
                          <a:effectLst/>
                          <a:latin typeface="+mn-lt"/>
                        </a:rPr>
                        <a:t> performs slightly better </a:t>
                      </a:r>
                      <a:endParaRPr lang="en-CA" sz="1800" dirty="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9190485"/>
                  </a:ext>
                </a:extLst>
              </a:tr>
              <a:tr h="429065">
                <a:tc>
                  <a:txBody>
                    <a:bodyPr/>
                    <a:lstStyle/>
                    <a:p>
                      <a:pPr algn="just" rtl="0" fontAlgn="t">
                        <a:spcBef>
                          <a:spcPts val="0"/>
                        </a:spcBef>
                        <a:spcAft>
                          <a:spcPts val="0"/>
                        </a:spcAft>
                      </a:pPr>
                      <a:r>
                        <a:rPr lang="en-US" sz="1800" b="0" i="0" u="none" strike="noStrike">
                          <a:solidFill>
                            <a:schemeClr val="accent1"/>
                          </a:solidFill>
                          <a:effectLst/>
                          <a:latin typeface="+mn-lt"/>
                        </a:rPr>
                        <a:t>5</a:t>
                      </a:r>
                      <a:endParaRPr lang="en-US" sz="1800">
                        <a:solidFill>
                          <a:schemeClr val="accent1"/>
                        </a:solidFill>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CA" sz="1800" b="0" i="0" u="none" strike="noStrike">
                          <a:solidFill>
                            <a:schemeClr val="accent1"/>
                          </a:solidFill>
                          <a:effectLst/>
                          <a:latin typeface="+mn-lt"/>
                        </a:rPr>
                        <a:t>(64, 128, 128; Leaky ReLu  α=0.1)</a:t>
                      </a:r>
                      <a:endParaRPr lang="en-CA" sz="1800">
                        <a:solidFill>
                          <a:schemeClr val="accent1"/>
                        </a:solidFill>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0" i="0" u="none" strike="noStrike">
                          <a:solidFill>
                            <a:schemeClr val="accent1"/>
                          </a:solidFill>
                          <a:effectLst/>
                          <a:latin typeface="+mn-lt"/>
                        </a:rPr>
                        <a:t>64</a:t>
                      </a:r>
                      <a:endParaRPr lang="en-US" sz="1800">
                        <a:solidFill>
                          <a:schemeClr val="accent1"/>
                        </a:solidFill>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1" i="0" u="none" strike="noStrike" dirty="0">
                          <a:solidFill>
                            <a:schemeClr val="accent1"/>
                          </a:solidFill>
                          <a:effectLst/>
                          <a:latin typeface="+mn-lt"/>
                        </a:rPr>
                        <a:t>91.03%</a:t>
                      </a:r>
                      <a:endParaRPr lang="en-US" sz="1800" b="1" dirty="0">
                        <a:solidFill>
                          <a:schemeClr val="accent1"/>
                        </a:solidFill>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0" i="0" u="none" strike="noStrike" dirty="0">
                          <a:solidFill>
                            <a:schemeClr val="accent1"/>
                          </a:solidFill>
                          <a:effectLst/>
                          <a:latin typeface="+mn-lt"/>
                        </a:rPr>
                        <a:t>Increased depths performs better</a:t>
                      </a:r>
                      <a:endParaRPr lang="en-US" sz="1800" dirty="0">
                        <a:solidFill>
                          <a:schemeClr val="accent1"/>
                        </a:solidFill>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2826849"/>
                  </a:ext>
                </a:extLst>
              </a:tr>
              <a:tr h="429065">
                <a:tc>
                  <a:txBody>
                    <a:bodyPr/>
                    <a:lstStyle/>
                    <a:p>
                      <a:pPr algn="just" rtl="0" fontAlgn="t">
                        <a:spcBef>
                          <a:spcPts val="0"/>
                        </a:spcBef>
                        <a:spcAft>
                          <a:spcPts val="0"/>
                        </a:spcAft>
                      </a:pPr>
                      <a:r>
                        <a:rPr lang="en-US" sz="1800" b="0" i="0" u="none" strike="noStrike">
                          <a:solidFill>
                            <a:srgbClr val="000000"/>
                          </a:solidFill>
                          <a:effectLst/>
                          <a:latin typeface="+mn-lt"/>
                        </a:rPr>
                        <a:t>5</a:t>
                      </a:r>
                      <a:endParaRPr lang="en-US" sz="180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0" i="0" u="none" strike="noStrike" dirty="0">
                          <a:solidFill>
                            <a:srgbClr val="000000"/>
                          </a:solidFill>
                          <a:effectLst/>
                          <a:latin typeface="+mn-lt"/>
                        </a:rPr>
                        <a:t>(64, 128, 128; ReLu)</a:t>
                      </a:r>
                      <a:endParaRPr lang="en-US" sz="1800" dirty="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0" i="0" u="none" strike="noStrike">
                          <a:solidFill>
                            <a:srgbClr val="000000"/>
                          </a:solidFill>
                          <a:effectLst/>
                          <a:latin typeface="+mn-lt"/>
                        </a:rPr>
                        <a:t>64</a:t>
                      </a:r>
                      <a:endParaRPr lang="en-US" sz="180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0" i="0" u="none" strike="noStrike" dirty="0">
                          <a:solidFill>
                            <a:srgbClr val="000000"/>
                          </a:solidFill>
                          <a:effectLst/>
                          <a:latin typeface="+mn-lt"/>
                        </a:rPr>
                        <a:t>89.67%</a:t>
                      </a:r>
                      <a:endParaRPr lang="en-US" sz="1800" dirty="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CA" sz="1800" b="0" i="0" u="none" strike="noStrike" dirty="0">
                          <a:solidFill>
                            <a:srgbClr val="000000"/>
                          </a:solidFill>
                          <a:effectLst/>
                          <a:latin typeface="+mn-lt"/>
                        </a:rPr>
                        <a:t>Leaky </a:t>
                      </a:r>
                      <a:r>
                        <a:rPr lang="en-CA" sz="1800" b="0" i="0" u="none" strike="noStrike" dirty="0" err="1">
                          <a:solidFill>
                            <a:srgbClr val="000000"/>
                          </a:solidFill>
                          <a:effectLst/>
                          <a:latin typeface="+mn-lt"/>
                        </a:rPr>
                        <a:t>ReLu</a:t>
                      </a:r>
                      <a:r>
                        <a:rPr lang="en-CA" sz="1800" b="0" i="0" u="none" strike="noStrike" dirty="0">
                          <a:solidFill>
                            <a:srgbClr val="000000"/>
                          </a:solidFill>
                          <a:effectLst/>
                          <a:latin typeface="+mn-lt"/>
                        </a:rPr>
                        <a:t> performs slightly better</a:t>
                      </a:r>
                      <a:endParaRPr lang="en-CA" sz="1800" dirty="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0892964"/>
                  </a:ext>
                </a:extLst>
              </a:tr>
              <a:tr h="429065">
                <a:tc>
                  <a:txBody>
                    <a:bodyPr/>
                    <a:lstStyle/>
                    <a:p>
                      <a:pPr algn="just" rtl="0" fontAlgn="t">
                        <a:spcBef>
                          <a:spcPts val="0"/>
                        </a:spcBef>
                        <a:spcAft>
                          <a:spcPts val="0"/>
                        </a:spcAft>
                      </a:pPr>
                      <a:r>
                        <a:rPr lang="en-US" sz="1800" b="0" i="0" u="none" strike="noStrike">
                          <a:solidFill>
                            <a:srgbClr val="000000"/>
                          </a:solidFill>
                          <a:effectLst/>
                          <a:latin typeface="+mn-lt"/>
                        </a:rPr>
                        <a:t>5</a:t>
                      </a:r>
                      <a:endParaRPr lang="en-US" sz="180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CA" sz="1800" b="0" i="0" u="none" strike="noStrike" dirty="0">
                          <a:solidFill>
                            <a:srgbClr val="000000"/>
                          </a:solidFill>
                          <a:effectLst/>
                          <a:latin typeface="+mn-lt"/>
                        </a:rPr>
                        <a:t>(64, 128, 128; Leaky ReLu </a:t>
                      </a:r>
                      <a:r>
                        <a:rPr lang="en-CA" sz="1800" b="0" i="0" u="none" strike="noStrike" dirty="0">
                          <a:solidFill>
                            <a:srgbClr val="222222"/>
                          </a:solidFill>
                          <a:effectLst/>
                          <a:latin typeface="+mn-lt"/>
                        </a:rPr>
                        <a:t>α=0.1</a:t>
                      </a:r>
                      <a:r>
                        <a:rPr lang="en-CA" sz="1800" b="0" i="0" u="none" strike="noStrike" dirty="0">
                          <a:solidFill>
                            <a:srgbClr val="000000"/>
                          </a:solidFill>
                          <a:effectLst/>
                          <a:latin typeface="+mn-lt"/>
                        </a:rPr>
                        <a:t>)</a:t>
                      </a:r>
                      <a:endParaRPr lang="en-CA" sz="1800" dirty="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0" i="0" u="none" strike="noStrike">
                          <a:solidFill>
                            <a:srgbClr val="000000"/>
                          </a:solidFill>
                          <a:effectLst/>
                          <a:latin typeface="+mn-lt"/>
                        </a:rPr>
                        <a:t>128</a:t>
                      </a:r>
                      <a:endParaRPr lang="en-US" sz="180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0" i="0" u="none" strike="noStrike" dirty="0">
                          <a:solidFill>
                            <a:srgbClr val="000000"/>
                          </a:solidFill>
                          <a:effectLst/>
                          <a:latin typeface="+mn-lt"/>
                        </a:rPr>
                        <a:t>90.81%</a:t>
                      </a:r>
                      <a:endParaRPr lang="en-US" sz="1800" dirty="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CA" sz="1800" b="0" i="0" u="none" strike="noStrike">
                          <a:solidFill>
                            <a:srgbClr val="000000"/>
                          </a:solidFill>
                          <a:effectLst/>
                          <a:latin typeface="+mn-lt"/>
                        </a:rPr>
                        <a:t>Overfit from increased dense layer neuron</a:t>
                      </a:r>
                      <a:endParaRPr lang="en-CA" sz="180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2014199"/>
                  </a:ext>
                </a:extLst>
              </a:tr>
              <a:tr h="610708">
                <a:tc>
                  <a:txBody>
                    <a:bodyPr/>
                    <a:lstStyle/>
                    <a:p>
                      <a:pPr algn="just" rtl="0" fontAlgn="t">
                        <a:spcBef>
                          <a:spcPts val="0"/>
                        </a:spcBef>
                        <a:spcAft>
                          <a:spcPts val="0"/>
                        </a:spcAft>
                      </a:pPr>
                      <a:r>
                        <a:rPr lang="en-US" sz="1800" b="0" i="0" u="none" strike="noStrike">
                          <a:solidFill>
                            <a:srgbClr val="000000"/>
                          </a:solidFill>
                          <a:effectLst/>
                          <a:latin typeface="+mn-lt"/>
                        </a:rPr>
                        <a:t>5</a:t>
                      </a:r>
                      <a:endParaRPr lang="en-US" sz="180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CA" sz="1800" b="0" i="0" u="none" strike="noStrike">
                          <a:solidFill>
                            <a:srgbClr val="000000"/>
                          </a:solidFill>
                          <a:effectLst/>
                          <a:latin typeface="+mn-lt"/>
                        </a:rPr>
                        <a:t>(32, 64, 64; Leaky ReLu </a:t>
                      </a:r>
                      <a:r>
                        <a:rPr lang="en-CA" sz="1800" b="0" i="0" u="none" strike="noStrike">
                          <a:solidFill>
                            <a:srgbClr val="222222"/>
                          </a:solidFill>
                          <a:effectLst/>
                          <a:latin typeface="+mn-lt"/>
                        </a:rPr>
                        <a:t>α=0.1</a:t>
                      </a:r>
                      <a:r>
                        <a:rPr lang="en-CA" sz="1800" b="0" i="0" u="none" strike="noStrike">
                          <a:solidFill>
                            <a:srgbClr val="000000"/>
                          </a:solidFill>
                          <a:effectLst/>
                          <a:latin typeface="+mn-lt"/>
                        </a:rPr>
                        <a:t>)</a:t>
                      </a:r>
                      <a:endParaRPr lang="en-CA" sz="180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0" i="0" u="none" strike="noStrike">
                          <a:solidFill>
                            <a:srgbClr val="000000"/>
                          </a:solidFill>
                          <a:effectLst/>
                          <a:latin typeface="+mn-lt"/>
                        </a:rPr>
                        <a:t>128</a:t>
                      </a:r>
                      <a:endParaRPr lang="en-US" sz="180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0" i="0" u="none" strike="noStrike">
                          <a:solidFill>
                            <a:srgbClr val="000000"/>
                          </a:solidFill>
                          <a:effectLst/>
                          <a:latin typeface="+mn-lt"/>
                        </a:rPr>
                        <a:t>90.83%</a:t>
                      </a:r>
                      <a:endParaRPr lang="en-US" sz="180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CA" sz="1800" b="0" i="0" u="none" strike="noStrike" dirty="0">
                          <a:solidFill>
                            <a:srgbClr val="000000"/>
                          </a:solidFill>
                          <a:effectLst/>
                          <a:latin typeface="+mn-lt"/>
                        </a:rPr>
                        <a:t>Still overfit from increased dense layer neuron, will stick to 64</a:t>
                      </a:r>
                      <a:endParaRPr lang="en-CA" sz="1800" dirty="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1613502"/>
                  </a:ext>
                </a:extLst>
              </a:tr>
              <a:tr h="429065">
                <a:tc>
                  <a:txBody>
                    <a:bodyPr/>
                    <a:lstStyle/>
                    <a:p>
                      <a:pPr algn="just" rtl="0" fontAlgn="t">
                        <a:spcBef>
                          <a:spcPts val="0"/>
                        </a:spcBef>
                        <a:spcAft>
                          <a:spcPts val="0"/>
                        </a:spcAft>
                      </a:pPr>
                      <a:r>
                        <a:rPr lang="en-US" sz="1800" b="0" i="0" u="none" strike="noStrike">
                          <a:solidFill>
                            <a:srgbClr val="000000"/>
                          </a:solidFill>
                          <a:effectLst/>
                          <a:latin typeface="+mn-lt"/>
                        </a:rPr>
                        <a:t>10</a:t>
                      </a:r>
                      <a:endParaRPr lang="en-US" sz="180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CA" sz="1800" b="0" i="0" u="none" strike="noStrike">
                          <a:solidFill>
                            <a:srgbClr val="000000"/>
                          </a:solidFill>
                          <a:effectLst/>
                          <a:latin typeface="+mn-lt"/>
                        </a:rPr>
                        <a:t>(32, 64, 64; Leaky ReLu </a:t>
                      </a:r>
                      <a:r>
                        <a:rPr lang="en-CA" sz="1800" b="0" i="0" u="none" strike="noStrike">
                          <a:solidFill>
                            <a:srgbClr val="222222"/>
                          </a:solidFill>
                          <a:effectLst/>
                          <a:latin typeface="+mn-lt"/>
                        </a:rPr>
                        <a:t>α=0.1</a:t>
                      </a:r>
                      <a:r>
                        <a:rPr lang="en-CA" sz="1800" b="0" i="0" u="none" strike="noStrike">
                          <a:solidFill>
                            <a:srgbClr val="000000"/>
                          </a:solidFill>
                          <a:effectLst/>
                          <a:latin typeface="+mn-lt"/>
                        </a:rPr>
                        <a:t>)</a:t>
                      </a:r>
                      <a:endParaRPr lang="en-CA" sz="180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0" i="0" u="none" strike="noStrike">
                          <a:solidFill>
                            <a:srgbClr val="000000"/>
                          </a:solidFill>
                          <a:effectLst/>
                          <a:latin typeface="+mn-lt"/>
                        </a:rPr>
                        <a:t>64</a:t>
                      </a:r>
                      <a:endParaRPr lang="en-US" sz="180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0" i="0" u="none" strike="noStrike">
                          <a:solidFill>
                            <a:srgbClr val="000000"/>
                          </a:solidFill>
                          <a:effectLst/>
                          <a:latin typeface="+mn-lt"/>
                        </a:rPr>
                        <a:t>90.68%</a:t>
                      </a:r>
                      <a:endParaRPr lang="en-US" sz="180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CA" sz="1800" b="0" i="0" u="none" strike="noStrike" dirty="0">
                          <a:solidFill>
                            <a:srgbClr val="000000"/>
                          </a:solidFill>
                          <a:effectLst/>
                          <a:latin typeface="+mn-lt"/>
                        </a:rPr>
                        <a:t>Epoch =10  lead to overfitting</a:t>
                      </a:r>
                      <a:endParaRPr lang="en-CA" sz="1800" dirty="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5596855"/>
                  </a:ext>
                </a:extLst>
              </a:tr>
              <a:tr h="429065">
                <a:tc>
                  <a:txBody>
                    <a:bodyPr/>
                    <a:lstStyle/>
                    <a:p>
                      <a:pPr algn="just" rtl="0" fontAlgn="t">
                        <a:spcBef>
                          <a:spcPts val="0"/>
                        </a:spcBef>
                        <a:spcAft>
                          <a:spcPts val="0"/>
                        </a:spcAft>
                      </a:pPr>
                      <a:r>
                        <a:rPr lang="en-US" sz="1800" b="0" i="0" u="none" strike="noStrike">
                          <a:solidFill>
                            <a:schemeClr val="accent1"/>
                          </a:solidFill>
                          <a:effectLst/>
                          <a:latin typeface="+mn-lt"/>
                        </a:rPr>
                        <a:t>10</a:t>
                      </a:r>
                      <a:endParaRPr lang="en-US" sz="1800">
                        <a:solidFill>
                          <a:schemeClr val="accent1"/>
                        </a:solidFill>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CA" sz="1800" b="0" i="0" u="none" strike="noStrike" dirty="0">
                          <a:solidFill>
                            <a:schemeClr val="accent1"/>
                          </a:solidFill>
                          <a:effectLst/>
                          <a:latin typeface="+mn-lt"/>
                        </a:rPr>
                        <a:t>(64, 128, 128; Leaky ReLu α=0.1)</a:t>
                      </a:r>
                      <a:endParaRPr lang="en-CA" sz="1800" dirty="0">
                        <a:solidFill>
                          <a:schemeClr val="accent1"/>
                        </a:solidFill>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0" i="0" u="none" strike="noStrike">
                          <a:solidFill>
                            <a:schemeClr val="accent1"/>
                          </a:solidFill>
                          <a:effectLst/>
                          <a:latin typeface="+mn-lt"/>
                        </a:rPr>
                        <a:t>64</a:t>
                      </a:r>
                      <a:endParaRPr lang="en-US" sz="1800">
                        <a:solidFill>
                          <a:schemeClr val="accent1"/>
                        </a:solidFill>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1" i="0" u="none" strike="noStrike" dirty="0">
                          <a:solidFill>
                            <a:schemeClr val="accent1"/>
                          </a:solidFill>
                          <a:effectLst/>
                          <a:latin typeface="+mn-lt"/>
                        </a:rPr>
                        <a:t>90.97%</a:t>
                      </a:r>
                      <a:endParaRPr lang="en-US" sz="1800" b="1" dirty="0">
                        <a:solidFill>
                          <a:schemeClr val="accent1"/>
                        </a:solidFill>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CA" sz="1800" b="0" i="0" u="none" strike="noStrike" dirty="0">
                          <a:solidFill>
                            <a:schemeClr val="accent1"/>
                          </a:solidFill>
                          <a:effectLst/>
                          <a:latin typeface="+mn-lt"/>
                        </a:rPr>
                        <a:t>Epoch =10 lead to overfitting</a:t>
                      </a:r>
                      <a:endParaRPr lang="en-CA" sz="1800" dirty="0">
                        <a:solidFill>
                          <a:schemeClr val="accent1"/>
                        </a:solidFill>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4527185"/>
                  </a:ext>
                </a:extLst>
              </a:tr>
              <a:tr h="429065">
                <a:tc>
                  <a:txBody>
                    <a:bodyPr/>
                    <a:lstStyle/>
                    <a:p>
                      <a:pPr algn="just" rtl="0" fontAlgn="t">
                        <a:spcBef>
                          <a:spcPts val="0"/>
                        </a:spcBef>
                        <a:spcAft>
                          <a:spcPts val="0"/>
                        </a:spcAft>
                      </a:pPr>
                      <a:r>
                        <a:rPr lang="en-US" sz="1800" b="0" i="0" u="none" strike="noStrike">
                          <a:solidFill>
                            <a:schemeClr val="tx1"/>
                          </a:solidFill>
                          <a:effectLst/>
                          <a:latin typeface="+mn-lt"/>
                        </a:rPr>
                        <a:t>5</a:t>
                      </a:r>
                      <a:endParaRPr lang="en-US" sz="1800" b="0">
                        <a:solidFill>
                          <a:schemeClr val="tx1"/>
                        </a:solidFill>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CA" sz="1800" b="0" i="0" u="none" strike="noStrike">
                          <a:solidFill>
                            <a:schemeClr val="tx1"/>
                          </a:solidFill>
                          <a:effectLst/>
                          <a:latin typeface="+mn-lt"/>
                        </a:rPr>
                        <a:t>(64, 128, 128; Leaky ReLu α=0.2)</a:t>
                      </a:r>
                      <a:endParaRPr lang="en-CA" sz="1800" b="0">
                        <a:solidFill>
                          <a:schemeClr val="tx1"/>
                        </a:solidFill>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0" i="0" u="none" strike="noStrike">
                          <a:solidFill>
                            <a:schemeClr val="tx1"/>
                          </a:solidFill>
                          <a:effectLst/>
                          <a:latin typeface="+mn-lt"/>
                        </a:rPr>
                        <a:t>64</a:t>
                      </a:r>
                      <a:endParaRPr lang="en-US" sz="1800" b="0">
                        <a:solidFill>
                          <a:schemeClr val="tx1"/>
                        </a:solidFill>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0" i="0" u="none" strike="noStrike" dirty="0">
                          <a:solidFill>
                            <a:schemeClr val="tx1"/>
                          </a:solidFill>
                          <a:effectLst/>
                          <a:latin typeface="+mn-lt"/>
                        </a:rPr>
                        <a:t>91.01%</a:t>
                      </a:r>
                      <a:endParaRPr lang="en-US" sz="1800" b="0" dirty="0">
                        <a:solidFill>
                          <a:schemeClr val="tx1"/>
                        </a:solidFill>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CA" sz="1800" b="0" i="0" u="none" strike="noStrike" dirty="0">
                          <a:solidFill>
                            <a:schemeClr val="tx1"/>
                          </a:solidFill>
                          <a:effectLst/>
                          <a:latin typeface="+mn-lt"/>
                        </a:rPr>
                        <a:t>No significant difference than α=0.1</a:t>
                      </a:r>
                      <a:endParaRPr lang="en-CA" sz="1800" b="0" dirty="0">
                        <a:solidFill>
                          <a:schemeClr val="tx1"/>
                        </a:solidFill>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8673509"/>
                  </a:ext>
                </a:extLst>
              </a:tr>
              <a:tr h="504034">
                <a:tc>
                  <a:txBody>
                    <a:bodyPr/>
                    <a:lstStyle/>
                    <a:p>
                      <a:pPr algn="just" rtl="0" fontAlgn="t">
                        <a:spcBef>
                          <a:spcPts val="0"/>
                        </a:spcBef>
                        <a:spcAft>
                          <a:spcPts val="0"/>
                        </a:spcAft>
                      </a:pPr>
                      <a:r>
                        <a:rPr lang="en-US" sz="1800" b="0" i="0" u="none" strike="noStrike">
                          <a:solidFill>
                            <a:srgbClr val="000000"/>
                          </a:solidFill>
                          <a:effectLst/>
                          <a:latin typeface="+mn-lt"/>
                        </a:rPr>
                        <a:t>5</a:t>
                      </a:r>
                      <a:endParaRPr lang="en-US" sz="180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CA" sz="1800" b="0" i="0" u="none" strike="noStrike">
                          <a:solidFill>
                            <a:srgbClr val="000000"/>
                          </a:solidFill>
                          <a:effectLst/>
                          <a:latin typeface="+mn-lt"/>
                        </a:rPr>
                        <a:t>(32, 64, 64, 64; Leaky ReLu </a:t>
                      </a:r>
                      <a:r>
                        <a:rPr lang="en-CA" sz="1800" b="0" i="0" u="none" strike="noStrike">
                          <a:solidFill>
                            <a:srgbClr val="222222"/>
                          </a:solidFill>
                          <a:effectLst/>
                          <a:latin typeface="+mn-lt"/>
                        </a:rPr>
                        <a:t>α=0.1</a:t>
                      </a:r>
                      <a:r>
                        <a:rPr lang="en-CA" sz="1800" b="0" i="0" u="none" strike="noStrike">
                          <a:solidFill>
                            <a:srgbClr val="000000"/>
                          </a:solidFill>
                          <a:effectLst/>
                          <a:latin typeface="+mn-lt"/>
                        </a:rPr>
                        <a:t>)</a:t>
                      </a:r>
                      <a:endParaRPr lang="en-CA" sz="180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0" i="0" u="none" strike="noStrike" dirty="0">
                          <a:solidFill>
                            <a:srgbClr val="000000"/>
                          </a:solidFill>
                          <a:effectLst/>
                          <a:latin typeface="+mn-lt"/>
                        </a:rPr>
                        <a:t>64</a:t>
                      </a:r>
                      <a:endParaRPr lang="en-US" sz="1800" dirty="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800" b="0" i="0" u="none" strike="noStrike" dirty="0">
                          <a:solidFill>
                            <a:srgbClr val="000000"/>
                          </a:solidFill>
                          <a:effectLst/>
                          <a:latin typeface="+mn-lt"/>
                        </a:rPr>
                        <a:t>90.07%</a:t>
                      </a:r>
                      <a:endParaRPr lang="en-US" sz="1800" dirty="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CA" sz="1800" b="0" i="0" u="none" strike="noStrike" dirty="0">
                          <a:solidFill>
                            <a:srgbClr val="000000"/>
                          </a:solidFill>
                          <a:effectLst/>
                          <a:latin typeface="+mn-lt"/>
                        </a:rPr>
                        <a:t>4 layers led to overfitting, so will stick with 3 layers</a:t>
                      </a:r>
                      <a:endParaRPr lang="en-CA" sz="1800" dirty="0">
                        <a:effectLst/>
                        <a:latin typeface="+mn-lt"/>
                      </a:endParaRPr>
                    </a:p>
                  </a:txBody>
                  <a:tcPr marL="56699" marR="56699" marT="56699" marB="566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8058018"/>
                  </a:ext>
                </a:extLst>
              </a:tr>
            </a:tbl>
          </a:graphicData>
        </a:graphic>
      </p:graphicFrame>
      <p:sp>
        <p:nvSpPr>
          <p:cNvPr id="5" name="Rectangle 1">
            <a:extLst>
              <a:ext uri="{FF2B5EF4-FFF2-40B4-BE49-F238E27FC236}">
                <a16:creationId xmlns:a16="http://schemas.microsoft.com/office/drawing/2014/main" id="{9659C322-EEB6-48A0-B2AA-F0EAEF9B89F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358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598F-E1C7-47CC-AF0D-6DAD3B5BD188}"/>
              </a:ext>
            </a:extLst>
          </p:cNvPr>
          <p:cNvSpPr>
            <a:spLocks noGrp="1"/>
          </p:cNvSpPr>
          <p:nvPr>
            <p:ph type="title"/>
          </p:nvPr>
        </p:nvSpPr>
        <p:spPr>
          <a:xfrm>
            <a:off x="1143000" y="432757"/>
            <a:ext cx="10086474" cy="1356360"/>
          </a:xfrm>
        </p:spPr>
        <p:txBody>
          <a:bodyPr/>
          <a:lstStyle/>
          <a:p>
            <a:r>
              <a:rPr lang="en-CA" dirty="0"/>
              <a:t>Addition of Dropout Reduced Overfitting </a:t>
            </a:r>
            <a:endParaRPr lang="en-US" dirty="0"/>
          </a:p>
        </p:txBody>
      </p:sp>
      <p:sp>
        <p:nvSpPr>
          <p:cNvPr id="6" name="TextBox 5">
            <a:extLst>
              <a:ext uri="{FF2B5EF4-FFF2-40B4-BE49-F238E27FC236}">
                <a16:creationId xmlns:a16="http://schemas.microsoft.com/office/drawing/2014/main" id="{2675D8E4-28F4-4056-B897-6C26A79671F7}"/>
              </a:ext>
            </a:extLst>
          </p:cNvPr>
          <p:cNvSpPr txBox="1"/>
          <p:nvPr/>
        </p:nvSpPr>
        <p:spPr>
          <a:xfrm>
            <a:off x="962526" y="1550461"/>
            <a:ext cx="9577136" cy="830997"/>
          </a:xfrm>
          <a:prstGeom prst="rect">
            <a:avLst/>
          </a:prstGeom>
          <a:noFill/>
        </p:spPr>
        <p:txBody>
          <a:bodyPr wrap="square" rtlCol="0">
            <a:spAutoFit/>
          </a:bodyPr>
          <a:lstStyle/>
          <a:p>
            <a:r>
              <a:rPr lang="en-CA" sz="2400" dirty="0"/>
              <a:t>The performance comparison between the same CNN layers with different dropout for epoch =5 and 10</a:t>
            </a:r>
            <a:endParaRPr lang="en-US" sz="2400" dirty="0"/>
          </a:p>
        </p:txBody>
      </p:sp>
      <p:graphicFrame>
        <p:nvGraphicFramePr>
          <p:cNvPr id="9" name="Content Placeholder 8">
            <a:extLst>
              <a:ext uri="{FF2B5EF4-FFF2-40B4-BE49-F238E27FC236}">
                <a16:creationId xmlns:a16="http://schemas.microsoft.com/office/drawing/2014/main" id="{CD787703-EA12-4E45-8231-78038433CD56}"/>
              </a:ext>
            </a:extLst>
          </p:cNvPr>
          <p:cNvGraphicFramePr>
            <a:graphicFrameLocks noGrp="1"/>
          </p:cNvGraphicFramePr>
          <p:nvPr>
            <p:ph idx="1"/>
            <p:extLst>
              <p:ext uri="{D42A27DB-BD31-4B8C-83A1-F6EECF244321}">
                <p14:modId xmlns:p14="http://schemas.microsoft.com/office/powerpoint/2010/main" val="3081412534"/>
              </p:ext>
            </p:extLst>
          </p:nvPr>
        </p:nvGraphicFramePr>
        <p:xfrm>
          <a:off x="1143000" y="2381459"/>
          <a:ext cx="10086473" cy="4051427"/>
        </p:xfrm>
        <a:graphic>
          <a:graphicData uri="http://schemas.openxmlformats.org/drawingml/2006/table">
            <a:tbl>
              <a:tblPr/>
              <a:tblGrid>
                <a:gridCol w="1161961">
                  <a:extLst>
                    <a:ext uri="{9D8B030D-6E8A-4147-A177-3AD203B41FA5}">
                      <a16:colId xmlns:a16="http://schemas.microsoft.com/office/drawing/2014/main" val="1528412062"/>
                    </a:ext>
                  </a:extLst>
                </a:gridCol>
                <a:gridCol w="2307232">
                  <a:extLst>
                    <a:ext uri="{9D8B030D-6E8A-4147-A177-3AD203B41FA5}">
                      <a16:colId xmlns:a16="http://schemas.microsoft.com/office/drawing/2014/main" val="1730046894"/>
                    </a:ext>
                  </a:extLst>
                </a:gridCol>
                <a:gridCol w="2050124">
                  <a:extLst>
                    <a:ext uri="{9D8B030D-6E8A-4147-A177-3AD203B41FA5}">
                      <a16:colId xmlns:a16="http://schemas.microsoft.com/office/drawing/2014/main" val="2809574522"/>
                    </a:ext>
                  </a:extLst>
                </a:gridCol>
                <a:gridCol w="2372339">
                  <a:extLst>
                    <a:ext uri="{9D8B030D-6E8A-4147-A177-3AD203B41FA5}">
                      <a16:colId xmlns:a16="http://schemas.microsoft.com/office/drawing/2014/main" val="3789208907"/>
                    </a:ext>
                  </a:extLst>
                </a:gridCol>
                <a:gridCol w="2194817">
                  <a:extLst>
                    <a:ext uri="{9D8B030D-6E8A-4147-A177-3AD203B41FA5}">
                      <a16:colId xmlns:a16="http://schemas.microsoft.com/office/drawing/2014/main" val="3449274555"/>
                    </a:ext>
                  </a:extLst>
                </a:gridCol>
              </a:tblGrid>
              <a:tr h="502100">
                <a:tc rowSpan="2">
                  <a:txBody>
                    <a:bodyPr/>
                    <a:lstStyle/>
                    <a:p>
                      <a:pPr algn="just" rtl="0" fontAlgn="t">
                        <a:spcBef>
                          <a:spcPts val="0"/>
                        </a:spcBef>
                        <a:spcAft>
                          <a:spcPts val="0"/>
                        </a:spcAft>
                      </a:pPr>
                      <a:br>
                        <a:rPr lang="en-US" sz="2200">
                          <a:effectLst/>
                        </a:rPr>
                      </a:br>
                      <a:r>
                        <a:rPr lang="en-US" sz="2200" b="1" i="0" u="none" strike="noStrike">
                          <a:solidFill>
                            <a:srgbClr val="000000"/>
                          </a:solidFill>
                          <a:effectLst/>
                          <a:latin typeface="Times New Roman" panose="02020603050405020304" pitchFamily="18" charset="0"/>
                        </a:rPr>
                        <a:t>Dropout rate </a:t>
                      </a:r>
                      <a:endParaRPr lang="en-US" sz="2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rtl="0" fontAlgn="t">
                        <a:spcBef>
                          <a:spcPts val="0"/>
                        </a:spcBef>
                        <a:spcAft>
                          <a:spcPts val="0"/>
                        </a:spcAft>
                      </a:pPr>
                      <a:r>
                        <a:rPr lang="en-US" sz="2200" b="1" i="0" u="none" strike="noStrike">
                          <a:solidFill>
                            <a:srgbClr val="000000"/>
                          </a:solidFill>
                          <a:effectLst/>
                          <a:latin typeface="Times New Roman" panose="02020603050405020304" pitchFamily="18" charset="0"/>
                        </a:rPr>
                        <a:t>Epoch = 5</a:t>
                      </a:r>
                      <a:endParaRPr lang="en-US" sz="2200" b="1">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rtl="0" fontAlgn="t">
                        <a:spcBef>
                          <a:spcPts val="0"/>
                        </a:spcBef>
                        <a:spcAft>
                          <a:spcPts val="0"/>
                        </a:spcAft>
                      </a:pPr>
                      <a:r>
                        <a:rPr lang="en-US" sz="2200" b="1" i="0" u="none" strike="noStrike" dirty="0">
                          <a:solidFill>
                            <a:srgbClr val="000000"/>
                          </a:solidFill>
                          <a:effectLst/>
                          <a:latin typeface="Times New Roman" panose="02020603050405020304" pitchFamily="18" charset="0"/>
                        </a:rPr>
                        <a:t>Epoch = 10</a:t>
                      </a:r>
                      <a:endParaRPr lang="en-US" sz="2200" b="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4017231251"/>
                  </a:ext>
                </a:extLst>
              </a:tr>
              <a:tr h="1038827">
                <a:tc vMerge="1">
                  <a:txBody>
                    <a:bodyPr/>
                    <a:lstStyle/>
                    <a:p>
                      <a:endParaRPr lang="en-US"/>
                    </a:p>
                  </a:txBody>
                  <a:tcPr/>
                </a:tc>
                <a:tc>
                  <a:txBody>
                    <a:bodyPr/>
                    <a:lstStyle/>
                    <a:p>
                      <a:pPr algn="just" rtl="0" fontAlgn="t">
                        <a:spcBef>
                          <a:spcPts val="0"/>
                        </a:spcBef>
                        <a:spcAft>
                          <a:spcPts val="0"/>
                        </a:spcAft>
                      </a:pPr>
                      <a:r>
                        <a:rPr lang="en-US" sz="2200" b="0" i="0" u="none" strike="noStrike" dirty="0">
                          <a:solidFill>
                            <a:srgbClr val="000000"/>
                          </a:solidFill>
                          <a:effectLst/>
                          <a:latin typeface="Times New Roman" panose="02020603050405020304" pitchFamily="18" charset="0"/>
                        </a:rPr>
                        <a:t>Training Accuracy </a:t>
                      </a:r>
                      <a:endParaRPr lang="en-US" sz="2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1" i="0" u="none" strike="noStrike" dirty="0">
                          <a:solidFill>
                            <a:srgbClr val="000000"/>
                          </a:solidFill>
                          <a:effectLst/>
                          <a:latin typeface="Times New Roman" panose="02020603050405020304" pitchFamily="18" charset="0"/>
                        </a:rPr>
                        <a:t>Testing Accuracy</a:t>
                      </a:r>
                      <a:endParaRPr lang="en-US" sz="2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dirty="0">
                          <a:solidFill>
                            <a:srgbClr val="000000"/>
                          </a:solidFill>
                          <a:effectLst/>
                          <a:latin typeface="Times New Roman" panose="02020603050405020304" pitchFamily="18" charset="0"/>
                        </a:rPr>
                        <a:t>Training Accuracy </a:t>
                      </a:r>
                      <a:endParaRPr lang="en-US" sz="2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1" i="0" u="none" strike="noStrike" dirty="0">
                          <a:solidFill>
                            <a:srgbClr val="000000"/>
                          </a:solidFill>
                          <a:effectLst/>
                          <a:latin typeface="Times New Roman" panose="02020603050405020304" pitchFamily="18" charset="0"/>
                        </a:rPr>
                        <a:t>Testing Accuracy </a:t>
                      </a:r>
                      <a:endParaRPr lang="en-US" sz="2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2375419"/>
                  </a:ext>
                </a:extLst>
              </a:tr>
              <a:tr h="502100">
                <a:tc>
                  <a:txBody>
                    <a:bodyPr/>
                    <a:lstStyle/>
                    <a:p>
                      <a:pPr algn="just" rtl="0" fontAlgn="t">
                        <a:spcBef>
                          <a:spcPts val="0"/>
                        </a:spcBef>
                        <a:spcAft>
                          <a:spcPts val="0"/>
                        </a:spcAft>
                      </a:pPr>
                      <a:r>
                        <a:rPr lang="en-US" sz="2200" b="0" i="0" u="none" strike="noStrike">
                          <a:solidFill>
                            <a:srgbClr val="000000"/>
                          </a:solidFill>
                          <a:effectLst/>
                          <a:latin typeface="Times New Roman" panose="02020603050405020304" pitchFamily="18" charset="0"/>
                        </a:rPr>
                        <a:t>None</a:t>
                      </a:r>
                      <a:endParaRPr lang="en-US" sz="2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a:solidFill>
                            <a:srgbClr val="000000"/>
                          </a:solidFill>
                          <a:effectLst/>
                          <a:latin typeface="Times New Roman" panose="02020603050405020304" pitchFamily="18" charset="0"/>
                        </a:rPr>
                        <a:t>94.57%</a:t>
                      </a:r>
                      <a:endParaRPr lang="en-US" sz="2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dirty="0">
                          <a:solidFill>
                            <a:srgbClr val="000000"/>
                          </a:solidFill>
                          <a:effectLst/>
                          <a:latin typeface="Times New Roman" panose="02020603050405020304" pitchFamily="18" charset="0"/>
                        </a:rPr>
                        <a:t>91.03%</a:t>
                      </a:r>
                      <a:endParaRPr lang="en-US" sz="2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dirty="0">
                          <a:solidFill>
                            <a:srgbClr val="000000"/>
                          </a:solidFill>
                          <a:effectLst/>
                          <a:latin typeface="Times New Roman" panose="02020603050405020304" pitchFamily="18" charset="0"/>
                        </a:rPr>
                        <a:t>96.24%</a:t>
                      </a:r>
                      <a:endParaRPr lang="en-US" sz="2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a:solidFill>
                            <a:srgbClr val="000000"/>
                          </a:solidFill>
                          <a:effectLst/>
                          <a:latin typeface="Times New Roman" panose="02020603050405020304" pitchFamily="18" charset="0"/>
                        </a:rPr>
                        <a:t>90.97%</a:t>
                      </a:r>
                      <a:endParaRPr lang="en-US" sz="2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7906709"/>
                  </a:ext>
                </a:extLst>
              </a:tr>
              <a:tr h="502100">
                <a:tc>
                  <a:txBody>
                    <a:bodyPr/>
                    <a:lstStyle/>
                    <a:p>
                      <a:pPr algn="just" rtl="0" fontAlgn="t">
                        <a:spcBef>
                          <a:spcPts val="0"/>
                        </a:spcBef>
                        <a:spcAft>
                          <a:spcPts val="0"/>
                        </a:spcAft>
                      </a:pPr>
                      <a:r>
                        <a:rPr lang="en-US" sz="2200" b="0" i="0" u="none" strike="noStrike">
                          <a:solidFill>
                            <a:srgbClr val="000000"/>
                          </a:solidFill>
                          <a:effectLst/>
                          <a:latin typeface="Times New Roman" panose="02020603050405020304" pitchFamily="18" charset="0"/>
                        </a:rPr>
                        <a:t>0.2</a:t>
                      </a:r>
                      <a:endParaRPr lang="en-US" sz="2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a:solidFill>
                            <a:srgbClr val="000000"/>
                          </a:solidFill>
                          <a:effectLst/>
                          <a:latin typeface="Times New Roman" panose="02020603050405020304" pitchFamily="18" charset="0"/>
                        </a:rPr>
                        <a:t>92.25%</a:t>
                      </a:r>
                      <a:endParaRPr lang="en-US" sz="2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a:solidFill>
                            <a:srgbClr val="000000"/>
                          </a:solidFill>
                          <a:effectLst/>
                          <a:latin typeface="Times New Roman" panose="02020603050405020304" pitchFamily="18" charset="0"/>
                        </a:rPr>
                        <a:t>90.41%</a:t>
                      </a:r>
                      <a:endParaRPr lang="en-US" sz="2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a:solidFill>
                            <a:srgbClr val="000000"/>
                          </a:solidFill>
                          <a:effectLst/>
                          <a:latin typeface="Times New Roman" panose="02020603050405020304" pitchFamily="18" charset="0"/>
                        </a:rPr>
                        <a:t>94.75%</a:t>
                      </a:r>
                      <a:endParaRPr lang="en-US" sz="2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a:solidFill>
                            <a:srgbClr val="000000"/>
                          </a:solidFill>
                          <a:effectLst/>
                          <a:latin typeface="Times New Roman" panose="02020603050405020304" pitchFamily="18" charset="0"/>
                        </a:rPr>
                        <a:t>91.03%</a:t>
                      </a:r>
                      <a:endParaRPr lang="en-US" sz="2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5404640"/>
                  </a:ext>
                </a:extLst>
              </a:tr>
              <a:tr h="502100">
                <a:tc>
                  <a:txBody>
                    <a:bodyPr/>
                    <a:lstStyle/>
                    <a:p>
                      <a:pPr algn="just" rtl="0" fontAlgn="t">
                        <a:spcBef>
                          <a:spcPts val="0"/>
                        </a:spcBef>
                        <a:spcAft>
                          <a:spcPts val="0"/>
                        </a:spcAft>
                      </a:pPr>
                      <a:r>
                        <a:rPr lang="en-US" sz="2200" b="0" i="0" u="none" strike="noStrike">
                          <a:solidFill>
                            <a:srgbClr val="000000"/>
                          </a:solidFill>
                          <a:effectLst/>
                          <a:latin typeface="Times New Roman" panose="02020603050405020304" pitchFamily="18" charset="0"/>
                        </a:rPr>
                        <a:t>0.3</a:t>
                      </a:r>
                      <a:endParaRPr lang="en-US" sz="2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a:solidFill>
                            <a:srgbClr val="000000"/>
                          </a:solidFill>
                          <a:effectLst/>
                          <a:latin typeface="Times New Roman" panose="02020603050405020304" pitchFamily="18" charset="0"/>
                        </a:rPr>
                        <a:t>91.81%</a:t>
                      </a:r>
                      <a:endParaRPr lang="en-US" sz="2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a:solidFill>
                            <a:srgbClr val="000000"/>
                          </a:solidFill>
                          <a:effectLst/>
                          <a:latin typeface="Times New Roman" panose="02020603050405020304" pitchFamily="18" charset="0"/>
                        </a:rPr>
                        <a:t>91.16%</a:t>
                      </a:r>
                      <a:endParaRPr lang="en-US" sz="2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dirty="0">
                          <a:solidFill>
                            <a:srgbClr val="000000"/>
                          </a:solidFill>
                          <a:effectLst/>
                          <a:latin typeface="Times New Roman" panose="02020603050405020304" pitchFamily="18" charset="0"/>
                        </a:rPr>
                        <a:t>94.15%</a:t>
                      </a:r>
                      <a:endParaRPr lang="en-US" sz="2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a:solidFill>
                            <a:srgbClr val="000000"/>
                          </a:solidFill>
                          <a:effectLst/>
                          <a:latin typeface="Times New Roman" panose="02020603050405020304" pitchFamily="18" charset="0"/>
                        </a:rPr>
                        <a:t>91.70%</a:t>
                      </a:r>
                      <a:endParaRPr lang="en-US" sz="2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056750"/>
                  </a:ext>
                </a:extLst>
              </a:tr>
              <a:tr h="502100">
                <a:tc>
                  <a:txBody>
                    <a:bodyPr/>
                    <a:lstStyle/>
                    <a:p>
                      <a:pPr algn="just" rtl="0" fontAlgn="t">
                        <a:spcBef>
                          <a:spcPts val="0"/>
                        </a:spcBef>
                        <a:spcAft>
                          <a:spcPts val="0"/>
                        </a:spcAft>
                      </a:pPr>
                      <a:r>
                        <a:rPr lang="en-US" sz="2200" b="1" i="0" u="none" strike="noStrike" dirty="0">
                          <a:solidFill>
                            <a:schemeClr val="accent1"/>
                          </a:solidFill>
                          <a:effectLst/>
                          <a:latin typeface="Times New Roman" panose="02020603050405020304" pitchFamily="18" charset="0"/>
                        </a:rPr>
                        <a:t>0.4</a:t>
                      </a:r>
                      <a:endParaRPr lang="en-US" sz="2200" dirty="0">
                        <a:solidFill>
                          <a:schemeClr val="accent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a:solidFill>
                            <a:srgbClr val="000000"/>
                          </a:solidFill>
                          <a:effectLst/>
                          <a:latin typeface="Times New Roman" panose="02020603050405020304" pitchFamily="18" charset="0"/>
                        </a:rPr>
                        <a:t>91.12%</a:t>
                      </a:r>
                      <a:endParaRPr lang="en-US" sz="2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a:solidFill>
                            <a:srgbClr val="000000"/>
                          </a:solidFill>
                          <a:effectLst/>
                          <a:latin typeface="Times New Roman" panose="02020603050405020304" pitchFamily="18" charset="0"/>
                        </a:rPr>
                        <a:t>91.25%</a:t>
                      </a:r>
                      <a:endParaRPr lang="en-US" sz="2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a:solidFill>
                            <a:srgbClr val="000000"/>
                          </a:solidFill>
                          <a:effectLst/>
                          <a:latin typeface="Times New Roman" panose="02020603050405020304" pitchFamily="18" charset="0"/>
                        </a:rPr>
                        <a:t>93.60%</a:t>
                      </a:r>
                      <a:endParaRPr lang="en-US" sz="2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1" i="0" u="none" strike="noStrike" dirty="0">
                          <a:solidFill>
                            <a:schemeClr val="accent1"/>
                          </a:solidFill>
                          <a:effectLst/>
                          <a:latin typeface="Times New Roman" panose="02020603050405020304" pitchFamily="18" charset="0"/>
                        </a:rPr>
                        <a:t>91.88%</a:t>
                      </a:r>
                      <a:endParaRPr lang="en-US" sz="2200" dirty="0">
                        <a:solidFill>
                          <a:schemeClr val="accent1"/>
                        </a:solidFill>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0107360"/>
                  </a:ext>
                </a:extLst>
              </a:tr>
              <a:tr h="502100">
                <a:tc>
                  <a:txBody>
                    <a:bodyPr/>
                    <a:lstStyle/>
                    <a:p>
                      <a:pPr algn="just" rtl="0" fontAlgn="t">
                        <a:spcBef>
                          <a:spcPts val="0"/>
                        </a:spcBef>
                        <a:spcAft>
                          <a:spcPts val="0"/>
                        </a:spcAft>
                      </a:pPr>
                      <a:r>
                        <a:rPr lang="en-US" sz="2200" b="0" i="0" u="none" strike="noStrike">
                          <a:solidFill>
                            <a:srgbClr val="000000"/>
                          </a:solidFill>
                          <a:effectLst/>
                          <a:latin typeface="Times New Roman" panose="02020603050405020304" pitchFamily="18" charset="0"/>
                        </a:rPr>
                        <a:t>0.5</a:t>
                      </a:r>
                      <a:endParaRPr lang="en-US" sz="2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dirty="0">
                          <a:solidFill>
                            <a:srgbClr val="000000"/>
                          </a:solidFill>
                          <a:effectLst/>
                          <a:latin typeface="Times New Roman" panose="02020603050405020304" pitchFamily="18" charset="0"/>
                        </a:rPr>
                        <a:t>90.36%</a:t>
                      </a:r>
                      <a:endParaRPr lang="en-US" sz="2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a:solidFill>
                            <a:srgbClr val="000000"/>
                          </a:solidFill>
                          <a:effectLst/>
                          <a:latin typeface="Times New Roman" panose="02020603050405020304" pitchFamily="18" charset="0"/>
                        </a:rPr>
                        <a:t>90.77%</a:t>
                      </a:r>
                      <a:endParaRPr lang="en-US" sz="2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a:solidFill>
                            <a:srgbClr val="000000"/>
                          </a:solidFill>
                          <a:effectLst/>
                          <a:latin typeface="Times New Roman" panose="02020603050405020304" pitchFamily="18" charset="0"/>
                        </a:rPr>
                        <a:t>92.96%</a:t>
                      </a:r>
                      <a:endParaRPr lang="en-US" sz="22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200" b="0" i="0" u="none" strike="noStrike" dirty="0">
                          <a:solidFill>
                            <a:srgbClr val="000000"/>
                          </a:solidFill>
                          <a:effectLst/>
                          <a:latin typeface="Times New Roman" panose="02020603050405020304" pitchFamily="18" charset="0"/>
                        </a:rPr>
                        <a:t>91.63%</a:t>
                      </a:r>
                      <a:endParaRPr lang="en-US" sz="22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7085051"/>
                  </a:ext>
                </a:extLst>
              </a:tr>
            </a:tbl>
          </a:graphicData>
        </a:graphic>
      </p:graphicFrame>
      <p:sp>
        <p:nvSpPr>
          <p:cNvPr id="10" name="Rectangle 2">
            <a:extLst>
              <a:ext uri="{FF2B5EF4-FFF2-40B4-BE49-F238E27FC236}">
                <a16:creationId xmlns:a16="http://schemas.microsoft.com/office/drawing/2014/main" id="{77ECC458-C68B-47A5-8EEB-82DCB3857FBB}"/>
              </a:ext>
            </a:extLst>
          </p:cNvPr>
          <p:cNvSpPr>
            <a:spLocks noChangeArrowheads="1"/>
          </p:cNvSpPr>
          <p:nvPr/>
        </p:nvSpPr>
        <p:spPr bwMode="auto">
          <a:xfrm flipV="1">
            <a:off x="-6541007" y="-251918"/>
            <a:ext cx="2582137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034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CC8A0-A64F-42AF-B751-53E7CC4FFAD4}"/>
              </a:ext>
            </a:extLst>
          </p:cNvPr>
          <p:cNvSpPr>
            <a:spLocks noGrp="1"/>
          </p:cNvSpPr>
          <p:nvPr>
            <p:ph type="title"/>
          </p:nvPr>
        </p:nvSpPr>
        <p:spPr/>
        <p:txBody>
          <a:bodyPr/>
          <a:lstStyle/>
          <a:p>
            <a:r>
              <a:rPr lang="en-US" dirty="0"/>
              <a:t>Findings and Future Improvement</a:t>
            </a:r>
          </a:p>
        </p:txBody>
      </p:sp>
      <p:sp>
        <p:nvSpPr>
          <p:cNvPr id="3" name="Content Placeholder 2">
            <a:extLst>
              <a:ext uri="{FF2B5EF4-FFF2-40B4-BE49-F238E27FC236}">
                <a16:creationId xmlns:a16="http://schemas.microsoft.com/office/drawing/2014/main" id="{E93AB8F2-7E70-4D89-8CEE-9B5544C752C0}"/>
              </a:ext>
            </a:extLst>
          </p:cNvPr>
          <p:cNvSpPr>
            <a:spLocks noGrp="1"/>
          </p:cNvSpPr>
          <p:nvPr>
            <p:ph idx="1"/>
          </p:nvPr>
        </p:nvSpPr>
        <p:spPr/>
        <p:txBody>
          <a:bodyPr>
            <a:normAutofit/>
          </a:bodyPr>
          <a:lstStyle/>
          <a:p>
            <a:r>
              <a:rPr lang="en-US" sz="2600" b="1" dirty="0"/>
              <a:t>Findings</a:t>
            </a:r>
            <a:endParaRPr lang="en-US" sz="2600" dirty="0"/>
          </a:p>
          <a:p>
            <a:pPr lvl="1">
              <a:buFont typeface="Wingdings" panose="05000000000000000000" pitchFamily="2" charset="2"/>
              <a:buChar char="v"/>
            </a:pPr>
            <a:r>
              <a:rPr lang="en-US" sz="2400" dirty="0">
                <a:solidFill>
                  <a:schemeClr val="tx1"/>
                </a:solidFill>
              </a:rPr>
              <a:t>Leaky ReLu does not always perform better than ReLu</a:t>
            </a:r>
          </a:p>
          <a:p>
            <a:pPr lvl="1">
              <a:buFont typeface="Wingdings" panose="05000000000000000000" pitchFamily="2" charset="2"/>
              <a:buChar char="v"/>
            </a:pPr>
            <a:r>
              <a:rPr lang="en-US" sz="2400" dirty="0">
                <a:solidFill>
                  <a:schemeClr val="tx1"/>
                </a:solidFill>
              </a:rPr>
              <a:t>Dropout is an effective way to mitigate overfitting in CNN</a:t>
            </a:r>
          </a:p>
          <a:p>
            <a:pPr marL="45720" indent="0">
              <a:buNone/>
            </a:pPr>
            <a:endParaRPr lang="en-CA" sz="2600" dirty="0"/>
          </a:p>
          <a:p>
            <a:r>
              <a:rPr lang="en-CA" sz="2600" b="1" dirty="0"/>
              <a:t>Future Improvement</a:t>
            </a:r>
          </a:p>
          <a:p>
            <a:pPr lvl="1">
              <a:buFont typeface="Wingdings" panose="05000000000000000000" pitchFamily="2" charset="2"/>
              <a:buChar char="v"/>
            </a:pPr>
            <a:r>
              <a:rPr lang="en-CA" sz="2400" dirty="0">
                <a:solidFill>
                  <a:schemeClr val="tx1"/>
                </a:solidFill>
              </a:rPr>
              <a:t>If computational power allows, perform more grid searches on the number of epochs as well as the number of neurons for each layer to see if test performance can be further improved. </a:t>
            </a:r>
          </a:p>
          <a:p>
            <a:endParaRPr lang="en-US" dirty="0"/>
          </a:p>
        </p:txBody>
      </p:sp>
    </p:spTree>
    <p:extLst>
      <p:ext uri="{BB962C8B-B14F-4D97-AF65-F5344CB8AC3E}">
        <p14:creationId xmlns:p14="http://schemas.microsoft.com/office/powerpoint/2010/main" val="3140179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1CE87-DA87-4650-BA60-0CF534B5CAA1}"/>
              </a:ext>
            </a:extLst>
          </p:cNvPr>
          <p:cNvSpPr>
            <a:spLocks noGrp="1"/>
          </p:cNvSpPr>
          <p:nvPr>
            <p:ph type="title"/>
          </p:nvPr>
        </p:nvSpPr>
        <p:spPr/>
        <p:txBody>
          <a:bodyPr/>
          <a:lstStyle/>
          <a:p>
            <a:r>
              <a:rPr lang="en-US" altLang="zh-CN" dirty="0"/>
              <a:t>Final </a:t>
            </a:r>
            <a:r>
              <a:rPr lang="en-CA" dirty="0"/>
              <a:t>Model Comparison</a:t>
            </a:r>
          </a:p>
        </p:txBody>
      </p:sp>
      <p:graphicFrame>
        <p:nvGraphicFramePr>
          <p:cNvPr id="8" name="Content Placeholder 7">
            <a:extLst>
              <a:ext uri="{FF2B5EF4-FFF2-40B4-BE49-F238E27FC236}">
                <a16:creationId xmlns:a16="http://schemas.microsoft.com/office/drawing/2014/main" id="{5A1B2EE0-842D-4DE2-A59A-3361527A3914}"/>
              </a:ext>
            </a:extLst>
          </p:cNvPr>
          <p:cNvGraphicFramePr>
            <a:graphicFrameLocks noGrp="1"/>
          </p:cNvGraphicFramePr>
          <p:nvPr>
            <p:ph idx="1"/>
            <p:extLst>
              <p:ext uri="{D42A27DB-BD31-4B8C-83A1-F6EECF244321}">
                <p14:modId xmlns:p14="http://schemas.microsoft.com/office/powerpoint/2010/main" val="3702980137"/>
              </p:ext>
            </p:extLst>
          </p:nvPr>
        </p:nvGraphicFramePr>
        <p:xfrm>
          <a:off x="1143000" y="1965960"/>
          <a:ext cx="9872664" cy="4533900"/>
        </p:xfrm>
        <a:graphic>
          <a:graphicData uri="http://schemas.openxmlformats.org/drawingml/2006/table">
            <a:tbl>
              <a:tblPr firstRow="1" bandRow="1">
                <a:tableStyleId>{5C22544A-7EE6-4342-B048-85BDC9FD1C3A}</a:tableStyleId>
              </a:tblPr>
              <a:tblGrid>
                <a:gridCol w="4936332">
                  <a:extLst>
                    <a:ext uri="{9D8B030D-6E8A-4147-A177-3AD203B41FA5}">
                      <a16:colId xmlns:a16="http://schemas.microsoft.com/office/drawing/2014/main" val="1171362852"/>
                    </a:ext>
                  </a:extLst>
                </a:gridCol>
                <a:gridCol w="4936332">
                  <a:extLst>
                    <a:ext uri="{9D8B030D-6E8A-4147-A177-3AD203B41FA5}">
                      <a16:colId xmlns:a16="http://schemas.microsoft.com/office/drawing/2014/main" val="3712364655"/>
                    </a:ext>
                  </a:extLst>
                </a:gridCol>
              </a:tblGrid>
              <a:tr h="647700">
                <a:tc>
                  <a:txBody>
                    <a:bodyPr/>
                    <a:lstStyle/>
                    <a:p>
                      <a:pPr algn="ctr"/>
                      <a:r>
                        <a:rPr lang="en-CA" sz="2600" dirty="0"/>
                        <a:t>Model</a:t>
                      </a:r>
                    </a:p>
                  </a:txBody>
                  <a:tcPr/>
                </a:tc>
                <a:tc>
                  <a:txBody>
                    <a:bodyPr/>
                    <a:lstStyle/>
                    <a:p>
                      <a:pPr algn="ctr"/>
                      <a:r>
                        <a:rPr lang="en-CA" sz="2600" dirty="0"/>
                        <a:t>Test Accuracy</a:t>
                      </a:r>
                    </a:p>
                  </a:txBody>
                  <a:tcPr/>
                </a:tc>
                <a:extLst>
                  <a:ext uri="{0D108BD9-81ED-4DB2-BD59-A6C34878D82A}">
                    <a16:rowId xmlns:a16="http://schemas.microsoft.com/office/drawing/2014/main" val="1060834240"/>
                  </a:ext>
                </a:extLst>
              </a:tr>
              <a:tr h="647700">
                <a:tc>
                  <a:txBody>
                    <a:bodyPr/>
                    <a:lstStyle/>
                    <a:p>
                      <a:pPr algn="ctr"/>
                      <a:r>
                        <a:rPr lang="en-CA" sz="2600" dirty="0"/>
                        <a:t>Logistic Regression</a:t>
                      </a:r>
                    </a:p>
                  </a:txBody>
                  <a:tcPr/>
                </a:tc>
                <a:tc>
                  <a:txBody>
                    <a:bodyPr/>
                    <a:lstStyle/>
                    <a:p>
                      <a:pPr algn="ctr"/>
                      <a:r>
                        <a:rPr lang="en-CA" sz="2600" dirty="0"/>
                        <a:t>17%</a:t>
                      </a:r>
                    </a:p>
                  </a:txBody>
                  <a:tcPr/>
                </a:tc>
                <a:extLst>
                  <a:ext uri="{0D108BD9-81ED-4DB2-BD59-A6C34878D82A}">
                    <a16:rowId xmlns:a16="http://schemas.microsoft.com/office/drawing/2014/main" val="620987753"/>
                  </a:ext>
                </a:extLst>
              </a:tr>
              <a:tr h="647700">
                <a:tc>
                  <a:txBody>
                    <a:bodyPr/>
                    <a:lstStyle/>
                    <a:p>
                      <a:pPr algn="ctr"/>
                      <a:r>
                        <a:rPr lang="en-CA" sz="2600" dirty="0"/>
                        <a:t>K-Nearest Neighbours</a:t>
                      </a:r>
                    </a:p>
                  </a:txBody>
                  <a:tcPr/>
                </a:tc>
                <a:tc>
                  <a:txBody>
                    <a:bodyPr/>
                    <a:lstStyle/>
                    <a:p>
                      <a:pPr algn="ctr"/>
                      <a:r>
                        <a:rPr lang="en-CA" sz="2600" dirty="0"/>
                        <a:t>46%</a:t>
                      </a:r>
                    </a:p>
                  </a:txBody>
                  <a:tcPr/>
                </a:tc>
                <a:extLst>
                  <a:ext uri="{0D108BD9-81ED-4DB2-BD59-A6C34878D82A}">
                    <a16:rowId xmlns:a16="http://schemas.microsoft.com/office/drawing/2014/main" val="3919552322"/>
                  </a:ext>
                </a:extLst>
              </a:tr>
              <a:tr h="647700">
                <a:tc>
                  <a:txBody>
                    <a:bodyPr/>
                    <a:lstStyle/>
                    <a:p>
                      <a:pPr algn="ctr"/>
                      <a:r>
                        <a:rPr lang="en-CA" sz="2600" dirty="0"/>
                        <a:t>Support Vector Classifier (‘</a:t>
                      </a:r>
                      <a:r>
                        <a:rPr lang="en-CA" sz="2600" dirty="0" err="1"/>
                        <a:t>rbf</a:t>
                      </a:r>
                      <a:r>
                        <a:rPr lang="en-CA" sz="2600" dirty="0"/>
                        <a:t>’)</a:t>
                      </a:r>
                    </a:p>
                  </a:txBody>
                  <a:tcPr/>
                </a:tc>
                <a:tc>
                  <a:txBody>
                    <a:bodyPr/>
                    <a:lstStyle/>
                    <a:p>
                      <a:pPr algn="ctr"/>
                      <a:r>
                        <a:rPr lang="en-CA" sz="2600" dirty="0"/>
                        <a:t>71%</a:t>
                      </a:r>
                    </a:p>
                  </a:txBody>
                  <a:tcPr/>
                </a:tc>
                <a:extLst>
                  <a:ext uri="{0D108BD9-81ED-4DB2-BD59-A6C34878D82A}">
                    <a16:rowId xmlns:a16="http://schemas.microsoft.com/office/drawing/2014/main" val="1786385135"/>
                  </a:ext>
                </a:extLst>
              </a:tr>
              <a:tr h="647700">
                <a:tc>
                  <a:txBody>
                    <a:bodyPr/>
                    <a:lstStyle/>
                    <a:p>
                      <a:pPr algn="ctr"/>
                      <a:r>
                        <a:rPr lang="en-CA" sz="2600" dirty="0"/>
                        <a:t>Random Forest</a:t>
                      </a:r>
                    </a:p>
                  </a:txBody>
                  <a:tcPr/>
                </a:tc>
                <a:tc>
                  <a:txBody>
                    <a:bodyPr/>
                    <a:lstStyle/>
                    <a:p>
                      <a:pPr algn="ctr"/>
                      <a:r>
                        <a:rPr lang="en-CA" sz="2600" dirty="0"/>
                        <a:t>71%</a:t>
                      </a:r>
                    </a:p>
                  </a:txBody>
                  <a:tcPr/>
                </a:tc>
                <a:extLst>
                  <a:ext uri="{0D108BD9-81ED-4DB2-BD59-A6C34878D82A}">
                    <a16:rowId xmlns:a16="http://schemas.microsoft.com/office/drawing/2014/main" val="280939983"/>
                  </a:ext>
                </a:extLst>
              </a:tr>
              <a:tr h="647700">
                <a:tc>
                  <a:txBody>
                    <a:bodyPr/>
                    <a:lstStyle/>
                    <a:p>
                      <a:pPr algn="ctr"/>
                      <a:r>
                        <a:rPr lang="en-CA" sz="2600" dirty="0"/>
                        <a:t>Stacking SVC with Random Forest</a:t>
                      </a:r>
                    </a:p>
                  </a:txBody>
                  <a:tcPr/>
                </a:tc>
                <a:tc>
                  <a:txBody>
                    <a:bodyPr/>
                    <a:lstStyle/>
                    <a:p>
                      <a:pPr algn="ctr"/>
                      <a:r>
                        <a:rPr lang="en-CA" sz="2600" dirty="0"/>
                        <a:t>71%</a:t>
                      </a:r>
                    </a:p>
                  </a:txBody>
                  <a:tcPr/>
                </a:tc>
                <a:extLst>
                  <a:ext uri="{0D108BD9-81ED-4DB2-BD59-A6C34878D82A}">
                    <a16:rowId xmlns:a16="http://schemas.microsoft.com/office/drawing/2014/main" val="2144618798"/>
                  </a:ext>
                </a:extLst>
              </a:tr>
              <a:tr h="647700">
                <a:tc>
                  <a:txBody>
                    <a:bodyPr/>
                    <a:lstStyle/>
                    <a:p>
                      <a:pPr algn="ctr"/>
                      <a:r>
                        <a:rPr lang="en-CA" sz="2600" b="1" dirty="0"/>
                        <a:t>Convolutional Neural Network</a:t>
                      </a:r>
                    </a:p>
                  </a:txBody>
                  <a:tcPr/>
                </a:tc>
                <a:tc>
                  <a:txBody>
                    <a:bodyPr/>
                    <a:lstStyle/>
                    <a:p>
                      <a:pPr algn="ctr"/>
                      <a:r>
                        <a:rPr lang="en-CA" sz="2600" b="1" dirty="0"/>
                        <a:t>92</a:t>
                      </a:r>
                      <a:r>
                        <a:rPr lang="en-US" altLang="zh-CN" sz="2600" b="1" dirty="0"/>
                        <a:t>%</a:t>
                      </a:r>
                      <a:endParaRPr lang="en-CA" sz="2600" b="1" dirty="0"/>
                    </a:p>
                  </a:txBody>
                  <a:tcPr/>
                </a:tc>
                <a:extLst>
                  <a:ext uri="{0D108BD9-81ED-4DB2-BD59-A6C34878D82A}">
                    <a16:rowId xmlns:a16="http://schemas.microsoft.com/office/drawing/2014/main" val="1812911632"/>
                  </a:ext>
                </a:extLst>
              </a:tr>
            </a:tbl>
          </a:graphicData>
        </a:graphic>
      </p:graphicFrame>
    </p:spTree>
    <p:extLst>
      <p:ext uri="{BB962C8B-B14F-4D97-AF65-F5344CB8AC3E}">
        <p14:creationId xmlns:p14="http://schemas.microsoft.com/office/powerpoint/2010/main" val="368284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9998D094-42B2-42BA-AA14-E8FBE073A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465D64B-59F4-4BDC-B833-A17EF1E04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726A94-1EF0-4D91-B7BF-C033E3D6E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lumMod val="75000"/>
            </a:schemeClr>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pic>
        <p:nvPicPr>
          <p:cNvPr id="4" name="Picture 3">
            <a:extLst>
              <a:ext uri="{FF2B5EF4-FFF2-40B4-BE49-F238E27FC236}">
                <a16:creationId xmlns:a16="http://schemas.microsoft.com/office/drawing/2014/main" id="{F284E19D-1DFA-4EE4-8580-7A7687F62B51}"/>
              </a:ext>
            </a:extLst>
          </p:cNvPr>
          <p:cNvPicPr>
            <a:picLocks noChangeAspect="1"/>
          </p:cNvPicPr>
          <p:nvPr/>
        </p:nvPicPr>
        <p:blipFill rotWithShape="1">
          <a:blip r:embed="rId2">
            <a:duotone>
              <a:schemeClr val="accent1">
                <a:shade val="45000"/>
                <a:satMod val="135000"/>
              </a:schemeClr>
              <a:prstClr val="white"/>
            </a:duotone>
            <a:alphaModFix amt="60000"/>
          </a:blip>
          <a:srcRect t="7787"/>
          <a:stretch/>
        </p:blipFill>
        <p:spPr>
          <a:xfrm>
            <a:off x="20" y="-1"/>
            <a:ext cx="12191980" cy="6858001"/>
          </a:xfrm>
          <a:prstGeom prst="rect">
            <a:avLst/>
          </a:prstGeom>
        </p:spPr>
      </p:pic>
      <p:cxnSp>
        <p:nvCxnSpPr>
          <p:cNvPr id="16" name="Straight Connector 15">
            <a:extLst>
              <a:ext uri="{FF2B5EF4-FFF2-40B4-BE49-F238E27FC236}">
                <a16:creationId xmlns:a16="http://schemas.microsoft.com/office/drawing/2014/main" id="{98F0650C-11DF-45E6-8EC2-E3B298F0D8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4FB4153-1E3E-4AE9-8306-E8C29289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1CD2444-13F5-4EDF-9591-8CDF3979D9E8}"/>
              </a:ext>
            </a:extLst>
          </p:cNvPr>
          <p:cNvSpPr>
            <a:spLocks noGrp="1"/>
          </p:cNvSpPr>
          <p:nvPr>
            <p:ph type="title"/>
          </p:nvPr>
        </p:nvSpPr>
        <p:spPr>
          <a:xfrm>
            <a:off x="1109980" y="882376"/>
            <a:ext cx="9966960" cy="2926080"/>
          </a:xfrm>
        </p:spPr>
        <p:txBody>
          <a:bodyPr vert="horz" lIns="91440" tIns="45720" rIns="91440" bIns="45720" rtlCol="0" anchor="b">
            <a:normAutofit/>
          </a:bodyPr>
          <a:lstStyle/>
          <a:p>
            <a:pPr algn="ctr">
              <a:lnSpc>
                <a:spcPct val="85000"/>
              </a:lnSpc>
            </a:pPr>
            <a:r>
              <a:rPr lang="en-US" sz="7200" b="1" cap="all">
                <a:solidFill>
                  <a:srgbClr val="FFFFFF"/>
                </a:solidFill>
              </a:rPr>
              <a:t>Questions?</a:t>
            </a:r>
          </a:p>
        </p:txBody>
      </p:sp>
    </p:spTree>
    <p:extLst>
      <p:ext uri="{BB962C8B-B14F-4D97-AF65-F5344CB8AC3E}">
        <p14:creationId xmlns:p14="http://schemas.microsoft.com/office/powerpoint/2010/main" val="563086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24C64-E549-4BF0-BA4E-43EFC6461404}"/>
              </a:ext>
            </a:extLst>
          </p:cNvPr>
          <p:cNvSpPr>
            <a:spLocks noGrp="1"/>
          </p:cNvSpPr>
          <p:nvPr>
            <p:ph type="title"/>
          </p:nvPr>
        </p:nvSpPr>
        <p:spPr/>
        <p:txBody>
          <a:bodyPr/>
          <a:lstStyle/>
          <a:p>
            <a:r>
              <a:rPr lang="en-US" dirty="0"/>
              <a:t>Back up Slide on CNN Model</a:t>
            </a:r>
          </a:p>
        </p:txBody>
      </p:sp>
      <p:pic>
        <p:nvPicPr>
          <p:cNvPr id="4" name="Content Placeholder 3">
            <a:extLst>
              <a:ext uri="{FF2B5EF4-FFF2-40B4-BE49-F238E27FC236}">
                <a16:creationId xmlns:a16="http://schemas.microsoft.com/office/drawing/2014/main" id="{FE471160-2DA2-40DB-A580-AD46616D212D}"/>
              </a:ext>
            </a:extLst>
          </p:cNvPr>
          <p:cNvPicPr>
            <a:picLocks noGrp="1" noChangeAspect="1"/>
          </p:cNvPicPr>
          <p:nvPr>
            <p:ph idx="1"/>
          </p:nvPr>
        </p:nvPicPr>
        <p:blipFill>
          <a:blip r:embed="rId3"/>
          <a:stretch>
            <a:fillRect/>
          </a:stretch>
        </p:blipFill>
        <p:spPr>
          <a:xfrm>
            <a:off x="743826" y="1806742"/>
            <a:ext cx="9901193" cy="4441657"/>
          </a:xfrm>
          <a:prstGeom prst="rect">
            <a:avLst/>
          </a:prstGeom>
        </p:spPr>
      </p:pic>
    </p:spTree>
    <p:extLst>
      <p:ext uri="{BB962C8B-B14F-4D97-AF65-F5344CB8AC3E}">
        <p14:creationId xmlns:p14="http://schemas.microsoft.com/office/powerpoint/2010/main" val="565004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24C64-E549-4BF0-BA4E-43EFC6461404}"/>
              </a:ext>
            </a:extLst>
          </p:cNvPr>
          <p:cNvSpPr>
            <a:spLocks noGrp="1"/>
          </p:cNvSpPr>
          <p:nvPr>
            <p:ph type="title"/>
          </p:nvPr>
        </p:nvSpPr>
        <p:spPr/>
        <p:txBody>
          <a:bodyPr/>
          <a:lstStyle/>
          <a:p>
            <a:r>
              <a:rPr lang="en-US" dirty="0"/>
              <a:t>Back up Slide on CNN Model</a:t>
            </a:r>
          </a:p>
        </p:txBody>
      </p:sp>
      <p:pic>
        <p:nvPicPr>
          <p:cNvPr id="7" name="Content Placeholder 6">
            <a:extLst>
              <a:ext uri="{FF2B5EF4-FFF2-40B4-BE49-F238E27FC236}">
                <a16:creationId xmlns:a16="http://schemas.microsoft.com/office/drawing/2014/main" id="{CC29C18E-3B12-4EA5-9EBF-3B9AEEB0D1FE}"/>
              </a:ext>
            </a:extLst>
          </p:cNvPr>
          <p:cNvPicPr>
            <a:picLocks noGrp="1" noChangeAspect="1"/>
          </p:cNvPicPr>
          <p:nvPr>
            <p:ph idx="1"/>
          </p:nvPr>
        </p:nvPicPr>
        <p:blipFill>
          <a:blip r:embed="rId2"/>
          <a:stretch>
            <a:fillRect/>
          </a:stretch>
        </p:blipFill>
        <p:spPr>
          <a:xfrm>
            <a:off x="1173479" y="1746524"/>
            <a:ext cx="9911623" cy="2554709"/>
          </a:xfrm>
          <a:prstGeom prst="rect">
            <a:avLst/>
          </a:prstGeom>
        </p:spPr>
      </p:pic>
      <p:pic>
        <p:nvPicPr>
          <p:cNvPr id="8" name="Picture 7">
            <a:extLst>
              <a:ext uri="{FF2B5EF4-FFF2-40B4-BE49-F238E27FC236}">
                <a16:creationId xmlns:a16="http://schemas.microsoft.com/office/drawing/2014/main" id="{C9447A84-D65A-4CDE-9AAC-9FB00F981B71}"/>
              </a:ext>
            </a:extLst>
          </p:cNvPr>
          <p:cNvPicPr>
            <a:picLocks noChangeAspect="1"/>
          </p:cNvPicPr>
          <p:nvPr/>
        </p:nvPicPr>
        <p:blipFill>
          <a:blip r:embed="rId3"/>
          <a:stretch>
            <a:fillRect/>
          </a:stretch>
        </p:blipFill>
        <p:spPr>
          <a:xfrm>
            <a:off x="1143000" y="4301233"/>
            <a:ext cx="9346625" cy="2316408"/>
          </a:xfrm>
          <a:prstGeom prst="rect">
            <a:avLst/>
          </a:prstGeom>
        </p:spPr>
      </p:pic>
    </p:spTree>
    <p:extLst>
      <p:ext uri="{BB962C8B-B14F-4D97-AF65-F5344CB8AC3E}">
        <p14:creationId xmlns:p14="http://schemas.microsoft.com/office/powerpoint/2010/main" val="570854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424E0-7112-4E02-A94B-3128968117D6}"/>
              </a:ext>
            </a:extLst>
          </p:cNvPr>
          <p:cNvSpPr>
            <a:spLocks noGrp="1"/>
          </p:cNvSpPr>
          <p:nvPr>
            <p:ph type="title"/>
          </p:nvPr>
        </p:nvSpPr>
        <p:spPr/>
        <p:txBody>
          <a:bodyPr/>
          <a:lstStyle/>
          <a:p>
            <a:r>
              <a:rPr lang="en-US" dirty="0"/>
              <a:t>Back up Slide on Random Forest</a:t>
            </a:r>
          </a:p>
        </p:txBody>
      </p:sp>
      <p:graphicFrame>
        <p:nvGraphicFramePr>
          <p:cNvPr id="4" name="Content Placeholder 3">
            <a:extLst>
              <a:ext uri="{FF2B5EF4-FFF2-40B4-BE49-F238E27FC236}">
                <a16:creationId xmlns:a16="http://schemas.microsoft.com/office/drawing/2014/main" id="{20587128-39B0-4110-B48B-717E8707F15B}"/>
              </a:ext>
            </a:extLst>
          </p:cNvPr>
          <p:cNvGraphicFramePr>
            <a:graphicFrameLocks noGrp="1"/>
          </p:cNvGraphicFramePr>
          <p:nvPr>
            <p:ph idx="1"/>
            <p:extLst>
              <p:ext uri="{D42A27DB-BD31-4B8C-83A1-F6EECF244321}">
                <p14:modId xmlns:p14="http://schemas.microsoft.com/office/powerpoint/2010/main" val="3336128224"/>
              </p:ext>
            </p:extLst>
          </p:nvPr>
        </p:nvGraphicFramePr>
        <p:xfrm>
          <a:off x="1278082" y="1965960"/>
          <a:ext cx="9875520" cy="4071621"/>
        </p:xfrm>
        <a:graphic>
          <a:graphicData uri="http://schemas.openxmlformats.org/drawingml/2006/table">
            <a:tbl>
              <a:tblPr/>
              <a:tblGrid>
                <a:gridCol w="2194560">
                  <a:extLst>
                    <a:ext uri="{9D8B030D-6E8A-4147-A177-3AD203B41FA5}">
                      <a16:colId xmlns:a16="http://schemas.microsoft.com/office/drawing/2014/main" val="2346843933"/>
                    </a:ext>
                  </a:extLst>
                </a:gridCol>
                <a:gridCol w="4181527">
                  <a:extLst>
                    <a:ext uri="{9D8B030D-6E8A-4147-A177-3AD203B41FA5}">
                      <a16:colId xmlns:a16="http://schemas.microsoft.com/office/drawing/2014/main" val="627071345"/>
                    </a:ext>
                  </a:extLst>
                </a:gridCol>
                <a:gridCol w="3499433">
                  <a:extLst>
                    <a:ext uri="{9D8B030D-6E8A-4147-A177-3AD203B41FA5}">
                      <a16:colId xmlns:a16="http://schemas.microsoft.com/office/drawing/2014/main" val="1991822357"/>
                    </a:ext>
                  </a:extLst>
                </a:gridCol>
              </a:tblGrid>
              <a:tr h="321721">
                <a:tc>
                  <a:txBody>
                    <a:bodyPr/>
                    <a:lstStyle/>
                    <a:p>
                      <a:pPr algn="just" rtl="0" fontAlgn="t">
                        <a:spcBef>
                          <a:spcPts val="0"/>
                        </a:spcBef>
                        <a:spcAft>
                          <a:spcPts val="0"/>
                        </a:spcAft>
                      </a:pPr>
                      <a:r>
                        <a:rPr lang="en-US" sz="1200" b="1" i="0" u="none" strike="noStrike" dirty="0">
                          <a:solidFill>
                            <a:srgbClr val="000000"/>
                          </a:solidFill>
                          <a:effectLst/>
                          <a:latin typeface="Times New Roman" panose="02020603050405020304" pitchFamily="18" charset="0"/>
                        </a:rPr>
                        <a:t>Model</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200" b="1" i="0" u="none" strike="noStrike">
                          <a:solidFill>
                            <a:srgbClr val="000000"/>
                          </a:solidFill>
                          <a:effectLst/>
                          <a:latin typeface="Times New Roman" panose="02020603050405020304" pitchFamily="18" charset="0"/>
                        </a:rPr>
                        <a:t>Hyperparameters Searched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200" b="1" i="0" u="none" strike="noStrike">
                          <a:solidFill>
                            <a:srgbClr val="000000"/>
                          </a:solidFill>
                          <a:effectLst/>
                          <a:latin typeface="Times New Roman" panose="02020603050405020304" pitchFamily="18" charset="0"/>
                        </a:rPr>
                        <a:t>Final Hyperparameters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679061"/>
                  </a:ext>
                </a:extLst>
              </a:tr>
              <a:tr h="653991">
                <a:tc>
                  <a:txBody>
                    <a:bodyPr/>
                    <a:lstStyle/>
                    <a:p>
                      <a:pPr algn="just" rtl="0" fontAlgn="t">
                        <a:spcBef>
                          <a:spcPts val="0"/>
                        </a:spcBef>
                        <a:spcAft>
                          <a:spcPts val="0"/>
                        </a:spcAft>
                      </a:pPr>
                      <a:r>
                        <a:rPr lang="en-US" sz="1100" b="0" i="0" u="none" strike="noStrike">
                          <a:solidFill>
                            <a:srgbClr val="000000"/>
                          </a:solidFill>
                          <a:effectLst/>
                          <a:latin typeface="Times New Roman" panose="02020603050405020304" pitchFamily="18" charset="0"/>
                        </a:rPr>
                        <a:t>Random Forest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just" rtl="0" fontAlgn="t">
                        <a:spcBef>
                          <a:spcPts val="0"/>
                        </a:spcBef>
                        <a:spcAft>
                          <a:spcPts val="0"/>
                        </a:spcAft>
                      </a:pPr>
                      <a:br>
                        <a:rPr lang="en-US" dirty="0">
                          <a:effectLst/>
                        </a:rPr>
                      </a:br>
                      <a:r>
                        <a:rPr lang="en-US" sz="1100" b="0" i="0" u="none" strike="noStrike" dirty="0" err="1">
                          <a:solidFill>
                            <a:srgbClr val="000000"/>
                          </a:solidFill>
                          <a:effectLst/>
                          <a:latin typeface="Times New Roman" panose="02020603050405020304" pitchFamily="18" charset="0"/>
                        </a:rPr>
                        <a:t>N_estimators</a:t>
                      </a:r>
                      <a:r>
                        <a:rPr lang="en-US" sz="1100" b="0" i="0" u="none" strike="noStrike" dirty="0">
                          <a:solidFill>
                            <a:srgbClr val="000000"/>
                          </a:solidFill>
                          <a:effectLst/>
                          <a:latin typeface="Times New Roman" panose="02020603050405020304" pitchFamily="18" charset="0"/>
                        </a:rPr>
                        <a:t> = [500, 700, 900], </a:t>
                      </a:r>
                      <a:r>
                        <a:rPr lang="en-US" sz="1100" b="0" i="0" u="none" strike="noStrike" dirty="0" err="1">
                          <a:solidFill>
                            <a:srgbClr val="000000"/>
                          </a:solidFill>
                          <a:effectLst/>
                          <a:latin typeface="Times New Roman" panose="02020603050405020304" pitchFamily="18" charset="0"/>
                        </a:rPr>
                        <a:t>max_features</a:t>
                      </a:r>
                      <a:r>
                        <a:rPr lang="en-US" sz="1100" b="0" i="0" u="none" strike="noStrike" dirty="0">
                          <a:solidFill>
                            <a:srgbClr val="000000"/>
                          </a:solidFill>
                          <a:effectLst/>
                          <a:latin typeface="Times New Roman" panose="02020603050405020304" pitchFamily="18" charset="0"/>
                        </a:rPr>
                        <a:t> = “auto”, </a:t>
                      </a:r>
                      <a:r>
                        <a:rPr lang="en-US" sz="1100" b="0" i="0" u="none" strike="noStrike" dirty="0" err="1">
                          <a:solidFill>
                            <a:srgbClr val="000000"/>
                          </a:solidFill>
                          <a:effectLst/>
                          <a:latin typeface="Times New Roman" panose="02020603050405020304" pitchFamily="18" charset="0"/>
                        </a:rPr>
                        <a:t>max_depth</a:t>
                      </a:r>
                      <a:r>
                        <a:rPr lang="en-US" sz="1100" b="0" i="0" u="none" strike="noStrike" dirty="0">
                          <a:solidFill>
                            <a:srgbClr val="000000"/>
                          </a:solidFill>
                          <a:effectLst/>
                          <a:latin typeface="Times New Roman" panose="02020603050405020304" pitchFamily="18" charset="0"/>
                        </a:rPr>
                        <a:t> = [1,5,10], </a:t>
                      </a:r>
                      <a:r>
                        <a:rPr lang="en-US" sz="1100" b="0" i="0" u="none" strike="noStrike" dirty="0" err="1">
                          <a:solidFill>
                            <a:srgbClr val="000000"/>
                          </a:solidFill>
                          <a:effectLst/>
                          <a:latin typeface="Times New Roman" panose="02020603050405020304" pitchFamily="18" charset="0"/>
                        </a:rPr>
                        <a:t>min_samples_split</a:t>
                      </a:r>
                      <a:r>
                        <a:rPr lang="en-US" sz="1100" b="0" i="0" u="none" strike="noStrike" dirty="0">
                          <a:solidFill>
                            <a:srgbClr val="000000"/>
                          </a:solidFill>
                          <a:effectLst/>
                          <a:latin typeface="Times New Roman" panose="02020603050405020304" pitchFamily="18" charset="0"/>
                        </a:rPr>
                        <a:t> = [3, 5], </a:t>
                      </a:r>
                      <a:r>
                        <a:rPr lang="en-US" sz="1100" b="0" i="0" u="none" strike="noStrike" dirty="0" err="1">
                          <a:solidFill>
                            <a:srgbClr val="000000"/>
                          </a:solidFill>
                          <a:effectLst/>
                          <a:latin typeface="Times New Roman" panose="02020603050405020304" pitchFamily="18" charset="0"/>
                        </a:rPr>
                        <a:t>min_samples_leaf</a:t>
                      </a:r>
                      <a:r>
                        <a:rPr lang="en-US" sz="1100" b="0" i="0" u="none" strike="noStrike" dirty="0">
                          <a:solidFill>
                            <a:srgbClr val="000000"/>
                          </a:solidFill>
                          <a:effectLst/>
                          <a:latin typeface="Times New Roman" panose="02020603050405020304" pitchFamily="18" charset="0"/>
                        </a:rPr>
                        <a:t> = [1, 2, 4], bootstrap = [True, False]</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100" b="0" i="0" u="none" strike="noStrike">
                          <a:solidFill>
                            <a:srgbClr val="000000"/>
                          </a:solidFill>
                          <a:effectLst/>
                          <a:latin typeface="Times New Roman" panose="02020603050405020304" pitchFamily="18" charset="0"/>
                        </a:rPr>
                        <a:t>N_estimators = 1500, max_features = “auto”, min_samples_leaf = 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5573902"/>
                  </a:ext>
                </a:extLst>
              </a:tr>
              <a:tr h="1002083">
                <a:tc>
                  <a:txBody>
                    <a:bodyPr/>
                    <a:lstStyle/>
                    <a:p>
                      <a:pPr algn="just" rtl="0" fontAlgn="t">
                        <a:spcBef>
                          <a:spcPts val="0"/>
                        </a:spcBef>
                        <a:spcAft>
                          <a:spcPts val="0"/>
                        </a:spcAft>
                      </a:pPr>
                      <a:r>
                        <a:rPr lang="en-US" sz="1100" b="0" i="0" u="none" strike="noStrike">
                          <a:solidFill>
                            <a:srgbClr val="000000"/>
                          </a:solidFill>
                          <a:effectLst/>
                          <a:latin typeface="Times New Roman" panose="02020603050405020304" pitchFamily="18" charset="0"/>
                        </a:rPr>
                        <a:t>Random Forest w/ Rand Search</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just" rtl="0" fontAlgn="t">
                        <a:spcBef>
                          <a:spcPts val="0"/>
                        </a:spcBef>
                        <a:spcAft>
                          <a:spcPts val="0"/>
                        </a:spcAft>
                      </a:pPr>
                      <a:r>
                        <a:rPr lang="en-US" sz="1100" b="0" i="0" u="none" strike="noStrike">
                          <a:solidFill>
                            <a:srgbClr val="000000"/>
                          </a:solidFill>
                          <a:effectLst/>
                          <a:latin typeface="Times New Roman" panose="02020603050405020304" pitchFamily="18" charset="0"/>
                        </a:rPr>
                        <a:t>N_estimarors = 900, max_features = “auto”, min_samples_leaf = 1, max_depth = 10, min_samples_split = 5</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3675495"/>
                  </a:ext>
                </a:extLst>
              </a:tr>
              <a:tr h="479945">
                <a:tc>
                  <a:txBody>
                    <a:bodyPr/>
                    <a:lstStyle/>
                    <a:p>
                      <a:pPr algn="just" rtl="0" fontAlgn="t">
                        <a:spcBef>
                          <a:spcPts val="0"/>
                        </a:spcBef>
                        <a:spcAft>
                          <a:spcPts val="0"/>
                        </a:spcAft>
                      </a:pPr>
                      <a:r>
                        <a:rPr lang="en-US" sz="1100" b="0" i="0" u="none" strike="noStrike">
                          <a:solidFill>
                            <a:srgbClr val="000000"/>
                          </a:solidFill>
                          <a:effectLst/>
                          <a:latin typeface="Times New Roman" panose="02020603050405020304" pitchFamily="18" charset="0"/>
                        </a:rPr>
                        <a:t>K-Nearest Neighbors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100" b="0" i="0" u="none" strike="noStrike">
                          <a:solidFill>
                            <a:srgbClr val="000000"/>
                          </a:solidFill>
                          <a:effectLst/>
                          <a:latin typeface="Times New Roman" panose="02020603050405020304" pitchFamily="18" charset="0"/>
                        </a:rPr>
                        <a:t>None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100" b="0" i="0" u="none" strike="noStrike">
                          <a:solidFill>
                            <a:srgbClr val="000000"/>
                          </a:solidFill>
                          <a:effectLst/>
                          <a:latin typeface="Times New Roman" panose="02020603050405020304" pitchFamily="18" charset="0"/>
                        </a:rPr>
                        <a:t>N_neighbors = 2</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8731999"/>
                  </a:ext>
                </a:extLst>
              </a:tr>
              <a:tr h="479945">
                <a:tc>
                  <a:txBody>
                    <a:bodyPr/>
                    <a:lstStyle/>
                    <a:p>
                      <a:pPr algn="just" rtl="0" fontAlgn="t">
                        <a:spcBef>
                          <a:spcPts val="0"/>
                        </a:spcBef>
                        <a:spcAft>
                          <a:spcPts val="0"/>
                        </a:spcAft>
                      </a:pPr>
                      <a:r>
                        <a:rPr lang="en-US" sz="1100" b="0" i="0" u="none" strike="noStrike">
                          <a:solidFill>
                            <a:srgbClr val="000000"/>
                          </a:solidFill>
                          <a:effectLst/>
                          <a:latin typeface="Times New Roman" panose="02020603050405020304" pitchFamily="18" charset="0"/>
                        </a:rPr>
                        <a:t>SVC RBF</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sv-SE" sz="1100" b="0" i="0" u="none" strike="noStrike">
                          <a:solidFill>
                            <a:srgbClr val="000000"/>
                          </a:solidFill>
                          <a:effectLst/>
                          <a:latin typeface="Times New Roman" panose="02020603050405020304" pitchFamily="18" charset="0"/>
                        </a:rPr>
                        <a:t>Gamma = [0.00001, 0.0001, 0.1], C = [1, 10]</a:t>
                      </a:r>
                      <a:endParaRPr lang="sv-SE">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100" b="0" i="0" u="none" strike="noStrike">
                          <a:solidFill>
                            <a:srgbClr val="000000"/>
                          </a:solidFill>
                          <a:effectLst/>
                          <a:latin typeface="Times New Roman" panose="02020603050405020304" pitchFamily="18" charset="0"/>
                        </a:rPr>
                        <a:t>Gamma = 0.000001, C = 10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2133727"/>
                  </a:ext>
                </a:extLst>
              </a:tr>
              <a:tr h="479945">
                <a:tc>
                  <a:txBody>
                    <a:bodyPr/>
                    <a:lstStyle/>
                    <a:p>
                      <a:pPr algn="just" rtl="0" fontAlgn="t">
                        <a:spcBef>
                          <a:spcPts val="0"/>
                        </a:spcBef>
                        <a:spcAft>
                          <a:spcPts val="0"/>
                        </a:spcAft>
                      </a:pPr>
                      <a:r>
                        <a:rPr lang="en-US" sz="1100" b="0" i="0" u="none" strike="noStrike">
                          <a:solidFill>
                            <a:srgbClr val="000000"/>
                          </a:solidFill>
                          <a:effectLst/>
                          <a:latin typeface="Times New Roman" panose="02020603050405020304" pitchFamily="18" charset="0"/>
                        </a:rPr>
                        <a:t>Logistic Regression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100" b="0" i="0" u="none" strike="noStrike">
                          <a:solidFill>
                            <a:srgbClr val="000000"/>
                          </a:solidFill>
                          <a:effectLst/>
                          <a:latin typeface="Times New Roman" panose="02020603050405020304" pitchFamily="18" charset="0"/>
                        </a:rPr>
                        <a:t>None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100" b="0" i="0" u="none" strike="noStrike">
                          <a:solidFill>
                            <a:srgbClr val="000000"/>
                          </a:solidFill>
                          <a:effectLst/>
                          <a:latin typeface="Times New Roman" panose="02020603050405020304" pitchFamily="18" charset="0"/>
                        </a:rPr>
                        <a:t>Multi_class = “ovr”, solver = “lbfgs”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6630024"/>
                  </a:ext>
                </a:extLst>
              </a:tr>
              <a:tr h="653991">
                <a:tc>
                  <a:txBody>
                    <a:bodyPr/>
                    <a:lstStyle/>
                    <a:p>
                      <a:pPr algn="just" rtl="0" fontAlgn="t">
                        <a:spcBef>
                          <a:spcPts val="0"/>
                        </a:spcBef>
                        <a:spcAft>
                          <a:spcPts val="0"/>
                        </a:spcAft>
                      </a:pPr>
                      <a:r>
                        <a:rPr lang="en-US" sz="1100" b="0" i="0" u="none" strike="noStrike">
                          <a:solidFill>
                            <a:srgbClr val="000000"/>
                          </a:solidFill>
                          <a:effectLst/>
                          <a:latin typeface="Times New Roman" panose="02020603050405020304" pitchFamily="18" charset="0"/>
                        </a:rPr>
                        <a:t>Stacking SVC with Random Forest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100" b="0" i="0" u="none" strike="noStrike">
                          <a:solidFill>
                            <a:srgbClr val="000000"/>
                          </a:solidFill>
                          <a:effectLst/>
                          <a:latin typeface="Times New Roman" panose="02020603050405020304" pitchFamily="18" charset="0"/>
                        </a:rPr>
                        <a:t>None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1100" b="0" i="0" u="none" strike="noStrike" dirty="0">
                          <a:solidFill>
                            <a:srgbClr val="000000"/>
                          </a:solidFill>
                          <a:effectLst/>
                          <a:latin typeface="Times New Roman" panose="02020603050405020304" pitchFamily="18" charset="0"/>
                        </a:rPr>
                        <a:t>Voting = “hard” </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5760695"/>
                  </a:ext>
                </a:extLst>
              </a:tr>
            </a:tbl>
          </a:graphicData>
        </a:graphic>
      </p:graphicFrame>
      <p:sp>
        <p:nvSpPr>
          <p:cNvPr id="5" name="Rectangle 1">
            <a:extLst>
              <a:ext uri="{FF2B5EF4-FFF2-40B4-BE49-F238E27FC236}">
                <a16:creationId xmlns:a16="http://schemas.microsoft.com/office/drawing/2014/main" id="{E280351D-5DFB-4A73-BE52-126113A374E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0687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9271C28-7496-4447-8541-7B39F5E94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1CF73B3-F2E7-4219-B3A9-E684DFB04EC9}"/>
              </a:ext>
            </a:extLst>
          </p:cNvPr>
          <p:cNvSpPr>
            <a:spLocks noGrp="1"/>
          </p:cNvSpPr>
          <p:nvPr>
            <p:ph type="title"/>
          </p:nvPr>
        </p:nvSpPr>
        <p:spPr>
          <a:xfrm>
            <a:off x="5318914" y="341811"/>
            <a:ext cx="5956756" cy="1356360"/>
          </a:xfrm>
        </p:spPr>
        <p:txBody>
          <a:bodyPr>
            <a:normAutofit/>
          </a:bodyPr>
          <a:lstStyle/>
          <a:p>
            <a:r>
              <a:rPr lang="en-US" altLang="zh-CN" b="1" dirty="0"/>
              <a:t>Background</a:t>
            </a:r>
            <a:endParaRPr lang="en-US" b="1" dirty="0"/>
          </a:p>
        </p:txBody>
      </p:sp>
      <p:pic>
        <p:nvPicPr>
          <p:cNvPr id="4" name="Picture 3">
            <a:extLst>
              <a:ext uri="{FF2B5EF4-FFF2-40B4-BE49-F238E27FC236}">
                <a16:creationId xmlns:a16="http://schemas.microsoft.com/office/drawing/2014/main" id="{2B5DD269-4A6E-4242-A4B1-15D3FAFA0AEA}"/>
              </a:ext>
            </a:extLst>
          </p:cNvPr>
          <p:cNvPicPr>
            <a:picLocks noChangeAspect="1"/>
          </p:cNvPicPr>
          <p:nvPr/>
        </p:nvPicPr>
        <p:blipFill>
          <a:blip r:embed="rId2"/>
          <a:stretch>
            <a:fillRect/>
          </a:stretch>
        </p:blipFill>
        <p:spPr>
          <a:xfrm>
            <a:off x="361305" y="1508442"/>
            <a:ext cx="4593715" cy="4513324"/>
          </a:xfrm>
          <a:prstGeom prst="rect">
            <a:avLst/>
          </a:prstGeom>
        </p:spPr>
      </p:pic>
      <p:sp>
        <p:nvSpPr>
          <p:cNvPr id="3" name="Content Placeholder 2">
            <a:extLst>
              <a:ext uri="{FF2B5EF4-FFF2-40B4-BE49-F238E27FC236}">
                <a16:creationId xmlns:a16="http://schemas.microsoft.com/office/drawing/2014/main" id="{68B256FB-44E8-484D-AC28-707ABCA4FFB9}"/>
              </a:ext>
            </a:extLst>
          </p:cNvPr>
          <p:cNvSpPr>
            <a:spLocks noGrp="1"/>
          </p:cNvSpPr>
          <p:nvPr>
            <p:ph idx="1"/>
          </p:nvPr>
        </p:nvSpPr>
        <p:spPr>
          <a:xfrm>
            <a:off x="5085184" y="1508443"/>
            <a:ext cx="6870596" cy="4587558"/>
          </a:xfrm>
        </p:spPr>
        <p:txBody>
          <a:bodyPr>
            <a:noAutofit/>
          </a:bodyPr>
          <a:lstStyle/>
          <a:p>
            <a:r>
              <a:rPr lang="en-US" sz="2400" b="1" dirty="0"/>
              <a:t>Dataset: </a:t>
            </a:r>
          </a:p>
          <a:p>
            <a:pPr lvl="1"/>
            <a:r>
              <a:rPr lang="en-CA" sz="2400" dirty="0">
                <a:solidFill>
                  <a:schemeClr val="tx1"/>
                </a:solidFill>
              </a:rPr>
              <a:t>Various types and colours of street numbers on various backgrounds</a:t>
            </a:r>
          </a:p>
          <a:p>
            <a:pPr lvl="1"/>
            <a:r>
              <a:rPr lang="en-US" sz="2400" dirty="0">
                <a:solidFill>
                  <a:schemeClr val="tx1"/>
                </a:solidFill>
              </a:rPr>
              <a:t>73,257 images for training, 26,032 images for testing</a:t>
            </a:r>
            <a:endParaRPr lang="en-CA" sz="1600" dirty="0">
              <a:solidFill>
                <a:schemeClr val="tx1"/>
              </a:solidFill>
            </a:endParaRPr>
          </a:p>
          <a:p>
            <a:r>
              <a:rPr lang="en-US" sz="2400" b="1" dirty="0"/>
              <a:t>Objective:</a:t>
            </a:r>
          </a:p>
          <a:p>
            <a:pPr lvl="1"/>
            <a:r>
              <a:rPr lang="en-US" sz="2400" dirty="0">
                <a:solidFill>
                  <a:schemeClr val="tx1"/>
                </a:solidFill>
              </a:rPr>
              <a:t>Effectively recognize the single digits that’s entirely present in the images</a:t>
            </a:r>
          </a:p>
          <a:p>
            <a:pPr lvl="1"/>
            <a:r>
              <a:rPr lang="en-CA" sz="2400" dirty="0">
                <a:solidFill>
                  <a:schemeClr val="tx1"/>
                </a:solidFill>
              </a:rPr>
              <a:t>Exploring the effectiveness of using support vector classification (SVC), Logistic Regression, K-nearest neighbours (KNN) classification, Random Forest, Ensemble Stacking, and convolution neural networks (CNN), for number recognition in the images</a:t>
            </a:r>
            <a:endParaRPr lang="en-US" sz="2400" dirty="0">
              <a:solidFill>
                <a:schemeClr val="tx1"/>
              </a:solidFill>
            </a:endParaRPr>
          </a:p>
        </p:txBody>
      </p:sp>
      <p:sp>
        <p:nvSpPr>
          <p:cNvPr id="5" name="TextBox 4">
            <a:extLst>
              <a:ext uri="{FF2B5EF4-FFF2-40B4-BE49-F238E27FC236}">
                <a16:creationId xmlns:a16="http://schemas.microsoft.com/office/drawing/2014/main" id="{AC90BD6F-4323-40BA-9A37-9050DAF362FF}"/>
              </a:ext>
            </a:extLst>
          </p:cNvPr>
          <p:cNvSpPr txBox="1"/>
          <p:nvPr/>
        </p:nvSpPr>
        <p:spPr>
          <a:xfrm>
            <a:off x="405534" y="6029385"/>
            <a:ext cx="4315756" cy="584775"/>
          </a:xfrm>
          <a:prstGeom prst="rect">
            <a:avLst/>
          </a:prstGeom>
          <a:noFill/>
        </p:spPr>
        <p:txBody>
          <a:bodyPr wrap="square" rtlCol="0">
            <a:spAutoFit/>
          </a:bodyPr>
          <a:lstStyle/>
          <a:p>
            <a:r>
              <a:rPr lang="en-US" sz="1600" dirty="0">
                <a:solidFill>
                  <a:schemeClr val="accent1"/>
                </a:solidFill>
              </a:rPr>
              <a:t>Dataset source: http://ufldl.stanford.edu/housenumbers/</a:t>
            </a:r>
          </a:p>
        </p:txBody>
      </p:sp>
    </p:spTree>
    <p:extLst>
      <p:ext uri="{BB962C8B-B14F-4D97-AF65-F5344CB8AC3E}">
        <p14:creationId xmlns:p14="http://schemas.microsoft.com/office/powerpoint/2010/main" val="185044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E6802-DC9D-4C92-B2AE-F99A1B0B0A36}"/>
              </a:ext>
            </a:extLst>
          </p:cNvPr>
          <p:cNvSpPr>
            <a:spLocks noGrp="1"/>
          </p:cNvSpPr>
          <p:nvPr>
            <p:ph type="title"/>
          </p:nvPr>
        </p:nvSpPr>
        <p:spPr/>
        <p:txBody>
          <a:bodyPr/>
          <a:lstStyle/>
          <a:p>
            <a:r>
              <a:rPr lang="en-US" dirty="0"/>
              <a:t>Exploration and Preprocessing of Data </a:t>
            </a:r>
          </a:p>
        </p:txBody>
      </p:sp>
      <p:sp>
        <p:nvSpPr>
          <p:cNvPr id="3" name="Content Placeholder 2">
            <a:extLst>
              <a:ext uri="{FF2B5EF4-FFF2-40B4-BE49-F238E27FC236}">
                <a16:creationId xmlns:a16="http://schemas.microsoft.com/office/drawing/2014/main" id="{DB0310BE-B1CC-49BE-9E79-152AD7D6C609}"/>
              </a:ext>
            </a:extLst>
          </p:cNvPr>
          <p:cNvSpPr>
            <a:spLocks noGrp="1"/>
          </p:cNvSpPr>
          <p:nvPr>
            <p:ph idx="1"/>
          </p:nvPr>
        </p:nvSpPr>
        <p:spPr/>
        <p:txBody>
          <a:bodyPr>
            <a:noAutofit/>
          </a:bodyPr>
          <a:lstStyle/>
          <a:p>
            <a:r>
              <a:rPr lang="en-CA" sz="2500" dirty="0">
                <a:solidFill>
                  <a:schemeClr val="tx1"/>
                </a:solidFill>
              </a:rPr>
              <a:t>The format of the dataset is  “MNIST-like 32-by-32 images centered around a single character (many of the images do contain some other digits at the sides) </a:t>
            </a:r>
          </a:p>
          <a:p>
            <a:r>
              <a:rPr lang="en-CA" sz="2500" dirty="0">
                <a:solidFill>
                  <a:schemeClr val="tx1"/>
                </a:solidFill>
              </a:rPr>
              <a:t>The original pixel values are from 0 to 255</a:t>
            </a:r>
          </a:p>
          <a:p>
            <a:r>
              <a:rPr lang="en-CA" sz="2500" dirty="0">
                <a:solidFill>
                  <a:schemeClr val="tx1"/>
                </a:solidFill>
              </a:rPr>
              <a:t>Two workbooks were created: one for Ensemble Methods, and one for CNN</a:t>
            </a:r>
          </a:p>
          <a:p>
            <a:r>
              <a:rPr lang="en-CA" sz="2500" dirty="0">
                <a:solidFill>
                  <a:schemeClr val="tx1"/>
                </a:solidFill>
              </a:rPr>
              <a:t>To make fair comparisons between the model performances, the same  preprocessing code was used at the beginning of both notebooks:</a:t>
            </a:r>
          </a:p>
          <a:p>
            <a:pPr lvl="1">
              <a:buFont typeface="Wingdings" panose="05000000000000000000" pitchFamily="2" charset="2"/>
              <a:buChar char="v"/>
            </a:pPr>
            <a:r>
              <a:rPr lang="en-CA" sz="2400" dirty="0"/>
              <a:t>Images were first converted from red, green, and blue (RGB) to greyscale</a:t>
            </a:r>
          </a:p>
          <a:p>
            <a:pPr lvl="1">
              <a:buFont typeface="Wingdings" panose="05000000000000000000" pitchFamily="2" charset="2"/>
              <a:buChar char="v"/>
            </a:pPr>
            <a:r>
              <a:rPr lang="en-CA" sz="2400" dirty="0"/>
              <a:t> Linearly scaled each pixel value in the image to be in the range of 0 to 1</a:t>
            </a:r>
            <a:endParaRPr lang="en-US" sz="2400" dirty="0"/>
          </a:p>
        </p:txBody>
      </p:sp>
    </p:spTree>
    <p:extLst>
      <p:ext uri="{BB962C8B-B14F-4D97-AF65-F5344CB8AC3E}">
        <p14:creationId xmlns:p14="http://schemas.microsoft.com/office/powerpoint/2010/main" val="3922680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916A2-F48C-4EBF-B67D-0BF89C4D0902}"/>
              </a:ext>
            </a:extLst>
          </p:cNvPr>
          <p:cNvSpPr>
            <a:spLocks noGrp="1"/>
          </p:cNvSpPr>
          <p:nvPr>
            <p:ph type="title"/>
          </p:nvPr>
        </p:nvSpPr>
        <p:spPr/>
        <p:txBody>
          <a:bodyPr>
            <a:normAutofit/>
          </a:bodyPr>
          <a:lstStyle/>
          <a:p>
            <a:r>
              <a:rPr lang="en-CA" dirty="0"/>
              <a:t>Classifiers Used For Ensemble Methods</a:t>
            </a:r>
          </a:p>
        </p:txBody>
      </p:sp>
      <p:graphicFrame>
        <p:nvGraphicFramePr>
          <p:cNvPr id="7" name="Content Placeholder 2">
            <a:extLst>
              <a:ext uri="{FF2B5EF4-FFF2-40B4-BE49-F238E27FC236}">
                <a16:creationId xmlns:a16="http://schemas.microsoft.com/office/drawing/2014/main" id="{C2EBB3A7-16AC-4DB5-BA0F-125069CA3BC9}"/>
              </a:ext>
            </a:extLst>
          </p:cNvPr>
          <p:cNvGraphicFramePr>
            <a:graphicFrameLocks noGrp="1"/>
          </p:cNvGraphicFramePr>
          <p:nvPr>
            <p:ph idx="1"/>
            <p:extLst>
              <p:ext uri="{D42A27DB-BD31-4B8C-83A1-F6EECF244321}">
                <p14:modId xmlns:p14="http://schemas.microsoft.com/office/powerpoint/2010/main" val="2842985961"/>
              </p:ext>
            </p:extLst>
          </p:nvPr>
        </p:nvGraphicFramePr>
        <p:xfrm>
          <a:off x="1143000" y="2298530"/>
          <a:ext cx="9872663" cy="37974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5029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05E2D-02B1-4D76-9191-C920A97DC96E}"/>
              </a:ext>
            </a:extLst>
          </p:cNvPr>
          <p:cNvSpPr>
            <a:spLocks noGrp="1"/>
          </p:cNvSpPr>
          <p:nvPr>
            <p:ph type="title"/>
          </p:nvPr>
        </p:nvSpPr>
        <p:spPr>
          <a:xfrm>
            <a:off x="1143000" y="609600"/>
            <a:ext cx="9875520" cy="1356360"/>
          </a:xfrm>
        </p:spPr>
        <p:txBody>
          <a:bodyPr>
            <a:normAutofit/>
          </a:bodyPr>
          <a:lstStyle/>
          <a:p>
            <a:r>
              <a:rPr lang="en-CA" dirty="0"/>
              <a:t>Support Vector Classifier</a:t>
            </a:r>
          </a:p>
        </p:txBody>
      </p:sp>
      <p:graphicFrame>
        <p:nvGraphicFramePr>
          <p:cNvPr id="18" name="Content Placeholder 2">
            <a:extLst>
              <a:ext uri="{FF2B5EF4-FFF2-40B4-BE49-F238E27FC236}">
                <a16:creationId xmlns:a16="http://schemas.microsoft.com/office/drawing/2014/main" id="{CFCFC71A-788E-4554-8EA2-D3C52A2DC019}"/>
              </a:ext>
            </a:extLst>
          </p:cNvPr>
          <p:cNvGraphicFramePr>
            <a:graphicFrameLocks noGrp="1"/>
          </p:cNvGraphicFramePr>
          <p:nvPr>
            <p:ph idx="1"/>
            <p:extLst>
              <p:ext uri="{D42A27DB-BD31-4B8C-83A1-F6EECF244321}">
                <p14:modId xmlns:p14="http://schemas.microsoft.com/office/powerpoint/2010/main" val="3768650459"/>
              </p:ext>
            </p:extLst>
          </p:nvPr>
        </p:nvGraphicFramePr>
        <p:xfrm>
          <a:off x="1143000" y="2298530"/>
          <a:ext cx="9872663" cy="37974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0858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85229-0D84-4E24-8D03-3C7824D0AC6B}"/>
              </a:ext>
            </a:extLst>
          </p:cNvPr>
          <p:cNvSpPr>
            <a:spLocks noGrp="1"/>
          </p:cNvSpPr>
          <p:nvPr>
            <p:ph type="title"/>
          </p:nvPr>
        </p:nvSpPr>
        <p:spPr>
          <a:xfrm>
            <a:off x="1143000" y="609600"/>
            <a:ext cx="9875520" cy="1356360"/>
          </a:xfrm>
        </p:spPr>
        <p:txBody>
          <a:bodyPr>
            <a:normAutofit/>
          </a:bodyPr>
          <a:lstStyle/>
          <a:p>
            <a:r>
              <a:rPr lang="en-CA" dirty="0"/>
              <a:t>K-Nearest Neighbors and Logistic Regression</a:t>
            </a:r>
          </a:p>
        </p:txBody>
      </p:sp>
      <p:graphicFrame>
        <p:nvGraphicFramePr>
          <p:cNvPr id="5" name="Content Placeholder 2">
            <a:extLst>
              <a:ext uri="{FF2B5EF4-FFF2-40B4-BE49-F238E27FC236}">
                <a16:creationId xmlns:a16="http://schemas.microsoft.com/office/drawing/2014/main" id="{5F0A6F93-FB49-44F5-B441-D8C0408DB984}"/>
              </a:ext>
            </a:extLst>
          </p:cNvPr>
          <p:cNvGraphicFramePr>
            <a:graphicFrameLocks noGrp="1"/>
          </p:cNvGraphicFramePr>
          <p:nvPr>
            <p:ph idx="1"/>
            <p:extLst>
              <p:ext uri="{D42A27DB-BD31-4B8C-83A1-F6EECF244321}">
                <p14:modId xmlns:p14="http://schemas.microsoft.com/office/powerpoint/2010/main" val="3995912695"/>
              </p:ext>
            </p:extLst>
          </p:nvPr>
        </p:nvGraphicFramePr>
        <p:xfrm>
          <a:off x="1143000" y="1812757"/>
          <a:ext cx="10327105" cy="47805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9401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BDB42-77AF-4161-951A-23F8B39DB4A8}"/>
              </a:ext>
            </a:extLst>
          </p:cNvPr>
          <p:cNvSpPr>
            <a:spLocks noGrp="1"/>
          </p:cNvSpPr>
          <p:nvPr>
            <p:ph type="title"/>
          </p:nvPr>
        </p:nvSpPr>
        <p:spPr>
          <a:xfrm>
            <a:off x="1143000" y="609600"/>
            <a:ext cx="9875520" cy="1356360"/>
          </a:xfrm>
        </p:spPr>
        <p:txBody>
          <a:bodyPr>
            <a:normAutofit/>
          </a:bodyPr>
          <a:lstStyle/>
          <a:p>
            <a:r>
              <a:rPr lang="en-CA"/>
              <a:t>Random Forest</a:t>
            </a:r>
            <a:endParaRPr lang="en-CA" dirty="0"/>
          </a:p>
        </p:txBody>
      </p:sp>
      <p:graphicFrame>
        <p:nvGraphicFramePr>
          <p:cNvPr id="5" name="Content Placeholder 2">
            <a:extLst>
              <a:ext uri="{FF2B5EF4-FFF2-40B4-BE49-F238E27FC236}">
                <a16:creationId xmlns:a16="http://schemas.microsoft.com/office/drawing/2014/main" id="{E5679BAD-7987-447C-B5A4-DB087EDD5D9F}"/>
              </a:ext>
            </a:extLst>
          </p:cNvPr>
          <p:cNvGraphicFramePr>
            <a:graphicFrameLocks noGrp="1"/>
          </p:cNvGraphicFramePr>
          <p:nvPr>
            <p:ph idx="1"/>
            <p:extLst>
              <p:ext uri="{D42A27DB-BD31-4B8C-83A1-F6EECF244321}">
                <p14:modId xmlns:p14="http://schemas.microsoft.com/office/powerpoint/2010/main" val="2494335978"/>
              </p:ext>
            </p:extLst>
          </p:nvPr>
        </p:nvGraphicFramePr>
        <p:xfrm>
          <a:off x="1143000" y="2298530"/>
          <a:ext cx="9872663" cy="37974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1388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BDB42-77AF-4161-951A-23F8B39DB4A8}"/>
              </a:ext>
            </a:extLst>
          </p:cNvPr>
          <p:cNvSpPr>
            <a:spLocks noGrp="1"/>
          </p:cNvSpPr>
          <p:nvPr>
            <p:ph type="title"/>
          </p:nvPr>
        </p:nvSpPr>
        <p:spPr>
          <a:xfrm>
            <a:off x="1143000" y="609600"/>
            <a:ext cx="9875520" cy="1356360"/>
          </a:xfrm>
        </p:spPr>
        <p:txBody>
          <a:bodyPr>
            <a:normAutofit/>
          </a:bodyPr>
          <a:lstStyle/>
          <a:p>
            <a:r>
              <a:rPr lang="en-CA" dirty="0"/>
              <a:t>Stacking Ensemble</a:t>
            </a:r>
          </a:p>
        </p:txBody>
      </p:sp>
      <p:graphicFrame>
        <p:nvGraphicFramePr>
          <p:cNvPr id="5" name="Content Placeholder 2">
            <a:extLst>
              <a:ext uri="{FF2B5EF4-FFF2-40B4-BE49-F238E27FC236}">
                <a16:creationId xmlns:a16="http://schemas.microsoft.com/office/drawing/2014/main" id="{E5679BAD-7987-447C-B5A4-DB087EDD5D9F}"/>
              </a:ext>
            </a:extLst>
          </p:cNvPr>
          <p:cNvGraphicFramePr>
            <a:graphicFrameLocks noGrp="1"/>
          </p:cNvGraphicFramePr>
          <p:nvPr>
            <p:ph idx="1"/>
            <p:extLst>
              <p:ext uri="{D42A27DB-BD31-4B8C-83A1-F6EECF244321}">
                <p14:modId xmlns:p14="http://schemas.microsoft.com/office/powerpoint/2010/main" val="2418039204"/>
              </p:ext>
            </p:extLst>
          </p:nvPr>
        </p:nvGraphicFramePr>
        <p:xfrm>
          <a:off x="1143000" y="2298530"/>
          <a:ext cx="9872663" cy="37974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6934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1CE87-DA87-4650-BA60-0CF534B5CAA1}"/>
              </a:ext>
            </a:extLst>
          </p:cNvPr>
          <p:cNvSpPr>
            <a:spLocks noGrp="1"/>
          </p:cNvSpPr>
          <p:nvPr>
            <p:ph type="title"/>
          </p:nvPr>
        </p:nvSpPr>
        <p:spPr/>
        <p:txBody>
          <a:bodyPr/>
          <a:lstStyle/>
          <a:p>
            <a:r>
              <a:rPr lang="en-CA" dirty="0"/>
              <a:t>Model Comparison</a:t>
            </a:r>
          </a:p>
        </p:txBody>
      </p:sp>
      <p:graphicFrame>
        <p:nvGraphicFramePr>
          <p:cNvPr id="8" name="Content Placeholder 7">
            <a:extLst>
              <a:ext uri="{FF2B5EF4-FFF2-40B4-BE49-F238E27FC236}">
                <a16:creationId xmlns:a16="http://schemas.microsoft.com/office/drawing/2014/main" id="{5A1B2EE0-842D-4DE2-A59A-3361527A3914}"/>
              </a:ext>
            </a:extLst>
          </p:cNvPr>
          <p:cNvGraphicFramePr>
            <a:graphicFrameLocks noGrp="1"/>
          </p:cNvGraphicFramePr>
          <p:nvPr>
            <p:ph idx="1"/>
            <p:extLst>
              <p:ext uri="{D42A27DB-BD31-4B8C-83A1-F6EECF244321}">
                <p14:modId xmlns:p14="http://schemas.microsoft.com/office/powerpoint/2010/main" val="1967926722"/>
              </p:ext>
            </p:extLst>
          </p:nvPr>
        </p:nvGraphicFramePr>
        <p:xfrm>
          <a:off x="1143000" y="2057400"/>
          <a:ext cx="9872664" cy="3886200"/>
        </p:xfrm>
        <a:graphic>
          <a:graphicData uri="http://schemas.openxmlformats.org/drawingml/2006/table">
            <a:tbl>
              <a:tblPr firstRow="1" bandRow="1">
                <a:tableStyleId>{5C22544A-7EE6-4342-B048-85BDC9FD1C3A}</a:tableStyleId>
              </a:tblPr>
              <a:tblGrid>
                <a:gridCol w="4936332">
                  <a:extLst>
                    <a:ext uri="{9D8B030D-6E8A-4147-A177-3AD203B41FA5}">
                      <a16:colId xmlns:a16="http://schemas.microsoft.com/office/drawing/2014/main" val="1171362852"/>
                    </a:ext>
                  </a:extLst>
                </a:gridCol>
                <a:gridCol w="4936332">
                  <a:extLst>
                    <a:ext uri="{9D8B030D-6E8A-4147-A177-3AD203B41FA5}">
                      <a16:colId xmlns:a16="http://schemas.microsoft.com/office/drawing/2014/main" val="3712364655"/>
                    </a:ext>
                  </a:extLst>
                </a:gridCol>
              </a:tblGrid>
              <a:tr h="647700">
                <a:tc>
                  <a:txBody>
                    <a:bodyPr/>
                    <a:lstStyle/>
                    <a:p>
                      <a:pPr algn="ctr"/>
                      <a:r>
                        <a:rPr lang="en-CA" sz="2600" dirty="0"/>
                        <a:t>Model</a:t>
                      </a:r>
                    </a:p>
                  </a:txBody>
                  <a:tcPr/>
                </a:tc>
                <a:tc>
                  <a:txBody>
                    <a:bodyPr/>
                    <a:lstStyle/>
                    <a:p>
                      <a:pPr algn="ctr"/>
                      <a:r>
                        <a:rPr lang="en-CA" sz="2600" dirty="0"/>
                        <a:t>Test Accuracy</a:t>
                      </a:r>
                    </a:p>
                  </a:txBody>
                  <a:tcPr/>
                </a:tc>
                <a:extLst>
                  <a:ext uri="{0D108BD9-81ED-4DB2-BD59-A6C34878D82A}">
                    <a16:rowId xmlns:a16="http://schemas.microsoft.com/office/drawing/2014/main" val="1060834240"/>
                  </a:ext>
                </a:extLst>
              </a:tr>
              <a:tr h="647700">
                <a:tc>
                  <a:txBody>
                    <a:bodyPr/>
                    <a:lstStyle/>
                    <a:p>
                      <a:pPr algn="ctr"/>
                      <a:r>
                        <a:rPr lang="en-CA" sz="2600" dirty="0"/>
                        <a:t>Support Vector Classifier (‘</a:t>
                      </a:r>
                      <a:r>
                        <a:rPr lang="en-CA" sz="2600" dirty="0" err="1"/>
                        <a:t>rbf</a:t>
                      </a:r>
                      <a:r>
                        <a:rPr lang="en-CA" sz="2600" dirty="0"/>
                        <a:t>’)</a:t>
                      </a:r>
                    </a:p>
                  </a:txBody>
                  <a:tcPr/>
                </a:tc>
                <a:tc>
                  <a:txBody>
                    <a:bodyPr/>
                    <a:lstStyle/>
                    <a:p>
                      <a:pPr algn="ctr"/>
                      <a:r>
                        <a:rPr lang="en-CA" sz="2600" dirty="0"/>
                        <a:t>71%</a:t>
                      </a:r>
                    </a:p>
                  </a:txBody>
                  <a:tcPr/>
                </a:tc>
                <a:extLst>
                  <a:ext uri="{0D108BD9-81ED-4DB2-BD59-A6C34878D82A}">
                    <a16:rowId xmlns:a16="http://schemas.microsoft.com/office/drawing/2014/main" val="620987753"/>
                  </a:ext>
                </a:extLst>
              </a:tr>
              <a:tr h="647700">
                <a:tc>
                  <a:txBody>
                    <a:bodyPr/>
                    <a:lstStyle/>
                    <a:p>
                      <a:pPr algn="ctr"/>
                      <a:r>
                        <a:rPr lang="en-CA" sz="2600" dirty="0"/>
                        <a:t>K-Nearest Neighbours</a:t>
                      </a:r>
                    </a:p>
                  </a:txBody>
                  <a:tcPr/>
                </a:tc>
                <a:tc>
                  <a:txBody>
                    <a:bodyPr/>
                    <a:lstStyle/>
                    <a:p>
                      <a:pPr algn="ctr"/>
                      <a:r>
                        <a:rPr lang="en-CA" sz="2600" dirty="0"/>
                        <a:t>46%</a:t>
                      </a:r>
                    </a:p>
                  </a:txBody>
                  <a:tcPr/>
                </a:tc>
                <a:extLst>
                  <a:ext uri="{0D108BD9-81ED-4DB2-BD59-A6C34878D82A}">
                    <a16:rowId xmlns:a16="http://schemas.microsoft.com/office/drawing/2014/main" val="3919552322"/>
                  </a:ext>
                </a:extLst>
              </a:tr>
              <a:tr h="647700">
                <a:tc>
                  <a:txBody>
                    <a:bodyPr/>
                    <a:lstStyle/>
                    <a:p>
                      <a:pPr algn="ctr"/>
                      <a:r>
                        <a:rPr lang="en-CA" sz="2600" dirty="0"/>
                        <a:t>Logistic Regression</a:t>
                      </a:r>
                    </a:p>
                  </a:txBody>
                  <a:tcPr/>
                </a:tc>
                <a:tc>
                  <a:txBody>
                    <a:bodyPr/>
                    <a:lstStyle/>
                    <a:p>
                      <a:pPr algn="ctr"/>
                      <a:r>
                        <a:rPr lang="en-CA" sz="2600" dirty="0"/>
                        <a:t>17%</a:t>
                      </a:r>
                    </a:p>
                  </a:txBody>
                  <a:tcPr/>
                </a:tc>
                <a:extLst>
                  <a:ext uri="{0D108BD9-81ED-4DB2-BD59-A6C34878D82A}">
                    <a16:rowId xmlns:a16="http://schemas.microsoft.com/office/drawing/2014/main" val="1786385135"/>
                  </a:ext>
                </a:extLst>
              </a:tr>
              <a:tr h="647700">
                <a:tc>
                  <a:txBody>
                    <a:bodyPr/>
                    <a:lstStyle/>
                    <a:p>
                      <a:pPr algn="ctr"/>
                      <a:r>
                        <a:rPr lang="en-CA" sz="2600" dirty="0"/>
                        <a:t>Random Forest</a:t>
                      </a:r>
                    </a:p>
                  </a:txBody>
                  <a:tcPr/>
                </a:tc>
                <a:tc>
                  <a:txBody>
                    <a:bodyPr/>
                    <a:lstStyle/>
                    <a:p>
                      <a:pPr algn="ctr"/>
                      <a:r>
                        <a:rPr lang="en-CA" sz="2600" dirty="0"/>
                        <a:t>71%</a:t>
                      </a:r>
                    </a:p>
                  </a:txBody>
                  <a:tcPr/>
                </a:tc>
                <a:extLst>
                  <a:ext uri="{0D108BD9-81ED-4DB2-BD59-A6C34878D82A}">
                    <a16:rowId xmlns:a16="http://schemas.microsoft.com/office/drawing/2014/main" val="280939983"/>
                  </a:ext>
                </a:extLst>
              </a:tr>
              <a:tr h="647700">
                <a:tc>
                  <a:txBody>
                    <a:bodyPr/>
                    <a:lstStyle/>
                    <a:p>
                      <a:pPr algn="ctr"/>
                      <a:r>
                        <a:rPr lang="en-CA" sz="2600" dirty="0"/>
                        <a:t>Stacking SVC with Random Forest</a:t>
                      </a:r>
                    </a:p>
                  </a:txBody>
                  <a:tcPr/>
                </a:tc>
                <a:tc>
                  <a:txBody>
                    <a:bodyPr/>
                    <a:lstStyle/>
                    <a:p>
                      <a:pPr algn="ctr"/>
                      <a:r>
                        <a:rPr lang="en-CA" sz="2600" dirty="0"/>
                        <a:t>71%</a:t>
                      </a:r>
                    </a:p>
                  </a:txBody>
                  <a:tcPr/>
                </a:tc>
                <a:extLst>
                  <a:ext uri="{0D108BD9-81ED-4DB2-BD59-A6C34878D82A}">
                    <a16:rowId xmlns:a16="http://schemas.microsoft.com/office/drawing/2014/main" val="2144618798"/>
                  </a:ext>
                </a:extLst>
              </a:tr>
            </a:tbl>
          </a:graphicData>
        </a:graphic>
      </p:graphicFrame>
    </p:spTree>
    <p:extLst>
      <p:ext uri="{BB962C8B-B14F-4D97-AF65-F5344CB8AC3E}">
        <p14:creationId xmlns:p14="http://schemas.microsoft.com/office/powerpoint/2010/main" val="1395009951"/>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1749</Words>
  <Application>Microsoft Office PowerPoint</Application>
  <PresentationFormat>Widescreen</PresentationFormat>
  <Paragraphs>222</Paragraphs>
  <Slides>19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Corbel</vt:lpstr>
      <vt:lpstr>Times New Roman</vt:lpstr>
      <vt:lpstr>Wingdings</vt:lpstr>
      <vt:lpstr>Basis</vt:lpstr>
      <vt:lpstr>Street View House Numbers Image Recognition</vt:lpstr>
      <vt:lpstr>Background</vt:lpstr>
      <vt:lpstr>Exploration and Preprocessing of Data </vt:lpstr>
      <vt:lpstr>Classifiers Used For Ensemble Methods</vt:lpstr>
      <vt:lpstr>Support Vector Classifier</vt:lpstr>
      <vt:lpstr>K-Nearest Neighbors and Logistic Regression</vt:lpstr>
      <vt:lpstr>Random Forest</vt:lpstr>
      <vt:lpstr>Stacking Ensemble</vt:lpstr>
      <vt:lpstr>Model Comparison</vt:lpstr>
      <vt:lpstr>Future Improvements</vt:lpstr>
      <vt:lpstr>Convolutional Neural Network (CNN)</vt:lpstr>
      <vt:lpstr>Parameters vs Performance</vt:lpstr>
      <vt:lpstr>Addition of Dropout Reduced Overfitting </vt:lpstr>
      <vt:lpstr>Findings and Future Improvement</vt:lpstr>
      <vt:lpstr>Final Model Comparison</vt:lpstr>
      <vt:lpstr>Questions?</vt:lpstr>
      <vt:lpstr>Back up Slide on CNN Model</vt:lpstr>
      <vt:lpstr>Back up Slide on CNN Model</vt:lpstr>
      <vt:lpstr>Back up Slide on Random Forest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Street View House Numbers Image Recognition</dc:title>
  <dc:creator>Celine L</dc:creator>
  <cp:lastModifiedBy>LI Celine - (S&amp;E) - KINECTRICS</cp:lastModifiedBy>
  <cp:revision>12</cp:revision>
  <dcterms:created xsi:type="dcterms:W3CDTF">2019-08-25T17:26:40Z</dcterms:created>
  <dcterms:modified xsi:type="dcterms:W3CDTF">2020-03-30T23:29:27Z</dcterms:modified>
</cp:coreProperties>
</file>