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67" r:id="rId3"/>
    <p:sldId id="270" r:id="rId4"/>
    <p:sldId id="273" r:id="rId5"/>
    <p:sldId id="275" r:id="rId6"/>
    <p:sldId id="272" r:id="rId7"/>
    <p:sldId id="274" r:id="rId8"/>
    <p:sldId id="277"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48" d="100"/>
          <a:sy n="48" d="100"/>
        </p:scale>
        <p:origin x="2002"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443712-14C4-430E-A224-BF294FB76708}" type="datetimeFigureOut">
              <a:rPr lang="en-MY" smtClean="0"/>
              <a:t>21/7/2022</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B1033-5B1F-4B16-AD12-366C09D9360B}" type="slidenum">
              <a:rPr lang="en-MY" smtClean="0"/>
              <a:t>‹#›</a:t>
            </a:fld>
            <a:endParaRPr lang="en-MY"/>
          </a:p>
        </p:txBody>
      </p:sp>
    </p:spTree>
    <p:extLst>
      <p:ext uri="{BB962C8B-B14F-4D97-AF65-F5344CB8AC3E}">
        <p14:creationId xmlns:p14="http://schemas.microsoft.com/office/powerpoint/2010/main" val="1699173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782B1033-5B1F-4B16-AD12-366C09D9360B}" type="slidenum">
              <a:rPr lang="en-MY" smtClean="0"/>
              <a:t>3</a:t>
            </a:fld>
            <a:endParaRPr lang="en-MY"/>
          </a:p>
        </p:txBody>
      </p:sp>
    </p:spTree>
    <p:extLst>
      <p:ext uri="{BB962C8B-B14F-4D97-AF65-F5344CB8AC3E}">
        <p14:creationId xmlns:p14="http://schemas.microsoft.com/office/powerpoint/2010/main" val="540251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620680" cy="2769989"/>
          </a:xfrm>
          <a:prstGeom prst="rect">
            <a:avLst/>
          </a:prstGeom>
          <a:solidFill>
            <a:srgbClr val="3B3B3B"/>
          </a:solidFill>
        </p:spPr>
        <p:txBody>
          <a:bodyPr wrap="square" rtlCol="0">
            <a:spAutoFit/>
          </a:bodyPr>
          <a:lstStyle/>
          <a:p>
            <a:r>
              <a:rPr lang="en-US" sz="6600" dirty="0">
                <a:solidFill>
                  <a:srgbClr val="FF6600"/>
                </a:solidFill>
              </a:rPr>
              <a:t>Exploratory Data Analysis</a:t>
            </a:r>
          </a:p>
          <a:p>
            <a:r>
              <a:rPr lang="en-US" sz="4000" dirty="0"/>
              <a:t>&lt;</a:t>
            </a:r>
            <a:r>
              <a:rPr lang="en-MY" sz="4000" b="1" i="0" dirty="0">
                <a:solidFill>
                  <a:srgbClr val="24292F"/>
                </a:solidFill>
                <a:effectLst/>
                <a:latin typeface="-apple-system"/>
              </a:rPr>
              <a:t>G2M-insight-for-Cab-Investment</a:t>
            </a:r>
            <a:r>
              <a:rPr lang="en-US" sz="4000" dirty="0"/>
              <a:t>&gt;</a:t>
            </a:r>
          </a:p>
          <a:p>
            <a:endParaRPr lang="en-US" sz="4000" dirty="0"/>
          </a:p>
          <a:p>
            <a:r>
              <a:rPr lang="en-US" sz="2800" b="1" dirty="0"/>
              <a:t>&lt;2022-07-14&gt;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altLang="zh-CN" b="1" dirty="0">
                <a:solidFill>
                  <a:srgbClr val="FF6600"/>
                </a:solidFill>
              </a:rPr>
              <a:t>Introduction</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l"/>
            <a:r>
              <a:rPr lang="en-US" sz="2800" dirty="0">
                <a:solidFill>
                  <a:srgbClr val="FF6600"/>
                </a:solidFill>
              </a:rPr>
              <a:t>        </a:t>
            </a:r>
          </a:p>
          <a:p>
            <a:pPr algn="l"/>
            <a:r>
              <a:rPr lang="en-US" sz="2800" dirty="0">
                <a:solidFill>
                  <a:srgbClr val="FF6600"/>
                </a:solidFill>
              </a:rPr>
              <a:t> 	</a:t>
            </a:r>
            <a:r>
              <a:rPr lang="en-US" b="0" i="0" dirty="0">
                <a:solidFill>
                  <a:srgbClr val="24292F"/>
                </a:solidFill>
                <a:effectLst/>
                <a:latin typeface="-apple-system"/>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US"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P</a:t>
            </a:r>
            <a:r>
              <a:rPr lang="en-US" altLang="zh-CN" b="1" dirty="0">
                <a:solidFill>
                  <a:srgbClr val="FF6600"/>
                </a:solidFill>
              </a:rPr>
              <a:t>rofit earned by both company</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 name="Picture 7">
            <a:extLst>
              <a:ext uri="{FF2B5EF4-FFF2-40B4-BE49-F238E27FC236}">
                <a16:creationId xmlns:a16="http://schemas.microsoft.com/office/drawing/2014/main" id="{02A1A53B-F032-8632-BB57-966A8D60C1C2}"/>
              </a:ext>
            </a:extLst>
          </p:cNvPr>
          <p:cNvPicPr>
            <a:picLocks noChangeAspect="1"/>
          </p:cNvPicPr>
          <p:nvPr/>
        </p:nvPicPr>
        <p:blipFill>
          <a:blip r:embed="rId4"/>
          <a:stretch>
            <a:fillRect/>
          </a:stretch>
        </p:blipFill>
        <p:spPr>
          <a:xfrm>
            <a:off x="6458861" y="1115953"/>
            <a:ext cx="5019364" cy="4626094"/>
          </a:xfrm>
          <a:prstGeom prst="rect">
            <a:avLst/>
          </a:prstGeom>
        </p:spPr>
      </p:pic>
      <p:pic>
        <p:nvPicPr>
          <p:cNvPr id="10" name="Picture 9">
            <a:extLst>
              <a:ext uri="{FF2B5EF4-FFF2-40B4-BE49-F238E27FC236}">
                <a16:creationId xmlns:a16="http://schemas.microsoft.com/office/drawing/2014/main" id="{14D771F9-7C73-8AF1-851D-1989E633046E}"/>
              </a:ext>
            </a:extLst>
          </p:cNvPr>
          <p:cNvPicPr>
            <a:picLocks noChangeAspect="1"/>
          </p:cNvPicPr>
          <p:nvPr/>
        </p:nvPicPr>
        <p:blipFill>
          <a:blip r:embed="rId5"/>
          <a:stretch>
            <a:fillRect/>
          </a:stretch>
        </p:blipFill>
        <p:spPr>
          <a:xfrm>
            <a:off x="489186" y="2051868"/>
            <a:ext cx="4787173" cy="3498700"/>
          </a:xfrm>
          <a:prstGeom prst="rect">
            <a:avLst/>
          </a:prstGeom>
        </p:spPr>
      </p:pic>
    </p:spTree>
    <p:extLst>
      <p:ext uri="{BB962C8B-B14F-4D97-AF65-F5344CB8AC3E}">
        <p14:creationId xmlns:p14="http://schemas.microsoft.com/office/powerpoint/2010/main" val="87925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Which company is more favored by the customers?</a:t>
            </a:r>
            <a:br>
              <a:rPr lang="en-US"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2135F4F8-DC6E-6B4F-BB32-243D6A4E5466}"/>
              </a:ext>
            </a:extLst>
          </p:cNvPr>
          <p:cNvPicPr>
            <a:picLocks noChangeAspect="1"/>
          </p:cNvPicPr>
          <p:nvPr/>
        </p:nvPicPr>
        <p:blipFill>
          <a:blip r:embed="rId3"/>
          <a:stretch>
            <a:fillRect/>
          </a:stretch>
        </p:blipFill>
        <p:spPr>
          <a:xfrm>
            <a:off x="6770469" y="1528576"/>
            <a:ext cx="4576708" cy="3800847"/>
          </a:xfrm>
          <a:prstGeom prst="rect">
            <a:avLst/>
          </a:prstGeom>
        </p:spPr>
      </p:pic>
      <p:pic>
        <p:nvPicPr>
          <p:cNvPr id="12" name="Picture 11">
            <a:extLst>
              <a:ext uri="{FF2B5EF4-FFF2-40B4-BE49-F238E27FC236}">
                <a16:creationId xmlns:a16="http://schemas.microsoft.com/office/drawing/2014/main" id="{F2C1DFB3-5BAD-3BC0-4FAC-75088F6E073A}"/>
              </a:ext>
            </a:extLst>
          </p:cNvPr>
          <p:cNvPicPr>
            <a:picLocks noChangeAspect="1"/>
          </p:cNvPicPr>
          <p:nvPr/>
        </p:nvPicPr>
        <p:blipFill>
          <a:blip r:embed="rId4"/>
          <a:stretch>
            <a:fillRect/>
          </a:stretch>
        </p:blipFill>
        <p:spPr>
          <a:xfrm>
            <a:off x="542906" y="2787623"/>
            <a:ext cx="4647327" cy="3212123"/>
          </a:xfrm>
          <a:prstGeom prst="rect">
            <a:avLst/>
          </a:prstGeom>
        </p:spPr>
      </p:pic>
    </p:spTree>
    <p:extLst>
      <p:ext uri="{BB962C8B-B14F-4D97-AF65-F5344CB8AC3E}">
        <p14:creationId xmlns:p14="http://schemas.microsoft.com/office/powerpoint/2010/main" val="295020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i="0" dirty="0">
                <a:solidFill>
                  <a:srgbClr val="FF6600"/>
                </a:solidFill>
                <a:effectLst/>
              </a:rPr>
              <a:t>WHICH COMPANY HAS A LARGER NUMBER OF TRIPS?</a:t>
            </a:r>
            <a:br>
              <a:rPr lang="en-US" b="0" i="0" dirty="0">
                <a:solidFill>
                  <a:srgbClr val="212121"/>
                </a:solidFill>
                <a:effectLst/>
                <a:latin typeface="+mn-lt"/>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 name="Picture 7">
            <a:extLst>
              <a:ext uri="{FF2B5EF4-FFF2-40B4-BE49-F238E27FC236}">
                <a16:creationId xmlns:a16="http://schemas.microsoft.com/office/drawing/2014/main" id="{3AD00C8E-9699-DA58-9A6E-7AB932273063}"/>
              </a:ext>
            </a:extLst>
          </p:cNvPr>
          <p:cNvPicPr>
            <a:picLocks noChangeAspect="1"/>
          </p:cNvPicPr>
          <p:nvPr/>
        </p:nvPicPr>
        <p:blipFill>
          <a:blip r:embed="rId3"/>
          <a:stretch>
            <a:fillRect/>
          </a:stretch>
        </p:blipFill>
        <p:spPr>
          <a:xfrm>
            <a:off x="664606" y="3429000"/>
            <a:ext cx="4757625" cy="3129714"/>
          </a:xfrm>
          <a:prstGeom prst="rect">
            <a:avLst/>
          </a:prstGeom>
        </p:spPr>
      </p:pic>
      <p:pic>
        <p:nvPicPr>
          <p:cNvPr id="10" name="Picture 9">
            <a:extLst>
              <a:ext uri="{FF2B5EF4-FFF2-40B4-BE49-F238E27FC236}">
                <a16:creationId xmlns:a16="http://schemas.microsoft.com/office/drawing/2014/main" id="{D2B25C8C-DD80-9A48-9E30-FA09362C3412}"/>
              </a:ext>
            </a:extLst>
          </p:cNvPr>
          <p:cNvPicPr>
            <a:picLocks noChangeAspect="1"/>
          </p:cNvPicPr>
          <p:nvPr/>
        </p:nvPicPr>
        <p:blipFill>
          <a:blip r:embed="rId4"/>
          <a:stretch>
            <a:fillRect/>
          </a:stretch>
        </p:blipFill>
        <p:spPr>
          <a:xfrm>
            <a:off x="6096000" y="1297889"/>
            <a:ext cx="5445429" cy="4565882"/>
          </a:xfrm>
          <a:prstGeom prst="rect">
            <a:avLst/>
          </a:prstGeom>
        </p:spPr>
      </p:pic>
    </p:spTree>
    <p:extLst>
      <p:ext uri="{BB962C8B-B14F-4D97-AF65-F5344CB8AC3E}">
        <p14:creationId xmlns:p14="http://schemas.microsoft.com/office/powerpoint/2010/main" val="196664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r>
              <a:rPr lang="en-US" b="1" dirty="0">
                <a:solidFill>
                  <a:srgbClr val="FF6600"/>
                </a:solidFill>
                <a:effectLst/>
              </a:rPr>
              <a:t>Does Yellow Cab   has a higher          average trips per  customer ?</a:t>
            </a:r>
            <a:br>
              <a:rPr lang="en-US" b="0" dirty="0">
                <a:solidFill>
                  <a:srgbClr val="000000"/>
                </a:solidFill>
                <a:effectLst/>
                <a:latin typeface="Courier New" panose="02070309020205020404" pitchFamily="49" charset="0"/>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8" name="Picture 7">
            <a:extLst>
              <a:ext uri="{FF2B5EF4-FFF2-40B4-BE49-F238E27FC236}">
                <a16:creationId xmlns:a16="http://schemas.microsoft.com/office/drawing/2014/main" id="{33296B04-3420-7ACB-B486-A13A25C8A0DA}"/>
              </a:ext>
            </a:extLst>
          </p:cNvPr>
          <p:cNvPicPr>
            <a:picLocks noChangeAspect="1"/>
          </p:cNvPicPr>
          <p:nvPr/>
        </p:nvPicPr>
        <p:blipFill>
          <a:blip r:embed="rId3"/>
          <a:stretch>
            <a:fillRect/>
          </a:stretch>
        </p:blipFill>
        <p:spPr>
          <a:xfrm>
            <a:off x="6327663" y="1253794"/>
            <a:ext cx="5438975" cy="3655090"/>
          </a:xfrm>
          <a:prstGeom prst="rect">
            <a:avLst/>
          </a:prstGeom>
        </p:spPr>
      </p:pic>
    </p:spTree>
    <p:extLst>
      <p:ext uri="{BB962C8B-B14F-4D97-AF65-F5344CB8AC3E}">
        <p14:creationId xmlns:p14="http://schemas.microsoft.com/office/powerpoint/2010/main" val="341011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Which payment method do customers prefer?</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9" name="Picture 8">
            <a:extLst>
              <a:ext uri="{FF2B5EF4-FFF2-40B4-BE49-F238E27FC236}">
                <a16:creationId xmlns:a16="http://schemas.microsoft.com/office/drawing/2014/main" id="{CA6D2B23-49E9-236E-F16F-9EFEAFE0C5B8}"/>
              </a:ext>
            </a:extLst>
          </p:cNvPr>
          <p:cNvPicPr>
            <a:picLocks noChangeAspect="1"/>
          </p:cNvPicPr>
          <p:nvPr/>
        </p:nvPicPr>
        <p:blipFill>
          <a:blip r:embed="rId3"/>
          <a:stretch>
            <a:fillRect/>
          </a:stretch>
        </p:blipFill>
        <p:spPr>
          <a:xfrm>
            <a:off x="1000481" y="2643317"/>
            <a:ext cx="3973285" cy="3220453"/>
          </a:xfrm>
          <a:prstGeom prst="rect">
            <a:avLst/>
          </a:prstGeom>
        </p:spPr>
      </p:pic>
      <p:pic>
        <p:nvPicPr>
          <p:cNvPr id="11" name="Picture 10">
            <a:extLst>
              <a:ext uri="{FF2B5EF4-FFF2-40B4-BE49-F238E27FC236}">
                <a16:creationId xmlns:a16="http://schemas.microsoft.com/office/drawing/2014/main" id="{A211FC7B-9629-08E3-9183-9ED411D41BC7}"/>
              </a:ext>
            </a:extLst>
          </p:cNvPr>
          <p:cNvPicPr>
            <a:picLocks noChangeAspect="1"/>
          </p:cNvPicPr>
          <p:nvPr/>
        </p:nvPicPr>
        <p:blipFill>
          <a:blip r:embed="rId4"/>
          <a:stretch>
            <a:fillRect/>
          </a:stretch>
        </p:blipFill>
        <p:spPr>
          <a:xfrm>
            <a:off x="6096000" y="1544978"/>
            <a:ext cx="5499742" cy="3768044"/>
          </a:xfrm>
          <a:prstGeom prst="rect">
            <a:avLst/>
          </a:prstGeom>
        </p:spPr>
      </p:pic>
    </p:spTree>
    <p:extLst>
      <p:ext uri="{BB962C8B-B14F-4D97-AF65-F5344CB8AC3E}">
        <p14:creationId xmlns:p14="http://schemas.microsoft.com/office/powerpoint/2010/main" val="364212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i="0" dirty="0">
                <a:solidFill>
                  <a:srgbClr val="FF6600"/>
                </a:solidFill>
                <a:effectLst/>
              </a:rPr>
              <a:t>How profit changed over the period</a:t>
            </a:r>
            <a:r>
              <a:rPr lang="en-US" b="1" dirty="0">
                <a:solidFill>
                  <a:srgbClr val="FF6600"/>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FF3AC4A6-0D4F-5FCF-BA81-9457642094FE}"/>
              </a:ext>
            </a:extLst>
          </p:cNvPr>
          <p:cNvPicPr>
            <a:picLocks noChangeAspect="1"/>
          </p:cNvPicPr>
          <p:nvPr/>
        </p:nvPicPr>
        <p:blipFill>
          <a:blip r:embed="rId3"/>
          <a:stretch>
            <a:fillRect/>
          </a:stretch>
        </p:blipFill>
        <p:spPr>
          <a:xfrm>
            <a:off x="6096000" y="1382493"/>
            <a:ext cx="5829901" cy="4093013"/>
          </a:xfrm>
          <a:prstGeom prst="rect">
            <a:avLst/>
          </a:prstGeom>
        </p:spPr>
      </p:pic>
    </p:spTree>
    <p:extLst>
      <p:ext uri="{BB962C8B-B14F-4D97-AF65-F5344CB8AC3E}">
        <p14:creationId xmlns:p14="http://schemas.microsoft.com/office/powerpoint/2010/main" val="171471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altLang="zh-CN" b="1" dirty="0">
                <a:solidFill>
                  <a:srgbClr val="FF6600"/>
                </a:solidFill>
              </a:rPr>
              <a:t>Analysis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r>
              <a:rPr lang="en-US" sz="2800" dirty="0"/>
              <a:t> 1. </a:t>
            </a:r>
            <a:r>
              <a:rPr lang="en-US" b="0" dirty="0">
                <a:effectLst/>
                <a:latin typeface="Consolas" panose="020B0609020204030204" pitchFamily="49" charset="0"/>
              </a:rPr>
              <a:t>Yellow Company has a higher profit than Pink Company.</a:t>
            </a:r>
          </a:p>
          <a:p>
            <a:r>
              <a:rPr lang="en-US" b="0" dirty="0">
                <a:effectLst/>
                <a:latin typeface="Consolas" panose="020B0609020204030204" pitchFamily="49" charset="0"/>
              </a:rPr>
              <a:t>2. Yellow Company and Pink Company have huge amount of customers but the number of rides and the average number of rides per customer of Yellow Company is larger than Pink Company.</a:t>
            </a:r>
          </a:p>
          <a:p>
            <a:br>
              <a:rPr lang="en-US" b="0" dirty="0">
                <a:effectLst/>
                <a:latin typeface="Consolas" panose="020B0609020204030204" pitchFamily="49" charset="0"/>
              </a:rPr>
            </a:br>
            <a:r>
              <a:rPr lang="en-US" b="0" dirty="0">
                <a:effectLst/>
                <a:latin typeface="Consolas" panose="020B0609020204030204" pitchFamily="49" charset="0"/>
              </a:rPr>
              <a:t>Hence, the Yellow Company is a more competitive company to invest.</a:t>
            </a:r>
          </a:p>
          <a:p>
            <a:pPr algn="l"/>
            <a:r>
              <a:rPr lang="en-US" b="0" i="0" dirty="0">
                <a:solidFill>
                  <a:srgbClr val="24292F"/>
                </a:solidFill>
                <a:effectLst/>
                <a:latin typeface="-apple-system"/>
              </a:rPr>
              <a:t>.</a:t>
            </a:r>
            <a:endParaRPr lang="en-US"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523672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288</TotalTime>
  <Words>195</Words>
  <Application>Microsoft Office PowerPoint</Application>
  <PresentationFormat>Widescreen</PresentationFormat>
  <Paragraphs>25</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Calibri Light</vt:lpstr>
      <vt:lpstr>Consolas</vt:lpstr>
      <vt:lpstr>Courier New</vt:lpstr>
      <vt:lpstr>Office Theme</vt:lpstr>
      <vt:lpstr>PowerPoint Presentation</vt:lpstr>
      <vt:lpstr>   Introduction</vt:lpstr>
      <vt:lpstr>Profit earned by both company</vt:lpstr>
      <vt:lpstr>Which company is more favored by the customers? </vt:lpstr>
      <vt:lpstr>WHICH COMPANY HAS A LARGER NUMBER OF TRIPS? </vt:lpstr>
      <vt:lpstr>Does Yellow Cab   has a higher          average trips per  customer ? </vt:lpstr>
      <vt:lpstr>Which payment method do customers prefer?</vt:lpstr>
      <vt:lpstr>How profit changed over the period?</vt:lpstr>
      <vt:lpst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peiciyee@outlook.com</dc:creator>
  <cp:lastModifiedBy>peiciyee@outlook.com</cp:lastModifiedBy>
  <cp:revision>3</cp:revision>
  <dcterms:created xsi:type="dcterms:W3CDTF">2022-07-21T11:51:23Z</dcterms:created>
  <dcterms:modified xsi:type="dcterms:W3CDTF">2022-07-21T16:40:04Z</dcterms:modified>
</cp:coreProperties>
</file>