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77"/>
      <p:regular r:id="rId20"/>
      <p:bold r:id="rId21"/>
      <p:italic r:id="rId22"/>
      <p:boldItalic r:id="rId23"/>
    </p:embeddedFont>
    <p:embeddedFont>
      <p:font typeface="Raleway Medium" panose="020F050202020403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ca1525c9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ca1525c9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ca1525c9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ca1525c9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ca1525c98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ca1525c98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ca1525c9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ca1525c9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a1525c98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a1525c98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a1525c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ca1525c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ca1525c9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ca1525c9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ca1525c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ca1525c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ca1525c98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ca1525c98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a1525c98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ca1525c98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a1525c9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a1525c9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a1525c9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a1525c9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effectLst>
            <a:outerShdw blurRad="57150" dist="19050" dir="5400000" algn="bl" rotWithShape="0">
              <a:srgbClr val="2E7E9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vs. Student Achievement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effectLst>
            <a:outerShdw blurRad="57150" dist="19050" dir="5400000" algn="bl" rotWithShape="0">
              <a:srgbClr val="F155A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/>
              <a:t>The Miner League</a:t>
            </a:r>
            <a:endParaRPr sz="1800"/>
          </a:p>
          <a:p>
            <a:pPr marL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/>
              <a:t>Oct 2021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0" y="378125"/>
            <a:ext cx="9144000" cy="507900"/>
          </a:xfrm>
          <a:prstGeom prst="rect">
            <a:avLst/>
          </a:prstGeom>
          <a:effectLst>
            <a:outerShdw blurRad="57150" dist="19050" dir="5400000" algn="bl" rotWithShape="0">
              <a:schemeClr val="accent4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Year 2015</a:t>
            </a:r>
            <a:endParaRPr sz="2266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50" y="886026"/>
            <a:ext cx="4257503" cy="417417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5D9FE6">
                <a:alpha val="50000"/>
              </a:srgbClr>
            </a:outerShdw>
          </a:effectLst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025" y="886013"/>
            <a:ext cx="4257500" cy="417417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EA9999">
                <a:alpha val="50000"/>
              </a:srgbClr>
            </a:outerShdw>
          </a:effectLst>
        </p:spPr>
      </p:pic>
      <p:sp>
        <p:nvSpPr>
          <p:cNvPr id="197" name="Google Shape;197;p22"/>
          <p:cNvSpPr txBox="1"/>
          <p:nvPr/>
        </p:nvSpPr>
        <p:spPr>
          <a:xfrm>
            <a:off x="1521600" y="4036125"/>
            <a:ext cx="2447400" cy="5079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dash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6FA8DC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r-value is 0.15325050360335443</a:t>
            </a:r>
            <a:endParaRPr sz="10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p-value is 0.2829781828330713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6199425" y="4036125"/>
            <a:ext cx="2521800" cy="507900"/>
          </a:xfrm>
          <a:prstGeom prst="rect">
            <a:avLst/>
          </a:prstGeom>
          <a:noFill/>
          <a:ln w="9525" cap="flat" cmpd="sng">
            <a:solidFill>
              <a:srgbClr val="A61C00"/>
            </a:solidFill>
            <a:prstDash val="dash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DD7E6B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r-value is 0.10859784086079192</a:t>
            </a:r>
            <a:endParaRPr sz="10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p-value is 0.44811301765377265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-25" y="394875"/>
            <a:ext cx="9144000" cy="535200"/>
          </a:xfrm>
          <a:prstGeom prst="rect">
            <a:avLst/>
          </a:prstGeom>
          <a:effectLst>
            <a:outerShdw blurRad="57150" dist="19050" dir="5400000" algn="bl" rotWithShape="0">
              <a:srgbClr val="9900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Year 2015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00" y="882275"/>
            <a:ext cx="4227476" cy="42274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5D9FE6">
                <a:alpha val="58000"/>
              </a:srgbClr>
            </a:outerShdw>
          </a:effectLst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725" y="882275"/>
            <a:ext cx="4227476" cy="42274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4CCCC">
                <a:alpha val="50000"/>
              </a:srgbClr>
            </a:outerShdw>
          </a:effectLst>
        </p:spPr>
      </p:pic>
      <p:sp>
        <p:nvSpPr>
          <p:cNvPr id="206" name="Google Shape;206;p23"/>
          <p:cNvSpPr txBox="1"/>
          <p:nvPr/>
        </p:nvSpPr>
        <p:spPr>
          <a:xfrm>
            <a:off x="6294100" y="3811600"/>
            <a:ext cx="2466600" cy="507900"/>
          </a:xfrm>
          <a:prstGeom prst="rect">
            <a:avLst/>
          </a:prstGeom>
          <a:noFill/>
          <a:ln w="9525" cap="flat" cmpd="sng">
            <a:solidFill>
              <a:srgbClr val="85200C"/>
            </a:solidFill>
            <a:prstDash val="dash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DD7E6B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r-value is 0.2138248898130834</a:t>
            </a:r>
            <a:endParaRPr sz="10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p-value is 0.13190184771034683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1538450" y="3811600"/>
            <a:ext cx="2466600" cy="507900"/>
          </a:xfrm>
          <a:prstGeom prst="rect">
            <a:avLst/>
          </a:prstGeom>
          <a:noFill/>
          <a:ln w="9525" cap="flat" cmpd="sng">
            <a:solidFill>
              <a:srgbClr val="0C58D3"/>
            </a:solidFill>
            <a:prstDash val="dash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6FA8DC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r-value is 0.24051602931049249</a:t>
            </a:r>
            <a:endParaRPr sz="105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p-value is 0.8911160060745477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612725" y="477850"/>
            <a:ext cx="7688700" cy="535200"/>
          </a:xfrm>
          <a:prstGeom prst="rect">
            <a:avLst/>
          </a:prstGeom>
          <a:effectLst>
            <a:outerShdw blurRad="57150" dist="19050" dir="5400000" algn="bl" rotWithShape="0">
              <a:srgbClr val="8E7CC3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all years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75" y="1162575"/>
            <a:ext cx="3652201" cy="34847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5D9FE6">
                <a:alpha val="50000"/>
              </a:srgbClr>
            </a:outerShdw>
          </a:effectLst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825" y="1162575"/>
            <a:ext cx="3845850" cy="34847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EA9999">
                <a:alpha val="50000"/>
              </a:srgbClr>
            </a:outerShdw>
          </a:effectLst>
        </p:spPr>
      </p:pic>
      <p:sp>
        <p:nvSpPr>
          <p:cNvPr id="215" name="Google Shape;215;p24"/>
          <p:cNvSpPr txBox="1"/>
          <p:nvPr/>
        </p:nvSpPr>
        <p:spPr>
          <a:xfrm>
            <a:off x="1058300" y="4632500"/>
            <a:ext cx="2753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50">
                <a:solidFill>
                  <a:schemeClr val="dk2"/>
                </a:solidFill>
                <a:highlight>
                  <a:srgbClr val="FFFFFF"/>
                </a:highlight>
              </a:defRPr>
            </a:lvl1pPr>
          </a:lstStyle>
          <a:p>
            <a:r>
              <a:rPr lang="en"/>
              <a:t>r-value: 0.3985299032145992</a:t>
            </a:r>
            <a:endParaRPr/>
          </a:p>
          <a:p>
            <a:r>
              <a:rPr lang="en"/>
              <a:t>p-value: 3.994740537525192e-18</a:t>
            </a:r>
            <a:endParaRPr>
              <a:sym typeface="La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473500" y="4632497"/>
            <a:ext cx="2753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r-value: 0.3026494206922508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F"/>
                </a:highlight>
              </a:rPr>
              <a:t>p-value: 1.0942410123949781e-10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727650" y="476825"/>
            <a:ext cx="7688700" cy="535200"/>
          </a:xfrm>
          <a:prstGeom prst="rect">
            <a:avLst/>
          </a:prstGeom>
          <a:effectLst>
            <a:outerShdw blurRad="57150" dist="19050" dir="5400000" algn="bl" rotWithShape="0">
              <a:srgbClr val="741B47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Summary/Conclusion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on Year 2015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 Revenue &amp; Instruction Expenditure by State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Comparison of Total Revenue per Student vs Math/Reading Scores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Comparison of Instruction Expenditure per Student vs Math/Reading Scores </a:t>
            </a:r>
            <a:endParaRPr sz="11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analysis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Individual states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Individual school district allocation of spending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Collecting test data every year, instead of every 2 years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Demographics: age, gender, socioeconomic status, etc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84300" y="1318650"/>
            <a:ext cx="7688700" cy="535200"/>
          </a:xfrm>
          <a:prstGeom prst="rect">
            <a:avLst/>
          </a:prstGeom>
          <a:effectLst>
            <a:outerShdw blurRad="57150" dist="19050" dir="5400000" algn="bl" rotWithShape="0">
              <a:srgbClr val="FF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				Why this is Important? 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reason we chose this topic for our project.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138100" y="4339975"/>
            <a:ext cx="4005900" cy="585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Education is the Future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5"/>
          <p:cNvGrpSpPr/>
          <p:nvPr/>
        </p:nvGrpSpPr>
        <p:grpSpPr>
          <a:xfrm>
            <a:off x="7618076" y="2295583"/>
            <a:ext cx="1525524" cy="2847953"/>
            <a:chOff x="3048000" y="2295578"/>
            <a:chExt cx="1524000" cy="2847953"/>
          </a:xfrm>
        </p:grpSpPr>
        <p:grpSp>
          <p:nvGrpSpPr>
            <p:cNvPr id="100" name="Google Shape;100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01" name="Google Shape;101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103;p15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Analyze and Report Results</a:t>
              </a:r>
              <a:endParaRPr sz="11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~2-6 months: Analyze and develop online report. 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7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6092551" y="2295580"/>
            <a:ext cx="1525524" cy="2847956"/>
            <a:chOff x="3048000" y="2295575"/>
            <a:chExt cx="1524000" cy="2847956"/>
          </a:xfrm>
        </p:grpSpPr>
        <p:grpSp>
          <p:nvGrpSpPr>
            <p:cNvPr id="107" name="Google Shape;107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0" name="Google Shape;110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11" name="Google Shape;111;p15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Score the Assessment</a:t>
              </a:r>
              <a:endParaRPr sz="11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~4-6 months: Electronic image-processing scoring systems and trained staff.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6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4567026" y="2295580"/>
            <a:ext cx="1525524" cy="2847956"/>
            <a:chOff x="3048000" y="2295575"/>
            <a:chExt cx="1524000" cy="2847956"/>
          </a:xfrm>
        </p:grpSpPr>
        <p:grpSp>
          <p:nvGrpSpPr>
            <p:cNvPr id="115" name="Google Shape;115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8" name="Google Shape;118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15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Administer Assessment</a:t>
              </a:r>
              <a:endParaRPr sz="11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~3 months: Participation takes approximately 90-120 minutes.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5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3041501" y="2295580"/>
            <a:ext cx="1525524" cy="2847956"/>
            <a:chOff x="3048000" y="2295575"/>
            <a:chExt cx="1524000" cy="2847956"/>
          </a:xfrm>
        </p:grpSpPr>
        <p:grpSp>
          <p:nvGrpSpPr>
            <p:cNvPr id="123" name="Google Shape;123;p15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6" name="Google Shape;126;p15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15"/>
            <p:cNvSpPr txBox="1"/>
            <p:nvPr/>
          </p:nvSpPr>
          <p:spPr>
            <a:xfrm>
              <a:off x="3224550" y="3050050"/>
              <a:ext cx="11709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Distribute Materials</a:t>
              </a:r>
              <a:endParaRPr sz="11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3224550" y="3798450"/>
              <a:ext cx="11709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~8 months: Coordinate logistics to ensure assessment is prepared and delivered to administrators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Phase 4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1515975" y="2295586"/>
            <a:ext cx="1525524" cy="2847950"/>
            <a:chOff x="1515975" y="2295580"/>
            <a:chExt cx="1525524" cy="2847950"/>
          </a:xfrm>
        </p:grpSpPr>
        <p:sp>
          <p:nvSpPr>
            <p:cNvPr id="131" name="Google Shape;131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1692702" y="30500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Select the Participants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1692702" y="3798455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~1 year: NAEP is given to a representative sample of students across the country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Phase 3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" name="Google Shape;136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37" name="Google Shape;137;p15"/>
          <p:cNvGrpSpPr/>
          <p:nvPr/>
        </p:nvGrpSpPr>
        <p:grpSpPr>
          <a:xfrm>
            <a:off x="-25" y="2295586"/>
            <a:ext cx="1525524" cy="2847950"/>
            <a:chOff x="1515975" y="2295580"/>
            <a:chExt cx="1525524" cy="2847950"/>
          </a:xfrm>
        </p:grpSpPr>
        <p:sp>
          <p:nvSpPr>
            <p:cNvPr id="138" name="Google Shape;138;p15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1692702" y="3050055"/>
              <a:ext cx="1172100" cy="6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Develop/Create Assessment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1692702" y="3798455"/>
              <a:ext cx="1172100" cy="1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~2-5 years: Identify content and objectives for measurement.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Phase 1-2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3" name="Google Shape;143;p15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44" name="Google Shape;144;p15"/>
          <p:cNvSpPr txBox="1"/>
          <p:nvPr/>
        </p:nvSpPr>
        <p:spPr>
          <a:xfrm>
            <a:off x="513000" y="1462475"/>
            <a:ext cx="81180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38761D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Raleway Medium"/>
                <a:ea typeface="Raleway Medium"/>
                <a:cs typeface="Raleway Medium"/>
                <a:sym typeface="Raleway Medium"/>
              </a:rPr>
              <a:t>The Data- National Assessment of Educational Progress (NAEP)</a:t>
            </a:r>
            <a:endParaRPr sz="21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5586950" y="4820400"/>
            <a:ext cx="423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Source: https://nces.ed.gov/nationsreportcard/assessment_process/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577050" y="754750"/>
            <a:ext cx="8073600" cy="1099200"/>
          </a:xfrm>
          <a:prstGeom prst="rect">
            <a:avLst/>
          </a:prstGeom>
          <a:effectLst>
            <a:outerShdw blurRad="57150" dist="19050" dir="5400000" algn="bl" rotWithShape="0">
              <a:srgbClr val="93C47D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is administered every two years to students in grades 4, 8, and 12.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analysis looks at the 8th grade math and reading results from 2015 (most recent data available).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29450" y="680000"/>
            <a:ext cx="7688700" cy="535200"/>
          </a:xfrm>
          <a:prstGeom prst="rect">
            <a:avLst/>
          </a:prstGeom>
          <a:effectLst>
            <a:outerShdw blurRad="57150" dist="19050" dir="5400000" algn="bl" rotWithShape="0">
              <a:srgbClr val="8E7CC3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Does the amount of funding provided to each state result in higher average test scores among students?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Does the amount of instructional expenditure per student result in higher average test scores among students?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0" y="490450"/>
            <a:ext cx="9144000" cy="476100"/>
          </a:xfrm>
          <a:prstGeom prst="rect">
            <a:avLst/>
          </a:prstGeom>
          <a:effectLst>
            <a:outerShdw blurRad="57150" dist="19050" dir="5400000" algn="bl" rotWithShape="0">
              <a:srgbClr val="FF99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 Total Revenue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t="5952" r="872" b="3582"/>
          <a:stretch/>
        </p:blipFill>
        <p:spPr>
          <a:xfrm>
            <a:off x="0" y="918650"/>
            <a:ext cx="9105475" cy="4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25" y="490450"/>
            <a:ext cx="9144000" cy="476100"/>
          </a:xfrm>
          <a:prstGeom prst="rect">
            <a:avLst/>
          </a:prstGeom>
          <a:effectLst>
            <a:outerShdw blurRad="57150" dist="19050" dir="5400000" algn="bl" rotWithShape="0">
              <a:srgbClr val="FF99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&amp; Instruction Expenditure Per Student 2015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t="6803"/>
          <a:stretch/>
        </p:blipFill>
        <p:spPr>
          <a:xfrm>
            <a:off x="0" y="1034350"/>
            <a:ext cx="9144001" cy="41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50" y="490450"/>
            <a:ext cx="9144000" cy="535200"/>
          </a:xfrm>
          <a:prstGeom prst="rect">
            <a:avLst/>
          </a:prstGeom>
          <a:effectLst>
            <a:outerShdw blurRad="57150" dist="19050" dir="5400000" algn="bl" rotWithShape="0">
              <a:srgbClr val="1155CC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Instructional Expenditure vs Average Math Scores 2015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968525"/>
            <a:ext cx="9112499" cy="4174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0"/>
          <p:cNvGrpSpPr/>
          <p:nvPr/>
        </p:nvGrpSpPr>
        <p:grpSpPr>
          <a:xfrm>
            <a:off x="7182025" y="1287800"/>
            <a:ext cx="1863900" cy="276900"/>
            <a:chOff x="7248825" y="1306625"/>
            <a:chExt cx="1863900" cy="276900"/>
          </a:xfrm>
        </p:grpSpPr>
        <p:sp>
          <p:nvSpPr>
            <p:cNvPr id="177" name="Google Shape;177;p20"/>
            <p:cNvSpPr txBox="1"/>
            <p:nvPr/>
          </p:nvSpPr>
          <p:spPr>
            <a:xfrm>
              <a:off x="7305225" y="1306625"/>
              <a:ext cx="1807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Lato"/>
                  <a:ea typeface="Lato"/>
                  <a:cs typeface="Lato"/>
                  <a:sym typeface="Lato"/>
                </a:rPr>
                <a:t>AVERAGE MATH SCORES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7248825" y="1421525"/>
              <a:ext cx="56400" cy="471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/>
          <p:nvPr/>
        </p:nvSpPr>
        <p:spPr>
          <a:xfrm>
            <a:off x="7014700" y="1466875"/>
            <a:ext cx="176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MA Math Avg Score: 297</a:t>
            </a:r>
            <a:endParaRPr sz="10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DC Math Avg Score: 263</a:t>
            </a:r>
            <a:endParaRPr sz="10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0" y="485925"/>
            <a:ext cx="9144000" cy="535200"/>
          </a:xfrm>
          <a:prstGeom prst="rect">
            <a:avLst/>
          </a:prstGeom>
          <a:effectLst>
            <a:outerShdw blurRad="57150" dist="19050" dir="5400000" algn="bl" rotWithShape="0">
              <a:srgbClr val="CC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Instructional Expenditure vs Average Reading Scores 2015</a:t>
            </a:r>
            <a:endParaRPr sz="234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1125"/>
            <a:ext cx="9144003" cy="41223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1"/>
          <p:cNvGrpSpPr/>
          <p:nvPr/>
        </p:nvGrpSpPr>
        <p:grpSpPr>
          <a:xfrm>
            <a:off x="7162125" y="1326375"/>
            <a:ext cx="1863900" cy="276900"/>
            <a:chOff x="7162125" y="1326375"/>
            <a:chExt cx="1863900" cy="276900"/>
          </a:xfrm>
        </p:grpSpPr>
        <p:sp>
          <p:nvSpPr>
            <p:cNvPr id="187" name="Google Shape;187;p21"/>
            <p:cNvSpPr txBox="1"/>
            <p:nvPr/>
          </p:nvSpPr>
          <p:spPr>
            <a:xfrm>
              <a:off x="7218525" y="1326375"/>
              <a:ext cx="1807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Lato"/>
                  <a:ea typeface="Lato"/>
                  <a:cs typeface="Lato"/>
                  <a:sym typeface="Lato"/>
                </a:rPr>
                <a:t>AVERAGE READING  SCORES</a:t>
              </a:r>
              <a:endParaRPr sz="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7162125" y="1441275"/>
              <a:ext cx="56400" cy="47100"/>
            </a:xfrm>
            <a:prstGeom prst="ellipse">
              <a:avLst/>
            </a:prstGeom>
            <a:solidFill>
              <a:srgbClr val="99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1"/>
          <p:cNvSpPr txBox="1"/>
          <p:nvPr/>
        </p:nvSpPr>
        <p:spPr>
          <a:xfrm>
            <a:off x="7024125" y="1468725"/>
            <a:ext cx="182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NH  Reading Avg Score: 275</a:t>
            </a:r>
            <a:endParaRPr sz="10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DC Reading  Avg Score: 248</a:t>
            </a:r>
            <a:endParaRPr sz="1000"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On-screen Show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Lato</vt:lpstr>
      <vt:lpstr>Roboto</vt:lpstr>
      <vt:lpstr>Raleway</vt:lpstr>
      <vt:lpstr>Raleway Medium</vt:lpstr>
      <vt:lpstr>Arial</vt:lpstr>
      <vt:lpstr>Streamline</vt:lpstr>
      <vt:lpstr>Funding vs. Student Achievement</vt:lpstr>
      <vt:lpstr>             Why this is Important? </vt:lpstr>
      <vt:lpstr>PowerPoint Presentation</vt:lpstr>
      <vt:lpstr>The Data</vt:lpstr>
      <vt:lpstr>Research Question</vt:lpstr>
      <vt:lpstr>2015 Total Revenue</vt:lpstr>
      <vt:lpstr>Total Revenue &amp; Instruction Expenditure Per Student 2015</vt:lpstr>
      <vt:lpstr>Instructional Expenditure vs Average Math Scores 2015</vt:lpstr>
      <vt:lpstr>Instructional Expenditure vs Average Reading Scores 2015</vt:lpstr>
      <vt:lpstr>Analyze Year 2015</vt:lpstr>
      <vt:lpstr>Analyze Year 2015</vt:lpstr>
      <vt:lpstr>Analyze all years</vt:lpstr>
      <vt:lpstr>Summary/Conclusion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Funding vs. Student Achievement</dc:title>
  <cp:lastModifiedBy>Microsoft Office User</cp:lastModifiedBy>
  <cp:revision>1</cp:revision>
  <dcterms:modified xsi:type="dcterms:W3CDTF">2021-10-30T16:53:51Z</dcterms:modified>
</cp:coreProperties>
</file>