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9" r:id="rId2"/>
    <p:sldId id="344" r:id="rId3"/>
    <p:sldId id="274" r:id="rId4"/>
    <p:sldId id="393" r:id="rId5"/>
    <p:sldId id="345" r:id="rId6"/>
    <p:sldId id="392" r:id="rId7"/>
    <p:sldId id="394" r:id="rId8"/>
    <p:sldId id="3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7F83"/>
    <a:srgbClr val="DE3B3C"/>
    <a:srgbClr val="F6AC41"/>
    <a:srgbClr val="4F2683"/>
    <a:srgbClr val="ABC61F"/>
    <a:srgbClr val="1573BD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5226" autoAdjust="0"/>
  </p:normalViewPr>
  <p:slideViewPr>
    <p:cSldViewPr snapToGrid="0" snapToObjects="1">
      <p:cViewPr varScale="1">
        <p:scale>
          <a:sx n="86" d="100"/>
          <a:sy n="86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6216-DEBC-46E1-BD11-0B5AFC785A0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CC18-4ADF-4FF7-8286-A8FBD40822DD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74F5-4861-4037-9081-9620910F1E94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0CD6-FDED-46CE-BC6F-BC3B6F35C67E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1428-677F-400F-9DB7-88EDDA575507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7E53-C2CD-4A84-9906-F44AFEF35BB7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870-EED7-45AE-A2C3-6336E2106743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AB91-7A32-4E36-984A-6F091CCE9909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0572-95D4-4ED3-8EA4-6A6412D33C85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CA5-D28A-43E6-8609-AC06410677EB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6DC9-5F5C-46EA-9BC8-1C99941A92E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049C-F362-4B8E-8172-5ABF87B28CB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7699" y="507763"/>
            <a:ext cx="840635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SzPct val="75000"/>
            </a:pPr>
            <a:endParaRPr lang="en-US" sz="21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514350" indent="-514350">
              <a:buFont typeface="Arial"/>
              <a:buChar char="•"/>
            </a:pPr>
            <a:endParaRPr lang="en-US" sz="21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514350" indent="-514350">
              <a:buFont typeface="Arial"/>
              <a:buChar char="•"/>
            </a:pPr>
            <a:endParaRPr lang="en-US" sz="21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5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2668" y="5584472"/>
            <a:ext cx="3042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FA17A-8868-40D2-9721-CC711ABDD424}"/>
              </a:ext>
            </a:extLst>
          </p:cNvPr>
          <p:cNvSpPr txBox="1"/>
          <p:nvPr/>
        </p:nvSpPr>
        <p:spPr>
          <a:xfrm>
            <a:off x="336780" y="1209225"/>
            <a:ext cx="1083132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3C1B71"/>
                </a:solidFill>
                <a:latin typeface="Arial"/>
                <a:cs typeface="Arial Unicode MS"/>
              </a:rPr>
              <a:t>Smoothed Mutual Information “Lower-bound” Estimator (SMILE) for Seizure Detection</a:t>
            </a:r>
          </a:p>
          <a:p>
            <a:pPr algn="ctr"/>
            <a:endParaRPr lang="en-US" sz="33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r>
              <a:rPr lang="en-US" sz="1650" dirty="0">
                <a:solidFill>
                  <a:srgbClr val="3C1B71"/>
                </a:solidFill>
                <a:latin typeface="Arial"/>
                <a:cs typeface="Arial Unicode MS"/>
              </a:rPr>
              <a:t>April 19</a:t>
            </a:r>
            <a:r>
              <a:rPr lang="en-US" sz="1650" baseline="30000" dirty="0">
                <a:solidFill>
                  <a:srgbClr val="3C1B71"/>
                </a:solidFill>
                <a:latin typeface="Arial"/>
                <a:cs typeface="Arial Unicode MS"/>
              </a:rPr>
              <a:t>th</a:t>
            </a:r>
            <a:r>
              <a:rPr lang="en-US" sz="1650" dirty="0">
                <a:solidFill>
                  <a:srgbClr val="3C1B71"/>
                </a:solidFill>
                <a:latin typeface="Arial"/>
                <a:cs typeface="Arial Unicode MS"/>
              </a:rPr>
              <a:t> , 2021</a:t>
            </a:r>
            <a:endParaRPr lang="en-US" sz="195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endParaRPr lang="en-US" sz="1950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7C753-56A4-420F-9836-4A7B26923DDA}"/>
              </a:ext>
            </a:extLst>
          </p:cNvPr>
          <p:cNvSpPr txBox="1"/>
          <p:nvPr/>
        </p:nvSpPr>
        <p:spPr>
          <a:xfrm>
            <a:off x="6781159" y="6342581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74FA62-A0D2-47B1-9B69-67E81801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910" y="309894"/>
            <a:ext cx="11644603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700" b="1" dirty="0">
                <a:solidFill>
                  <a:srgbClr val="3B1B70"/>
                </a:solidFill>
                <a:latin typeface="Arial"/>
                <a:cs typeface="Arial Unicode MS"/>
              </a:rPr>
              <a:t>Mutual information:</a:t>
            </a:r>
          </a:p>
          <a:p>
            <a:pPr>
              <a:spcAft>
                <a:spcPts val="900"/>
              </a:spcAft>
            </a:pPr>
            <a:endParaRPr lang="en-US" sz="27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342900" indent="-342900">
              <a:spcAft>
                <a:spcPts val="18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Quantifies the dependence of two random variables X and Z:</a:t>
            </a:r>
          </a:p>
          <a:p>
            <a:pPr marL="342900" indent="-342900">
              <a:spcAft>
                <a:spcPts val="1800"/>
              </a:spcAft>
              <a:buSzPct val="75000"/>
              <a:buFont typeface="Arial" panose="020B0604020202020204" pitchFamily="34" charset="0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marL="514350" indent="-514350">
              <a:spcAft>
                <a:spcPts val="1800"/>
              </a:spcAft>
              <a:buSzPct val="75000"/>
              <a:buFont typeface="Arial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marL="514350" indent="-514350">
              <a:spcAft>
                <a:spcPts val="1800"/>
              </a:spcAft>
              <a:buSzPct val="75000"/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In our case, dependency between each two channels</a:t>
            </a:r>
          </a:p>
          <a:p>
            <a:pPr marL="514350" indent="-514350">
              <a:spcAft>
                <a:spcPts val="1800"/>
              </a:spcAft>
              <a:buSzPct val="75000"/>
              <a:buFont typeface="Arial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marL="514350" indent="-514350">
              <a:spcAft>
                <a:spcPts val="1800"/>
              </a:spcAft>
              <a:buSzPct val="75000"/>
              <a:buFont typeface="Arial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>
              <a:spcAft>
                <a:spcPts val="1800"/>
              </a:spcAft>
              <a:buSzPct val="75000"/>
            </a:pPr>
            <a:endParaRPr lang="en-US" sz="2200" dirty="0">
              <a:latin typeface="Arial"/>
              <a:cs typeface="Arial"/>
            </a:endParaRPr>
          </a:p>
          <a:p>
            <a:pPr marL="514350" indent="-514350">
              <a:buFont typeface="Arial"/>
              <a:buChar char="•"/>
            </a:pPr>
            <a:endParaRPr lang="en-US" sz="21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514350" indent="-514350">
              <a:buFont typeface="Arial"/>
              <a:buChar char="•"/>
            </a:pPr>
            <a:endParaRPr lang="en-US" sz="21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5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F88CA-23B0-4192-9D93-E86C7B3271BD}"/>
              </a:ext>
            </a:extLst>
          </p:cNvPr>
          <p:cNvSpPr txBox="1"/>
          <p:nvPr/>
        </p:nvSpPr>
        <p:spPr>
          <a:xfrm>
            <a:off x="6781159" y="6342581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1E6D7CD-B442-492C-BB0A-3F3F46EB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A6F8058-3785-FA4E-971F-CD598328817B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0632B-F159-47C6-8D42-55B9232D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70" y="1959690"/>
            <a:ext cx="2638425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F35E0A-62DF-4832-8756-FE014895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365" y="3429000"/>
            <a:ext cx="3841366" cy="24194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58E66B-EB1B-4F19-A85A-57D2B2FD887C}"/>
              </a:ext>
            </a:extLst>
          </p:cNvPr>
          <p:cNvSpPr/>
          <p:nvPr/>
        </p:nvSpPr>
        <p:spPr>
          <a:xfrm>
            <a:off x="8049018" y="4099514"/>
            <a:ext cx="909583" cy="977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Ictal Block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665845-75F5-41B6-8330-37918AC863F6}"/>
              </a:ext>
            </a:extLst>
          </p:cNvPr>
          <p:cNvCxnSpPr>
            <a:cxnSpLocks/>
          </p:cNvCxnSpPr>
          <p:nvPr/>
        </p:nvCxnSpPr>
        <p:spPr>
          <a:xfrm>
            <a:off x="8976945" y="4588186"/>
            <a:ext cx="553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896" y="254061"/>
            <a:ext cx="10715895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700" b="1" dirty="0">
                <a:solidFill>
                  <a:srgbClr val="3B1B70"/>
                </a:solidFill>
                <a:latin typeface="Arial"/>
                <a:cs typeface="Arial Unicode MS"/>
              </a:rPr>
              <a:t>Mutual Information Neural Estimator (MINE)</a:t>
            </a:r>
            <a:endParaRPr lang="en-US" b="1" dirty="0">
              <a:latin typeface="Arial"/>
              <a:cs typeface="Arial"/>
            </a:endParaRPr>
          </a:p>
          <a:p>
            <a:pPr>
              <a:spcAft>
                <a:spcPts val="900"/>
              </a:spcAft>
            </a:pPr>
            <a:endParaRPr lang="en-US" sz="2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Kullback-Leibler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(KL) divergence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larger KL divergence, the stronger the dependence between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 dual representation: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2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9407-35C7-4613-9374-49098C1AB23D}"/>
              </a:ext>
            </a:extLst>
          </p:cNvPr>
          <p:cNvSpPr txBox="1"/>
          <p:nvPr/>
        </p:nvSpPr>
        <p:spPr>
          <a:xfrm>
            <a:off x="6942668" y="5584472"/>
            <a:ext cx="3042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AB802-1845-449C-9940-CBFFFA88AA34}"/>
              </a:ext>
            </a:extLst>
          </p:cNvPr>
          <p:cNvSpPr txBox="1"/>
          <p:nvPr/>
        </p:nvSpPr>
        <p:spPr>
          <a:xfrm>
            <a:off x="6781159" y="6342581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824C0E1-5188-4EB5-86E3-401BB29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A6F8058-3785-FA4E-971F-CD598328817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F2269-7333-49AC-81C2-7E5B8DF1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23" y="1272685"/>
            <a:ext cx="2686050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CA07AD-0370-41E4-AF4E-174C79180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616" y="1272685"/>
            <a:ext cx="2390775" cy="51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BD2F0-214E-4640-AEB9-F454EDDED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478" y="2634726"/>
            <a:ext cx="3209925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BE02-9023-4090-8C8A-AFF8B7587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67" y="3275536"/>
            <a:ext cx="1704975" cy="466725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5F662E3A-41A7-4B07-ADDB-C4115CE74778}"/>
              </a:ext>
            </a:extLst>
          </p:cNvPr>
          <p:cNvSpPr/>
          <p:nvPr/>
        </p:nvSpPr>
        <p:spPr>
          <a:xfrm>
            <a:off x="479394" y="3338003"/>
            <a:ext cx="301841" cy="1642369"/>
          </a:xfrm>
          <a:prstGeom prst="leftBrace">
            <a:avLst>
              <a:gd name="adj1" fmla="val 7009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BB4FEE-7BEB-4D59-9F38-2EB10BFE9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04" y="4347189"/>
            <a:ext cx="356235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5230A4-22FF-49FB-AAB6-5D0D4BDFF113}"/>
                  </a:ext>
                </a:extLst>
              </p:cNvPr>
              <p:cNvSpPr txBox="1"/>
              <p:nvPr/>
            </p:nvSpPr>
            <p:spPr>
              <a:xfrm flipH="1">
                <a:off x="5337107" y="3646420"/>
                <a:ext cx="4940829" cy="70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m:rPr>
                          <m:nor/>
                        </m:rPr>
                        <a:rPr lang="en-CA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parametrized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deep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neural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network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parameters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5230A4-22FF-49FB-AAB6-5D0D4BDFF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37107" y="3646420"/>
                <a:ext cx="4940829" cy="700769"/>
              </a:xfrm>
              <a:prstGeom prst="rect">
                <a:avLst/>
              </a:prstGeom>
              <a:blipFill>
                <a:blip r:embed="rId8"/>
                <a:stretch>
                  <a:fillRect l="-123" b="-78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E42294-1953-40CF-BE4B-82F13A04D207}"/>
              </a:ext>
            </a:extLst>
          </p:cNvPr>
          <p:cNvSpPr/>
          <p:nvPr/>
        </p:nvSpPr>
        <p:spPr>
          <a:xfrm>
            <a:off x="4552903" y="3742261"/>
            <a:ext cx="553098" cy="42894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281" y="254061"/>
                <a:ext cx="9849252" cy="6070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:r>
                  <a:rPr lang="en-US" sz="2800" b="1" dirty="0">
                    <a:solidFill>
                      <a:srgbClr val="3B1B70"/>
                    </a:solidFill>
                    <a:latin typeface="Arial"/>
                    <a:cs typeface="Arial Unicode MS"/>
                  </a:rPr>
                  <a:t>Limitations with MINE: </a:t>
                </a:r>
                <a:endParaRPr lang="en-US" sz="2800" dirty="0">
                  <a:latin typeface="Arial"/>
                  <a:cs typeface="Arial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Poor bias-variance trade-offs</a:t>
                </a:r>
              </a:p>
              <a:p>
                <a:endParaRPr lang="en-US" sz="2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200" b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Addressing Limitations by SMILE: </a:t>
                </a:r>
                <a:endParaRPr lang="en-US" sz="2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T: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invertible function of the density ratio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Clipping the log density</a:t>
                </a:r>
              </a:p>
              <a:p>
                <a:pPr lvl="1"/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ratio estimator between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𝜏</m:t>
                    </m:r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/>
                <a:endParaRPr lang="en-US" sz="2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500" b="1" dirty="0">
                  <a:solidFill>
                    <a:srgbClr val="807F83"/>
                  </a:solidFill>
                  <a:latin typeface="Arial"/>
                  <a:cs typeface="Arial Unicode MS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" y="254061"/>
                <a:ext cx="9849252" cy="6070893"/>
              </a:xfrm>
              <a:prstGeom prst="rect">
                <a:avLst/>
              </a:prstGeom>
              <a:blipFill>
                <a:blip r:embed="rId3"/>
                <a:stretch>
                  <a:fillRect l="-1238" t="-11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4E045C-9A24-407F-A9CA-205220969261}"/>
              </a:ext>
            </a:extLst>
          </p:cNvPr>
          <p:cNvSpPr txBox="1"/>
          <p:nvPr/>
        </p:nvSpPr>
        <p:spPr>
          <a:xfrm>
            <a:off x="6781159" y="6342581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0AA8949-57B7-4FE3-B609-892B2CBB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A6F8058-3785-FA4E-971F-CD598328817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E0838E-CD97-4396-AB5A-08B1BD8C7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64" y="2651612"/>
            <a:ext cx="4505325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B38CB1-F15C-4656-BEF7-07F5A10FC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464" y="3314016"/>
            <a:ext cx="1685925" cy="34290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C2F7334F-84EF-461C-A70E-8BA77B57E45B}"/>
              </a:ext>
            </a:extLst>
          </p:cNvPr>
          <p:cNvSpPr/>
          <p:nvPr/>
        </p:nvSpPr>
        <p:spPr>
          <a:xfrm>
            <a:off x="847928" y="2651612"/>
            <a:ext cx="301841" cy="994684"/>
          </a:xfrm>
          <a:prstGeom prst="leftBrace">
            <a:avLst>
              <a:gd name="adj1" fmla="val 70098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B85CF9-EE96-4F6F-8BC4-5BC1F1154568}"/>
              </a:ext>
            </a:extLst>
          </p:cNvPr>
          <p:cNvSpPr/>
          <p:nvPr/>
        </p:nvSpPr>
        <p:spPr>
          <a:xfrm>
            <a:off x="4055900" y="3280394"/>
            <a:ext cx="503068" cy="3429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A4A3C-6CDF-4912-8061-C1170AD184D1}"/>
              </a:ext>
            </a:extLst>
          </p:cNvPr>
          <p:cNvSpPr txBox="1"/>
          <p:nvPr/>
        </p:nvSpPr>
        <p:spPr>
          <a:xfrm flipH="1">
            <a:off x="4760058" y="3248757"/>
            <a:ext cx="244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Unbiased </a:t>
            </a:r>
            <a:r>
              <a:rPr lang="en-CA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mini-batch estimator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A6EAB6-4BF7-4BBF-8396-249A8222A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159" y="4923681"/>
            <a:ext cx="4981575" cy="4191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7C2372-0A66-4D4A-8B6C-BFD2B97345DC}"/>
              </a:ext>
            </a:extLst>
          </p:cNvPr>
          <p:cNvSpPr/>
          <p:nvPr/>
        </p:nvSpPr>
        <p:spPr>
          <a:xfrm>
            <a:off x="760683" y="5531240"/>
            <a:ext cx="503068" cy="3429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2457B-5A71-42AB-B53A-F5A7B7964F38}"/>
              </a:ext>
            </a:extLst>
          </p:cNvPr>
          <p:cNvSpPr txBox="1"/>
          <p:nvPr/>
        </p:nvSpPr>
        <p:spPr>
          <a:xfrm flipH="1">
            <a:off x="1365899" y="5531240"/>
            <a:ext cx="28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High-variance reduction</a:t>
            </a:r>
            <a:endParaRPr lang="en-CA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DF5A2-F076-4B8E-A887-9EAF0F318B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6903" b="38139"/>
          <a:stretch/>
        </p:blipFill>
        <p:spPr>
          <a:xfrm>
            <a:off x="8076005" y="3347233"/>
            <a:ext cx="1576212" cy="2592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5F3A9F-47ED-4C7D-A01F-194243A3244F}"/>
              </a:ext>
            </a:extLst>
          </p:cNvPr>
          <p:cNvSpPr txBox="1"/>
          <p:nvPr/>
        </p:nvSpPr>
        <p:spPr>
          <a:xfrm flipH="1">
            <a:off x="8460703" y="3347233"/>
            <a:ext cx="94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SMILE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0EEB60-D59F-48F2-8A5A-57A583AAE4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213" r="1332" b="41280"/>
          <a:stretch/>
        </p:blipFill>
        <p:spPr>
          <a:xfrm>
            <a:off x="9837115" y="3345691"/>
            <a:ext cx="1545640" cy="24609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7D4D04-5F6B-4444-8B2C-C7B850AAF016}"/>
              </a:ext>
            </a:extLst>
          </p:cNvPr>
          <p:cNvSpPr/>
          <p:nvPr/>
        </p:nvSpPr>
        <p:spPr>
          <a:xfrm>
            <a:off x="10413507" y="3429000"/>
            <a:ext cx="629209" cy="28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D2F4E-3516-43A4-8F8B-192864DAD5D9}"/>
              </a:ext>
            </a:extLst>
          </p:cNvPr>
          <p:cNvSpPr txBox="1"/>
          <p:nvPr/>
        </p:nvSpPr>
        <p:spPr>
          <a:xfrm flipH="1">
            <a:off x="10301136" y="3387256"/>
            <a:ext cx="79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MINE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676" y="120289"/>
            <a:ext cx="1172740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700" b="1" dirty="0">
                <a:solidFill>
                  <a:srgbClr val="3B1B70"/>
                </a:solidFill>
                <a:latin typeface="Arial"/>
                <a:cs typeface="Arial Unicode MS"/>
              </a:rPr>
              <a:t>SMILE and KNN Results on EEG signals:</a:t>
            </a:r>
          </a:p>
          <a:p>
            <a:pPr>
              <a:spcAft>
                <a:spcPts val="900"/>
              </a:spcAft>
            </a:pPr>
            <a:endParaRPr lang="en-US" sz="27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900"/>
              </a:spcAft>
            </a:pPr>
            <a:endParaRPr lang="en-US" sz="27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900"/>
              </a:spcAft>
            </a:pPr>
            <a:endParaRPr lang="en-US" sz="27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900"/>
              </a:spcAft>
            </a:pPr>
            <a:endParaRPr lang="en-US" sz="27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900"/>
              </a:spcAft>
            </a:pPr>
            <a:endParaRPr lang="en-US" sz="27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900"/>
              </a:spcAft>
            </a:pPr>
            <a:endParaRPr lang="en-US" sz="27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900"/>
              </a:spcAft>
            </a:pPr>
            <a:endParaRPr lang="en-US" sz="27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514350" indent="-514350">
              <a:buFont typeface="Arial"/>
              <a:buChar char="•"/>
            </a:pPr>
            <a:endParaRPr lang="en-US" sz="21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514350" indent="-514350">
              <a:buFont typeface="Arial"/>
              <a:buChar char="•"/>
            </a:pPr>
            <a:endParaRPr lang="en-US" sz="21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500" b="1" dirty="0">
              <a:solidFill>
                <a:srgbClr val="807F83"/>
              </a:solidFill>
              <a:latin typeface="Arial"/>
              <a:cs typeface="Arial Unicode MS"/>
            </a:endParaRPr>
          </a:p>
          <a:p>
            <a:endParaRPr lang="en-US" sz="45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9407-35C7-4613-9374-49098C1AB23D}"/>
              </a:ext>
            </a:extLst>
          </p:cNvPr>
          <p:cNvSpPr txBox="1"/>
          <p:nvPr/>
        </p:nvSpPr>
        <p:spPr>
          <a:xfrm>
            <a:off x="6942668" y="5584472"/>
            <a:ext cx="3042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5BDE0-06FA-484B-B259-BA9B88CEA220}"/>
              </a:ext>
            </a:extLst>
          </p:cNvPr>
          <p:cNvSpPr txBox="1"/>
          <p:nvPr/>
        </p:nvSpPr>
        <p:spPr>
          <a:xfrm>
            <a:off x="6781159" y="6342581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1405B4E-5F3D-4D57-A224-5B752B90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A6F8058-3785-FA4E-971F-CD598328817B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BCAF0-84F7-47B8-B6A1-66EB816B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7" y="792681"/>
            <a:ext cx="3994951" cy="5272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FF79A-A6DD-48D0-8923-647C3A83C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102" y="669457"/>
            <a:ext cx="3897298" cy="5272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3C2942-FE9C-493D-A38E-93A12DE800DE}"/>
              </a:ext>
            </a:extLst>
          </p:cNvPr>
          <p:cNvSpPr/>
          <p:nvPr/>
        </p:nvSpPr>
        <p:spPr>
          <a:xfrm>
            <a:off x="4980369" y="3239441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  <a:t>SMILE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8C1FBB-65C1-44A6-A1CB-8790A0CC8467}"/>
              </a:ext>
            </a:extLst>
          </p:cNvPr>
          <p:cNvCxnSpPr>
            <a:stCxn id="3" idx="3"/>
          </p:cNvCxnSpPr>
          <p:nvPr/>
        </p:nvCxnSpPr>
        <p:spPr>
          <a:xfrm flipV="1">
            <a:off x="4571998" y="3428999"/>
            <a:ext cx="4083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B9E9FB-7459-4184-A480-1D411436BD35}"/>
              </a:ext>
            </a:extLst>
          </p:cNvPr>
          <p:cNvCxnSpPr/>
          <p:nvPr/>
        </p:nvCxnSpPr>
        <p:spPr>
          <a:xfrm flipH="1">
            <a:off x="7279689" y="3441159"/>
            <a:ext cx="40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82B0CBA-C942-4275-8AE0-61A4E2D88B0B}"/>
              </a:ext>
            </a:extLst>
          </p:cNvPr>
          <p:cNvSpPr/>
          <p:nvPr/>
        </p:nvSpPr>
        <p:spPr>
          <a:xfrm>
            <a:off x="6638034" y="3233639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  <a:t>KNN</a:t>
            </a:r>
          </a:p>
          <a:p>
            <a:r>
              <a:rPr lang="en-US" b="1" dirty="0">
                <a:solidFill>
                  <a:srgbClr val="3B1B70"/>
                </a:solidFill>
                <a:latin typeface="Arial"/>
              </a:rPr>
              <a:t>(</a:t>
            </a:r>
            <a:r>
              <a:rPr lang="en-US" b="1" dirty="0" err="1">
                <a:solidFill>
                  <a:srgbClr val="3B1B70"/>
                </a:solidFill>
                <a:latin typeface="Arial"/>
              </a:rPr>
              <a:t>Pycit</a:t>
            </a:r>
            <a:r>
              <a:rPr lang="en-US" b="1" dirty="0">
                <a:solidFill>
                  <a:srgbClr val="3B1B70"/>
                </a:solidFill>
                <a:latin typeface="Arial"/>
              </a:rPr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3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BE1A-8585-4863-9F2F-A9614DD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201211"/>
            <a:ext cx="3008313" cy="458785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rgbClr val="3B1B70"/>
                </a:solidFill>
                <a:latin typeface="Arial"/>
                <a:cs typeface="Arial Unicode MS"/>
              </a:rPr>
              <a:t>Results:</a:t>
            </a:r>
            <a:endParaRPr lang="en-CA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B805D-440F-4048-8A0D-032C681568CF}"/>
              </a:ext>
            </a:extLst>
          </p:cNvPr>
          <p:cNvSpPr txBox="1"/>
          <p:nvPr/>
        </p:nvSpPr>
        <p:spPr>
          <a:xfrm>
            <a:off x="6781159" y="6342581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E29A509-80BD-4513-ADA0-F7792AB5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A6F8058-3785-FA4E-971F-CD598328817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27D86D-DAE8-41A6-B66B-0A534FEC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79" y="430603"/>
            <a:ext cx="5928049" cy="56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1CF96-F4FF-4899-8F9C-3F377F2B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37" y="458785"/>
            <a:ext cx="1802083" cy="540624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4089D40-F562-4F9E-A605-43F156C545D9}"/>
              </a:ext>
            </a:extLst>
          </p:cNvPr>
          <p:cNvSpPr/>
          <p:nvPr/>
        </p:nvSpPr>
        <p:spPr>
          <a:xfrm>
            <a:off x="7732587" y="1109272"/>
            <a:ext cx="1108954" cy="3693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786F1-CB1A-4A84-9144-25E77E1B233B}"/>
              </a:ext>
            </a:extLst>
          </p:cNvPr>
          <p:cNvSpPr/>
          <p:nvPr/>
        </p:nvSpPr>
        <p:spPr>
          <a:xfrm>
            <a:off x="1374179" y="745724"/>
            <a:ext cx="392477" cy="292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83C5C2-D62F-459D-B030-56245BBFB60D}"/>
              </a:ext>
            </a:extLst>
          </p:cNvPr>
          <p:cNvSpPr/>
          <p:nvPr/>
        </p:nvSpPr>
        <p:spPr>
          <a:xfrm>
            <a:off x="1374178" y="1892423"/>
            <a:ext cx="392477" cy="292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96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BE1A-8585-4863-9F2F-A9614DD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201211"/>
            <a:ext cx="3008313" cy="458785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rgbClr val="3B1B70"/>
                </a:solidFill>
                <a:latin typeface="Arial"/>
                <a:cs typeface="Arial Unicode MS"/>
              </a:rPr>
              <a:t>Results:</a:t>
            </a:r>
            <a:endParaRPr lang="en-CA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B805D-440F-4048-8A0D-032C681568CF}"/>
              </a:ext>
            </a:extLst>
          </p:cNvPr>
          <p:cNvSpPr txBox="1"/>
          <p:nvPr/>
        </p:nvSpPr>
        <p:spPr>
          <a:xfrm>
            <a:off x="6781159" y="6342581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E29A509-80BD-4513-ADA0-F7792AB5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A6F8058-3785-FA4E-971F-CD598328817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1CF96-F4FF-4899-8F9C-3F377F2B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37" y="458785"/>
            <a:ext cx="1802083" cy="540624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4089D40-F562-4F9E-A605-43F156C545D9}"/>
              </a:ext>
            </a:extLst>
          </p:cNvPr>
          <p:cNvSpPr/>
          <p:nvPr/>
        </p:nvSpPr>
        <p:spPr>
          <a:xfrm>
            <a:off x="7867991" y="2902561"/>
            <a:ext cx="1108954" cy="3693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E1FD33-6955-42A2-94AA-A62F20EE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70" y="374769"/>
            <a:ext cx="6083019" cy="557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BE1A-8585-4863-9F2F-A9614DD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201211"/>
            <a:ext cx="3008313" cy="458785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rgbClr val="3B1B70"/>
                </a:solidFill>
                <a:latin typeface="Arial"/>
                <a:cs typeface="Arial Unicode MS"/>
              </a:rPr>
              <a:t>Results:</a:t>
            </a:r>
            <a:endParaRPr lang="en-CA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B805D-440F-4048-8A0D-032C681568CF}"/>
              </a:ext>
            </a:extLst>
          </p:cNvPr>
          <p:cNvSpPr txBox="1"/>
          <p:nvPr/>
        </p:nvSpPr>
        <p:spPr>
          <a:xfrm>
            <a:off x="6781159" y="6342581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School of Biomedical Engineering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E29A509-80BD-4513-ADA0-F7792AB5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A6F8058-3785-FA4E-971F-CD598328817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1CF96-F4FF-4899-8F9C-3F377F2B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37" y="458785"/>
            <a:ext cx="1802083" cy="540624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4089D40-F562-4F9E-A605-43F156C545D9}"/>
              </a:ext>
            </a:extLst>
          </p:cNvPr>
          <p:cNvSpPr/>
          <p:nvPr/>
        </p:nvSpPr>
        <p:spPr>
          <a:xfrm>
            <a:off x="7839325" y="4731361"/>
            <a:ext cx="1108954" cy="3693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34D49-5386-4977-8515-856EEA463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07" y="203558"/>
            <a:ext cx="6099761" cy="57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4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6855</TotalTime>
  <Words>199</Words>
  <Application>Microsoft Office PowerPoint</Application>
  <PresentationFormat>Widescreen</PresentationFormat>
  <Paragraphs>91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</vt:lpstr>
      <vt:lpstr>Results:</vt:lpstr>
      <vt:lpstr>Results: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Bahareh Salafian Esfahani</cp:lastModifiedBy>
  <cp:revision>317</cp:revision>
  <cp:lastPrinted>2012-01-12T15:01:17Z</cp:lastPrinted>
  <dcterms:created xsi:type="dcterms:W3CDTF">2011-12-23T15:22:14Z</dcterms:created>
  <dcterms:modified xsi:type="dcterms:W3CDTF">2021-04-22T17:58:56Z</dcterms:modified>
</cp:coreProperties>
</file>