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1"/>
  </p:notesMasterIdLst>
  <p:sldIdLst>
    <p:sldId id="256" r:id="rId2"/>
    <p:sldId id="257" r:id="rId3"/>
    <p:sldId id="334" r:id="rId4"/>
    <p:sldId id="259" r:id="rId5"/>
    <p:sldId id="335" r:id="rId6"/>
    <p:sldId id="262" r:id="rId7"/>
    <p:sldId id="263" r:id="rId8"/>
    <p:sldId id="264" r:id="rId9"/>
    <p:sldId id="265" r:id="rId10"/>
    <p:sldId id="338" r:id="rId11"/>
    <p:sldId id="267" r:id="rId12"/>
    <p:sldId id="331" r:id="rId13"/>
    <p:sldId id="330" r:id="rId14"/>
    <p:sldId id="340"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3" r:id="rId36"/>
    <p:sldId id="374" r:id="rId37"/>
    <p:sldId id="372" r:id="rId38"/>
    <p:sldId id="377"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 id="402" r:id="rId64"/>
    <p:sldId id="403" r:id="rId65"/>
    <p:sldId id="404" r:id="rId66"/>
    <p:sldId id="405" r:id="rId67"/>
    <p:sldId id="406" r:id="rId68"/>
    <p:sldId id="407" r:id="rId69"/>
    <p:sldId id="408" r:id="rId70"/>
    <p:sldId id="409" r:id="rId71"/>
    <p:sldId id="410" r:id="rId72"/>
    <p:sldId id="411" r:id="rId73"/>
    <p:sldId id="412" r:id="rId74"/>
    <p:sldId id="413" r:id="rId75"/>
    <p:sldId id="414" r:id="rId76"/>
    <p:sldId id="415" r:id="rId77"/>
    <p:sldId id="416" r:id="rId78"/>
    <p:sldId id="417" r:id="rId79"/>
    <p:sldId id="418" r:id="rId80"/>
    <p:sldId id="419" r:id="rId81"/>
    <p:sldId id="420" r:id="rId82"/>
    <p:sldId id="421" r:id="rId83"/>
    <p:sldId id="422" r:id="rId84"/>
    <p:sldId id="423" r:id="rId85"/>
    <p:sldId id="424" r:id="rId86"/>
    <p:sldId id="425" r:id="rId87"/>
    <p:sldId id="426" r:id="rId88"/>
    <p:sldId id="427" r:id="rId89"/>
    <p:sldId id="428" r:id="rId9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07"/>
    <a:srgbClr val="007A77"/>
    <a:srgbClr val="008000"/>
    <a:srgbClr val="FFFF99"/>
    <a:srgbClr val="0000CC"/>
    <a:srgbClr val="00FF00"/>
    <a:srgbClr val="FF3300"/>
    <a:srgbClr val="33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951" autoAdjust="0"/>
    <p:restoredTop sz="94660" autoAdjust="0"/>
  </p:normalViewPr>
  <p:slideViewPr>
    <p:cSldViewPr>
      <p:cViewPr>
        <p:scale>
          <a:sx n="75" d="100"/>
          <a:sy n="75" d="100"/>
        </p:scale>
        <p:origin x="-2112" y="-8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0.wmf"/><Relationship Id="rId1" Type="http://schemas.openxmlformats.org/officeDocument/2006/relationships/image" Target="../media/image6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8.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4" Type="http://schemas.openxmlformats.org/officeDocument/2006/relationships/image" Target="../media/image8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9.wmf"/><Relationship Id="rId1" Type="http://schemas.openxmlformats.org/officeDocument/2006/relationships/image" Target="../media/image88.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5" Type="http://schemas.openxmlformats.org/officeDocument/2006/relationships/image" Target="../media/image97.wmf"/><Relationship Id="rId4" Type="http://schemas.openxmlformats.org/officeDocument/2006/relationships/image" Target="../media/image9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86.wmf"/><Relationship Id="rId4" Type="http://schemas.openxmlformats.org/officeDocument/2006/relationships/image" Target="../media/image10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1.wmf"/><Relationship Id="rId7" Type="http://schemas.openxmlformats.org/officeDocument/2006/relationships/image" Target="../media/image116.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09.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9.wmf"/><Relationship Id="rId7" Type="http://schemas.openxmlformats.org/officeDocument/2006/relationships/image" Target="../media/image121.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20.wmf"/><Relationship Id="rId9" Type="http://schemas.openxmlformats.org/officeDocument/2006/relationships/image" Target="../media/image1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28.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 Id="rId4" Type="http://schemas.openxmlformats.org/officeDocument/2006/relationships/image" Target="../media/image13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7.wmf"/><Relationship Id="rId5" Type="http://schemas.openxmlformats.org/officeDocument/2006/relationships/image" Target="../media/image146.wmf"/><Relationship Id="rId4" Type="http://schemas.openxmlformats.org/officeDocument/2006/relationships/image" Target="../media/image145.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image" Target="../media/image152.wmf"/><Relationship Id="rId1" Type="http://schemas.openxmlformats.org/officeDocument/2006/relationships/image" Target="../media/image151.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70.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72.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75.wmf"/><Relationship Id="rId1" Type="http://schemas.openxmlformats.org/officeDocument/2006/relationships/image" Target="../media/image174.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10" Type="http://schemas.openxmlformats.org/officeDocument/2006/relationships/image" Target="../media/image186.wmf"/><Relationship Id="rId4" Type="http://schemas.openxmlformats.org/officeDocument/2006/relationships/image" Target="../media/image180.wmf"/><Relationship Id="rId9" Type="http://schemas.openxmlformats.org/officeDocument/2006/relationships/image" Target="../media/image18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8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zh-CN"/>
          </a:p>
        </p:txBody>
      </p:sp>
      <p:sp>
        <p:nvSpPr>
          <p:cNvPr id="132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132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2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2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132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C63B7ED-5927-433C-847F-078C68FC264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D54EE-5149-4A88-82B4-6E2B703FAF62}" type="slidenum">
              <a:rPr lang="en-US" altLang="zh-CN"/>
              <a:pPr/>
              <a:t>41</a:t>
            </a:fld>
            <a:endParaRPr lang="en-US" altLang="zh-CN"/>
          </a:p>
        </p:txBody>
      </p:sp>
      <p:sp>
        <p:nvSpPr>
          <p:cNvPr id="217090" name="Rectangle 2"/>
          <p:cNvSpPr>
            <a:spLocks noRot="1" noChangeArrowheads="1" noTextEdit="1"/>
          </p:cNvSpPr>
          <p:nvPr>
            <p:ph type="sldImg"/>
          </p:nvPr>
        </p:nvSpPr>
        <p:spPr>
          <a:ln/>
        </p:spPr>
      </p:sp>
      <p:sp>
        <p:nvSpPr>
          <p:cNvPr id="217091" name="Rectangle 3"/>
          <p:cNvSpPr>
            <a:spLocks noGrp="1" noChangeArrowheads="1"/>
          </p:cNvSpPr>
          <p:nvPr>
            <p:ph type="body" idx="1"/>
          </p:nvPr>
        </p:nvSpPr>
        <p:spPr/>
        <p:txBody>
          <a:bodyPr/>
          <a:lstStyle/>
          <a:p>
            <a:pPr marL="228600" indent="-228600">
              <a:buFontTx/>
              <a:buAutoNum type="arabicPlain"/>
            </a:pPr>
            <a:r>
              <a:rPr lang="en-US" altLang="zh-CN">
                <a:sym typeface="Symbol" pitchFamily="18" charset="2"/>
              </a:rPr>
              <a:t></a:t>
            </a:r>
            <a:r>
              <a:rPr lang="en-US" altLang="zh-CN" baseline="-25000">
                <a:sym typeface="Symbol" pitchFamily="18" charset="2"/>
              </a:rPr>
              <a:t>d1,d2 </a:t>
            </a:r>
            <a:r>
              <a:rPr lang="en-US" altLang="zh-CN">
                <a:sym typeface="Symbol" pitchFamily="18" charset="2"/>
              </a:rPr>
              <a:t>/ </a:t>
            </a:r>
            <a:r>
              <a:rPr lang="en-US" altLang="zh-CN" baseline="-25000">
                <a:sym typeface="Symbol" pitchFamily="18" charset="2"/>
              </a:rPr>
              <a:t>d1 </a:t>
            </a:r>
            <a:r>
              <a:rPr lang="zh-CN" altLang="en-US">
                <a:sym typeface="Symbol" pitchFamily="18" charset="2"/>
              </a:rPr>
              <a:t>本身就是</a:t>
            </a:r>
            <a:r>
              <a:rPr lang="en-US" altLang="zh-CN">
                <a:sym typeface="Symbol" pitchFamily="18" charset="2"/>
              </a:rPr>
              <a:t>X</a:t>
            </a:r>
            <a:r>
              <a:rPr lang="en-US" altLang="zh-CN" baseline="-25000">
                <a:sym typeface="Symbol" pitchFamily="18" charset="2"/>
              </a:rPr>
              <a:t>d1,d2</a:t>
            </a:r>
            <a:r>
              <a:rPr lang="en-US" altLang="zh-CN">
                <a:sym typeface="Symbol" pitchFamily="18" charset="2"/>
              </a:rPr>
              <a:t>, </a:t>
            </a:r>
            <a:r>
              <a:rPr lang="zh-CN" altLang="en-US">
                <a:sym typeface="Symbol" pitchFamily="18" charset="2"/>
              </a:rPr>
              <a:t>即微圆面</a:t>
            </a:r>
            <a:r>
              <a:rPr lang="en-US" altLang="zh-CN">
                <a:sym typeface="Symbol" pitchFamily="18" charset="2"/>
              </a:rPr>
              <a:t>d1</a:t>
            </a:r>
            <a:r>
              <a:rPr lang="zh-CN" altLang="en-US">
                <a:sym typeface="Symbol" pitchFamily="18" charset="2"/>
              </a:rPr>
              <a:t>发生的能量到达</a:t>
            </a:r>
            <a:r>
              <a:rPr lang="en-US" altLang="zh-CN">
                <a:sym typeface="Symbol" pitchFamily="18" charset="2"/>
              </a:rPr>
              <a:t>d2 </a:t>
            </a:r>
            <a:r>
              <a:rPr lang="zh-CN" altLang="en-US">
                <a:sym typeface="Symbol" pitchFamily="18" charset="2"/>
              </a:rPr>
              <a:t>的能量除以</a:t>
            </a:r>
            <a:r>
              <a:rPr lang="en-US" altLang="zh-CN">
                <a:sym typeface="Symbol" pitchFamily="18" charset="2"/>
              </a:rPr>
              <a:t>d1</a:t>
            </a:r>
            <a:r>
              <a:rPr lang="zh-CN" altLang="en-US">
                <a:sym typeface="Symbol" pitchFamily="18" charset="2"/>
              </a:rPr>
              <a:t>发射的能量</a:t>
            </a:r>
          </a:p>
          <a:p>
            <a:pPr marL="228600" indent="-228600">
              <a:buFontTx/>
              <a:buAutoNum type="arabicPlain"/>
            </a:pPr>
            <a:endParaRPr lang="en-US" altLang="zh-CN" baseline="-25000">
              <a:sym typeface="Symbol" pitchFamily="18" charset="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B17C5-3D7C-4C7E-A345-EA72971B3F25}" type="slidenum">
              <a:rPr lang="en-US" altLang="zh-CN"/>
              <a:pPr/>
              <a:t>51</a:t>
            </a:fld>
            <a:endParaRPr lang="en-US" altLang="zh-CN"/>
          </a:p>
        </p:txBody>
      </p:sp>
      <p:sp>
        <p:nvSpPr>
          <p:cNvPr id="228354" name="Rectangle 2"/>
          <p:cNvSpPr>
            <a:spLocks noRo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zh-CN" altLang="en-US"/>
              <a:t>净热量法：利用表面的投射辐射、有效辐射的概念，建立表面内部能量平衡式，或外部能量平衡式，可以得到各表面的净热量、角系数、温度、辐射物性的相互关系。这就是净热量法。</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FD7FD-8FEB-476F-9CA8-6482318EF694}" type="slidenum">
              <a:rPr lang="en-US" altLang="zh-CN"/>
              <a:pPr/>
              <a:t>52</a:t>
            </a:fld>
            <a:endParaRPr lang="en-US" altLang="zh-CN"/>
          </a:p>
        </p:txBody>
      </p:sp>
      <p:sp>
        <p:nvSpPr>
          <p:cNvPr id="230402" name="Rectangle 2"/>
          <p:cNvSpPr>
            <a:spLocks noRot="1" noChangeArrowheads="1" noTextEdit="1"/>
          </p:cNvSpPr>
          <p:nvPr>
            <p:ph type="sldImg"/>
          </p:nvPr>
        </p:nvSpPr>
        <p:spPr>
          <a:ln/>
        </p:spPr>
      </p:sp>
      <p:sp>
        <p:nvSpPr>
          <p:cNvPr id="230403" name="Rectangle 3"/>
          <p:cNvSpPr>
            <a:spLocks noGrp="1" noChangeArrowheads="1"/>
          </p:cNvSpPr>
          <p:nvPr>
            <p:ph type="body" idx="1"/>
          </p:nvPr>
        </p:nvSpPr>
        <p:spPr/>
        <p:txBody>
          <a:bodyPr/>
          <a:lstStyle/>
          <a:p>
            <a:pPr algn="just">
              <a:lnSpc>
                <a:spcPct val="140000"/>
              </a:lnSpc>
              <a:spcBef>
                <a:spcPct val="50000"/>
              </a:spcBef>
            </a:pPr>
            <a:r>
              <a:rPr lang="zh-CN" altLang="en-US"/>
              <a:t>显然，如果从表面</a:t>
            </a:r>
            <a:r>
              <a:rPr lang="en-US" altLang="zh-CN"/>
              <a:t>2</a:t>
            </a:r>
            <a:r>
              <a:rPr lang="zh-CN" altLang="en-US"/>
              <a:t>出发，同样可以得到上面的关系式，只是下标</a:t>
            </a:r>
            <a:r>
              <a:rPr lang="en-US" altLang="zh-CN"/>
              <a:t>1</a:t>
            </a:r>
            <a:r>
              <a:rPr lang="zh-CN" altLang="en-US"/>
              <a:t>全部都变为</a:t>
            </a:r>
            <a:r>
              <a:rPr lang="en-US" altLang="zh-CN"/>
              <a:t>2</a:t>
            </a:r>
            <a:r>
              <a:rPr lang="zh-CN" altLang="en-US"/>
              <a:t>而已，可见，上式具有普遍性。只要保证所有量都针对一个面就行了。</a:t>
            </a: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5154"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endParaRPr lang="zh-CN" altLang="en-US"/>
          </a:p>
        </p:txBody>
      </p:sp>
      <p:sp>
        <p:nvSpPr>
          <p:cNvPr id="305155" name="Rectangle 3"/>
          <p:cNvSpPr>
            <a:spLocks noGrp="1" noChangeArrowheads="1"/>
          </p:cNvSpPr>
          <p:nvPr>
            <p:ph type="ctrTitle"/>
          </p:nvPr>
        </p:nvSpPr>
        <p:spPr>
          <a:xfrm>
            <a:off x="1371600" y="1511300"/>
            <a:ext cx="6400800" cy="2273300"/>
          </a:xfrm>
          <a:effectLst>
            <a:outerShdw dist="45791" dir="2021404" algn="ctr" rotWithShape="0">
              <a:schemeClr val="bg2"/>
            </a:outerShdw>
          </a:effectLst>
        </p:spPr>
        <p:txBody>
          <a:bodyPr/>
          <a:lstStyle>
            <a:lvl1pPr>
              <a:defRPr/>
            </a:lvl1pPr>
          </a:lstStyle>
          <a:p>
            <a:r>
              <a:rPr lang="zh-CN" altLang="en-US"/>
              <a:t>单击此处编辑母版标题样式</a:t>
            </a:r>
          </a:p>
        </p:txBody>
      </p:sp>
      <p:sp>
        <p:nvSpPr>
          <p:cNvPr id="305156" name="Rectangle 4"/>
          <p:cNvSpPr>
            <a:spLocks noGrp="1" noChangeArrowheads="1"/>
          </p:cNvSpPr>
          <p:nvPr>
            <p:ph type="subTitle" idx="1"/>
          </p:nvPr>
        </p:nvSpPr>
        <p:spPr>
          <a:xfrm>
            <a:off x="1549400" y="4051300"/>
            <a:ext cx="6032500" cy="1003300"/>
          </a:xfrm>
        </p:spPr>
        <p:txBody>
          <a:bodyPr/>
          <a:lstStyle>
            <a:lvl1pPr marL="0" indent="0" algn="ctr">
              <a:buFontTx/>
              <a:buNone/>
              <a:defRPr/>
            </a:lvl1pPr>
          </a:lstStyle>
          <a:p>
            <a:r>
              <a:rPr lang="zh-CN" altLang="en-US"/>
              <a:t>单击此处编辑母版副标题样式</a:t>
            </a:r>
          </a:p>
        </p:txBody>
      </p:sp>
      <p:sp>
        <p:nvSpPr>
          <p:cNvPr id="305157" name="Rectangle 5"/>
          <p:cNvSpPr>
            <a:spLocks noGrp="1" noChangeArrowheads="1"/>
          </p:cNvSpPr>
          <p:nvPr>
            <p:ph type="dt" sz="half" idx="2"/>
          </p:nvPr>
        </p:nvSpPr>
        <p:spPr>
          <a:xfrm>
            <a:off x="685800" y="6248400"/>
            <a:ext cx="1905000" cy="457200"/>
          </a:xfrm>
        </p:spPr>
        <p:txBody>
          <a:bodyPr/>
          <a:lstStyle>
            <a:lvl1pPr>
              <a:defRPr/>
            </a:lvl1pPr>
          </a:lstStyle>
          <a:p>
            <a:endParaRPr lang="en-US" altLang="zh-CN"/>
          </a:p>
        </p:txBody>
      </p:sp>
      <p:sp>
        <p:nvSpPr>
          <p:cNvPr id="305158" name="Rectangle 6"/>
          <p:cNvSpPr>
            <a:spLocks noGrp="1" noChangeArrowheads="1"/>
          </p:cNvSpPr>
          <p:nvPr>
            <p:ph type="ftr" sz="quarter" idx="3"/>
          </p:nvPr>
        </p:nvSpPr>
        <p:spPr>
          <a:xfrm>
            <a:off x="3124200" y="6248400"/>
            <a:ext cx="2895600" cy="457200"/>
          </a:xfrm>
        </p:spPr>
        <p:txBody>
          <a:bodyPr/>
          <a:lstStyle>
            <a:lvl1pPr>
              <a:defRPr/>
            </a:lvl1pPr>
          </a:lstStyle>
          <a:p>
            <a:r>
              <a:rPr lang="en-US" altLang="zh-CN"/>
              <a:t>第七章  热辐射基本定律及物体的辐射特性</a:t>
            </a:r>
          </a:p>
        </p:txBody>
      </p:sp>
      <p:sp>
        <p:nvSpPr>
          <p:cNvPr id="305159" name="Rectangle 7"/>
          <p:cNvSpPr>
            <a:spLocks noGrp="1" noChangeArrowheads="1"/>
          </p:cNvSpPr>
          <p:nvPr>
            <p:ph type="sldNum" sz="quarter" idx="4"/>
          </p:nvPr>
        </p:nvSpPr>
        <p:spPr>
          <a:xfrm>
            <a:off x="6553200" y="6248400"/>
            <a:ext cx="1905000" cy="457200"/>
          </a:xfrm>
        </p:spPr>
        <p:txBody>
          <a:bodyPr/>
          <a:lstStyle>
            <a:lvl1pPr>
              <a:defRPr/>
            </a:lvl1pPr>
          </a:lstStyle>
          <a:p>
            <a:fld id="{6F1FA1E2-1590-4CEC-BDDB-29CEEFEFD814}" type="slidenum">
              <a:rPr lang="en-US" altLang="zh-CN"/>
              <a:pPr/>
              <a:t>‹#›</a:t>
            </a:fld>
            <a:endParaRPr lang="en-US" altLang="zh-CN"/>
          </a:p>
        </p:txBody>
      </p:sp>
      <p:grpSp>
        <p:nvGrpSpPr>
          <p:cNvPr id="305160" name="Group 8"/>
          <p:cNvGrpSpPr>
            <a:grpSpLocks/>
          </p:cNvGrpSpPr>
          <p:nvPr/>
        </p:nvGrpSpPr>
        <p:grpSpPr bwMode="auto">
          <a:xfrm>
            <a:off x="195263" y="234950"/>
            <a:ext cx="3787775" cy="1778000"/>
            <a:chOff x="123" y="148"/>
            <a:chExt cx="2386" cy="1120"/>
          </a:xfrm>
        </p:grpSpPr>
        <p:sp>
          <p:nvSpPr>
            <p:cNvPr id="305161"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zh-CN" altLang="en-US"/>
            </a:p>
          </p:txBody>
        </p:sp>
        <p:sp>
          <p:nvSpPr>
            <p:cNvPr id="305162"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zh-CN" altLang="en-US"/>
            </a:p>
          </p:txBody>
        </p:sp>
        <p:sp>
          <p:nvSpPr>
            <p:cNvPr id="305163"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zh-CN" altLang="en-US"/>
            </a:p>
          </p:txBody>
        </p:sp>
        <p:grpSp>
          <p:nvGrpSpPr>
            <p:cNvPr id="305164" name="Group 12"/>
            <p:cNvGrpSpPr>
              <a:grpSpLocks/>
            </p:cNvGrpSpPr>
            <p:nvPr userDrawn="1"/>
          </p:nvGrpSpPr>
          <p:grpSpPr bwMode="auto">
            <a:xfrm>
              <a:off x="123" y="148"/>
              <a:ext cx="2386" cy="1081"/>
              <a:chOff x="123" y="148"/>
              <a:chExt cx="2386" cy="1081"/>
            </a:xfrm>
          </p:grpSpPr>
          <p:sp>
            <p:nvSpPr>
              <p:cNvPr id="305165"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zh-CN" altLang="en-US"/>
              </a:p>
            </p:txBody>
          </p:sp>
          <p:sp>
            <p:nvSpPr>
              <p:cNvPr id="305166"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zh-CN" altLang="en-US"/>
              </a:p>
            </p:txBody>
          </p:sp>
          <p:sp>
            <p:nvSpPr>
              <p:cNvPr id="305167"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zh-CN" altLang="en-US"/>
              </a:p>
            </p:txBody>
          </p:sp>
          <p:sp>
            <p:nvSpPr>
              <p:cNvPr id="305168"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zh-CN" altLang="en-US"/>
              </a:p>
            </p:txBody>
          </p:sp>
          <p:sp>
            <p:nvSpPr>
              <p:cNvPr id="305169"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zh-CN" altLang="en-US"/>
              </a:p>
            </p:txBody>
          </p:sp>
        </p:grpSp>
      </p:grpSp>
      <p:grpSp>
        <p:nvGrpSpPr>
          <p:cNvPr id="305170" name="Group 18"/>
          <p:cNvGrpSpPr>
            <a:grpSpLocks/>
          </p:cNvGrpSpPr>
          <p:nvPr/>
        </p:nvGrpSpPr>
        <p:grpSpPr bwMode="auto">
          <a:xfrm>
            <a:off x="7915275" y="4368800"/>
            <a:ext cx="742950" cy="1058863"/>
            <a:chOff x="4986" y="2752"/>
            <a:chExt cx="468" cy="667"/>
          </a:xfrm>
        </p:grpSpPr>
        <p:sp>
          <p:nvSpPr>
            <p:cNvPr id="305171"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zh-CN" altLang="en-US"/>
            </a:p>
          </p:txBody>
        </p:sp>
        <p:sp>
          <p:nvSpPr>
            <p:cNvPr id="305172"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endParaRPr lang="zh-CN" altLang="en-US"/>
            </a:p>
          </p:txBody>
        </p:sp>
        <p:sp>
          <p:nvSpPr>
            <p:cNvPr id="305173" name="Freeform 21"/>
            <p:cNvSpPr>
              <a:spLocks/>
            </p:cNvSpPr>
            <p:nvPr userDrawn="1"/>
          </p:nvSpPr>
          <p:spPr bwMode="auto">
            <a:xfrm rot="7320404">
              <a:off x="5000" y="2912"/>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zh-CN" altLang="en-US"/>
            </a:p>
          </p:txBody>
        </p:sp>
        <p:grpSp>
          <p:nvGrpSpPr>
            <p:cNvPr id="305174" name="Group 22"/>
            <p:cNvGrpSpPr>
              <a:grpSpLocks/>
            </p:cNvGrpSpPr>
            <p:nvPr userDrawn="1"/>
          </p:nvGrpSpPr>
          <p:grpSpPr bwMode="auto">
            <a:xfrm>
              <a:off x="4986" y="2752"/>
              <a:ext cx="468" cy="667"/>
              <a:chOff x="4986" y="2752"/>
              <a:chExt cx="468" cy="667"/>
            </a:xfrm>
          </p:grpSpPr>
          <p:sp>
            <p:nvSpPr>
              <p:cNvPr id="305175"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zh-CN" altLang="en-US"/>
              </a:p>
            </p:txBody>
          </p:sp>
          <p:sp>
            <p:nvSpPr>
              <p:cNvPr id="305176"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zh-CN" altLang="en-US"/>
              </a:p>
            </p:txBody>
          </p:sp>
          <p:sp>
            <p:nvSpPr>
              <p:cNvPr id="305177"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zh-CN" altLang="en-US"/>
              </a:p>
            </p:txBody>
          </p:sp>
          <p:sp>
            <p:nvSpPr>
              <p:cNvPr id="305178" name="Freeform 26"/>
              <p:cNvSpPr>
                <a:spLocks/>
              </p:cNvSpPr>
              <p:nvPr userDrawn="1"/>
            </p:nvSpPr>
            <p:spPr bwMode="auto">
              <a:xfrm rot="7320404">
                <a:off x="5363" y="2874"/>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zh-CN" altLang="en-US"/>
              </a:p>
            </p:txBody>
          </p:sp>
          <p:sp>
            <p:nvSpPr>
              <p:cNvPr id="305179" name="Freeform 27"/>
              <p:cNvSpPr>
                <a:spLocks/>
              </p:cNvSpPr>
              <p:nvPr userDrawn="1"/>
            </p:nvSpPr>
            <p:spPr bwMode="auto">
              <a:xfrm rot="7320404">
                <a:off x="5136"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zh-CN" altLang="en-US"/>
              </a:p>
            </p:txBody>
          </p:sp>
        </p:grpSp>
      </p:grpSp>
      <p:sp>
        <p:nvSpPr>
          <p:cNvPr id="305180"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endParaRPr lang="zh-CN" altLang="en-US"/>
          </a:p>
        </p:txBody>
      </p:sp>
      <p:sp>
        <p:nvSpPr>
          <p:cNvPr id="305181"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6" name="灯片编号占位符 5"/>
          <p:cNvSpPr>
            <a:spLocks noGrp="1"/>
          </p:cNvSpPr>
          <p:nvPr>
            <p:ph type="sldNum" sz="quarter" idx="12"/>
          </p:nvPr>
        </p:nvSpPr>
        <p:spPr/>
        <p:txBody>
          <a:bodyPr/>
          <a:lstStyle>
            <a:lvl1pPr>
              <a:defRPr/>
            </a:lvl1pPr>
          </a:lstStyle>
          <a:p>
            <a:fld id="{D65F8457-E0B6-4DB2-AE3A-8A397BB5FDBB}"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6" name="灯片编号占位符 5"/>
          <p:cNvSpPr>
            <a:spLocks noGrp="1"/>
          </p:cNvSpPr>
          <p:nvPr>
            <p:ph type="sldNum" sz="quarter" idx="12"/>
          </p:nvPr>
        </p:nvSpPr>
        <p:spPr/>
        <p:txBody>
          <a:bodyPr/>
          <a:lstStyle>
            <a:lvl1pPr>
              <a:defRPr/>
            </a:lvl1pPr>
          </a:lstStyle>
          <a:p>
            <a:fld id="{52CBD478-43F9-4A2F-AE09-00AB7D2302A9}"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6870700" cy="16002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828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3733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371600" y="62484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556000" y="6248400"/>
            <a:ext cx="2895600" cy="457200"/>
          </a:xfrm>
        </p:spPr>
        <p:txBody>
          <a:bodyPr/>
          <a:lstStyle>
            <a:lvl1pPr>
              <a:defRPr/>
            </a:lvl1pPr>
          </a:lstStyle>
          <a:p>
            <a:r>
              <a:rPr lang="en-US" altLang="zh-CN"/>
              <a:t>第七章  热辐射基本定律及物体的辐射特性</a:t>
            </a:r>
          </a:p>
        </p:txBody>
      </p:sp>
      <p:sp>
        <p:nvSpPr>
          <p:cNvPr id="8" name="灯片编号占位符 7"/>
          <p:cNvSpPr>
            <a:spLocks noGrp="1"/>
          </p:cNvSpPr>
          <p:nvPr>
            <p:ph type="sldNum" sz="quarter" idx="12"/>
          </p:nvPr>
        </p:nvSpPr>
        <p:spPr>
          <a:xfrm>
            <a:off x="6718300" y="6248400"/>
            <a:ext cx="1905000" cy="457200"/>
          </a:xfrm>
        </p:spPr>
        <p:txBody>
          <a:bodyPr/>
          <a:lstStyle>
            <a:lvl1pPr>
              <a:defRPr/>
            </a:lvl1pPr>
          </a:lstStyle>
          <a:p>
            <a:fld id="{CBD69699-BEFE-40E1-88C6-394A8A350DDB}"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152400"/>
            <a:ext cx="7696200" cy="5334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3716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556000" y="6248400"/>
            <a:ext cx="2895600" cy="457200"/>
          </a:xfrm>
        </p:spPr>
        <p:txBody>
          <a:bodyPr/>
          <a:lstStyle>
            <a:lvl1pPr>
              <a:defRPr/>
            </a:lvl1pPr>
          </a:lstStyle>
          <a:p>
            <a:r>
              <a:rPr lang="en-US" altLang="zh-CN"/>
              <a:t>第七章  热辐射基本定律及物体的辐射特性</a:t>
            </a:r>
          </a:p>
        </p:txBody>
      </p:sp>
      <p:sp>
        <p:nvSpPr>
          <p:cNvPr id="5" name="灯片编号占位符 4"/>
          <p:cNvSpPr>
            <a:spLocks noGrp="1"/>
          </p:cNvSpPr>
          <p:nvPr>
            <p:ph type="sldNum" sz="quarter" idx="12"/>
          </p:nvPr>
        </p:nvSpPr>
        <p:spPr>
          <a:xfrm>
            <a:off x="6718300" y="6248400"/>
            <a:ext cx="1905000" cy="457200"/>
          </a:xfrm>
        </p:spPr>
        <p:txBody>
          <a:bodyPr/>
          <a:lstStyle>
            <a:lvl1pPr>
              <a:defRPr/>
            </a:lvl1pPr>
          </a:lstStyle>
          <a:p>
            <a:fld id="{37630474-2F59-418C-9170-9939497AFD4C}"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152400"/>
            <a:ext cx="6870700" cy="16002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828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1828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3733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10100" y="3733800"/>
            <a:ext cx="3771900" cy="175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1371600" y="6248400"/>
            <a:ext cx="19050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556000" y="6248400"/>
            <a:ext cx="2895600" cy="457200"/>
          </a:xfrm>
        </p:spPr>
        <p:txBody>
          <a:bodyPr/>
          <a:lstStyle>
            <a:lvl1pPr>
              <a:defRPr/>
            </a:lvl1pPr>
          </a:lstStyle>
          <a:p>
            <a:r>
              <a:rPr lang="en-US" altLang="zh-CN"/>
              <a:t>第七章  热辐射基本定律及物体的辐射特性</a:t>
            </a:r>
          </a:p>
        </p:txBody>
      </p:sp>
      <p:sp>
        <p:nvSpPr>
          <p:cNvPr id="9" name="灯片编号占位符 8"/>
          <p:cNvSpPr>
            <a:spLocks noGrp="1"/>
          </p:cNvSpPr>
          <p:nvPr>
            <p:ph type="sldNum" sz="quarter" idx="12"/>
          </p:nvPr>
        </p:nvSpPr>
        <p:spPr>
          <a:xfrm>
            <a:off x="6718300" y="6248400"/>
            <a:ext cx="1905000" cy="457200"/>
          </a:xfrm>
        </p:spPr>
        <p:txBody>
          <a:bodyPr/>
          <a:lstStyle>
            <a:lvl1pPr>
              <a:defRPr/>
            </a:lvl1pPr>
          </a:lstStyle>
          <a:p>
            <a:fld id="{49D80D59-C5D9-407E-81F7-131D28E0D629}"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6" name="灯片编号占位符 5"/>
          <p:cNvSpPr>
            <a:spLocks noGrp="1"/>
          </p:cNvSpPr>
          <p:nvPr>
            <p:ph type="sldNum" sz="quarter" idx="12"/>
          </p:nvPr>
        </p:nvSpPr>
        <p:spPr/>
        <p:txBody>
          <a:bodyPr/>
          <a:lstStyle>
            <a:lvl1pPr>
              <a:defRPr/>
            </a:lvl1pPr>
          </a:lstStyle>
          <a:p>
            <a:fld id="{14530F48-65EC-4AA1-8482-C0A708AC057C}"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6" name="灯片编号占位符 5"/>
          <p:cNvSpPr>
            <a:spLocks noGrp="1"/>
          </p:cNvSpPr>
          <p:nvPr>
            <p:ph type="sldNum" sz="quarter" idx="12"/>
          </p:nvPr>
        </p:nvSpPr>
        <p:spPr/>
        <p:txBody>
          <a:bodyPr/>
          <a:lstStyle>
            <a:lvl1pPr>
              <a:defRPr/>
            </a:lvl1pPr>
          </a:lstStyle>
          <a:p>
            <a:fld id="{0E4105A7-8629-4FC7-82F9-6C400DE2813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7" name="灯片编号占位符 6"/>
          <p:cNvSpPr>
            <a:spLocks noGrp="1"/>
          </p:cNvSpPr>
          <p:nvPr>
            <p:ph type="sldNum" sz="quarter" idx="12"/>
          </p:nvPr>
        </p:nvSpPr>
        <p:spPr/>
        <p:txBody>
          <a:bodyPr/>
          <a:lstStyle>
            <a:lvl1pPr>
              <a:defRPr/>
            </a:lvl1pPr>
          </a:lstStyle>
          <a:p>
            <a:fld id="{95251FE3-BDF2-46AA-BE28-6349F395CCFD}"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9" name="灯片编号占位符 8"/>
          <p:cNvSpPr>
            <a:spLocks noGrp="1"/>
          </p:cNvSpPr>
          <p:nvPr>
            <p:ph type="sldNum" sz="quarter" idx="12"/>
          </p:nvPr>
        </p:nvSpPr>
        <p:spPr/>
        <p:txBody>
          <a:bodyPr/>
          <a:lstStyle>
            <a:lvl1pPr>
              <a:defRPr/>
            </a:lvl1pPr>
          </a:lstStyle>
          <a:p>
            <a:fld id="{D3FDE206-FE2E-4AF5-993D-5004FA85E2F9}"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5" name="灯片编号占位符 4"/>
          <p:cNvSpPr>
            <a:spLocks noGrp="1"/>
          </p:cNvSpPr>
          <p:nvPr>
            <p:ph type="sldNum" sz="quarter" idx="12"/>
          </p:nvPr>
        </p:nvSpPr>
        <p:spPr/>
        <p:txBody>
          <a:bodyPr/>
          <a:lstStyle>
            <a:lvl1pPr>
              <a:defRPr/>
            </a:lvl1pPr>
          </a:lstStyle>
          <a:p>
            <a:fld id="{3F008EB5-DAB0-4D13-9496-6B559AA440C9}"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4" name="灯片编号占位符 3"/>
          <p:cNvSpPr>
            <a:spLocks noGrp="1"/>
          </p:cNvSpPr>
          <p:nvPr>
            <p:ph type="sldNum" sz="quarter" idx="12"/>
          </p:nvPr>
        </p:nvSpPr>
        <p:spPr/>
        <p:txBody>
          <a:bodyPr/>
          <a:lstStyle>
            <a:lvl1pPr>
              <a:defRPr/>
            </a:lvl1pPr>
          </a:lstStyle>
          <a:p>
            <a:fld id="{56492D1F-2F9D-4F5C-980A-093C271AB71C}"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7" name="灯片编号占位符 6"/>
          <p:cNvSpPr>
            <a:spLocks noGrp="1"/>
          </p:cNvSpPr>
          <p:nvPr>
            <p:ph type="sldNum" sz="quarter" idx="12"/>
          </p:nvPr>
        </p:nvSpPr>
        <p:spPr/>
        <p:txBody>
          <a:bodyPr/>
          <a:lstStyle>
            <a:lvl1pPr>
              <a:defRPr/>
            </a:lvl1pPr>
          </a:lstStyle>
          <a:p>
            <a:fld id="{0C7ABBED-B9F0-4265-817F-B2F9D7B1FBE9}"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en-US" altLang="zh-CN"/>
              <a:t>第七章  热辐射基本定律及物体的辐射特性</a:t>
            </a:r>
          </a:p>
        </p:txBody>
      </p:sp>
      <p:sp>
        <p:nvSpPr>
          <p:cNvPr id="7" name="灯片编号占位符 6"/>
          <p:cNvSpPr>
            <a:spLocks noGrp="1"/>
          </p:cNvSpPr>
          <p:nvPr>
            <p:ph type="sldNum" sz="quarter" idx="12"/>
          </p:nvPr>
        </p:nvSpPr>
        <p:spPr/>
        <p:txBody>
          <a:bodyPr/>
          <a:lstStyle>
            <a:lvl1pPr>
              <a:defRPr/>
            </a:lvl1pPr>
          </a:lstStyle>
          <a:p>
            <a:fld id="{BBA67CA3-D0CD-4B53-B944-2FBA9F0574D4}"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endParaRPr lang="zh-CN" altLang="en-US"/>
          </a:p>
        </p:txBody>
      </p:sp>
      <p:sp>
        <p:nvSpPr>
          <p:cNvPr id="304131" name="Rectangle 3"/>
          <p:cNvSpPr>
            <a:spLocks noGrp="1" noChangeArrowheads="1"/>
          </p:cNvSpPr>
          <p:nvPr>
            <p:ph type="title"/>
          </p:nvPr>
        </p:nvSpPr>
        <p:spPr bwMode="auto">
          <a:xfrm>
            <a:off x="685800" y="152400"/>
            <a:ext cx="68707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4132" name="Rectangle 4"/>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4133"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endParaRPr lang="en-US" altLang="zh-CN"/>
          </a:p>
        </p:txBody>
      </p:sp>
      <p:sp>
        <p:nvSpPr>
          <p:cNvPr id="304134"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r>
              <a:rPr lang="en-US" altLang="zh-CN"/>
              <a:t>第七章  热辐射基本定律及物体的辐射特性</a:t>
            </a:r>
          </a:p>
        </p:txBody>
      </p:sp>
      <p:sp>
        <p:nvSpPr>
          <p:cNvPr id="304135"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atin typeface="+mn-lt"/>
              </a:defRPr>
            </a:lvl1pPr>
          </a:lstStyle>
          <a:p>
            <a:fld id="{0E2C1A85-C16C-448B-B3E0-9A0F8FF9B6ED}" type="slidenum">
              <a:rPr lang="en-US" altLang="zh-CN"/>
              <a:pPr/>
              <a:t>‹#›</a:t>
            </a:fld>
            <a:endParaRPr lang="en-US" altLang="zh-CN"/>
          </a:p>
        </p:txBody>
      </p:sp>
      <p:sp>
        <p:nvSpPr>
          <p:cNvPr id="304136"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endParaRPr lang="zh-CN" altLang="en-US"/>
          </a:p>
        </p:txBody>
      </p:sp>
      <p:sp>
        <p:nvSpPr>
          <p:cNvPr id="304137"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endParaRPr lang="zh-CN" altLang="en-US"/>
          </a:p>
        </p:txBody>
      </p:sp>
      <p:grpSp>
        <p:nvGrpSpPr>
          <p:cNvPr id="304138" name="Group 10"/>
          <p:cNvGrpSpPr>
            <a:grpSpLocks/>
          </p:cNvGrpSpPr>
          <p:nvPr/>
        </p:nvGrpSpPr>
        <p:grpSpPr bwMode="auto">
          <a:xfrm>
            <a:off x="7938" y="5540375"/>
            <a:ext cx="1784350" cy="1246188"/>
            <a:chOff x="5" y="3490"/>
            <a:chExt cx="1124" cy="785"/>
          </a:xfrm>
        </p:grpSpPr>
        <p:sp>
          <p:nvSpPr>
            <p:cNvPr id="304139"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endParaRPr lang="zh-CN" altLang="en-US"/>
            </a:p>
          </p:txBody>
        </p:sp>
        <p:sp>
          <p:nvSpPr>
            <p:cNvPr id="304140"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endParaRPr lang="zh-CN" altLang="en-US"/>
            </a:p>
          </p:txBody>
        </p:sp>
        <p:sp>
          <p:nvSpPr>
            <p:cNvPr id="304141"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zh-CN" altLang="en-US"/>
            </a:p>
          </p:txBody>
        </p:sp>
        <p:sp>
          <p:nvSpPr>
            <p:cNvPr id="304142"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zh-CN" altLang="en-US"/>
            </a:p>
          </p:txBody>
        </p:sp>
        <p:sp>
          <p:nvSpPr>
            <p:cNvPr id="304143"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endParaRPr lang="zh-CN" altLang="en-US"/>
            </a:p>
          </p:txBody>
        </p:sp>
        <p:sp>
          <p:nvSpPr>
            <p:cNvPr id="304144"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endParaRPr lang="zh-CN" altLang="en-US"/>
            </a:p>
          </p:txBody>
        </p:sp>
        <p:sp>
          <p:nvSpPr>
            <p:cNvPr id="304145"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endParaRPr lang="zh-CN" altLang="en-US"/>
            </a:p>
          </p:txBody>
        </p:sp>
        <p:sp>
          <p:nvSpPr>
            <p:cNvPr id="304146"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endParaRPr lang="zh-CN" altLang="en-US"/>
            </a:p>
          </p:txBody>
        </p:sp>
        <p:sp>
          <p:nvSpPr>
            <p:cNvPr id="304147"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endParaRPr lang="zh-CN" altLang="en-US"/>
            </a:p>
          </p:txBody>
        </p:sp>
        <p:grpSp>
          <p:nvGrpSpPr>
            <p:cNvPr id="304148" name="Group 20"/>
            <p:cNvGrpSpPr>
              <a:grpSpLocks/>
            </p:cNvGrpSpPr>
            <p:nvPr userDrawn="1"/>
          </p:nvGrpSpPr>
          <p:grpSpPr bwMode="auto">
            <a:xfrm>
              <a:off x="5" y="3490"/>
              <a:ext cx="1124" cy="780"/>
              <a:chOff x="5" y="3490"/>
              <a:chExt cx="1124" cy="780"/>
            </a:xfrm>
          </p:grpSpPr>
          <p:grpSp>
            <p:nvGrpSpPr>
              <p:cNvPr id="304149" name="Group 21"/>
              <p:cNvGrpSpPr>
                <a:grpSpLocks/>
              </p:cNvGrpSpPr>
              <p:nvPr userDrawn="1"/>
            </p:nvGrpSpPr>
            <p:grpSpPr bwMode="auto">
              <a:xfrm>
                <a:off x="499" y="3562"/>
                <a:ext cx="548" cy="708"/>
                <a:chOff x="499" y="3562"/>
                <a:chExt cx="548" cy="708"/>
              </a:xfrm>
            </p:grpSpPr>
            <p:sp>
              <p:nvSpPr>
                <p:cNvPr id="304150"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endParaRPr lang="zh-CN" altLang="en-US"/>
                </a:p>
              </p:txBody>
            </p:sp>
            <p:sp>
              <p:nvSpPr>
                <p:cNvPr id="304151"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endParaRPr lang="zh-CN" altLang="en-US"/>
                </a:p>
              </p:txBody>
            </p:sp>
            <p:sp>
              <p:nvSpPr>
                <p:cNvPr id="304152"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endParaRPr lang="zh-CN" altLang="en-US"/>
                </a:p>
              </p:txBody>
            </p:sp>
          </p:grpSp>
          <p:sp>
            <p:nvSpPr>
              <p:cNvPr id="304153"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zh-CN" altLang="en-US"/>
              </a:p>
            </p:txBody>
          </p:sp>
          <p:sp>
            <p:nvSpPr>
              <p:cNvPr id="304154"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zh-CN" altLang="en-US"/>
              </a:p>
            </p:txBody>
          </p:sp>
          <p:sp>
            <p:nvSpPr>
              <p:cNvPr id="304155"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endParaRPr lang="zh-CN" altLang="en-US"/>
              </a:p>
            </p:txBody>
          </p:sp>
          <p:grpSp>
            <p:nvGrpSpPr>
              <p:cNvPr id="304156" name="Group 28"/>
              <p:cNvGrpSpPr>
                <a:grpSpLocks/>
              </p:cNvGrpSpPr>
              <p:nvPr userDrawn="1"/>
            </p:nvGrpSpPr>
            <p:grpSpPr bwMode="auto">
              <a:xfrm>
                <a:off x="5" y="3490"/>
                <a:ext cx="1124" cy="678"/>
                <a:chOff x="5" y="3490"/>
                <a:chExt cx="1124" cy="678"/>
              </a:xfrm>
            </p:grpSpPr>
            <p:sp>
              <p:nvSpPr>
                <p:cNvPr id="304157"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zh-CN" altLang="en-US"/>
                </a:p>
              </p:txBody>
            </p:sp>
            <p:sp>
              <p:nvSpPr>
                <p:cNvPr id="304158"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zh-CN" altLang="en-US"/>
                </a:p>
              </p:txBody>
            </p:sp>
            <p:sp>
              <p:nvSpPr>
                <p:cNvPr id="304159"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zh-CN" altLang="en-US"/>
                </a:p>
              </p:txBody>
            </p:sp>
            <p:sp>
              <p:nvSpPr>
                <p:cNvPr id="304160"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endParaRPr lang="zh-CN" altLang="en-US"/>
                </a:p>
              </p:txBody>
            </p:sp>
            <p:sp>
              <p:nvSpPr>
                <p:cNvPr id="304161"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endParaRPr lang="zh-CN" altLang="en-US"/>
                </a:p>
              </p:txBody>
            </p:sp>
            <p:sp>
              <p:nvSpPr>
                <p:cNvPr id="304162"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endParaRPr lang="zh-CN" altLang="en-US"/>
                </a:p>
              </p:txBody>
            </p:sp>
            <p:sp>
              <p:nvSpPr>
                <p:cNvPr id="304163"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endParaRPr lang="zh-CN" altLang="en-US"/>
                </a:p>
              </p:txBody>
            </p:sp>
            <p:sp>
              <p:nvSpPr>
                <p:cNvPr id="304164"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endParaRPr lang="zh-CN" altLang="en-US"/>
                </a:p>
              </p:txBody>
            </p:sp>
          </p:grpSp>
        </p:grpSp>
      </p:grpSp>
      <p:grpSp>
        <p:nvGrpSpPr>
          <p:cNvPr id="304165" name="Group 37"/>
          <p:cNvGrpSpPr>
            <a:grpSpLocks/>
          </p:cNvGrpSpPr>
          <p:nvPr/>
        </p:nvGrpSpPr>
        <p:grpSpPr bwMode="auto">
          <a:xfrm>
            <a:off x="8680450" y="2116138"/>
            <a:ext cx="385763" cy="4308475"/>
            <a:chOff x="5468" y="1333"/>
            <a:chExt cx="243" cy="2714"/>
          </a:xfrm>
        </p:grpSpPr>
        <p:sp>
          <p:nvSpPr>
            <p:cNvPr id="304166"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zh-CN" altLang="en-US"/>
            </a:p>
          </p:txBody>
        </p:sp>
        <p:sp>
          <p:nvSpPr>
            <p:cNvPr id="304167"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zh-CN" altLang="en-US"/>
            </a:p>
          </p:txBody>
        </p:sp>
      </p:grpSp>
      <p:grpSp>
        <p:nvGrpSpPr>
          <p:cNvPr id="304168" name="Group 40"/>
          <p:cNvGrpSpPr>
            <a:grpSpLocks/>
          </p:cNvGrpSpPr>
          <p:nvPr/>
        </p:nvGrpSpPr>
        <p:grpSpPr bwMode="auto">
          <a:xfrm>
            <a:off x="7318375" y="90488"/>
            <a:ext cx="2133600" cy="1911350"/>
            <a:chOff x="4610" y="57"/>
            <a:chExt cx="1344" cy="1204"/>
          </a:xfrm>
        </p:grpSpPr>
        <p:grpSp>
          <p:nvGrpSpPr>
            <p:cNvPr id="304169" name="Group 41"/>
            <p:cNvGrpSpPr>
              <a:grpSpLocks/>
            </p:cNvGrpSpPr>
            <p:nvPr userDrawn="1"/>
          </p:nvGrpSpPr>
          <p:grpSpPr bwMode="auto">
            <a:xfrm>
              <a:off x="4610" y="57"/>
              <a:ext cx="1344" cy="1204"/>
              <a:chOff x="4610" y="57"/>
              <a:chExt cx="1344" cy="1204"/>
            </a:xfrm>
          </p:grpSpPr>
          <p:sp>
            <p:nvSpPr>
              <p:cNvPr id="304170"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endParaRPr lang="zh-CN" altLang="en-US"/>
              </a:p>
            </p:txBody>
          </p:sp>
          <p:grpSp>
            <p:nvGrpSpPr>
              <p:cNvPr id="304171" name="Group 43"/>
              <p:cNvGrpSpPr>
                <a:grpSpLocks/>
              </p:cNvGrpSpPr>
              <p:nvPr userDrawn="1"/>
            </p:nvGrpSpPr>
            <p:grpSpPr bwMode="auto">
              <a:xfrm>
                <a:off x="4610" y="57"/>
                <a:ext cx="1344" cy="985"/>
                <a:chOff x="4610" y="57"/>
                <a:chExt cx="1344" cy="985"/>
              </a:xfrm>
            </p:grpSpPr>
            <p:sp>
              <p:nvSpPr>
                <p:cNvPr id="304172"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endParaRPr lang="zh-CN" altLang="en-US"/>
                </a:p>
              </p:txBody>
            </p:sp>
            <p:sp>
              <p:nvSpPr>
                <p:cNvPr id="304173" name="Freeform 45"/>
                <p:cNvSpPr>
                  <a:spLocks/>
                </p:cNvSpPr>
                <p:nvPr userDrawn="1"/>
              </p:nvSpPr>
              <p:spPr bwMode="auto">
                <a:xfrm rot="-3172564">
                  <a:off x="5048" y="332"/>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endParaRPr lang="zh-CN" altLang="en-US"/>
                </a:p>
              </p:txBody>
            </p:sp>
            <p:sp>
              <p:nvSpPr>
                <p:cNvPr id="304174" name="Freeform 46"/>
                <p:cNvSpPr>
                  <a:spLocks/>
                </p:cNvSpPr>
                <p:nvPr userDrawn="1"/>
              </p:nvSpPr>
              <p:spPr bwMode="auto">
                <a:xfrm rot="-3172564">
                  <a:off x="4858" y="182"/>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endParaRPr lang="zh-CN" altLang="en-US"/>
                </a:p>
              </p:txBody>
            </p:sp>
            <p:sp>
              <p:nvSpPr>
                <p:cNvPr id="304175"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endParaRPr lang="zh-CN" altLang="en-US"/>
                </a:p>
              </p:txBody>
            </p:sp>
            <p:sp>
              <p:nvSpPr>
                <p:cNvPr id="304176" name="Freeform 48"/>
                <p:cNvSpPr>
                  <a:spLocks/>
                </p:cNvSpPr>
                <p:nvPr userDrawn="1"/>
              </p:nvSpPr>
              <p:spPr bwMode="auto">
                <a:xfrm rot="-3172564">
                  <a:off x="5297" y="897"/>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endParaRPr lang="zh-CN" altLang="en-US"/>
                </a:p>
              </p:txBody>
            </p:sp>
            <p:sp>
              <p:nvSpPr>
                <p:cNvPr id="304177" name="Freeform 49"/>
                <p:cNvSpPr>
                  <a:spLocks/>
                </p:cNvSpPr>
                <p:nvPr userDrawn="1"/>
              </p:nvSpPr>
              <p:spPr bwMode="auto">
                <a:xfrm rot="-3172564">
                  <a:off x="5253" y="806"/>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endParaRPr lang="zh-CN" altLang="en-US"/>
                </a:p>
              </p:txBody>
            </p:sp>
            <p:sp>
              <p:nvSpPr>
                <p:cNvPr id="304178"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endParaRPr lang="zh-CN" altLang="en-US"/>
                </a:p>
              </p:txBody>
            </p:sp>
            <p:sp>
              <p:nvSpPr>
                <p:cNvPr id="304179" name="Freeform 51"/>
                <p:cNvSpPr>
                  <a:spLocks/>
                </p:cNvSpPr>
                <p:nvPr userDrawn="1"/>
              </p:nvSpPr>
              <p:spPr bwMode="auto">
                <a:xfrm rot="-3172564">
                  <a:off x="4948" y="142"/>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endParaRPr lang="zh-CN" altLang="en-US"/>
                </a:p>
              </p:txBody>
            </p:sp>
          </p:grpSp>
        </p:grpSp>
        <p:sp>
          <p:nvSpPr>
            <p:cNvPr id="304180"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dt="0"/>
  <p:txStyles>
    <p:titleStyle>
      <a:lvl1pPr algn="ctr" rtl="0" fontAlgn="base">
        <a:spcBef>
          <a:spcPct val="0"/>
        </a:spcBef>
        <a:spcAft>
          <a:spcPct val="0"/>
        </a:spcAft>
        <a:defRPr sz="4400">
          <a:solidFill>
            <a:schemeClr val="tx1"/>
          </a:solidFill>
          <a:latin typeface="+mj-lt"/>
          <a:ea typeface="+mj-ea"/>
          <a:cs typeface="+mj-cs"/>
        </a:defRPr>
      </a:lvl1pPr>
      <a:lvl2pPr algn="ctr" rtl="0" fontAlgn="base">
        <a:spcBef>
          <a:spcPct val="0"/>
        </a:spcBef>
        <a:spcAft>
          <a:spcPct val="0"/>
        </a:spcAft>
        <a:defRPr sz="4400">
          <a:solidFill>
            <a:schemeClr val="tx1"/>
          </a:solidFill>
          <a:latin typeface="Comic Sans MS" pitchFamily="66" charset="0"/>
          <a:ea typeface="宋体" pitchFamily="2" charset="-122"/>
        </a:defRPr>
      </a:lvl2pPr>
      <a:lvl3pPr algn="ctr" rtl="0" fontAlgn="base">
        <a:spcBef>
          <a:spcPct val="0"/>
        </a:spcBef>
        <a:spcAft>
          <a:spcPct val="0"/>
        </a:spcAft>
        <a:defRPr sz="4400">
          <a:solidFill>
            <a:schemeClr val="tx1"/>
          </a:solidFill>
          <a:latin typeface="Comic Sans MS" pitchFamily="66" charset="0"/>
          <a:ea typeface="宋体" pitchFamily="2" charset="-122"/>
        </a:defRPr>
      </a:lvl3pPr>
      <a:lvl4pPr algn="ctr" rtl="0" fontAlgn="base">
        <a:spcBef>
          <a:spcPct val="0"/>
        </a:spcBef>
        <a:spcAft>
          <a:spcPct val="0"/>
        </a:spcAft>
        <a:defRPr sz="4400">
          <a:solidFill>
            <a:schemeClr val="tx1"/>
          </a:solidFill>
          <a:latin typeface="Comic Sans MS" pitchFamily="66" charset="0"/>
          <a:ea typeface="宋体" pitchFamily="2" charset="-122"/>
        </a:defRPr>
      </a:lvl4pPr>
      <a:lvl5pPr algn="ctr" rtl="0" fontAlgn="base">
        <a:spcBef>
          <a:spcPct val="0"/>
        </a:spcBef>
        <a:spcAft>
          <a:spcPct val="0"/>
        </a:spcAft>
        <a:defRPr sz="4400">
          <a:solidFill>
            <a:schemeClr val="tx1"/>
          </a:solidFill>
          <a:latin typeface="Comic Sans MS" pitchFamily="66" charset="0"/>
          <a:ea typeface="宋体" pitchFamily="2" charset="-122"/>
        </a:defRPr>
      </a:lvl5pPr>
      <a:lvl6pPr marL="457200" algn="ctr" rtl="0" fontAlgn="base">
        <a:spcBef>
          <a:spcPct val="0"/>
        </a:spcBef>
        <a:spcAft>
          <a:spcPct val="0"/>
        </a:spcAft>
        <a:defRPr sz="4400">
          <a:solidFill>
            <a:schemeClr val="tx1"/>
          </a:solidFill>
          <a:latin typeface="Comic Sans MS" pitchFamily="66" charset="0"/>
          <a:ea typeface="宋体" pitchFamily="2" charset="-122"/>
        </a:defRPr>
      </a:lvl6pPr>
      <a:lvl7pPr marL="914400" algn="ctr" rtl="0" fontAlgn="base">
        <a:spcBef>
          <a:spcPct val="0"/>
        </a:spcBef>
        <a:spcAft>
          <a:spcPct val="0"/>
        </a:spcAft>
        <a:defRPr sz="4400">
          <a:solidFill>
            <a:schemeClr val="tx1"/>
          </a:solidFill>
          <a:latin typeface="Comic Sans MS" pitchFamily="66" charset="0"/>
          <a:ea typeface="宋体" pitchFamily="2" charset="-122"/>
        </a:defRPr>
      </a:lvl7pPr>
      <a:lvl8pPr marL="1371600" algn="ctr" rtl="0" fontAlgn="base">
        <a:spcBef>
          <a:spcPct val="0"/>
        </a:spcBef>
        <a:spcAft>
          <a:spcPct val="0"/>
        </a:spcAft>
        <a:defRPr sz="4400">
          <a:solidFill>
            <a:schemeClr val="tx1"/>
          </a:solidFill>
          <a:latin typeface="Comic Sans MS" pitchFamily="66" charset="0"/>
          <a:ea typeface="宋体" pitchFamily="2" charset="-122"/>
        </a:defRPr>
      </a:lvl8pPr>
      <a:lvl9pPr marL="1828800" algn="ctr" rtl="0" fontAlgn="base">
        <a:spcBef>
          <a:spcPct val="0"/>
        </a:spcBef>
        <a:spcAft>
          <a:spcPct val="0"/>
        </a:spcAft>
        <a:defRPr sz="4400">
          <a:solidFill>
            <a:schemeClr val="tx1"/>
          </a:solidFill>
          <a:latin typeface="Comic Sans MS" pitchFamily="66"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oleObject" Target="../embeddings/oleObject13.bin"/></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oleObject" Target="../embeddings/oleObject15.bin"/><Relationship Id="rId4" Type="http://schemas.openxmlformats.org/officeDocument/2006/relationships/image" Target="../media/image25.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4.xml"/><Relationship Id="rId1" Type="http://schemas.openxmlformats.org/officeDocument/2006/relationships/vmlDrawing" Target="../drawings/vmlDrawing12.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46.jpeg"/></Relationships>
</file>

<file path=ppt/slides/_rels/slide2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30.bin"/></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5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oleObject" Target="../embeddings/oleObject34.bin"/><Relationship Id="rId4"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8.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61.jpeg"/><Relationship Id="rId4" Type="http://schemas.openxmlformats.org/officeDocument/2006/relationships/oleObject" Target="../embeddings/oleObject3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71.jpeg"/><Relationship Id="rId4"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3" Type="http://schemas.openxmlformats.org/officeDocument/2006/relationships/image" Target="../media/image74.jpeg"/><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54.bin"/><Relationship Id="rId4" Type="http://schemas.openxmlformats.org/officeDocument/2006/relationships/image" Target="../media/image77.jpe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79.jpe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 Id="rId9" Type="http://schemas.openxmlformats.org/officeDocument/2006/relationships/image" Target="../media/image10.jpe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5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3.jpeg"/><Relationship Id="rId4" Type="http://schemas.openxmlformats.org/officeDocument/2006/relationships/oleObject" Target="../embeddings/oleObject5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3.xml"/><Relationship Id="rId7" Type="http://schemas.openxmlformats.org/officeDocument/2006/relationships/image" Target="../media/image58.jpeg"/><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oleObject" Target="../embeddings/oleObject59.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oleObject" Target="../embeddings/oleObject67.bin"/><Relationship Id="rId4" Type="http://schemas.openxmlformats.org/officeDocument/2006/relationships/image" Target="../media/image92.jpe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6.bin"/><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7.bin"/><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oleObject" Target="../embeddings/oleObject82.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2.bin"/><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 Id="rId9" Type="http://schemas.openxmlformats.org/officeDocument/2006/relationships/oleObject" Target="../embeddings/oleObject94.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slide" Target="slide76.xml"/><Relationship Id="rId7" Type="http://schemas.openxmlformats.org/officeDocument/2006/relationships/oleObject" Target="../embeddings/oleObject98.bin"/><Relationship Id="rId12" Type="http://schemas.openxmlformats.org/officeDocument/2006/relationships/oleObject" Target="../embeddings/oleObject103.bin"/><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oleObject" Target="../embeddings/oleObject97.bin"/><Relationship Id="rId11" Type="http://schemas.openxmlformats.org/officeDocument/2006/relationships/oleObject" Target="../embeddings/oleObject102.bin"/><Relationship Id="rId5" Type="http://schemas.openxmlformats.org/officeDocument/2006/relationships/oleObject" Target="../embeddings/oleObject96.bin"/><Relationship Id="rId10" Type="http://schemas.openxmlformats.org/officeDocument/2006/relationships/oleObject" Target="../embeddings/oleObject101.bin"/><Relationship Id="rId4" Type="http://schemas.openxmlformats.org/officeDocument/2006/relationships/oleObject" Target="../embeddings/oleObject95.bin"/><Relationship Id="rId9" Type="http://schemas.openxmlformats.org/officeDocument/2006/relationships/oleObject" Target="../embeddings/oleObject100.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oleObject" Target="../embeddings/oleObject105.bin"/></Relationships>
</file>

<file path=ppt/slides/_rels/slide63.xml.rels><?xml version="1.0" encoding="UTF-8" standalone="yes"?>
<Relationships xmlns="http://schemas.openxmlformats.org/package/2006/relationships"><Relationship Id="rId3" Type="http://schemas.openxmlformats.org/officeDocument/2006/relationships/image" Target="../media/image127.jpeg"/><Relationship Id="rId2" Type="http://schemas.openxmlformats.org/officeDocument/2006/relationships/image" Target="../media/image12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1.vml"/><Relationship Id="rId4" Type="http://schemas.openxmlformats.org/officeDocument/2006/relationships/image" Target="../media/image129.jpe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13.xml"/><Relationship Id="rId1" Type="http://schemas.openxmlformats.org/officeDocument/2006/relationships/vmlDrawing" Target="../drawings/vmlDrawing42.v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7.xml"/><Relationship Id="rId1" Type="http://schemas.openxmlformats.org/officeDocument/2006/relationships/vmlDrawing" Target="../drawings/vmlDrawing43.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oleObject" Target="../embeddings/oleObject10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37.jpeg"/></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45.vml"/><Relationship Id="rId4" Type="http://schemas.openxmlformats.org/officeDocument/2006/relationships/oleObject" Target="../embeddings/oleObject114.bin"/></Relationships>
</file>

<file path=ppt/slides/_rels/slide72.xml.rels><?xml version="1.0" encoding="UTF-8" standalone="yes"?>
<Relationships xmlns="http://schemas.openxmlformats.org/package/2006/relationships"><Relationship Id="rId3" Type="http://schemas.openxmlformats.org/officeDocument/2006/relationships/image" Target="../media/image141.jpeg"/><Relationship Id="rId2" Type="http://schemas.openxmlformats.org/officeDocument/2006/relationships/image" Target="../media/image1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46.vml"/><Relationship Id="rId6" Type="http://schemas.openxmlformats.org/officeDocument/2006/relationships/oleObject" Target="../embeddings/oleObject118.bin"/><Relationship Id="rId5" Type="http://schemas.openxmlformats.org/officeDocument/2006/relationships/oleObject" Target="../embeddings/oleObject117.bin"/><Relationship Id="rId4" Type="http://schemas.openxmlformats.org/officeDocument/2006/relationships/oleObject" Target="../embeddings/oleObject116.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oleObject" Target="../embeddings/oleObject126.bin"/><Relationship Id="rId4" Type="http://schemas.openxmlformats.org/officeDocument/2006/relationships/oleObject" Target="../embeddings/oleObject125.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oleObject" Target="../embeddings/oleObject130.bin"/><Relationship Id="rId5" Type="http://schemas.openxmlformats.org/officeDocument/2006/relationships/oleObject" Target="../embeddings/oleObject129.bin"/><Relationship Id="rId4" Type="http://schemas.openxmlformats.org/officeDocument/2006/relationships/oleObject" Target="../embeddings/oleObject128.bin"/></Relationships>
</file>

<file path=ppt/slides/_rels/slide77.xml.rels><?xml version="1.0" encoding="UTF-8" standalone="yes"?>
<Relationships xmlns="http://schemas.openxmlformats.org/package/2006/relationships"><Relationship Id="rId3" Type="http://schemas.openxmlformats.org/officeDocument/2006/relationships/image" Target="../media/image158.jpeg"/><Relationship Id="rId2" Type="http://schemas.openxmlformats.org/officeDocument/2006/relationships/image" Target="../media/image157.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oleObject" Target="../embeddings/oleObject136.bin"/><Relationship Id="rId3" Type="http://schemas.openxmlformats.org/officeDocument/2006/relationships/oleObject" Target="../embeddings/oleObject131.bin"/><Relationship Id="rId7" Type="http://schemas.openxmlformats.org/officeDocument/2006/relationships/oleObject" Target="../embeddings/oleObject135.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34.bin"/><Relationship Id="rId11" Type="http://schemas.openxmlformats.org/officeDocument/2006/relationships/oleObject" Target="../embeddings/oleObject139.bin"/><Relationship Id="rId5" Type="http://schemas.openxmlformats.org/officeDocument/2006/relationships/oleObject" Target="../embeddings/oleObject133.bin"/><Relationship Id="rId10" Type="http://schemas.openxmlformats.org/officeDocument/2006/relationships/oleObject" Target="../embeddings/oleObject138.bin"/><Relationship Id="rId4" Type="http://schemas.openxmlformats.org/officeDocument/2006/relationships/oleObject" Target="../embeddings/oleObject132.bin"/><Relationship Id="rId9" Type="http://schemas.openxmlformats.org/officeDocument/2006/relationships/oleObject" Target="../embeddings/oleObject137.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168.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image" Target="../media/image15.jpe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69.jpe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171.jpe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173.jpe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176.jpeg"/><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51.bin"/><Relationship Id="rId12"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oleObject" Target="../embeddings/oleObject150.bin"/><Relationship Id="rId11" Type="http://schemas.openxmlformats.org/officeDocument/2006/relationships/oleObject" Target="../embeddings/oleObject155.bin"/><Relationship Id="rId5" Type="http://schemas.openxmlformats.org/officeDocument/2006/relationships/oleObject" Target="../embeddings/oleObject149.bin"/><Relationship Id="rId10" Type="http://schemas.openxmlformats.org/officeDocument/2006/relationships/oleObject" Target="../embeddings/oleObject154.bin"/><Relationship Id="rId4" Type="http://schemas.openxmlformats.org/officeDocument/2006/relationships/oleObject" Target="../embeddings/oleObject148.bin"/><Relationship Id="rId9" Type="http://schemas.openxmlformats.org/officeDocument/2006/relationships/oleObject" Target="../embeddings/oleObject153.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57.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18.jpeg"/><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95288" y="1989138"/>
            <a:ext cx="8132762" cy="1800225"/>
          </a:xfrm>
        </p:spPr>
        <p:txBody>
          <a:bodyPr/>
          <a:lstStyle/>
          <a:p>
            <a:r>
              <a:rPr lang="en-US" altLang="zh-CN" sz="4000" b="1"/>
              <a:t>   </a:t>
            </a:r>
            <a:r>
              <a:rPr lang="zh-CN" altLang="en-US" sz="4000" b="1"/>
              <a:t>第六章 热辐射及辐射换热</a:t>
            </a:r>
          </a:p>
        </p:txBody>
      </p:sp>
      <p:sp>
        <p:nvSpPr>
          <p:cNvPr id="2051" name="Rectangle 3"/>
          <p:cNvSpPr>
            <a:spLocks noGrp="1" noChangeArrowheads="1"/>
          </p:cNvSpPr>
          <p:nvPr>
            <p:ph type="subTitle" idx="1"/>
          </p:nvPr>
        </p:nvSpPr>
        <p:spPr>
          <a:xfrm>
            <a:off x="1403350" y="2060575"/>
            <a:ext cx="6400800" cy="3960813"/>
          </a:xfrm>
        </p:spPr>
        <p:txBody>
          <a:bodyPr/>
          <a:lstStyle/>
          <a:p>
            <a:pPr marL="609600" indent="-609600" algn="just"/>
            <a:endParaRPr lang="en-US" altLang="zh-CN"/>
          </a:p>
          <a:p>
            <a:pPr marL="609600" indent="-609600"/>
            <a:endParaRPr lang="en-US" altLang="zh-CN" sz="28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863600" y="3681413"/>
            <a:ext cx="7705725" cy="1114425"/>
          </a:xfrm>
          <a:prstGeom prst="rect">
            <a:avLst/>
          </a:prstGeom>
          <a:noFill/>
          <a:ln w="9525">
            <a:noFill/>
            <a:miter lim="800000"/>
            <a:headEnd/>
            <a:tailEnd/>
          </a:ln>
          <a:effectLst/>
        </p:spPr>
        <p:txBody>
          <a:bodyPr anchor="ctr">
            <a:spAutoFit/>
          </a:bodyPr>
          <a:lstStyle/>
          <a:p>
            <a:pPr algn="just" eaLnBrk="1" hangingPunct="1">
              <a:lnSpc>
                <a:spcPct val="140000"/>
              </a:lnSpc>
              <a:spcBef>
                <a:spcPct val="50000"/>
              </a:spcBef>
            </a:pPr>
            <a:r>
              <a:rPr lang="zh-CN" altLang="en-US" sz="2400" b="1"/>
              <a:t>定义：球面面积除以球半径的平方称为立体角，单位：</a:t>
            </a:r>
            <a:r>
              <a:rPr lang="en-US" altLang="zh-CN" sz="2400" b="1"/>
              <a:t>sr(</a:t>
            </a:r>
            <a:r>
              <a:rPr lang="zh-CN" altLang="en-US" sz="2400" b="1"/>
              <a:t>球面度</a:t>
            </a:r>
            <a:r>
              <a:rPr lang="en-US" altLang="zh-CN" sz="2400" b="1"/>
              <a:t>)</a:t>
            </a:r>
            <a:r>
              <a:rPr lang="zh-CN" altLang="en-US" sz="2400" b="1"/>
              <a:t>，如图</a:t>
            </a:r>
            <a:r>
              <a:rPr lang="en-US" altLang="zh-CN" sz="2400" b="1"/>
              <a:t>6.5-8</a:t>
            </a:r>
            <a:r>
              <a:rPr lang="zh-CN" altLang="en-US" sz="2400" b="1"/>
              <a:t>和</a:t>
            </a:r>
            <a:r>
              <a:rPr lang="en-US" altLang="zh-CN" sz="2400" b="1"/>
              <a:t>6.5-9</a:t>
            </a:r>
            <a:r>
              <a:rPr lang="zh-CN" altLang="en-US" sz="2400" b="1"/>
              <a:t>所示：</a:t>
            </a:r>
            <a:endParaRPr lang="zh-CN" altLang="en-US" sz="2400" b="1">
              <a:sym typeface="Symbol" pitchFamily="18" charset="2"/>
            </a:endParaRPr>
          </a:p>
        </p:txBody>
      </p:sp>
      <p:graphicFrame>
        <p:nvGraphicFramePr>
          <p:cNvPr id="142339" name="Object 3"/>
          <p:cNvGraphicFramePr>
            <a:graphicFrameLocks noChangeAspect="1"/>
          </p:cNvGraphicFramePr>
          <p:nvPr/>
        </p:nvGraphicFramePr>
        <p:xfrm>
          <a:off x="2484438" y="5121275"/>
          <a:ext cx="4140200" cy="1008063"/>
        </p:xfrm>
        <a:graphic>
          <a:graphicData uri="http://schemas.openxmlformats.org/presentationml/2006/ole">
            <p:oleObj spid="_x0000_s142339" name="公式" r:id="rId3" imgW="1117440" imgH="317160" progId="Equation.3">
              <p:embed/>
            </p:oleObj>
          </a:graphicData>
        </a:graphic>
      </p:graphicFrame>
      <p:sp>
        <p:nvSpPr>
          <p:cNvPr id="142340" name="Rectangle 4"/>
          <p:cNvSpPr>
            <a:spLocks noChangeArrowheads="1"/>
          </p:cNvSpPr>
          <p:nvPr/>
        </p:nvSpPr>
        <p:spPr bwMode="auto">
          <a:xfrm>
            <a:off x="358775" y="3213100"/>
            <a:ext cx="1565275"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en-US" altLang="zh-CN" sz="2400" b="1">
                <a:solidFill>
                  <a:srgbClr val="0000CC"/>
                </a:solidFill>
                <a:latin typeface="宋体" pitchFamily="2" charset="-122"/>
              </a:rPr>
              <a:t>(4)</a:t>
            </a:r>
            <a:r>
              <a:rPr lang="zh-CN" altLang="en-US" sz="2400" b="1">
                <a:solidFill>
                  <a:srgbClr val="0000CC"/>
                </a:solidFill>
                <a:latin typeface="宋体" pitchFamily="2" charset="-122"/>
              </a:rPr>
              <a:t>立体角</a:t>
            </a:r>
          </a:p>
        </p:txBody>
      </p:sp>
      <p:sp>
        <p:nvSpPr>
          <p:cNvPr id="142341" name="Text Box 5"/>
          <p:cNvSpPr txBox="1">
            <a:spLocks noChangeArrowheads="1"/>
          </p:cNvSpPr>
          <p:nvPr/>
        </p:nvSpPr>
        <p:spPr bwMode="auto">
          <a:xfrm>
            <a:off x="250825" y="512763"/>
            <a:ext cx="3168650" cy="1004887"/>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chemeClr val="hlink"/>
                </a:solidFill>
                <a:latin typeface="宋体" pitchFamily="2" charset="-122"/>
              </a:rPr>
              <a:t>黑体辐射函数</a:t>
            </a:r>
            <a:r>
              <a:rPr lang="en-US" altLang="zh-CN" sz="2400" b="1">
                <a:solidFill>
                  <a:schemeClr val="hlink"/>
                </a:solidFill>
                <a:latin typeface="宋体" pitchFamily="2" charset="-122"/>
              </a:rPr>
              <a:t>:</a:t>
            </a:r>
          </a:p>
          <a:p>
            <a:pPr eaLnBrk="1" hangingPunct="1">
              <a:spcBef>
                <a:spcPct val="50000"/>
              </a:spcBef>
            </a:pPr>
            <a:endParaRPr lang="en-US" altLang="zh-CN" sz="2400">
              <a:solidFill>
                <a:schemeClr val="hlink"/>
              </a:solidFill>
              <a:latin typeface="宋体" pitchFamily="2" charset="-122"/>
            </a:endParaRPr>
          </a:p>
        </p:txBody>
      </p:sp>
      <p:graphicFrame>
        <p:nvGraphicFramePr>
          <p:cNvPr id="142342" name="Object 6"/>
          <p:cNvGraphicFramePr>
            <a:graphicFrameLocks noChangeAspect="1"/>
          </p:cNvGraphicFramePr>
          <p:nvPr/>
        </p:nvGraphicFramePr>
        <p:xfrm>
          <a:off x="900113" y="1089025"/>
          <a:ext cx="7793037" cy="2024063"/>
        </p:xfrm>
        <a:graphic>
          <a:graphicData uri="http://schemas.openxmlformats.org/presentationml/2006/ole">
            <p:oleObj spid="_x0000_s142342" name="公式" r:id="rId4" imgW="3784320" imgH="9522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2987675" y="5481638"/>
            <a:ext cx="3311525"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6-8  </a:t>
            </a:r>
            <a:r>
              <a:rPr lang="zh-CN" altLang="en-US" sz="2400" b="1">
                <a:solidFill>
                  <a:srgbClr val="050507"/>
                </a:solidFill>
                <a:latin typeface="宋体" pitchFamily="2" charset="-122"/>
              </a:rPr>
              <a:t>立体角定义图</a:t>
            </a:r>
          </a:p>
        </p:txBody>
      </p:sp>
      <p:pic>
        <p:nvPicPr>
          <p:cNvPr id="27648" name="Picture 0" descr="图7-9"/>
          <p:cNvPicPr>
            <a:picLocks noChangeAspect="1" noChangeArrowheads="1"/>
          </p:cNvPicPr>
          <p:nvPr/>
        </p:nvPicPr>
        <p:blipFill>
          <a:blip r:embed="rId2">
            <a:clrChange>
              <a:clrFrom>
                <a:srgbClr val="F8FBF2"/>
              </a:clrFrom>
              <a:clrTo>
                <a:srgbClr val="F8FBF2">
                  <a:alpha val="0"/>
                </a:srgbClr>
              </a:clrTo>
            </a:clrChange>
          </a:blip>
          <a:srcRect/>
          <a:stretch>
            <a:fillRect/>
          </a:stretch>
        </p:blipFill>
        <p:spPr bwMode="auto">
          <a:xfrm>
            <a:off x="827088" y="981075"/>
            <a:ext cx="7524750" cy="431958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2484438" y="5589588"/>
            <a:ext cx="5035550"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6-9  </a:t>
            </a:r>
            <a:r>
              <a:rPr lang="zh-CN" altLang="en-US" sz="2400" b="1">
                <a:solidFill>
                  <a:srgbClr val="050507"/>
                </a:solidFill>
                <a:latin typeface="宋体" pitchFamily="2" charset="-122"/>
              </a:rPr>
              <a:t>计算微元立体角的几何关系</a:t>
            </a:r>
          </a:p>
        </p:txBody>
      </p:sp>
      <p:pic>
        <p:nvPicPr>
          <p:cNvPr id="124933" name="Picture 5" descr="图7-10"/>
          <p:cNvPicPr>
            <a:picLocks noChangeAspect="1" noChangeArrowheads="1"/>
          </p:cNvPicPr>
          <p:nvPr/>
        </p:nvPicPr>
        <p:blipFill>
          <a:blip r:embed="rId2">
            <a:clrChange>
              <a:clrFrom>
                <a:srgbClr val="F7F9F4"/>
              </a:clrFrom>
              <a:clrTo>
                <a:srgbClr val="F7F9F4">
                  <a:alpha val="0"/>
                </a:srgbClr>
              </a:clrTo>
            </a:clrChange>
          </a:blip>
          <a:srcRect l="18188" b="11127"/>
          <a:stretch>
            <a:fillRect/>
          </a:stretch>
        </p:blipFill>
        <p:spPr bwMode="auto">
          <a:xfrm>
            <a:off x="2232025" y="765175"/>
            <a:ext cx="4787900" cy="48958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10" name="Text Box 6"/>
          <p:cNvSpPr txBox="1">
            <a:spLocks noChangeArrowheads="1"/>
          </p:cNvSpPr>
          <p:nvPr/>
        </p:nvSpPr>
        <p:spPr bwMode="auto">
          <a:xfrm>
            <a:off x="503238" y="800100"/>
            <a:ext cx="8135937" cy="111442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定义：</a:t>
            </a:r>
            <a:r>
              <a:rPr lang="zh-CN" altLang="en-US" sz="2400" b="1">
                <a:latin typeface="宋体" pitchFamily="2" charset="-122"/>
                <a:sym typeface="Wingdings" pitchFamily="2" charset="2"/>
              </a:rPr>
              <a:t>单位时间内，物体在垂直发射方向的单位面积上，在单位立体角内发射的一切波长的能量，参见图</a:t>
            </a:r>
            <a:r>
              <a:rPr lang="en-US" altLang="zh-CN" sz="2400" b="1">
                <a:latin typeface="宋体" pitchFamily="2" charset="-122"/>
                <a:sym typeface="Wingdings" pitchFamily="2" charset="2"/>
              </a:rPr>
              <a:t>6.5-10</a:t>
            </a:r>
            <a:r>
              <a:rPr lang="zh-CN" altLang="en-US" sz="2400" b="1">
                <a:latin typeface="宋体" pitchFamily="2" charset="-122"/>
                <a:sym typeface="Wingdings" pitchFamily="2" charset="2"/>
              </a:rPr>
              <a:t>。 </a:t>
            </a:r>
          </a:p>
        </p:txBody>
      </p:sp>
      <p:sp>
        <p:nvSpPr>
          <p:cNvPr id="123915" name="Rectangle 11"/>
          <p:cNvSpPr>
            <a:spLocks noGrp="1" noChangeArrowheads="1"/>
          </p:cNvSpPr>
          <p:nvPr>
            <p:ph type="title"/>
          </p:nvPr>
        </p:nvSpPr>
        <p:spPr/>
        <p:txBody>
          <a:bodyPr/>
          <a:lstStyle/>
          <a:p>
            <a:r>
              <a:rPr lang="en-US" altLang="zh-CN"/>
              <a:t> </a:t>
            </a:r>
          </a:p>
        </p:txBody>
      </p:sp>
      <p:graphicFrame>
        <p:nvGraphicFramePr>
          <p:cNvPr id="123911" name="Object 7"/>
          <p:cNvGraphicFramePr>
            <a:graphicFrameLocks noChangeAspect="1"/>
          </p:cNvGraphicFramePr>
          <p:nvPr>
            <p:ph sz="half" idx="1"/>
          </p:nvPr>
        </p:nvGraphicFramePr>
        <p:xfrm>
          <a:off x="827088" y="1844675"/>
          <a:ext cx="3424237" cy="933450"/>
        </p:xfrm>
        <a:graphic>
          <a:graphicData uri="http://schemas.openxmlformats.org/presentationml/2006/ole">
            <p:oleObj spid="_x0000_s123911" name="公式" r:id="rId3" imgW="1028520" imgH="342720" progId="Equation.3">
              <p:embed/>
            </p:oleObj>
          </a:graphicData>
        </a:graphic>
      </p:graphicFrame>
      <p:pic>
        <p:nvPicPr>
          <p:cNvPr id="123914" name="Picture 10" descr="图7-11"/>
          <p:cNvPicPr>
            <a:picLocks noChangeAspect="1" noChangeArrowheads="1"/>
          </p:cNvPicPr>
          <p:nvPr>
            <p:ph sz="quarter" idx="2"/>
          </p:nvPr>
        </p:nvPicPr>
        <p:blipFill>
          <a:blip r:embed="rId4">
            <a:clrChange>
              <a:clrFrom>
                <a:srgbClr val="ECF1EA"/>
              </a:clrFrom>
              <a:clrTo>
                <a:srgbClr val="ECF1EA">
                  <a:alpha val="0"/>
                </a:srgbClr>
              </a:clrTo>
            </a:clrChange>
          </a:blip>
          <a:srcRect l="10834" b="12811"/>
          <a:stretch>
            <a:fillRect/>
          </a:stretch>
        </p:blipFill>
        <p:spPr>
          <a:xfrm>
            <a:off x="4719638" y="2251075"/>
            <a:ext cx="3600450" cy="2463800"/>
          </a:xfrm>
          <a:noFill/>
          <a:ln/>
        </p:spPr>
      </p:pic>
      <p:sp>
        <p:nvSpPr>
          <p:cNvPr id="123913" name="Rectangle 9"/>
          <p:cNvSpPr>
            <a:spLocks noChangeArrowheads="1"/>
          </p:cNvSpPr>
          <p:nvPr/>
        </p:nvSpPr>
        <p:spPr bwMode="auto">
          <a:xfrm>
            <a:off x="0" y="512763"/>
            <a:ext cx="4057650" cy="457200"/>
          </a:xfrm>
          <a:prstGeom prst="rect">
            <a:avLst/>
          </a:prstGeom>
          <a:noFill/>
          <a:ln w="9525">
            <a:noFill/>
            <a:miter lim="800000"/>
            <a:headEnd/>
            <a:tailEnd/>
          </a:ln>
          <a:effectLst/>
        </p:spPr>
        <p:txBody>
          <a:bodyPr wrap="none">
            <a:spAutoFit/>
          </a:bodyPr>
          <a:lstStyle/>
          <a:p>
            <a:pPr eaLnBrk="1" hangingPunct="1"/>
            <a:r>
              <a:rPr lang="en-US" altLang="zh-CN" sz="2400" b="1">
                <a:solidFill>
                  <a:srgbClr val="0000CC"/>
                </a:solidFill>
                <a:latin typeface="宋体" pitchFamily="2" charset="-122"/>
                <a:sym typeface="Wingdings" pitchFamily="2" charset="2"/>
              </a:rPr>
              <a:t>(5) </a:t>
            </a:r>
            <a:r>
              <a:rPr lang="zh-CN" altLang="en-US" sz="2400" b="1">
                <a:solidFill>
                  <a:srgbClr val="0000CC"/>
                </a:solidFill>
                <a:latin typeface="宋体" pitchFamily="2" charset="-122"/>
                <a:sym typeface="Wingdings" pitchFamily="2" charset="2"/>
              </a:rPr>
              <a:t>定向辐射强度</a:t>
            </a:r>
            <a:r>
              <a:rPr lang="en-US" altLang="zh-CN" sz="2400" b="1" i="1">
                <a:solidFill>
                  <a:srgbClr val="0000CC"/>
                </a:solidFill>
                <a:latin typeface="宋体" pitchFamily="2" charset="-122"/>
                <a:sym typeface="Wingdings" pitchFamily="2" charset="2"/>
              </a:rPr>
              <a:t>L</a:t>
            </a:r>
            <a:r>
              <a:rPr lang="en-US" altLang="zh-CN" sz="2400" b="1">
                <a:solidFill>
                  <a:srgbClr val="0000CC"/>
                </a:solidFill>
                <a:latin typeface="宋体" pitchFamily="2" charset="-122"/>
                <a:sym typeface="Wingdings" pitchFamily="2" charset="2"/>
              </a:rPr>
              <a:t>(</a:t>
            </a:r>
            <a:r>
              <a:rPr lang="en-US" altLang="zh-CN" sz="2400" b="1" i="1">
                <a:solidFill>
                  <a:srgbClr val="0000CC"/>
                </a:solidFill>
                <a:latin typeface="宋体" pitchFamily="2" charset="-122"/>
                <a:sym typeface="Symbol" pitchFamily="18" charset="2"/>
              </a:rPr>
              <a:t></a:t>
            </a:r>
            <a:r>
              <a:rPr lang="en-US" altLang="zh-CN" sz="2400" b="1">
                <a:solidFill>
                  <a:srgbClr val="0000CC"/>
                </a:solidFill>
                <a:latin typeface="宋体" pitchFamily="2" charset="-122"/>
                <a:sym typeface="Symbol" pitchFamily="18" charset="2"/>
              </a:rPr>
              <a:t>,</a:t>
            </a:r>
            <a:r>
              <a:rPr lang="en-US" altLang="zh-CN" sz="2400" b="1" i="1">
                <a:solidFill>
                  <a:srgbClr val="0000CC"/>
                </a:solidFill>
                <a:latin typeface="宋体" pitchFamily="2" charset="-122"/>
                <a:sym typeface="Symbol" pitchFamily="18" charset="2"/>
              </a:rPr>
              <a:t> </a:t>
            </a:r>
            <a:r>
              <a:rPr lang="en-US" altLang="zh-CN" sz="2400" b="1">
                <a:solidFill>
                  <a:srgbClr val="0000CC"/>
                </a:solidFill>
                <a:latin typeface="宋体" pitchFamily="2" charset="-122"/>
                <a:sym typeface="Wingdings" pitchFamily="2" charset="2"/>
              </a:rPr>
              <a:t>)</a:t>
            </a:r>
            <a:r>
              <a:rPr lang="zh-CN" altLang="en-US" sz="2400" b="1">
                <a:solidFill>
                  <a:srgbClr val="0000CC"/>
                </a:solidFill>
                <a:latin typeface="宋体" pitchFamily="2" charset="-122"/>
                <a:sym typeface="Wingdings" pitchFamily="2" charset="2"/>
              </a:rPr>
              <a:t>：</a:t>
            </a:r>
          </a:p>
        </p:txBody>
      </p:sp>
      <p:sp>
        <p:nvSpPr>
          <p:cNvPr id="123917" name="Text Box 13"/>
          <p:cNvSpPr txBox="1">
            <a:spLocks noChangeArrowheads="1"/>
          </p:cNvSpPr>
          <p:nvPr/>
        </p:nvSpPr>
        <p:spPr bwMode="auto">
          <a:xfrm>
            <a:off x="4895850" y="5337175"/>
            <a:ext cx="4068763" cy="1370013"/>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6-10  </a:t>
            </a:r>
            <a:r>
              <a:rPr lang="zh-CN" altLang="en-US" sz="2400" b="1">
                <a:solidFill>
                  <a:srgbClr val="050507"/>
                </a:solidFill>
                <a:latin typeface="宋体" pitchFamily="2" charset="-122"/>
              </a:rPr>
              <a:t>定向辐射强度</a:t>
            </a:r>
          </a:p>
          <a:p>
            <a:pPr algn="ctr" eaLnBrk="1" hangingPunct="1"/>
            <a:r>
              <a:rPr lang="zh-CN" altLang="en-US" sz="2400" b="1">
                <a:solidFill>
                  <a:srgbClr val="050507"/>
                </a:solidFill>
                <a:latin typeface="宋体" pitchFamily="2" charset="-122"/>
              </a:rPr>
              <a:t>        的定义图</a:t>
            </a:r>
          </a:p>
          <a:p>
            <a:pPr eaLnBrk="1" hangingPunct="1">
              <a:spcBef>
                <a:spcPct val="50000"/>
              </a:spcBef>
            </a:pPr>
            <a:endParaRPr lang="en-US" altLang="zh-CN" sz="2400">
              <a:solidFill>
                <a:srgbClr val="050507"/>
              </a:solidFill>
              <a:latin typeface="宋体" pitchFamily="2" charset="-122"/>
            </a:endParaRPr>
          </a:p>
        </p:txBody>
      </p:sp>
      <p:sp>
        <p:nvSpPr>
          <p:cNvPr id="123918" name="Text Box 14"/>
          <p:cNvSpPr txBox="1">
            <a:spLocks noChangeArrowheads="1"/>
          </p:cNvSpPr>
          <p:nvPr/>
        </p:nvSpPr>
        <p:spPr bwMode="auto">
          <a:xfrm>
            <a:off x="0" y="2528888"/>
            <a:ext cx="4681538" cy="1735137"/>
          </a:xfrm>
          <a:prstGeom prst="rect">
            <a:avLst/>
          </a:prstGeom>
          <a:noFill/>
          <a:ln w="9525">
            <a:noFill/>
            <a:miter lim="800000"/>
            <a:headEnd/>
            <a:tailEnd/>
          </a:ln>
          <a:effectLst/>
        </p:spPr>
        <p:txBody>
          <a:bodyPr>
            <a:spAutoFit/>
          </a:bodyPr>
          <a:lstStyle/>
          <a:p>
            <a:pPr eaLnBrk="1" hangingPunct="1">
              <a:lnSpc>
                <a:spcPct val="150000"/>
              </a:lnSpc>
              <a:spcBef>
                <a:spcPct val="50000"/>
              </a:spcBef>
            </a:pPr>
            <a:r>
              <a:rPr lang="en-US" altLang="zh-CN" sz="2400" b="1">
                <a:solidFill>
                  <a:srgbClr val="0000CC"/>
                </a:solidFill>
              </a:rPr>
              <a:t>(6) Lambert </a:t>
            </a:r>
            <a:r>
              <a:rPr lang="zh-CN" altLang="en-US" sz="2400" b="1">
                <a:solidFill>
                  <a:srgbClr val="0000CC"/>
                </a:solidFill>
              </a:rPr>
              <a:t>定律</a:t>
            </a:r>
            <a:r>
              <a:rPr lang="en-US" altLang="zh-CN" sz="2400" b="1">
                <a:solidFill>
                  <a:srgbClr val="0000CC"/>
                </a:solidFill>
              </a:rPr>
              <a:t>(</a:t>
            </a:r>
            <a:r>
              <a:rPr lang="zh-CN" altLang="en-US" sz="2400" b="1">
                <a:solidFill>
                  <a:srgbClr val="0000CC"/>
                </a:solidFill>
              </a:rPr>
              <a:t>黑体辐射的第</a:t>
            </a:r>
          </a:p>
          <a:p>
            <a:pPr eaLnBrk="1" hangingPunct="1">
              <a:lnSpc>
                <a:spcPct val="150000"/>
              </a:lnSpc>
            </a:pPr>
            <a:r>
              <a:rPr lang="zh-CN" altLang="en-US" sz="2400" b="1">
                <a:solidFill>
                  <a:srgbClr val="0000CC"/>
                </a:solidFill>
              </a:rPr>
              <a:t>                             三个基本定律</a:t>
            </a:r>
            <a:r>
              <a:rPr lang="en-US" altLang="zh-CN" sz="2400" b="1">
                <a:solidFill>
                  <a:srgbClr val="0000CC"/>
                </a:solidFill>
              </a:rPr>
              <a:t>)</a:t>
            </a:r>
          </a:p>
          <a:p>
            <a:pPr eaLnBrk="1" hangingPunct="1">
              <a:spcBef>
                <a:spcPct val="50000"/>
              </a:spcBef>
            </a:pPr>
            <a:endParaRPr lang="en-US" altLang="zh-CN" sz="2400"/>
          </a:p>
        </p:txBody>
      </p:sp>
      <p:graphicFrame>
        <p:nvGraphicFramePr>
          <p:cNvPr id="123919" name="Object 15"/>
          <p:cNvGraphicFramePr>
            <a:graphicFrameLocks noChangeAspect="1"/>
          </p:cNvGraphicFramePr>
          <p:nvPr>
            <p:ph sz="quarter" idx="3"/>
          </p:nvPr>
        </p:nvGraphicFramePr>
        <p:xfrm>
          <a:off x="1257300" y="3343275"/>
          <a:ext cx="2820988" cy="852488"/>
        </p:xfrm>
        <a:graphic>
          <a:graphicData uri="http://schemas.openxmlformats.org/presentationml/2006/ole">
            <p:oleObj spid="_x0000_s123919" name="公式" r:id="rId5" imgW="1041120" imgH="380880" progId="Equation.3">
              <p:embed/>
            </p:oleObj>
          </a:graphicData>
        </a:graphic>
      </p:graphicFrame>
      <p:sp>
        <p:nvSpPr>
          <p:cNvPr id="123921" name="Text Box 17"/>
          <p:cNvSpPr txBox="1">
            <a:spLocks noChangeArrowheads="1"/>
          </p:cNvSpPr>
          <p:nvPr/>
        </p:nvSpPr>
        <p:spPr bwMode="auto">
          <a:xfrm>
            <a:off x="431800" y="4329113"/>
            <a:ext cx="4787900" cy="2684462"/>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它说明黑体的定向辐射力随天顶角</a:t>
            </a:r>
            <a:r>
              <a:rPr lang="zh-CN" altLang="en-US" sz="2400" b="1" i="1">
                <a:sym typeface="Symbol" pitchFamily="18" charset="2"/>
              </a:rPr>
              <a:t></a:t>
            </a:r>
            <a:r>
              <a:rPr lang="zh-CN" altLang="en-US" sz="2400" b="1"/>
              <a:t>呈余弦规律变化，见图</a:t>
            </a:r>
            <a:r>
              <a:rPr lang="en-US" altLang="zh-CN" sz="2400" b="1"/>
              <a:t>6-11</a:t>
            </a:r>
            <a:r>
              <a:rPr lang="zh-CN" altLang="en-US" sz="2400" b="1"/>
              <a:t>，因此， </a:t>
            </a:r>
            <a:r>
              <a:rPr lang="en-US" altLang="zh-CN" sz="2400" b="1"/>
              <a:t>Lambert</a:t>
            </a:r>
            <a:r>
              <a:rPr lang="zh-CN" altLang="en-US" sz="2400" b="1"/>
              <a:t>定律也称为余弦定律。</a:t>
            </a:r>
          </a:p>
          <a:p>
            <a:pPr eaLnBrk="1" hangingPunct="1">
              <a:spcBef>
                <a:spcPct val="50000"/>
              </a:spcBef>
            </a:pP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Text Box 2"/>
          <p:cNvSpPr txBox="1">
            <a:spLocks noChangeArrowheads="1"/>
          </p:cNvSpPr>
          <p:nvPr/>
        </p:nvSpPr>
        <p:spPr bwMode="auto">
          <a:xfrm>
            <a:off x="1871663" y="5697538"/>
            <a:ext cx="4500562" cy="384175"/>
          </a:xfrm>
          <a:prstGeom prst="rect">
            <a:avLst/>
          </a:prstGeom>
          <a:noFill/>
          <a:ln w="9525">
            <a:noFill/>
            <a:miter lim="800000"/>
            <a:headEnd/>
            <a:tailEnd/>
          </a:ln>
          <a:effectLst/>
        </p:spPr>
        <p:txBody>
          <a:bodyPr>
            <a:spAutoFit/>
          </a:bodyPr>
          <a:lstStyle/>
          <a:p>
            <a:pPr algn="ctr" eaLnBrk="1" hangingPunct="1">
              <a:lnSpc>
                <a:spcPct val="80000"/>
              </a:lnSpc>
              <a:spcBef>
                <a:spcPct val="2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6-11  Lambert</a:t>
            </a:r>
            <a:r>
              <a:rPr lang="zh-CN" altLang="en-US" sz="2400" b="1">
                <a:solidFill>
                  <a:srgbClr val="050507"/>
                </a:solidFill>
                <a:latin typeface="宋体" pitchFamily="2" charset="-122"/>
              </a:rPr>
              <a:t>定律图示</a:t>
            </a:r>
          </a:p>
        </p:txBody>
      </p:sp>
      <p:pic>
        <p:nvPicPr>
          <p:cNvPr id="144387" name="Picture 3" descr="图7-12"/>
          <p:cNvPicPr>
            <a:picLocks noChangeAspect="1" noChangeArrowheads="1"/>
          </p:cNvPicPr>
          <p:nvPr/>
        </p:nvPicPr>
        <p:blipFill>
          <a:blip r:embed="rId3">
            <a:clrChange>
              <a:clrFrom>
                <a:srgbClr val="FAFBF3"/>
              </a:clrFrom>
              <a:clrTo>
                <a:srgbClr val="FAFBF3">
                  <a:alpha val="0"/>
                </a:srgbClr>
              </a:clrTo>
            </a:clrChange>
          </a:blip>
          <a:srcRect/>
          <a:stretch>
            <a:fillRect/>
          </a:stretch>
        </p:blipFill>
        <p:spPr bwMode="auto">
          <a:xfrm>
            <a:off x="1943100" y="2492375"/>
            <a:ext cx="4356100" cy="3095625"/>
          </a:xfrm>
          <a:prstGeom prst="rect">
            <a:avLst/>
          </a:prstGeom>
          <a:noFill/>
        </p:spPr>
      </p:pic>
      <p:graphicFrame>
        <p:nvGraphicFramePr>
          <p:cNvPr id="144389" name="Object 5"/>
          <p:cNvGraphicFramePr>
            <a:graphicFrameLocks noChangeAspect="1"/>
          </p:cNvGraphicFramePr>
          <p:nvPr/>
        </p:nvGraphicFramePr>
        <p:xfrm>
          <a:off x="1511300" y="1557338"/>
          <a:ext cx="4208463" cy="719137"/>
        </p:xfrm>
        <a:graphic>
          <a:graphicData uri="http://schemas.openxmlformats.org/presentationml/2006/ole">
            <p:oleObj spid="_x0000_s144389" name="Equation" r:id="rId4" imgW="1206360" imgH="228600" progId="Equation.DSMT4">
              <p:embed/>
            </p:oleObj>
          </a:graphicData>
        </a:graphic>
      </p:graphicFrame>
      <p:sp>
        <p:nvSpPr>
          <p:cNvPr id="144390" name="Text Box 6"/>
          <p:cNvSpPr txBox="1">
            <a:spLocks noChangeArrowheads="1"/>
          </p:cNvSpPr>
          <p:nvPr/>
        </p:nvSpPr>
        <p:spPr bwMode="auto">
          <a:xfrm>
            <a:off x="611188" y="765175"/>
            <a:ext cx="6697662"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沿半球方向积分上式，可获得了半球辐射强度</a:t>
            </a:r>
            <a:r>
              <a:rPr lang="en-US" altLang="zh-CN" sz="2400" b="1" i="1">
                <a:latin typeface="宋体" pitchFamily="2" charset="-122"/>
              </a:rPr>
              <a:t>E:</a:t>
            </a:r>
            <a:endParaRPr lang="en-US" altLang="zh-CN" sz="2400" b="1">
              <a:latin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358775" y="333375"/>
            <a:ext cx="8229600" cy="1143000"/>
          </a:xfrm>
          <a:prstGeom prst="rect">
            <a:avLst/>
          </a:prstGeom>
          <a:noFill/>
          <a:ln w="9525">
            <a:noFill/>
            <a:miter lim="800000"/>
            <a:headEnd/>
            <a:tailEnd/>
          </a:ln>
          <a:effectLst/>
        </p:spPr>
        <p:txBody>
          <a:bodyPr anchor="ctr"/>
          <a:lstStyle/>
          <a:p>
            <a:pPr algn="ctr" eaLnBrk="1" hangingPunct="1"/>
            <a:r>
              <a:rPr lang="en-US" altLang="zh-CN" sz="3200" b="1">
                <a:solidFill>
                  <a:srgbClr val="FF3300"/>
                </a:solidFill>
                <a:latin typeface="Comic Sans MS" pitchFamily="66" charset="0"/>
              </a:rPr>
              <a:t>§</a:t>
            </a:r>
            <a:r>
              <a:rPr lang="en-US" altLang="zh-CN" sz="3200">
                <a:latin typeface="Comic Sans MS" pitchFamily="66" charset="0"/>
              </a:rPr>
              <a:t> </a:t>
            </a:r>
            <a:r>
              <a:rPr lang="en-US" altLang="zh-CN" sz="3200" b="1">
                <a:solidFill>
                  <a:srgbClr val="FF3300"/>
                </a:solidFill>
                <a:latin typeface="Comic Sans MS" pitchFamily="66" charset="0"/>
              </a:rPr>
              <a:t>6-3  </a:t>
            </a:r>
            <a:r>
              <a:rPr lang="zh-CN" altLang="en-US" sz="3200" b="1">
                <a:solidFill>
                  <a:srgbClr val="FF3300"/>
                </a:solidFill>
                <a:latin typeface="Comic Sans MS" pitchFamily="66" charset="0"/>
              </a:rPr>
              <a:t>实际固体和液体的辐射特性</a:t>
            </a:r>
          </a:p>
        </p:txBody>
      </p:sp>
      <p:sp>
        <p:nvSpPr>
          <p:cNvPr id="168963" name="Rectangle 3"/>
          <p:cNvSpPr>
            <a:spLocks noChangeArrowheads="1"/>
          </p:cNvSpPr>
          <p:nvPr/>
        </p:nvSpPr>
        <p:spPr bwMode="auto">
          <a:xfrm>
            <a:off x="762000" y="1219200"/>
            <a:ext cx="7842250" cy="3397250"/>
          </a:xfrm>
          <a:prstGeom prst="rect">
            <a:avLst/>
          </a:prstGeom>
          <a:noFill/>
          <a:ln w="9525">
            <a:noFill/>
            <a:miter lim="800000"/>
            <a:headEnd/>
            <a:tailEnd/>
          </a:ln>
          <a:effectLst/>
        </p:spPr>
        <p:txBody>
          <a:bodyPr/>
          <a:lstStyle/>
          <a:p>
            <a:pPr marL="342900" indent="-342900" eaLnBrk="1" hangingPunct="1">
              <a:lnSpc>
                <a:spcPct val="130000"/>
              </a:lnSpc>
              <a:spcBef>
                <a:spcPct val="30000"/>
              </a:spcBef>
            </a:pPr>
            <a:r>
              <a:rPr lang="en-US" altLang="zh-CN" sz="2400" b="1">
                <a:solidFill>
                  <a:srgbClr val="FF3300"/>
                </a:solidFill>
                <a:latin typeface="Comic Sans MS" pitchFamily="66" charset="0"/>
              </a:rPr>
              <a:t>1 </a:t>
            </a:r>
            <a:r>
              <a:rPr lang="zh-CN" altLang="en-US" sz="2400" b="1">
                <a:solidFill>
                  <a:srgbClr val="FF3300"/>
                </a:solidFill>
                <a:latin typeface="Comic Sans MS" pitchFamily="66" charset="0"/>
              </a:rPr>
              <a:t>发射率</a:t>
            </a:r>
          </a:p>
          <a:p>
            <a:pPr marL="342900" indent="-342900" eaLnBrk="1" hangingPunct="1">
              <a:lnSpc>
                <a:spcPct val="130000"/>
              </a:lnSpc>
              <a:spcBef>
                <a:spcPct val="30000"/>
              </a:spcBef>
              <a:buFontTx/>
              <a:buChar char="•"/>
            </a:pPr>
            <a:r>
              <a:rPr lang="zh-CN" altLang="en-US" sz="2400" b="1">
                <a:latin typeface="Comic Sans MS" pitchFamily="66" charset="0"/>
              </a:rPr>
              <a:t>前面定义了黑体的发射特性：同温度下，黑体发射热辐射的能力最强，包括所有方向和所有波长；</a:t>
            </a:r>
          </a:p>
          <a:p>
            <a:pPr marL="342900" indent="-342900" eaLnBrk="1" hangingPunct="1">
              <a:lnSpc>
                <a:spcPct val="130000"/>
              </a:lnSpc>
              <a:spcBef>
                <a:spcPct val="30000"/>
              </a:spcBef>
              <a:buFontTx/>
              <a:buChar char="•"/>
            </a:pPr>
            <a:r>
              <a:rPr lang="zh-CN" altLang="en-US" sz="2400" b="1">
                <a:latin typeface="Comic Sans MS" pitchFamily="66" charset="0"/>
              </a:rPr>
              <a:t>真实物体表面的发射能力低于同温度下的黑体；</a:t>
            </a:r>
          </a:p>
          <a:p>
            <a:pPr marL="342900" indent="-342900" eaLnBrk="1" hangingPunct="1">
              <a:lnSpc>
                <a:spcPct val="130000"/>
              </a:lnSpc>
              <a:spcBef>
                <a:spcPct val="30000"/>
              </a:spcBef>
              <a:buFontTx/>
              <a:buChar char="•"/>
            </a:pPr>
            <a:r>
              <a:rPr lang="zh-CN" altLang="en-US" sz="2400" b="1">
                <a:latin typeface="Comic Sans MS" pitchFamily="66" charset="0"/>
              </a:rPr>
              <a:t>因此，定义了发射率</a:t>
            </a:r>
            <a:r>
              <a:rPr lang="zh-CN" altLang="en-US" sz="2400" b="1">
                <a:latin typeface="Comic Sans MS" pitchFamily="66" charset="0"/>
                <a:sym typeface="Symbol" pitchFamily="18" charset="2"/>
              </a:rPr>
              <a:t> </a:t>
            </a:r>
            <a:r>
              <a:rPr lang="en-US" altLang="zh-CN" sz="2400" b="1">
                <a:latin typeface="Comic Sans MS" pitchFamily="66" charset="0"/>
              </a:rPr>
              <a:t>(</a:t>
            </a:r>
            <a:r>
              <a:rPr lang="zh-CN" altLang="en-US" sz="2400" b="1">
                <a:latin typeface="Comic Sans MS" pitchFamily="66" charset="0"/>
              </a:rPr>
              <a:t>也称为黑度</a:t>
            </a:r>
            <a:r>
              <a:rPr lang="en-US" altLang="zh-CN" sz="2400" b="1">
                <a:latin typeface="Comic Sans MS" pitchFamily="66" charset="0"/>
              </a:rPr>
              <a:t>) </a:t>
            </a:r>
            <a:r>
              <a:rPr lang="en-US" altLang="zh-CN" sz="2400" b="1">
                <a:latin typeface="Comic Sans MS" pitchFamily="66" charset="0"/>
                <a:sym typeface="Symbol" pitchFamily="18" charset="2"/>
              </a:rPr>
              <a:t></a:t>
            </a:r>
            <a:r>
              <a:rPr lang="en-US" altLang="zh-CN" sz="2400" b="1">
                <a:latin typeface="Comic Sans MS" pitchFamily="66" charset="0"/>
              </a:rPr>
              <a:t> </a:t>
            </a:r>
            <a:r>
              <a:rPr lang="zh-CN" altLang="en-US" sz="2400" b="1">
                <a:latin typeface="Comic Sans MS" pitchFamily="66" charset="0"/>
              </a:rPr>
              <a:t>：相同温度下，实际物体的半球总辐射力与黑体半球总辐射力之比</a:t>
            </a:r>
            <a:r>
              <a:rPr lang="en-US" altLang="zh-CN" sz="2400" b="1">
                <a:latin typeface="Comic Sans MS" pitchFamily="66" charset="0"/>
              </a:rPr>
              <a:t>:</a:t>
            </a:r>
            <a:endParaRPr lang="en-US" altLang="zh-CN" sz="2400">
              <a:latin typeface="Comic Sans MS" pitchFamily="66" charset="0"/>
            </a:endParaRPr>
          </a:p>
        </p:txBody>
      </p:sp>
      <p:graphicFrame>
        <p:nvGraphicFramePr>
          <p:cNvPr id="168964" name="Object 4"/>
          <p:cNvGraphicFramePr>
            <a:graphicFrameLocks noChangeAspect="1"/>
          </p:cNvGraphicFramePr>
          <p:nvPr/>
        </p:nvGraphicFramePr>
        <p:xfrm>
          <a:off x="3059113" y="4652963"/>
          <a:ext cx="2320925" cy="1044575"/>
        </p:xfrm>
        <a:graphic>
          <a:graphicData uri="http://schemas.openxmlformats.org/presentationml/2006/ole">
            <p:oleObj spid="_x0000_s168964" name="公式" r:id="rId3" imgW="914400" imgH="431640" progId="Equation.3">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7" name="Rectangle 3"/>
          <p:cNvSpPr>
            <a:spLocks noChangeArrowheads="1"/>
          </p:cNvSpPr>
          <p:nvPr/>
        </p:nvSpPr>
        <p:spPr bwMode="auto">
          <a:xfrm>
            <a:off x="358775" y="476250"/>
            <a:ext cx="8174038" cy="863600"/>
          </a:xfrm>
          <a:prstGeom prst="rect">
            <a:avLst/>
          </a:prstGeom>
          <a:noFill/>
          <a:ln w="9525">
            <a:noFill/>
            <a:miter lim="800000"/>
            <a:headEnd/>
            <a:tailEnd/>
          </a:ln>
          <a:effectLst/>
        </p:spPr>
        <p:txBody>
          <a:bodyPr/>
          <a:lstStyle/>
          <a:p>
            <a:pPr eaLnBrk="1" hangingPunct="1">
              <a:lnSpc>
                <a:spcPct val="120000"/>
              </a:lnSpc>
              <a:spcBef>
                <a:spcPct val="20000"/>
              </a:spcBef>
            </a:pPr>
            <a:r>
              <a:rPr lang="zh-CN" altLang="en-US" sz="2400" b="1">
                <a:latin typeface="Comic Sans MS" pitchFamily="66" charset="0"/>
              </a:rPr>
              <a:t>上面公式只是针对方向和光谱平均的情况，但实际上，真实表面的发射能力是随方向和光谱变化的。</a:t>
            </a:r>
            <a:endParaRPr lang="zh-CN" altLang="en-US" sz="2400">
              <a:latin typeface="Comic Sans MS" pitchFamily="66" charset="0"/>
            </a:endParaRPr>
          </a:p>
        </p:txBody>
      </p:sp>
      <p:pic>
        <p:nvPicPr>
          <p:cNvPr id="169988" name="Picture 4" descr="Spectral emissivity"/>
          <p:cNvPicPr>
            <a:picLocks noChangeAspect="1" noChangeArrowheads="1"/>
          </p:cNvPicPr>
          <p:nvPr/>
        </p:nvPicPr>
        <p:blipFill>
          <a:blip r:embed="rId2"/>
          <a:srcRect/>
          <a:stretch>
            <a:fillRect/>
          </a:stretch>
        </p:blipFill>
        <p:spPr bwMode="auto">
          <a:xfrm>
            <a:off x="5256213" y="2205038"/>
            <a:ext cx="3708400" cy="2947987"/>
          </a:xfrm>
          <a:prstGeom prst="rect">
            <a:avLst/>
          </a:prstGeom>
          <a:noFill/>
        </p:spPr>
      </p:pic>
      <p:pic>
        <p:nvPicPr>
          <p:cNvPr id="169989" name="Picture 5" descr="Directional emissivity"/>
          <p:cNvPicPr>
            <a:picLocks noChangeAspect="1" noChangeArrowheads="1"/>
          </p:cNvPicPr>
          <p:nvPr/>
        </p:nvPicPr>
        <p:blipFill>
          <a:blip r:embed="rId3"/>
          <a:srcRect/>
          <a:stretch>
            <a:fillRect/>
          </a:stretch>
        </p:blipFill>
        <p:spPr bwMode="auto">
          <a:xfrm>
            <a:off x="323850" y="1808163"/>
            <a:ext cx="4572000" cy="3254375"/>
          </a:xfrm>
          <a:prstGeom prst="rect">
            <a:avLst/>
          </a:prstGeom>
          <a:noFill/>
        </p:spPr>
      </p:pic>
      <p:sp>
        <p:nvSpPr>
          <p:cNvPr id="169990" name="Rectangle 6"/>
          <p:cNvSpPr>
            <a:spLocks noChangeArrowheads="1"/>
          </p:cNvSpPr>
          <p:nvPr/>
        </p:nvSpPr>
        <p:spPr bwMode="auto">
          <a:xfrm>
            <a:off x="6551613" y="5445125"/>
            <a:ext cx="1609725" cy="396875"/>
          </a:xfrm>
          <a:prstGeom prst="rect">
            <a:avLst/>
          </a:prstGeom>
          <a:noFill/>
          <a:ln w="9525">
            <a:noFill/>
            <a:miter lim="800000"/>
            <a:headEnd/>
            <a:tailEnd/>
          </a:ln>
          <a:effectLst/>
        </p:spPr>
        <p:txBody>
          <a:bodyPr wrap="none">
            <a:spAutoFit/>
          </a:bodyPr>
          <a:lstStyle/>
          <a:p>
            <a:pPr eaLnBrk="1" hangingPunct="1"/>
            <a:r>
              <a:rPr lang="en-US" altLang="zh-CN" sz="2000" b="1">
                <a:solidFill>
                  <a:srgbClr val="050507"/>
                </a:solidFill>
              </a:rPr>
              <a:t>Wavelength</a:t>
            </a:r>
          </a:p>
        </p:txBody>
      </p:sp>
      <p:sp>
        <p:nvSpPr>
          <p:cNvPr id="169991" name="Rectangle 7"/>
          <p:cNvSpPr>
            <a:spLocks noChangeArrowheads="1"/>
          </p:cNvSpPr>
          <p:nvPr/>
        </p:nvSpPr>
        <p:spPr bwMode="auto">
          <a:xfrm>
            <a:off x="684213" y="5408613"/>
            <a:ext cx="3995737" cy="701675"/>
          </a:xfrm>
          <a:prstGeom prst="rect">
            <a:avLst/>
          </a:prstGeom>
          <a:noFill/>
          <a:ln w="9525">
            <a:noFill/>
            <a:miter lim="800000"/>
            <a:headEnd/>
            <a:tailEnd/>
          </a:ln>
          <a:effectLst/>
        </p:spPr>
        <p:txBody>
          <a:bodyPr>
            <a:spAutoFit/>
          </a:bodyPr>
          <a:lstStyle/>
          <a:p>
            <a:pPr algn="ctr" eaLnBrk="1" hangingPunct="1"/>
            <a:r>
              <a:rPr lang="en-US" altLang="zh-CN" sz="2000" b="1">
                <a:solidFill>
                  <a:srgbClr val="050507"/>
                </a:solidFill>
              </a:rPr>
              <a:t>Direction (angle from the surface normal)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1" name="Text Box 3"/>
          <p:cNvSpPr txBox="1">
            <a:spLocks noChangeArrowheads="1"/>
          </p:cNvSpPr>
          <p:nvPr/>
        </p:nvSpPr>
        <p:spPr bwMode="auto">
          <a:xfrm>
            <a:off x="358775" y="549275"/>
            <a:ext cx="8316913" cy="9683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400" b="1"/>
              <a:t>因此，我们需要定义</a:t>
            </a:r>
            <a:r>
              <a:rPr lang="zh-CN" altLang="en-US" sz="2400" b="1">
                <a:solidFill>
                  <a:schemeClr val="hlink"/>
                </a:solidFill>
              </a:rPr>
              <a:t>方向光谱发射率</a:t>
            </a:r>
            <a:r>
              <a:rPr lang="zh-CN" altLang="en-US" sz="2400" b="1"/>
              <a:t>，对于某一指定的方向</a:t>
            </a:r>
            <a:r>
              <a:rPr lang="en-US" altLang="zh-CN" sz="2400" b="1"/>
              <a:t>(</a:t>
            </a:r>
            <a:r>
              <a:rPr lang="en-US" altLang="zh-CN" sz="2400" b="1">
                <a:sym typeface="Symbol" pitchFamily="18" charset="2"/>
              </a:rPr>
              <a:t>, </a:t>
            </a:r>
            <a:r>
              <a:rPr lang="en-US" altLang="zh-CN" sz="2400" b="1"/>
              <a:t>) </a:t>
            </a:r>
            <a:r>
              <a:rPr lang="zh-CN" altLang="en-US" sz="2400" b="1"/>
              <a:t>和波长</a:t>
            </a:r>
            <a:r>
              <a:rPr lang="zh-CN" altLang="en-US" sz="2400" b="1">
                <a:sym typeface="Symbol" pitchFamily="18" charset="2"/>
              </a:rPr>
              <a:t></a:t>
            </a:r>
            <a:endParaRPr lang="zh-CN" altLang="zh-CN" sz="2400" b="1">
              <a:sym typeface="Symbol" pitchFamily="18" charset="2"/>
            </a:endParaRPr>
          </a:p>
        </p:txBody>
      </p:sp>
      <p:graphicFrame>
        <p:nvGraphicFramePr>
          <p:cNvPr id="171012" name="Object 4"/>
          <p:cNvGraphicFramePr>
            <a:graphicFrameLocks noChangeAspect="1"/>
          </p:cNvGraphicFramePr>
          <p:nvPr/>
        </p:nvGraphicFramePr>
        <p:xfrm>
          <a:off x="1692275" y="1628775"/>
          <a:ext cx="5472113" cy="1047750"/>
        </p:xfrm>
        <a:graphic>
          <a:graphicData uri="http://schemas.openxmlformats.org/presentationml/2006/ole">
            <p:oleObj spid="_x0000_s171012" name="公式" r:id="rId3" imgW="2387520" imgH="457200" progId="Equation.3">
              <p:embed/>
            </p:oleObj>
          </a:graphicData>
        </a:graphic>
      </p:graphicFrame>
      <p:graphicFrame>
        <p:nvGraphicFramePr>
          <p:cNvPr id="171013" name="Object 5"/>
          <p:cNvGraphicFramePr>
            <a:graphicFrameLocks noChangeAspect="1"/>
          </p:cNvGraphicFramePr>
          <p:nvPr/>
        </p:nvGraphicFramePr>
        <p:xfrm>
          <a:off x="935038" y="4221163"/>
          <a:ext cx="7085012" cy="1471612"/>
        </p:xfrm>
        <a:graphic>
          <a:graphicData uri="http://schemas.openxmlformats.org/presentationml/2006/ole">
            <p:oleObj spid="_x0000_s171013" name="公式" r:id="rId4" imgW="3060360" imgH="634680" progId="Equation.3">
              <p:embed/>
            </p:oleObj>
          </a:graphicData>
        </a:graphic>
      </p:graphicFrame>
      <p:sp>
        <p:nvSpPr>
          <p:cNvPr id="171014" name="Text Box 6"/>
          <p:cNvSpPr txBox="1">
            <a:spLocks noChangeArrowheads="1"/>
          </p:cNvSpPr>
          <p:nvPr/>
        </p:nvSpPr>
        <p:spPr bwMode="auto">
          <a:xfrm>
            <a:off x="395288" y="2889250"/>
            <a:ext cx="8316912" cy="9683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zh-CN" sz="2400" b="1">
                <a:sym typeface="Symbol" pitchFamily="18" charset="2"/>
              </a:rPr>
              <a:t>对上面公式在所有波长范围内积分，可得到方向总发射率，即</a:t>
            </a:r>
            <a:r>
              <a:rPr lang="zh-CN" altLang="en-US" sz="2400" b="1"/>
              <a:t>实际物体的定向辐射强度与黑体的定向辐射强度之比：</a:t>
            </a:r>
            <a:endParaRPr lang="zh-CN" altLang="zh-CN"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2034" name="Object 2"/>
          <p:cNvGraphicFramePr>
            <a:graphicFrameLocks noChangeAspect="1"/>
          </p:cNvGraphicFramePr>
          <p:nvPr/>
        </p:nvGraphicFramePr>
        <p:xfrm>
          <a:off x="395288" y="2781300"/>
          <a:ext cx="5400675" cy="952500"/>
        </p:xfrm>
        <a:graphic>
          <a:graphicData uri="http://schemas.openxmlformats.org/presentationml/2006/ole">
            <p:oleObj spid="_x0000_s172034" name="公式" r:id="rId3" imgW="2590560" imgH="457200" progId="Equation.3">
              <p:embed/>
            </p:oleObj>
          </a:graphicData>
        </a:graphic>
      </p:graphicFrame>
      <p:sp>
        <p:nvSpPr>
          <p:cNvPr id="172036" name="Text Box 4"/>
          <p:cNvSpPr txBox="1">
            <a:spLocks noChangeArrowheads="1"/>
          </p:cNvSpPr>
          <p:nvPr/>
        </p:nvSpPr>
        <p:spPr bwMode="auto">
          <a:xfrm>
            <a:off x="250825" y="620713"/>
            <a:ext cx="4789488" cy="18446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zh-CN" sz="2400" b="1">
                <a:sym typeface="Symbol" pitchFamily="18" charset="2"/>
              </a:rPr>
              <a:t>对于指定波长，而在方向上平均的情况，则定义了半球光谱发射率，即</a:t>
            </a:r>
            <a:r>
              <a:rPr lang="zh-CN" altLang="en-US" sz="2400" b="1"/>
              <a:t>实际物体的光谱辐射力与黑体的光谱辐射力之比</a:t>
            </a:r>
            <a:endParaRPr lang="zh-CN" altLang="zh-CN" sz="2400" b="1"/>
          </a:p>
        </p:txBody>
      </p:sp>
      <p:grpSp>
        <p:nvGrpSpPr>
          <p:cNvPr id="172037" name="Group 5"/>
          <p:cNvGrpSpPr>
            <a:grpSpLocks/>
          </p:cNvGrpSpPr>
          <p:nvPr/>
        </p:nvGrpSpPr>
        <p:grpSpPr bwMode="auto">
          <a:xfrm>
            <a:off x="5400675" y="333375"/>
            <a:ext cx="3743325" cy="2700338"/>
            <a:chOff x="2343" y="1248"/>
            <a:chExt cx="1869" cy="756"/>
          </a:xfrm>
        </p:grpSpPr>
        <p:pic>
          <p:nvPicPr>
            <p:cNvPr id="172038" name="Picture 6" descr="spectral emissivity 2"/>
            <p:cNvPicPr>
              <a:picLocks noChangeAspect="1" noChangeArrowheads="1"/>
            </p:cNvPicPr>
            <p:nvPr/>
          </p:nvPicPr>
          <p:blipFill>
            <a:blip r:embed="rId4"/>
            <a:srcRect/>
            <a:stretch>
              <a:fillRect/>
            </a:stretch>
          </p:blipFill>
          <p:spPr bwMode="auto">
            <a:xfrm>
              <a:off x="2496" y="1248"/>
              <a:ext cx="1716" cy="756"/>
            </a:xfrm>
            <a:prstGeom prst="rect">
              <a:avLst/>
            </a:prstGeom>
            <a:noFill/>
          </p:spPr>
        </p:pic>
        <p:graphicFrame>
          <p:nvGraphicFramePr>
            <p:cNvPr id="172039" name="Object 7"/>
            <p:cNvGraphicFramePr>
              <a:graphicFrameLocks noChangeAspect="1"/>
            </p:cNvGraphicFramePr>
            <p:nvPr/>
          </p:nvGraphicFramePr>
          <p:xfrm>
            <a:off x="2343" y="1440"/>
            <a:ext cx="192" cy="200"/>
          </p:xfrm>
          <a:graphic>
            <a:graphicData uri="http://schemas.openxmlformats.org/presentationml/2006/ole">
              <p:oleObj spid="_x0000_s172039" name="Equation" r:id="rId5" imgW="304560" imgH="317160" progId="Equation.3">
                <p:embed/>
              </p:oleObj>
            </a:graphicData>
          </a:graphic>
        </p:graphicFrame>
      </p:grpSp>
      <p:sp>
        <p:nvSpPr>
          <p:cNvPr id="172040" name="Text Box 8"/>
          <p:cNvSpPr txBox="1">
            <a:spLocks noChangeArrowheads="1"/>
          </p:cNvSpPr>
          <p:nvPr/>
        </p:nvSpPr>
        <p:spPr bwMode="auto">
          <a:xfrm>
            <a:off x="250825" y="3897313"/>
            <a:ext cx="6875463"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这样，前面定义的半球总发射率则可以写为：</a:t>
            </a:r>
          </a:p>
        </p:txBody>
      </p:sp>
      <p:graphicFrame>
        <p:nvGraphicFramePr>
          <p:cNvPr id="172041" name="Object 9"/>
          <p:cNvGraphicFramePr>
            <a:graphicFrameLocks noChangeAspect="1"/>
          </p:cNvGraphicFramePr>
          <p:nvPr/>
        </p:nvGraphicFramePr>
        <p:xfrm>
          <a:off x="539750" y="4437063"/>
          <a:ext cx="6448425" cy="1250950"/>
        </p:xfrm>
        <a:graphic>
          <a:graphicData uri="http://schemas.openxmlformats.org/presentationml/2006/ole">
            <p:oleObj spid="_x0000_s172041" name="公式" r:id="rId6" imgW="3276360" imgH="634680" progId="Equation.3">
              <p:embed/>
            </p:oleObj>
          </a:graphicData>
        </a:graphic>
      </p:graphicFrame>
      <p:sp>
        <p:nvSpPr>
          <p:cNvPr id="172042" name="Rectangle 10"/>
          <p:cNvSpPr>
            <a:spLocks noChangeArrowheads="1"/>
          </p:cNvSpPr>
          <p:nvPr/>
        </p:nvSpPr>
        <p:spPr bwMode="auto">
          <a:xfrm>
            <a:off x="358775" y="5697538"/>
            <a:ext cx="7092950" cy="457200"/>
          </a:xfrm>
          <a:prstGeom prst="rect">
            <a:avLst/>
          </a:prstGeom>
          <a:noFill/>
          <a:ln w="9525">
            <a:noFill/>
            <a:miter lim="800000"/>
            <a:headEnd/>
            <a:tailEnd/>
          </a:ln>
          <a:effectLst/>
        </p:spPr>
        <p:txBody>
          <a:bodyPr>
            <a:spAutoFit/>
          </a:bodyPr>
          <a:lstStyle/>
          <a:p>
            <a:pPr eaLnBrk="1" hangingPunct="1"/>
            <a:r>
              <a:rPr lang="zh-CN" altLang="en-US" sz="2400" b="1"/>
              <a:t>半球总发射率是对所有方向和所有波长下的平均</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3058" name="Object 2"/>
          <p:cNvGraphicFramePr>
            <a:graphicFrameLocks noChangeAspect="1"/>
          </p:cNvGraphicFramePr>
          <p:nvPr>
            <p:ph sz="quarter" idx="1"/>
          </p:nvPr>
        </p:nvGraphicFramePr>
        <p:xfrm>
          <a:off x="4468813" y="4508500"/>
          <a:ext cx="2760662" cy="889000"/>
        </p:xfrm>
        <a:graphic>
          <a:graphicData uri="http://schemas.openxmlformats.org/presentationml/2006/ole">
            <p:oleObj spid="_x0000_s173058" name="公式" r:id="rId3" imgW="1295280" imgH="431640" progId="Equation.3">
              <p:embed/>
            </p:oleObj>
          </a:graphicData>
        </a:graphic>
      </p:graphicFrame>
      <p:sp>
        <p:nvSpPr>
          <p:cNvPr id="173059" name="Text Box 3"/>
          <p:cNvSpPr txBox="1">
            <a:spLocks noChangeArrowheads="1"/>
          </p:cNvSpPr>
          <p:nvPr/>
        </p:nvSpPr>
        <p:spPr bwMode="auto">
          <a:xfrm>
            <a:off x="250825" y="476250"/>
            <a:ext cx="8642350" cy="16256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en-US" altLang="zh-CN" sz="2000" b="1"/>
              <a:t>        </a:t>
            </a:r>
            <a:r>
              <a:rPr lang="zh-CN" altLang="en-US" sz="2400" b="1"/>
              <a:t>对应于黑体的辐射力</a:t>
            </a:r>
            <a:r>
              <a:rPr lang="en-US" altLang="zh-CN" sz="2400" b="1" i="1"/>
              <a:t>E</a:t>
            </a:r>
            <a:r>
              <a:rPr lang="en-US" altLang="zh-CN" sz="2400" b="1" baseline="-25000"/>
              <a:t>b</a:t>
            </a:r>
            <a:r>
              <a:rPr lang="zh-CN" altLang="en-US" sz="2400" b="1"/>
              <a:t>，光谱辐射力</a:t>
            </a:r>
            <a:r>
              <a:rPr lang="en-US" altLang="zh-CN" sz="2400" b="1" i="1"/>
              <a:t>E</a:t>
            </a:r>
            <a:r>
              <a:rPr lang="en-US" altLang="zh-CN" sz="2400" b="1" baseline="-25000"/>
              <a:t>b</a:t>
            </a:r>
            <a:r>
              <a:rPr lang="en-US" altLang="zh-CN" sz="2400" b="1" baseline="-25000">
                <a:sym typeface="Symbol" pitchFamily="18" charset="2"/>
              </a:rPr>
              <a:t></a:t>
            </a:r>
            <a:r>
              <a:rPr lang="zh-CN" altLang="en-US" sz="2400" b="1">
                <a:sym typeface="Symbol" pitchFamily="18" charset="2"/>
              </a:rPr>
              <a:t>和定向辐射强度</a:t>
            </a:r>
            <a:r>
              <a:rPr lang="en-US" altLang="zh-CN" sz="2400" b="1" i="1">
                <a:sym typeface="Symbol" pitchFamily="18" charset="2"/>
              </a:rPr>
              <a:t>L</a:t>
            </a:r>
            <a:r>
              <a:rPr lang="zh-CN" altLang="en-US" sz="2400" b="1">
                <a:sym typeface="Symbol" pitchFamily="18" charset="2"/>
              </a:rPr>
              <a:t>，分别引入了三个修正系数，即，发射率</a:t>
            </a:r>
            <a:r>
              <a:rPr lang="zh-CN" altLang="en-US" sz="2400" b="1" i="1">
                <a:sym typeface="Symbol" pitchFamily="18" charset="2"/>
              </a:rPr>
              <a:t></a:t>
            </a:r>
            <a:r>
              <a:rPr lang="zh-CN" altLang="en-US" sz="2400" b="1">
                <a:sym typeface="Symbol" pitchFamily="18" charset="2"/>
              </a:rPr>
              <a:t>，光谱发射率</a:t>
            </a:r>
            <a:r>
              <a:rPr lang="zh-CN" altLang="en-US" sz="2400" b="1" i="1">
                <a:sym typeface="Symbol" pitchFamily="18" charset="2"/>
              </a:rPr>
              <a:t></a:t>
            </a:r>
            <a:r>
              <a:rPr lang="en-US" altLang="zh-CN" sz="2400" b="1">
                <a:sym typeface="Symbol" pitchFamily="18" charset="2"/>
              </a:rPr>
              <a:t>(</a:t>
            </a:r>
            <a:r>
              <a:rPr lang="en-US" altLang="zh-CN" sz="2400" b="1" i="1">
                <a:sym typeface="Symbol" pitchFamily="18" charset="2"/>
              </a:rPr>
              <a:t> </a:t>
            </a:r>
            <a:r>
              <a:rPr lang="en-US" altLang="zh-CN" sz="2400" b="1">
                <a:sym typeface="Symbol" pitchFamily="18" charset="2"/>
              </a:rPr>
              <a:t>)</a:t>
            </a:r>
            <a:r>
              <a:rPr lang="zh-CN" altLang="en-US" sz="2400" b="1">
                <a:sym typeface="Symbol" pitchFamily="18" charset="2"/>
              </a:rPr>
              <a:t>和定向发射率</a:t>
            </a:r>
            <a:r>
              <a:rPr lang="zh-CN" altLang="en-US" sz="2400" b="1" i="1">
                <a:sym typeface="Symbol" pitchFamily="18" charset="2"/>
              </a:rPr>
              <a:t></a:t>
            </a:r>
            <a:r>
              <a:rPr lang="en-US" altLang="zh-CN" sz="2400" b="1">
                <a:sym typeface="Symbol" pitchFamily="18" charset="2"/>
              </a:rPr>
              <a:t>(</a:t>
            </a:r>
            <a:r>
              <a:rPr lang="en-US" altLang="zh-CN" sz="2400" b="1" i="1">
                <a:sym typeface="Symbol" pitchFamily="18" charset="2"/>
              </a:rPr>
              <a:t> </a:t>
            </a:r>
            <a:r>
              <a:rPr lang="en-US" altLang="zh-CN" sz="2400" b="1">
                <a:sym typeface="Symbol" pitchFamily="18" charset="2"/>
              </a:rPr>
              <a:t>)</a:t>
            </a:r>
            <a:r>
              <a:rPr lang="zh-CN" altLang="en-US" sz="2400" b="1">
                <a:sym typeface="Symbol" pitchFamily="18" charset="2"/>
              </a:rPr>
              <a:t>，其表达式和物理意义如下</a:t>
            </a:r>
            <a:endParaRPr lang="zh-CN" altLang="zh-CN" sz="2400" b="1">
              <a:sym typeface="Symbol" pitchFamily="18" charset="2"/>
            </a:endParaRPr>
          </a:p>
        </p:txBody>
      </p:sp>
      <p:graphicFrame>
        <p:nvGraphicFramePr>
          <p:cNvPr id="173060" name="Object 4"/>
          <p:cNvGraphicFramePr>
            <a:graphicFrameLocks noChangeAspect="1"/>
          </p:cNvGraphicFramePr>
          <p:nvPr/>
        </p:nvGraphicFramePr>
        <p:xfrm>
          <a:off x="4356100" y="2060575"/>
          <a:ext cx="3095625" cy="1157288"/>
        </p:xfrm>
        <a:graphic>
          <a:graphicData uri="http://schemas.openxmlformats.org/presentationml/2006/ole">
            <p:oleObj spid="_x0000_s173060" name="公式" r:id="rId4" imgW="1460160" imgH="545760" progId="Equation.3">
              <p:embed/>
            </p:oleObj>
          </a:graphicData>
        </a:graphic>
      </p:graphicFrame>
      <p:sp>
        <p:nvSpPr>
          <p:cNvPr id="173061" name="Text Box 5"/>
          <p:cNvSpPr txBox="1">
            <a:spLocks noChangeArrowheads="1"/>
          </p:cNvSpPr>
          <p:nvPr/>
        </p:nvSpPr>
        <p:spPr bwMode="auto">
          <a:xfrm>
            <a:off x="539750" y="2205038"/>
            <a:ext cx="2952750"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chemeClr val="hlink"/>
                </a:solidFill>
              </a:rPr>
              <a:t>实际物体的辐射力与黑体辐射力之比</a:t>
            </a:r>
            <a:r>
              <a:rPr lang="en-US" altLang="zh-CN" sz="2400" b="1">
                <a:solidFill>
                  <a:schemeClr val="hlink"/>
                </a:solidFill>
              </a:rPr>
              <a:t>:</a:t>
            </a:r>
          </a:p>
        </p:txBody>
      </p:sp>
      <p:sp>
        <p:nvSpPr>
          <p:cNvPr id="173062" name="Text Box 6"/>
          <p:cNvSpPr txBox="1">
            <a:spLocks noChangeArrowheads="1"/>
          </p:cNvSpPr>
          <p:nvPr/>
        </p:nvSpPr>
        <p:spPr bwMode="auto">
          <a:xfrm>
            <a:off x="611188" y="3392488"/>
            <a:ext cx="3095625" cy="118745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chemeClr val="hlink"/>
                </a:solidFill>
              </a:rPr>
              <a:t>实际物体的光谱辐射力与黑体的光谱辐射力之比：</a:t>
            </a:r>
          </a:p>
        </p:txBody>
      </p:sp>
      <p:graphicFrame>
        <p:nvGraphicFramePr>
          <p:cNvPr id="173063" name="Object 7"/>
          <p:cNvGraphicFramePr>
            <a:graphicFrameLocks noChangeAspect="1"/>
          </p:cNvGraphicFramePr>
          <p:nvPr>
            <p:ph sz="quarter" idx="2"/>
          </p:nvPr>
        </p:nvGraphicFramePr>
        <p:xfrm>
          <a:off x="4664075" y="3219450"/>
          <a:ext cx="1684338" cy="869950"/>
        </p:xfrm>
        <a:graphic>
          <a:graphicData uri="http://schemas.openxmlformats.org/presentationml/2006/ole">
            <p:oleObj spid="_x0000_s173063" name="公式" r:id="rId5" imgW="723600" imgH="431640" progId="Equation.3">
              <p:embed/>
            </p:oleObj>
          </a:graphicData>
        </a:graphic>
      </p:graphicFrame>
      <p:sp>
        <p:nvSpPr>
          <p:cNvPr id="173064" name="Text Box 8"/>
          <p:cNvSpPr txBox="1">
            <a:spLocks noChangeArrowheads="1"/>
          </p:cNvSpPr>
          <p:nvPr/>
        </p:nvSpPr>
        <p:spPr bwMode="auto">
          <a:xfrm>
            <a:off x="611188" y="4868863"/>
            <a:ext cx="3095625" cy="118745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chemeClr val="hlink"/>
                </a:solidFill>
              </a:rPr>
              <a:t>实际物体的定向辐射强度与黑体的定向辐射强度之比：</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15900" y="296863"/>
            <a:ext cx="8229600" cy="850900"/>
          </a:xfrm>
        </p:spPr>
        <p:txBody>
          <a:bodyPr/>
          <a:lstStyle/>
          <a:p>
            <a:pPr algn="just"/>
            <a:r>
              <a:rPr lang="en-US" altLang="zh-CN" sz="3200" b="1"/>
              <a:t>§6-1  </a:t>
            </a:r>
            <a:r>
              <a:rPr lang="zh-CN" altLang="en-US" sz="3200" b="1"/>
              <a:t>热辐射的基本概念</a:t>
            </a:r>
          </a:p>
        </p:txBody>
      </p:sp>
      <p:sp>
        <p:nvSpPr>
          <p:cNvPr id="3076" name="Text Box 4"/>
          <p:cNvSpPr txBox="1">
            <a:spLocks noChangeArrowheads="1"/>
          </p:cNvSpPr>
          <p:nvPr/>
        </p:nvSpPr>
        <p:spPr bwMode="auto">
          <a:xfrm>
            <a:off x="323850" y="1016000"/>
            <a:ext cx="8316913" cy="2647950"/>
          </a:xfrm>
          <a:prstGeom prst="rect">
            <a:avLst/>
          </a:prstGeom>
          <a:noFill/>
          <a:ln w="9525">
            <a:noFill/>
            <a:miter lim="800000"/>
            <a:headEnd/>
            <a:tailEnd/>
          </a:ln>
          <a:effectLst/>
        </p:spPr>
        <p:txBody>
          <a:bodyPr>
            <a:spAutoFit/>
          </a:bodyPr>
          <a:lstStyle/>
          <a:p>
            <a:pPr marL="342900" indent="-342900" eaLnBrk="1" hangingPunct="1">
              <a:spcBef>
                <a:spcPct val="50000"/>
              </a:spcBef>
              <a:buSzPct val="60000"/>
            </a:pPr>
            <a:r>
              <a:rPr lang="en-US" altLang="zh-CN" sz="2400" b="1">
                <a:sym typeface="Wingdings" pitchFamily="2" charset="2"/>
              </a:rPr>
              <a:t>1. </a:t>
            </a:r>
            <a:r>
              <a:rPr lang="zh-CN" altLang="en-US" sz="2400" b="1">
                <a:sym typeface="Wingdings" pitchFamily="2" charset="2"/>
              </a:rPr>
              <a:t>热辐射特点</a:t>
            </a:r>
          </a:p>
          <a:p>
            <a:pPr marL="342900" indent="-342900" eaLnBrk="1" hangingPunct="1">
              <a:spcBef>
                <a:spcPct val="50000"/>
              </a:spcBef>
            </a:pPr>
            <a:r>
              <a:rPr lang="en-US" altLang="zh-CN" sz="2400" b="1">
                <a:solidFill>
                  <a:schemeClr val="hlink"/>
                </a:solidFill>
                <a:latin typeface="宋体" pitchFamily="2" charset="-122"/>
                <a:sym typeface="Wingdings" pitchFamily="2" charset="2"/>
              </a:rPr>
              <a:t>(1)</a:t>
            </a:r>
            <a:r>
              <a:rPr lang="en-US" altLang="zh-CN" sz="2400" b="1">
                <a:solidFill>
                  <a:schemeClr val="hlink"/>
                </a:solidFill>
                <a:sym typeface="Wingdings" pitchFamily="2" charset="2"/>
              </a:rPr>
              <a:t> </a:t>
            </a:r>
            <a:r>
              <a:rPr lang="zh-CN" altLang="en-US" sz="2400" b="1">
                <a:solidFill>
                  <a:schemeClr val="hlink"/>
                </a:solidFill>
                <a:sym typeface="Wingdings" pitchFamily="2" charset="2"/>
              </a:rPr>
              <a:t>定义</a:t>
            </a:r>
            <a:r>
              <a:rPr lang="zh-CN" altLang="en-US" sz="2400" b="1">
                <a:sym typeface="Wingdings" pitchFamily="2" charset="2"/>
              </a:rPr>
              <a:t>：由热运动产生的，以电磁波形式传递的能量；</a:t>
            </a:r>
          </a:p>
          <a:p>
            <a:pPr marL="342900" indent="-342900" eaLnBrk="1" hangingPunct="1">
              <a:spcBef>
                <a:spcPct val="50000"/>
              </a:spcBef>
            </a:pPr>
            <a:r>
              <a:rPr lang="en-US" altLang="zh-CN" sz="2400" b="1">
                <a:solidFill>
                  <a:schemeClr val="hlink"/>
                </a:solidFill>
                <a:latin typeface="宋体" pitchFamily="2" charset="-122"/>
                <a:sym typeface="Wingdings" pitchFamily="2" charset="2"/>
              </a:rPr>
              <a:t>(2)</a:t>
            </a:r>
            <a:r>
              <a:rPr lang="en-US" altLang="zh-CN" sz="2400" b="1">
                <a:solidFill>
                  <a:schemeClr val="hlink"/>
                </a:solidFill>
                <a:sym typeface="Wingdings" pitchFamily="2" charset="2"/>
              </a:rPr>
              <a:t> </a:t>
            </a:r>
            <a:r>
              <a:rPr lang="zh-CN" altLang="en-US" sz="2400" b="1">
                <a:solidFill>
                  <a:schemeClr val="hlink"/>
                </a:solidFill>
                <a:sym typeface="Wingdings" pitchFamily="2" charset="2"/>
              </a:rPr>
              <a:t>特点</a:t>
            </a:r>
            <a:r>
              <a:rPr lang="zh-CN" altLang="en-US" sz="2400" b="1">
                <a:sym typeface="Wingdings" pitchFamily="2" charset="2"/>
              </a:rPr>
              <a:t>：</a:t>
            </a:r>
            <a:r>
              <a:rPr lang="en-US" altLang="zh-CN" sz="2400" b="1">
                <a:sym typeface="Wingdings" pitchFamily="2" charset="2"/>
              </a:rPr>
              <a:t>a  </a:t>
            </a:r>
            <a:r>
              <a:rPr lang="zh-CN" altLang="en-US" sz="2400" b="1">
                <a:sym typeface="Wingdings" pitchFamily="2" charset="2"/>
              </a:rPr>
              <a:t>任何物体，只要温度高于</a:t>
            </a:r>
            <a:r>
              <a:rPr lang="en-US" altLang="zh-CN" sz="2400" b="1">
                <a:latin typeface="宋体" pitchFamily="2" charset="-122"/>
                <a:sym typeface="Wingdings" pitchFamily="2" charset="2"/>
              </a:rPr>
              <a:t>0</a:t>
            </a:r>
            <a:r>
              <a:rPr lang="en-US" altLang="zh-CN" sz="2400" b="1">
                <a:sym typeface="Wingdings" pitchFamily="2" charset="2"/>
              </a:rPr>
              <a:t> K</a:t>
            </a:r>
            <a:r>
              <a:rPr lang="zh-CN" altLang="en-US" sz="2400" b="1">
                <a:sym typeface="Wingdings" pitchFamily="2" charset="2"/>
              </a:rPr>
              <a:t>，就会不停地向周围空间发出热辐射；</a:t>
            </a:r>
            <a:r>
              <a:rPr lang="en-US" altLang="zh-CN" sz="2400" b="1">
                <a:sym typeface="Wingdings" pitchFamily="2" charset="2"/>
              </a:rPr>
              <a:t>b </a:t>
            </a:r>
            <a:r>
              <a:rPr lang="zh-CN" altLang="en-US" sz="2400" b="1">
                <a:sym typeface="Wingdings" pitchFamily="2" charset="2"/>
              </a:rPr>
              <a:t>可以在真空中传播；</a:t>
            </a:r>
            <a:r>
              <a:rPr lang="en-US" altLang="zh-CN" sz="2400" b="1">
                <a:sym typeface="Wingdings" pitchFamily="2" charset="2"/>
              </a:rPr>
              <a:t>c </a:t>
            </a:r>
            <a:r>
              <a:rPr lang="zh-CN" altLang="en-US" sz="2400" b="1">
                <a:sym typeface="Wingdings" pitchFamily="2" charset="2"/>
              </a:rPr>
              <a:t>伴随能量形式的转变；</a:t>
            </a:r>
            <a:r>
              <a:rPr lang="en-US" altLang="zh-CN" sz="2400" b="1">
                <a:sym typeface="Wingdings" pitchFamily="2" charset="2"/>
              </a:rPr>
              <a:t>d </a:t>
            </a:r>
            <a:r>
              <a:rPr lang="zh-CN" altLang="en-US" sz="2400" b="1">
                <a:sym typeface="Wingdings" pitchFamily="2" charset="2"/>
              </a:rPr>
              <a:t>具有强烈的方向性；</a:t>
            </a:r>
            <a:r>
              <a:rPr lang="en-US" altLang="zh-CN" sz="2400" b="1">
                <a:sym typeface="Wingdings" pitchFamily="2" charset="2"/>
              </a:rPr>
              <a:t>e </a:t>
            </a:r>
            <a:r>
              <a:rPr lang="zh-CN" altLang="en-US" sz="2400" b="1">
                <a:sym typeface="Wingdings" pitchFamily="2" charset="2"/>
              </a:rPr>
              <a:t>辐射能与温度和波长均有关；</a:t>
            </a:r>
            <a:r>
              <a:rPr lang="en-US" altLang="zh-CN" sz="2400" b="1">
                <a:sym typeface="Wingdings" pitchFamily="2" charset="2"/>
              </a:rPr>
              <a:t>f </a:t>
            </a:r>
            <a:r>
              <a:rPr lang="zh-CN" altLang="en-US" sz="2400" b="1">
                <a:sym typeface="Wingdings" pitchFamily="2" charset="2"/>
              </a:rPr>
              <a:t>发射辐射取决于温度的</a:t>
            </a:r>
            <a:r>
              <a:rPr lang="en-US" altLang="zh-CN" sz="2400" b="1">
                <a:sym typeface="Wingdings" pitchFamily="2" charset="2"/>
              </a:rPr>
              <a:t>4</a:t>
            </a:r>
            <a:r>
              <a:rPr lang="zh-CN" altLang="en-US" sz="2400" b="1">
                <a:sym typeface="Wingdings" pitchFamily="2" charset="2"/>
              </a:rPr>
              <a:t>次方。</a:t>
            </a:r>
          </a:p>
        </p:txBody>
      </p:sp>
      <p:sp>
        <p:nvSpPr>
          <p:cNvPr id="3072" name="Text Box 0"/>
          <p:cNvSpPr txBox="1">
            <a:spLocks noChangeArrowheads="1"/>
          </p:cNvSpPr>
          <p:nvPr/>
        </p:nvSpPr>
        <p:spPr bwMode="auto">
          <a:xfrm>
            <a:off x="431800" y="3860800"/>
            <a:ext cx="3203575"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FF3300"/>
                </a:solidFill>
                <a:sym typeface="Wingdings" pitchFamily="2" charset="2"/>
              </a:rPr>
              <a:t>2. </a:t>
            </a:r>
            <a:r>
              <a:rPr lang="zh-CN" altLang="en-US" sz="2400" b="1">
                <a:solidFill>
                  <a:srgbClr val="FF3300"/>
                </a:solidFill>
                <a:sym typeface="Wingdings" pitchFamily="2" charset="2"/>
              </a:rPr>
              <a:t>电磁波谱</a:t>
            </a:r>
          </a:p>
        </p:txBody>
      </p:sp>
      <p:sp>
        <p:nvSpPr>
          <p:cNvPr id="3073" name="Text Box 1"/>
          <p:cNvSpPr txBox="1">
            <a:spLocks noChangeArrowheads="1"/>
          </p:cNvSpPr>
          <p:nvPr/>
        </p:nvSpPr>
        <p:spPr bwMode="auto">
          <a:xfrm>
            <a:off x="395288" y="4392613"/>
            <a:ext cx="8208962" cy="2465387"/>
          </a:xfrm>
          <a:prstGeom prst="rect">
            <a:avLst/>
          </a:prstGeom>
          <a:noFill/>
          <a:ln w="9525">
            <a:noFill/>
            <a:miter lim="800000"/>
            <a:headEnd/>
            <a:tailEnd/>
          </a:ln>
          <a:effectLst/>
        </p:spPr>
        <p:txBody>
          <a:bodyPr>
            <a:spAutoFit/>
          </a:bodyPr>
          <a:lstStyle/>
          <a:p>
            <a:pPr eaLnBrk="1" hangingPunct="1"/>
            <a:r>
              <a:rPr lang="zh-CN" altLang="en-US" sz="2400" b="1">
                <a:latin typeface="宋体" pitchFamily="2" charset="-122"/>
                <a:sym typeface="Wingdings" pitchFamily="2" charset="2"/>
              </a:rPr>
              <a:t>电磁辐射包含了多种形式，如图</a:t>
            </a:r>
            <a:r>
              <a:rPr lang="en-US" altLang="zh-CN" sz="2400" b="1">
                <a:latin typeface="宋体" pitchFamily="2" charset="-122"/>
                <a:sym typeface="Wingdings" pitchFamily="2" charset="2"/>
              </a:rPr>
              <a:t>6.5-1</a:t>
            </a:r>
            <a:r>
              <a:rPr lang="zh-CN" altLang="en-US" sz="2400" b="1">
                <a:latin typeface="宋体" pitchFamily="2" charset="-122"/>
                <a:sym typeface="Wingdings" pitchFamily="2" charset="2"/>
              </a:rPr>
              <a:t>所示，而我们所感兴趣的，即工业上有实际意义的热辐射区域一般为</a:t>
            </a:r>
            <a:r>
              <a:rPr lang="en-US" altLang="zh-CN" sz="2400" b="1">
                <a:latin typeface="宋体" pitchFamily="2" charset="-122"/>
                <a:sym typeface="Wingdings" pitchFamily="2" charset="2"/>
              </a:rPr>
              <a:t>0.1~100</a:t>
            </a:r>
            <a:r>
              <a:rPr lang="en-US" altLang="zh-CN" sz="2400" b="1" i="1">
                <a:latin typeface="宋体" pitchFamily="2" charset="-122"/>
                <a:sym typeface="Wingdings" pitchFamily="2" charset="2"/>
              </a:rPr>
              <a:t>μm</a:t>
            </a:r>
            <a:r>
              <a:rPr lang="zh-CN" altLang="en-US" sz="2400" b="1" i="1">
                <a:latin typeface="宋体" pitchFamily="2" charset="-122"/>
                <a:sym typeface="Wingdings" pitchFamily="2" charset="2"/>
              </a:rPr>
              <a:t>。</a:t>
            </a:r>
          </a:p>
          <a:p>
            <a:pPr eaLnBrk="1" hangingPunct="1"/>
            <a:r>
              <a:rPr lang="zh-CN" altLang="en-US" sz="2400" b="1">
                <a:latin typeface="宋体" pitchFamily="2" charset="-122"/>
                <a:sym typeface="Wingdings" pitchFamily="2" charset="2"/>
              </a:rPr>
              <a:t>电磁波的传播速度：    </a:t>
            </a:r>
          </a:p>
          <a:p>
            <a:pPr eaLnBrk="1" hangingPunct="1"/>
            <a:r>
              <a:rPr lang="zh-CN" altLang="en-US" sz="2400">
                <a:sym typeface="Wingdings" pitchFamily="2" charset="2"/>
              </a:rPr>
              <a:t>    </a:t>
            </a:r>
            <a:r>
              <a:rPr lang="en-US" altLang="zh-CN" sz="2400" b="1" i="1">
                <a:solidFill>
                  <a:schemeClr val="hlink"/>
                </a:solidFill>
                <a:sym typeface="Wingdings" pitchFamily="2" charset="2"/>
              </a:rPr>
              <a:t>c = fλ     </a:t>
            </a:r>
          </a:p>
          <a:p>
            <a:pPr eaLnBrk="1" hangingPunct="1"/>
            <a:r>
              <a:rPr lang="en-US" altLang="zh-CN" sz="2400" b="1" i="1">
                <a:solidFill>
                  <a:schemeClr val="hlink"/>
                </a:solidFill>
                <a:sym typeface="Wingdings" pitchFamily="2" charset="2"/>
              </a:rPr>
              <a:t>    </a:t>
            </a:r>
            <a:r>
              <a:rPr lang="zh-CN" altLang="en-US" sz="2000" b="1" i="1">
                <a:solidFill>
                  <a:schemeClr val="hlink"/>
                </a:solidFill>
                <a:sym typeface="Wingdings" pitchFamily="2" charset="2"/>
              </a:rPr>
              <a:t>式中：</a:t>
            </a:r>
            <a:r>
              <a:rPr lang="en-US" altLang="zh-CN" sz="2400" b="1" i="1">
                <a:solidFill>
                  <a:schemeClr val="hlink"/>
                </a:solidFill>
                <a:sym typeface="Wingdings" pitchFamily="2" charset="2"/>
              </a:rPr>
              <a:t>f</a:t>
            </a:r>
            <a:r>
              <a:rPr lang="en-US" altLang="zh-CN" sz="2400" b="1">
                <a:solidFill>
                  <a:schemeClr val="hlink"/>
                </a:solidFill>
                <a:sym typeface="Wingdings" pitchFamily="2" charset="2"/>
              </a:rPr>
              <a:t> — </a:t>
            </a:r>
            <a:r>
              <a:rPr lang="zh-CN" altLang="en-US" sz="2400" b="1">
                <a:solidFill>
                  <a:schemeClr val="hlink"/>
                </a:solidFill>
                <a:sym typeface="Wingdings" pitchFamily="2" charset="2"/>
              </a:rPr>
              <a:t>频率，</a:t>
            </a:r>
            <a:r>
              <a:rPr lang="en-US" altLang="zh-CN" sz="2400" b="1" i="1">
                <a:solidFill>
                  <a:schemeClr val="hlink"/>
                </a:solidFill>
                <a:sym typeface="Wingdings" pitchFamily="2" charset="2"/>
              </a:rPr>
              <a:t>s-1;   λ</a:t>
            </a:r>
            <a:r>
              <a:rPr lang="en-US" altLang="zh-CN" sz="2400" b="1">
                <a:solidFill>
                  <a:schemeClr val="hlink"/>
                </a:solidFill>
                <a:sym typeface="Wingdings" pitchFamily="2" charset="2"/>
              </a:rPr>
              <a:t>— </a:t>
            </a:r>
            <a:r>
              <a:rPr lang="zh-CN" altLang="en-US" sz="2400" b="1">
                <a:solidFill>
                  <a:schemeClr val="hlink"/>
                </a:solidFill>
                <a:sym typeface="Wingdings" pitchFamily="2" charset="2"/>
              </a:rPr>
              <a:t>波长，</a:t>
            </a:r>
            <a:r>
              <a:rPr lang="en-US" altLang="zh-CN" sz="2400" b="1" i="1">
                <a:solidFill>
                  <a:schemeClr val="hlink"/>
                </a:solidFill>
                <a:sym typeface="Wingdings" pitchFamily="2" charset="2"/>
              </a:rPr>
              <a:t>μm</a:t>
            </a:r>
          </a:p>
          <a:p>
            <a:pPr eaLnBrk="1" hangingPunct="1">
              <a:spcBef>
                <a:spcPct val="50000"/>
              </a:spcBef>
            </a:pPr>
            <a:endParaRPr lang="en-US" altLang="zh-CN" sz="2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3" name="Text Box 3"/>
          <p:cNvSpPr txBox="1">
            <a:spLocks noChangeArrowheads="1"/>
          </p:cNvSpPr>
          <p:nvPr/>
        </p:nvSpPr>
        <p:spPr bwMode="auto">
          <a:xfrm>
            <a:off x="179388" y="512763"/>
            <a:ext cx="7885112" cy="140652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400" b="1">
                <a:solidFill>
                  <a:schemeClr val="hlink"/>
                </a:solidFill>
              </a:rPr>
              <a:t>漫发射</a:t>
            </a:r>
            <a:r>
              <a:rPr lang="zh-CN" altLang="en-US" sz="2400" b="1"/>
              <a:t>的概念：表面的方向发射率 </a:t>
            </a:r>
            <a:r>
              <a:rPr lang="zh-CN" altLang="en-US" sz="2400" b="1">
                <a:sym typeface="Symbol" pitchFamily="18" charset="2"/>
              </a:rPr>
              <a:t></a:t>
            </a:r>
            <a:r>
              <a:rPr lang="en-US" altLang="zh-CN" sz="2400" b="1">
                <a:sym typeface="Symbol" pitchFamily="18" charset="2"/>
              </a:rPr>
              <a:t>(</a:t>
            </a:r>
            <a:r>
              <a:rPr lang="en-US" altLang="zh-CN" sz="2400" b="1"/>
              <a:t>) </a:t>
            </a:r>
            <a:r>
              <a:rPr lang="zh-CN" altLang="en-US" sz="2400" b="1"/>
              <a:t>与方向无关，即定向辐射强度与方向无关，满足上诉规律的表面称为漫发射面，这是对大多数实际表面的一种很好的近似。</a:t>
            </a:r>
          </a:p>
        </p:txBody>
      </p:sp>
      <p:pic>
        <p:nvPicPr>
          <p:cNvPr id="174084" name="Picture 4" descr="图7-15"/>
          <p:cNvPicPr>
            <a:picLocks noChangeAspect="1" noChangeArrowheads="1"/>
          </p:cNvPicPr>
          <p:nvPr/>
        </p:nvPicPr>
        <p:blipFill>
          <a:blip r:embed="rId2">
            <a:clrChange>
              <a:clrFrom>
                <a:srgbClr val="EDF2EB"/>
              </a:clrFrom>
              <a:clrTo>
                <a:srgbClr val="EDF2EB">
                  <a:alpha val="0"/>
                </a:srgbClr>
              </a:clrTo>
            </a:clrChange>
          </a:blip>
          <a:srcRect/>
          <a:stretch>
            <a:fillRect/>
          </a:stretch>
        </p:blipFill>
        <p:spPr bwMode="auto">
          <a:xfrm>
            <a:off x="287338" y="1952625"/>
            <a:ext cx="8280400" cy="3276600"/>
          </a:xfrm>
          <a:prstGeom prst="rect">
            <a:avLst/>
          </a:prstGeom>
          <a:noFill/>
        </p:spPr>
      </p:pic>
      <p:sp>
        <p:nvSpPr>
          <p:cNvPr id="174085" name="Rectangle 5"/>
          <p:cNvSpPr>
            <a:spLocks noChangeArrowheads="1"/>
          </p:cNvSpPr>
          <p:nvPr/>
        </p:nvSpPr>
        <p:spPr bwMode="auto">
          <a:xfrm>
            <a:off x="792163" y="5481638"/>
            <a:ext cx="7416800" cy="822325"/>
          </a:xfrm>
          <a:prstGeom prst="rect">
            <a:avLst/>
          </a:prstGeom>
          <a:noFill/>
          <a:ln w="9525">
            <a:noFill/>
            <a:miter lim="800000"/>
            <a:headEnd/>
            <a:tailEnd/>
          </a:ln>
          <a:effectLst/>
        </p:spPr>
        <p:txBody>
          <a:bodyPr>
            <a:spAutoFit/>
          </a:bodyPr>
          <a:lstStyle/>
          <a:p>
            <a:pPr algn="ctr" eaLnBrk="1" hangingPunct="1"/>
            <a:r>
              <a:rPr lang="zh-CN" altLang="en-US" sz="2400" b="1">
                <a:solidFill>
                  <a:srgbClr val="050507"/>
                </a:solidFill>
              </a:rPr>
              <a:t>图</a:t>
            </a:r>
            <a:r>
              <a:rPr lang="en-US" altLang="zh-CN" sz="2400" b="1">
                <a:solidFill>
                  <a:srgbClr val="050507"/>
                </a:solidFill>
              </a:rPr>
              <a:t>6-15 </a:t>
            </a:r>
            <a:r>
              <a:rPr lang="zh-CN" altLang="en-US" sz="2400" b="1">
                <a:solidFill>
                  <a:srgbClr val="050507"/>
                </a:solidFill>
              </a:rPr>
              <a:t>几种金属导体在不同方向上的定向发射率</a:t>
            </a:r>
            <a:r>
              <a:rPr lang="zh-CN" altLang="en-US" sz="2400" b="1" i="1">
                <a:solidFill>
                  <a:srgbClr val="050507"/>
                </a:solidFill>
                <a:sym typeface="Symbol" pitchFamily="18" charset="2"/>
              </a:rPr>
              <a:t></a:t>
            </a:r>
            <a:r>
              <a:rPr lang="en-US" altLang="zh-CN" sz="2400" b="1">
                <a:solidFill>
                  <a:srgbClr val="050507"/>
                </a:solidFill>
                <a:sym typeface="Symbol" pitchFamily="18" charset="2"/>
              </a:rPr>
              <a:t>(</a:t>
            </a:r>
            <a:r>
              <a:rPr lang="en-US" altLang="zh-CN" sz="2400" b="1" i="1">
                <a:solidFill>
                  <a:srgbClr val="050507"/>
                </a:solidFill>
                <a:sym typeface="Symbol" pitchFamily="18" charset="2"/>
              </a:rPr>
              <a:t> </a:t>
            </a:r>
            <a:r>
              <a:rPr lang="en-US" altLang="zh-CN" sz="2400" b="1">
                <a:solidFill>
                  <a:srgbClr val="050507"/>
                </a:solidFill>
                <a:sym typeface="Symbol" pitchFamily="18" charset="2"/>
              </a:rPr>
              <a:t>)(t=150℃)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684213" y="5265738"/>
            <a:ext cx="7453312" cy="822325"/>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rPr>
              <a:t>图</a:t>
            </a:r>
            <a:r>
              <a:rPr lang="en-US" altLang="zh-CN" sz="2400" b="1">
                <a:solidFill>
                  <a:srgbClr val="050507"/>
                </a:solidFill>
              </a:rPr>
              <a:t>6-16  </a:t>
            </a:r>
            <a:r>
              <a:rPr lang="zh-CN" altLang="en-US" sz="2400" b="1">
                <a:solidFill>
                  <a:srgbClr val="050507"/>
                </a:solidFill>
              </a:rPr>
              <a:t>几种非导电体材料在不同方向上的定向发射率</a:t>
            </a:r>
            <a:r>
              <a:rPr lang="zh-CN" altLang="en-US" sz="2400" b="1" i="1">
                <a:solidFill>
                  <a:srgbClr val="050507"/>
                </a:solidFill>
                <a:sym typeface="Symbol" pitchFamily="18" charset="2"/>
              </a:rPr>
              <a:t></a:t>
            </a:r>
            <a:r>
              <a:rPr lang="en-US" altLang="zh-CN" sz="2400" b="1">
                <a:solidFill>
                  <a:srgbClr val="050507"/>
                </a:solidFill>
                <a:sym typeface="Symbol" pitchFamily="18" charset="2"/>
              </a:rPr>
              <a:t>(</a:t>
            </a:r>
            <a:r>
              <a:rPr lang="en-US" altLang="zh-CN" sz="2400" b="1" i="1">
                <a:solidFill>
                  <a:srgbClr val="050507"/>
                </a:solidFill>
                <a:sym typeface="Symbol" pitchFamily="18" charset="2"/>
              </a:rPr>
              <a:t> </a:t>
            </a:r>
            <a:r>
              <a:rPr lang="en-US" altLang="zh-CN" sz="2400" b="1">
                <a:solidFill>
                  <a:srgbClr val="050507"/>
                </a:solidFill>
                <a:sym typeface="Symbol" pitchFamily="18" charset="2"/>
              </a:rPr>
              <a:t>)(t=0~93.3℃)</a:t>
            </a:r>
          </a:p>
        </p:txBody>
      </p:sp>
      <p:pic>
        <p:nvPicPr>
          <p:cNvPr id="175107" name="Picture 3" descr="图7-16"/>
          <p:cNvPicPr>
            <a:picLocks noChangeAspect="1" noChangeArrowheads="1"/>
          </p:cNvPicPr>
          <p:nvPr/>
        </p:nvPicPr>
        <p:blipFill>
          <a:blip r:embed="rId2">
            <a:clrChange>
              <a:clrFrom>
                <a:srgbClr val="F9FCF3"/>
              </a:clrFrom>
              <a:clrTo>
                <a:srgbClr val="F9FCF3">
                  <a:alpha val="0"/>
                </a:srgbClr>
              </a:clrTo>
            </a:clrChange>
          </a:blip>
          <a:srcRect/>
          <a:stretch>
            <a:fillRect/>
          </a:stretch>
        </p:blipFill>
        <p:spPr bwMode="auto">
          <a:xfrm>
            <a:off x="900113" y="549275"/>
            <a:ext cx="7164387" cy="453707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142875" y="549275"/>
            <a:ext cx="5111750" cy="5140325"/>
          </a:xfrm>
          <a:prstGeom prst="rect">
            <a:avLst/>
          </a:prstGeom>
          <a:noFill/>
          <a:ln w="9525">
            <a:noFill/>
            <a:miter lim="800000"/>
            <a:headEnd/>
            <a:tailEnd/>
          </a:ln>
          <a:effectLst/>
        </p:spPr>
        <p:txBody>
          <a:bodyPr>
            <a:spAutoFit/>
          </a:bodyPr>
          <a:lstStyle/>
          <a:p>
            <a:pPr algn="just" eaLnBrk="1" hangingPunct="1">
              <a:lnSpc>
                <a:spcPct val="115000"/>
              </a:lnSpc>
            </a:pPr>
            <a:r>
              <a:rPr lang="zh-CN" altLang="en-US" sz="2400" b="1">
                <a:latin typeface="宋体" pitchFamily="2" charset="-122"/>
              </a:rPr>
              <a:t>前面讲过，黑体、灰体、白体等都是理想物体，而实际物体的辐射特性并不完全与这些理想物体相同，比如，</a:t>
            </a:r>
            <a:r>
              <a:rPr lang="en-US" altLang="zh-CN" sz="2400" b="1">
                <a:solidFill>
                  <a:schemeClr val="hlink"/>
                </a:solidFill>
                <a:latin typeface="宋体" pitchFamily="2" charset="-122"/>
              </a:rPr>
              <a:t>(1)</a:t>
            </a:r>
            <a:r>
              <a:rPr lang="zh-CN" altLang="en-US" sz="2400" b="1">
                <a:latin typeface="宋体" pitchFamily="2" charset="-122"/>
              </a:rPr>
              <a:t>实际物体的辐射力与黑体和灰体的辐射力的差别见图</a:t>
            </a:r>
            <a:r>
              <a:rPr lang="en-US" altLang="zh-CN" sz="2400" b="1">
                <a:latin typeface="宋体" pitchFamily="2" charset="-122"/>
              </a:rPr>
              <a:t>6-14</a:t>
            </a:r>
            <a:r>
              <a:rPr lang="zh-CN" altLang="en-US" sz="2400" b="1">
                <a:latin typeface="宋体" pitchFamily="2" charset="-122"/>
              </a:rPr>
              <a:t>；</a:t>
            </a:r>
            <a:r>
              <a:rPr lang="en-US" altLang="zh-CN" sz="2400" b="1">
                <a:solidFill>
                  <a:schemeClr val="hlink"/>
                </a:solidFill>
                <a:latin typeface="宋体" pitchFamily="2" charset="-122"/>
              </a:rPr>
              <a:t>(2)</a:t>
            </a:r>
            <a:r>
              <a:rPr lang="en-US" altLang="zh-CN" sz="2400" b="1">
                <a:latin typeface="宋体" pitchFamily="2" charset="-122"/>
              </a:rPr>
              <a:t> </a:t>
            </a:r>
            <a:r>
              <a:rPr lang="zh-CN" altLang="en-US" sz="2400" b="1">
                <a:latin typeface="宋体" pitchFamily="2" charset="-122"/>
              </a:rPr>
              <a:t>实际物体的辐射力并不完全与热力学温度的四次方成正比；</a:t>
            </a:r>
            <a:r>
              <a:rPr lang="en-US" altLang="zh-CN" sz="2400" b="1">
                <a:solidFill>
                  <a:schemeClr val="hlink"/>
                </a:solidFill>
                <a:latin typeface="宋体" pitchFamily="2" charset="-122"/>
              </a:rPr>
              <a:t>(3)</a:t>
            </a:r>
            <a:r>
              <a:rPr lang="en-US" altLang="zh-CN" sz="2400" b="1">
                <a:latin typeface="宋体" pitchFamily="2" charset="-122"/>
              </a:rPr>
              <a:t> </a:t>
            </a:r>
            <a:r>
              <a:rPr lang="zh-CN" altLang="en-US" sz="2400" b="1">
                <a:latin typeface="宋体" pitchFamily="2" charset="-122"/>
              </a:rPr>
              <a:t>实际物体的定向辐射强度也不严格遵守</a:t>
            </a:r>
            <a:r>
              <a:rPr lang="en-US" altLang="zh-CN" sz="2400" b="1">
                <a:latin typeface="宋体" pitchFamily="2" charset="-122"/>
              </a:rPr>
              <a:t>Lambert</a:t>
            </a:r>
            <a:r>
              <a:rPr lang="zh-CN" altLang="en-US" sz="2400" b="1">
                <a:latin typeface="宋体" pitchFamily="2" charset="-122"/>
              </a:rPr>
              <a:t>定律，等等。所有这些差别全部归于上面的系数，因此，他们一般需要实验来确定，形式也可能很复杂。在工程上一般都将真实表面假设为漫发射面。</a:t>
            </a:r>
          </a:p>
        </p:txBody>
      </p:sp>
      <p:sp>
        <p:nvSpPr>
          <p:cNvPr id="176131" name="Text Box 3"/>
          <p:cNvSpPr txBox="1">
            <a:spLocks noChangeArrowheads="1"/>
          </p:cNvSpPr>
          <p:nvPr/>
        </p:nvSpPr>
        <p:spPr bwMode="auto">
          <a:xfrm>
            <a:off x="5580063" y="5337175"/>
            <a:ext cx="3563937"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50507"/>
                </a:solidFill>
              </a:rPr>
              <a:t>图</a:t>
            </a:r>
            <a:r>
              <a:rPr lang="en-US" altLang="zh-CN" sz="2400" b="1">
                <a:solidFill>
                  <a:srgbClr val="050507"/>
                </a:solidFill>
              </a:rPr>
              <a:t>6.5-14 </a:t>
            </a:r>
            <a:r>
              <a:rPr lang="zh-CN" altLang="en-US" sz="2400" b="1">
                <a:solidFill>
                  <a:srgbClr val="050507"/>
                </a:solidFill>
              </a:rPr>
              <a:t>实际物体、黑体和灰体的辐射能量光谱</a:t>
            </a:r>
            <a:endParaRPr lang="zh-CN" altLang="en-US" sz="2400" b="1">
              <a:solidFill>
                <a:srgbClr val="050507"/>
              </a:solidFill>
              <a:sym typeface="Symbol" pitchFamily="18" charset="2"/>
            </a:endParaRPr>
          </a:p>
        </p:txBody>
      </p:sp>
      <p:pic>
        <p:nvPicPr>
          <p:cNvPr id="176132" name="Picture 4" descr="图7-14"/>
          <p:cNvPicPr>
            <a:picLocks noChangeAspect="1" noChangeArrowheads="1"/>
          </p:cNvPicPr>
          <p:nvPr/>
        </p:nvPicPr>
        <p:blipFill>
          <a:blip r:embed="rId2">
            <a:clrChange>
              <a:clrFrom>
                <a:srgbClr val="F9FEFA"/>
              </a:clrFrom>
              <a:clrTo>
                <a:srgbClr val="F9FEFA">
                  <a:alpha val="0"/>
                </a:srgbClr>
              </a:clrTo>
            </a:clrChange>
          </a:blip>
          <a:srcRect/>
          <a:stretch>
            <a:fillRect/>
          </a:stretch>
        </p:blipFill>
        <p:spPr bwMode="auto">
          <a:xfrm>
            <a:off x="5364163" y="1016000"/>
            <a:ext cx="3348037" cy="41656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95288" y="765175"/>
            <a:ext cx="8280400" cy="5094288"/>
          </a:xfrm>
          <a:prstGeom prst="rect">
            <a:avLst/>
          </a:prstGeom>
          <a:noFill/>
          <a:ln w="9525">
            <a:noFill/>
            <a:miter lim="800000"/>
            <a:headEnd/>
            <a:tailEnd/>
          </a:ln>
          <a:effectLst/>
        </p:spPr>
        <p:txBody>
          <a:bodyPr>
            <a:spAutoFit/>
          </a:bodyPr>
          <a:lstStyle/>
          <a:p>
            <a:pPr marL="342900" indent="-342900" eaLnBrk="1" hangingPunct="1">
              <a:spcBef>
                <a:spcPct val="50000"/>
              </a:spcBef>
            </a:pPr>
            <a:r>
              <a:rPr lang="zh-CN" altLang="en-US" sz="2400" b="1">
                <a:solidFill>
                  <a:schemeClr val="hlink"/>
                </a:solidFill>
                <a:latin typeface="宋体" pitchFamily="2" charset="-122"/>
              </a:rPr>
              <a:t>本节中，还有几点需要注意</a:t>
            </a:r>
          </a:p>
          <a:p>
            <a:pPr marL="342900" indent="-342900" eaLnBrk="1" hangingPunct="1">
              <a:lnSpc>
                <a:spcPct val="140000"/>
              </a:lnSpc>
              <a:spcBef>
                <a:spcPct val="50000"/>
              </a:spcBef>
              <a:buFontTx/>
              <a:buAutoNum type="arabicPeriod"/>
            </a:pPr>
            <a:r>
              <a:rPr lang="zh-CN" altLang="en-US" sz="2400" b="1">
                <a:solidFill>
                  <a:srgbClr val="0000CC"/>
                </a:solidFill>
                <a:latin typeface="宋体" pitchFamily="2" charset="-122"/>
              </a:rPr>
              <a:t>将不确定因素归于修正系数，这是由于热辐射非常复杂，很难理论确定，实际上是一种权宜之计；</a:t>
            </a:r>
          </a:p>
          <a:p>
            <a:pPr marL="342900" indent="-342900" eaLnBrk="1" hangingPunct="1">
              <a:lnSpc>
                <a:spcPct val="140000"/>
              </a:lnSpc>
              <a:spcBef>
                <a:spcPct val="50000"/>
              </a:spcBef>
              <a:buFontTx/>
              <a:buAutoNum type="arabicPeriod"/>
            </a:pPr>
            <a:r>
              <a:rPr lang="zh-CN" altLang="en-US" sz="2400" b="1">
                <a:solidFill>
                  <a:srgbClr val="0000CC"/>
                </a:solidFill>
                <a:latin typeface="宋体" pitchFamily="2" charset="-122"/>
              </a:rPr>
              <a:t>服从</a:t>
            </a:r>
            <a:r>
              <a:rPr lang="en-US" altLang="zh-CN" sz="2400" b="1">
                <a:solidFill>
                  <a:srgbClr val="0000CC"/>
                </a:solidFill>
                <a:latin typeface="宋体" pitchFamily="2" charset="-122"/>
              </a:rPr>
              <a:t>Lambert</a:t>
            </a:r>
            <a:r>
              <a:rPr lang="zh-CN" altLang="en-US" sz="2400" b="1">
                <a:solidFill>
                  <a:srgbClr val="0000CC"/>
                </a:solidFill>
                <a:latin typeface="宋体" pitchFamily="2" charset="-122"/>
              </a:rPr>
              <a:t>定律的表面成为漫射表面。虽然实际物体的定向发射率并不完全符合</a:t>
            </a:r>
            <a:r>
              <a:rPr lang="en-US" altLang="zh-CN" sz="2400" b="1">
                <a:solidFill>
                  <a:srgbClr val="0000CC"/>
                </a:solidFill>
                <a:latin typeface="宋体" pitchFamily="2" charset="-122"/>
              </a:rPr>
              <a:t>Lambert</a:t>
            </a:r>
            <a:r>
              <a:rPr lang="zh-CN" altLang="en-US" sz="2400" b="1">
                <a:solidFill>
                  <a:srgbClr val="0000CC"/>
                </a:solidFill>
                <a:latin typeface="宋体" pitchFamily="2" charset="-122"/>
              </a:rPr>
              <a:t>定律，但仍然近似地认为大多数工程材料服从</a:t>
            </a:r>
            <a:r>
              <a:rPr lang="en-US" altLang="zh-CN" sz="2400" b="1">
                <a:solidFill>
                  <a:srgbClr val="0000CC"/>
                </a:solidFill>
                <a:latin typeface="宋体" pitchFamily="2" charset="-122"/>
              </a:rPr>
              <a:t>Lambert</a:t>
            </a:r>
            <a:r>
              <a:rPr lang="zh-CN" altLang="en-US" sz="2400" b="1">
                <a:solidFill>
                  <a:srgbClr val="0000CC"/>
                </a:solidFill>
                <a:latin typeface="宋体" pitchFamily="2" charset="-122"/>
              </a:rPr>
              <a:t>定律，这有许多原因；</a:t>
            </a:r>
          </a:p>
          <a:p>
            <a:pPr marL="342900" indent="-342900" eaLnBrk="1" hangingPunct="1">
              <a:lnSpc>
                <a:spcPct val="140000"/>
              </a:lnSpc>
              <a:spcBef>
                <a:spcPct val="50000"/>
              </a:spcBef>
              <a:buFontTx/>
              <a:buAutoNum type="arabicPeriod"/>
            </a:pPr>
            <a:r>
              <a:rPr lang="zh-CN" altLang="en-US" sz="2400" b="1">
                <a:solidFill>
                  <a:srgbClr val="0000CC"/>
                </a:solidFill>
                <a:latin typeface="宋体" pitchFamily="2" charset="-122"/>
              </a:rPr>
              <a:t>物体表面的发射率取决于物质种类、表面温度和表面状况。这说明发射率只与发射辐射的物体本身有关，而不涉及外界条件。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0" y="225425"/>
            <a:ext cx="8229600" cy="1143000"/>
          </a:xfrm>
          <a:prstGeom prst="rect">
            <a:avLst/>
          </a:prstGeom>
          <a:noFill/>
          <a:ln w="9525">
            <a:noFill/>
            <a:miter lim="800000"/>
            <a:headEnd/>
            <a:tailEnd/>
          </a:ln>
          <a:effectLst/>
        </p:spPr>
        <p:txBody>
          <a:bodyPr anchor="ctr"/>
          <a:lstStyle/>
          <a:p>
            <a:pPr algn="ctr" eaLnBrk="1" hangingPunct="1"/>
            <a:r>
              <a:rPr lang="en-US" altLang="zh-CN" sz="3200" b="1">
                <a:solidFill>
                  <a:srgbClr val="FF3300"/>
                </a:solidFill>
                <a:latin typeface="宋体" pitchFamily="2" charset="-122"/>
              </a:rPr>
              <a:t>§6-4  </a:t>
            </a:r>
            <a:r>
              <a:rPr lang="zh-CN" altLang="en-US" sz="3200" b="1">
                <a:solidFill>
                  <a:srgbClr val="FF3300"/>
                </a:solidFill>
                <a:latin typeface="宋体" pitchFamily="2" charset="-122"/>
              </a:rPr>
              <a:t>实际固体的吸收比和基尔霍夫定律</a:t>
            </a:r>
          </a:p>
        </p:txBody>
      </p:sp>
      <p:sp>
        <p:nvSpPr>
          <p:cNvPr id="178179" name="Text Box 3"/>
          <p:cNvSpPr txBox="1">
            <a:spLocks noChangeArrowheads="1"/>
          </p:cNvSpPr>
          <p:nvPr/>
        </p:nvSpPr>
        <p:spPr bwMode="auto">
          <a:xfrm>
            <a:off x="0" y="1089025"/>
            <a:ext cx="7813675" cy="1406525"/>
          </a:xfrm>
          <a:prstGeom prst="rect">
            <a:avLst/>
          </a:prstGeom>
          <a:noFill/>
          <a:ln w="9525">
            <a:noFill/>
            <a:miter lim="800000"/>
            <a:headEnd/>
            <a:tailEnd/>
          </a:ln>
          <a:effectLst/>
        </p:spPr>
        <p:txBody>
          <a:bodyPr>
            <a:spAutoFit/>
          </a:bodyPr>
          <a:lstStyle/>
          <a:p>
            <a:pPr marL="342900" indent="-342900" eaLnBrk="1" hangingPunct="1">
              <a:lnSpc>
                <a:spcPct val="120000"/>
              </a:lnSpc>
            </a:pPr>
            <a:r>
              <a:rPr lang="en-US" altLang="zh-CN" sz="2000"/>
              <a:t>    </a:t>
            </a:r>
            <a:r>
              <a:rPr lang="zh-CN" altLang="en-US" sz="2400" b="1"/>
              <a:t>上一节简单介绍了实际物体的发射情况，那么当外界的辐射投入到物体表面上时，该物体对投入辐射吸收的情况又是如何呢？本节将对其作出解答。</a:t>
            </a:r>
          </a:p>
        </p:txBody>
      </p:sp>
      <p:grpSp>
        <p:nvGrpSpPr>
          <p:cNvPr id="178180" name="Group 4"/>
          <p:cNvGrpSpPr>
            <a:grpSpLocks/>
          </p:cNvGrpSpPr>
          <p:nvPr/>
        </p:nvGrpSpPr>
        <p:grpSpPr bwMode="auto">
          <a:xfrm>
            <a:off x="3708400" y="2492375"/>
            <a:ext cx="5257800" cy="3556000"/>
            <a:chOff x="432" y="734"/>
            <a:chExt cx="3312" cy="2285"/>
          </a:xfrm>
        </p:grpSpPr>
        <p:pic>
          <p:nvPicPr>
            <p:cNvPr id="178181" name="Picture 5" descr="Semi-transparent medium"/>
            <p:cNvPicPr>
              <a:picLocks noChangeAspect="1" noChangeArrowheads="1"/>
            </p:cNvPicPr>
            <p:nvPr/>
          </p:nvPicPr>
          <p:blipFill>
            <a:blip r:embed="rId2"/>
            <a:srcRect/>
            <a:stretch>
              <a:fillRect/>
            </a:stretch>
          </p:blipFill>
          <p:spPr bwMode="auto">
            <a:xfrm>
              <a:off x="1008" y="734"/>
              <a:ext cx="2736" cy="2285"/>
            </a:xfrm>
            <a:prstGeom prst="rect">
              <a:avLst/>
            </a:prstGeom>
            <a:noFill/>
          </p:spPr>
        </p:pic>
        <p:sp>
          <p:nvSpPr>
            <p:cNvPr id="178182" name="Text Box 6"/>
            <p:cNvSpPr txBox="1">
              <a:spLocks noChangeArrowheads="1"/>
            </p:cNvSpPr>
            <p:nvPr/>
          </p:nvSpPr>
          <p:spPr bwMode="auto">
            <a:xfrm>
              <a:off x="432" y="1756"/>
              <a:ext cx="1104" cy="412"/>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Times New Roman" pitchFamily="18" charset="0"/>
                </a:rPr>
                <a:t>Semi-transparent medium</a:t>
              </a:r>
            </a:p>
          </p:txBody>
        </p:sp>
      </p:grpSp>
      <p:sp>
        <p:nvSpPr>
          <p:cNvPr id="178183" name="Rectangle 7"/>
          <p:cNvSpPr>
            <a:spLocks noChangeArrowheads="1"/>
          </p:cNvSpPr>
          <p:nvPr/>
        </p:nvSpPr>
        <p:spPr bwMode="auto">
          <a:xfrm>
            <a:off x="431800" y="2997200"/>
            <a:ext cx="3095625" cy="2771775"/>
          </a:xfrm>
          <a:prstGeom prst="rect">
            <a:avLst/>
          </a:prstGeom>
          <a:noFill/>
          <a:ln w="9525">
            <a:noFill/>
            <a:miter lim="800000"/>
            <a:headEnd/>
            <a:tailEnd/>
          </a:ln>
          <a:effectLst/>
        </p:spPr>
        <p:txBody>
          <a:bodyPr>
            <a:spAutoFit/>
          </a:bodyPr>
          <a:lstStyle/>
          <a:p>
            <a:pPr eaLnBrk="1" hangingPunct="1"/>
            <a:r>
              <a:rPr lang="en-US" altLang="zh-CN" sz="2200" i="1">
                <a:solidFill>
                  <a:srgbClr val="0000CC"/>
                </a:solidFill>
              </a:rPr>
              <a:t>Absorptivity </a:t>
            </a:r>
            <a:r>
              <a:rPr lang="en-US" altLang="zh-CN" sz="2200">
                <a:solidFill>
                  <a:srgbClr val="0000CC"/>
                </a:solidFill>
              </a:rPr>
              <a:t>deals with what happens to _______________________________, while </a:t>
            </a:r>
            <a:br>
              <a:rPr lang="en-US" altLang="zh-CN" sz="2200">
                <a:solidFill>
                  <a:srgbClr val="0000CC"/>
                </a:solidFill>
              </a:rPr>
            </a:br>
            <a:r>
              <a:rPr lang="en-US" altLang="zh-CN" sz="2200">
                <a:solidFill>
                  <a:srgbClr val="0000CC"/>
                </a:solidFill>
              </a:rPr>
              <a:t/>
            </a:r>
            <a:br>
              <a:rPr lang="en-US" altLang="zh-CN" sz="2200">
                <a:solidFill>
                  <a:srgbClr val="0000CC"/>
                </a:solidFill>
              </a:rPr>
            </a:br>
            <a:r>
              <a:rPr lang="en-US" altLang="zh-CN" sz="2200" i="1">
                <a:solidFill>
                  <a:srgbClr val="0000CC"/>
                </a:solidFill>
              </a:rPr>
              <a:t>emissivity</a:t>
            </a:r>
            <a:r>
              <a:rPr lang="en-US" altLang="zh-CN" sz="2200">
                <a:solidFill>
                  <a:srgbClr val="0000CC"/>
                </a:solidFill>
              </a:rPr>
              <a:t> deals with</a:t>
            </a:r>
            <a:r>
              <a:rPr lang="en-US" altLang="zh-CN">
                <a:solidFill>
                  <a:srgbClr val="0000CC"/>
                </a:solidFill>
              </a:rPr>
              <a:t> </a:t>
            </a:r>
            <a:r>
              <a:rPr lang="en-US" altLang="zh-CN" sz="2200" b="1">
                <a:solidFill>
                  <a:srgbClr val="0000CC"/>
                </a:solidFill>
              </a:rPr>
              <a:t>_____________________</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539750" y="1089025"/>
            <a:ext cx="8208963" cy="3086100"/>
          </a:xfrm>
          <a:prstGeom prst="rect">
            <a:avLst/>
          </a:prstGeom>
          <a:noFill/>
          <a:ln w="9525">
            <a:noFill/>
            <a:miter lim="800000"/>
            <a:headEnd/>
            <a:tailEnd/>
          </a:ln>
          <a:effectLst/>
        </p:spPr>
        <p:txBody>
          <a:bodyPr>
            <a:spAutoFit/>
          </a:bodyPr>
          <a:lstStyle/>
          <a:p>
            <a:pPr marL="358775" indent="-342900" eaLnBrk="1" hangingPunct="1">
              <a:lnSpc>
                <a:spcPct val="120000"/>
              </a:lnSpc>
              <a:spcBef>
                <a:spcPct val="30000"/>
              </a:spcBef>
            </a:pPr>
            <a:r>
              <a:rPr lang="en-US" altLang="zh-CN" sz="2400" b="1">
                <a:latin typeface="宋体" pitchFamily="2" charset="-122"/>
              </a:rPr>
              <a:t>1.  </a:t>
            </a:r>
            <a:r>
              <a:rPr lang="zh-CN" altLang="en-US" sz="2400" b="1">
                <a:solidFill>
                  <a:schemeClr val="hlink"/>
                </a:solidFill>
                <a:latin typeface="宋体" pitchFamily="2" charset="-122"/>
              </a:rPr>
              <a:t>投入辐射</a:t>
            </a:r>
            <a:r>
              <a:rPr lang="zh-CN" altLang="en-US" sz="2400" b="1">
                <a:latin typeface="宋体" pitchFamily="2" charset="-122"/>
              </a:rPr>
              <a:t>：单位时间内投射到单位表面积上的总辐射能 </a:t>
            </a:r>
          </a:p>
          <a:p>
            <a:pPr marL="358775" indent="-342900" eaLnBrk="1" hangingPunct="1">
              <a:lnSpc>
                <a:spcPct val="120000"/>
              </a:lnSpc>
              <a:spcBef>
                <a:spcPct val="50000"/>
              </a:spcBef>
            </a:pPr>
            <a:r>
              <a:rPr lang="en-US" altLang="zh-CN" sz="2400" b="1">
                <a:latin typeface="宋体" pitchFamily="2" charset="-122"/>
              </a:rPr>
              <a:t>2.  </a:t>
            </a:r>
            <a:r>
              <a:rPr lang="zh-CN" altLang="en-US" sz="2400" b="1">
                <a:solidFill>
                  <a:schemeClr val="hlink"/>
                </a:solidFill>
                <a:latin typeface="宋体" pitchFamily="2" charset="-122"/>
              </a:rPr>
              <a:t>选择性吸收</a:t>
            </a:r>
            <a:r>
              <a:rPr lang="zh-CN" altLang="en-US" sz="2400" b="1">
                <a:latin typeface="宋体" pitchFamily="2" charset="-122"/>
              </a:rPr>
              <a:t>：投入辐射本身具有光谱特性，因此，实际</a:t>
            </a:r>
          </a:p>
          <a:p>
            <a:pPr marL="358775" indent="-342900" eaLnBrk="1" hangingPunct="1">
              <a:lnSpc>
                <a:spcPct val="120000"/>
              </a:lnSpc>
            </a:pPr>
            <a:r>
              <a:rPr lang="zh-CN" altLang="en-US" sz="2400" b="1">
                <a:latin typeface="宋体" pitchFamily="2" charset="-122"/>
              </a:rPr>
              <a:t>     物体对投入辐射的吸收能力也根据其波长的不同而变</a:t>
            </a:r>
          </a:p>
          <a:p>
            <a:pPr marL="358775" indent="-342900" eaLnBrk="1" hangingPunct="1">
              <a:lnSpc>
                <a:spcPct val="120000"/>
              </a:lnSpc>
            </a:pPr>
            <a:r>
              <a:rPr lang="zh-CN" altLang="en-US" sz="2400" b="1">
                <a:latin typeface="宋体" pitchFamily="2" charset="-122"/>
              </a:rPr>
              <a:t>     化，这叫选择性吸收</a:t>
            </a:r>
          </a:p>
          <a:p>
            <a:pPr marL="358775" indent="-342900" eaLnBrk="1" hangingPunct="1">
              <a:lnSpc>
                <a:spcPct val="120000"/>
              </a:lnSpc>
              <a:spcBef>
                <a:spcPct val="50000"/>
              </a:spcBef>
            </a:pPr>
            <a:r>
              <a:rPr lang="en-US" altLang="zh-CN" sz="2400" b="1">
                <a:latin typeface="宋体" pitchFamily="2" charset="-122"/>
              </a:rPr>
              <a:t>3.  </a:t>
            </a:r>
            <a:r>
              <a:rPr lang="zh-CN" altLang="en-US" sz="2400" b="1">
                <a:solidFill>
                  <a:schemeClr val="hlink"/>
                </a:solidFill>
                <a:latin typeface="宋体" pitchFamily="2" charset="-122"/>
              </a:rPr>
              <a:t>吸收比</a:t>
            </a:r>
            <a:r>
              <a:rPr lang="zh-CN" altLang="en-US" sz="2400" b="1">
                <a:latin typeface="宋体" pitchFamily="2" charset="-122"/>
              </a:rPr>
              <a:t>：物体对投入辐射所吸收的百分数，通常用</a:t>
            </a:r>
            <a:r>
              <a:rPr lang="zh-CN" altLang="en-US" sz="2400" b="1" i="1">
                <a:latin typeface="宋体" pitchFamily="2" charset="-122"/>
                <a:sym typeface="Symbol" pitchFamily="18" charset="2"/>
              </a:rPr>
              <a:t></a:t>
            </a:r>
            <a:r>
              <a:rPr lang="zh-CN" altLang="en-US" sz="2400" b="1">
                <a:latin typeface="宋体" pitchFamily="2" charset="-122"/>
                <a:sym typeface="Symbol" pitchFamily="18" charset="2"/>
              </a:rPr>
              <a:t>表</a:t>
            </a:r>
          </a:p>
          <a:p>
            <a:pPr marL="358775" indent="-342900" eaLnBrk="1" hangingPunct="1">
              <a:lnSpc>
                <a:spcPct val="120000"/>
              </a:lnSpc>
            </a:pPr>
            <a:r>
              <a:rPr lang="zh-CN" altLang="en-US" sz="2400" b="1">
                <a:latin typeface="宋体" pitchFamily="2" charset="-122"/>
                <a:sym typeface="Symbol" pitchFamily="18" charset="2"/>
              </a:rPr>
              <a:t>     示</a:t>
            </a:r>
            <a:r>
              <a:rPr lang="zh-CN" altLang="en-US" sz="2400" b="1">
                <a:latin typeface="宋体" pitchFamily="2" charset="-122"/>
              </a:rPr>
              <a:t>，即</a:t>
            </a:r>
          </a:p>
        </p:txBody>
      </p:sp>
      <p:graphicFrame>
        <p:nvGraphicFramePr>
          <p:cNvPr id="179203" name="Object 3"/>
          <p:cNvGraphicFramePr>
            <a:graphicFrameLocks noChangeAspect="1"/>
          </p:cNvGraphicFramePr>
          <p:nvPr/>
        </p:nvGraphicFramePr>
        <p:xfrm>
          <a:off x="2484438" y="4437063"/>
          <a:ext cx="4357687" cy="1079500"/>
        </p:xfrm>
        <a:graphic>
          <a:graphicData uri="http://schemas.openxmlformats.org/presentationml/2006/ole">
            <p:oleObj spid="_x0000_s179203" name="公式" r:id="rId3" imgW="1371600" imgH="355320" progId="Equation.3">
              <p:embed/>
            </p:oleObj>
          </a:graphicData>
        </a:graphic>
      </p:graphicFrame>
      <p:sp>
        <p:nvSpPr>
          <p:cNvPr id="179204" name="Rectangle 4"/>
          <p:cNvSpPr>
            <a:spLocks noChangeArrowheads="1"/>
          </p:cNvSpPr>
          <p:nvPr/>
        </p:nvSpPr>
        <p:spPr bwMode="auto">
          <a:xfrm>
            <a:off x="576263" y="565150"/>
            <a:ext cx="2941637" cy="457200"/>
          </a:xfrm>
          <a:prstGeom prst="rect">
            <a:avLst/>
          </a:prstGeom>
          <a:noFill/>
          <a:ln w="9525">
            <a:noFill/>
            <a:miter lim="800000"/>
            <a:headEnd/>
            <a:tailEnd/>
          </a:ln>
          <a:effectLst/>
        </p:spPr>
        <p:txBody>
          <a:bodyPr wrap="none">
            <a:spAutoFit/>
          </a:bodyPr>
          <a:lstStyle/>
          <a:p>
            <a:pPr eaLnBrk="1" hangingPunct="1"/>
            <a:r>
              <a:rPr lang="zh-CN" altLang="en-US" sz="2400" b="1">
                <a:solidFill>
                  <a:schemeClr val="hlink"/>
                </a:solidFill>
              </a:rPr>
              <a:t>首先介绍几个概念：</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611188" y="404813"/>
            <a:ext cx="7632700" cy="1406525"/>
          </a:xfrm>
          <a:prstGeom prst="rect">
            <a:avLst/>
          </a:prstGeom>
          <a:noFill/>
          <a:ln w="9525">
            <a:noFill/>
            <a:miter lim="800000"/>
            <a:headEnd/>
            <a:tailEnd/>
          </a:ln>
          <a:effectLst/>
        </p:spPr>
        <p:txBody>
          <a:bodyPr>
            <a:spAutoFit/>
          </a:bodyPr>
          <a:lstStyle/>
          <a:p>
            <a:pPr marL="342900" indent="-342900" eaLnBrk="1" hangingPunct="1">
              <a:lnSpc>
                <a:spcPct val="120000"/>
              </a:lnSpc>
            </a:pPr>
            <a:r>
              <a:rPr lang="en-US" altLang="zh-CN" sz="2400" b="1"/>
              <a:t>(4) </a:t>
            </a:r>
            <a:r>
              <a:rPr lang="zh-CN" altLang="en-US" sz="2400" b="1">
                <a:solidFill>
                  <a:schemeClr val="hlink"/>
                </a:solidFill>
              </a:rPr>
              <a:t>光谱吸收比</a:t>
            </a:r>
            <a:r>
              <a:rPr lang="zh-CN" altLang="en-US" sz="2400" b="1"/>
              <a:t>：物体对某一特定波长的辐射能所吸收的百分数，也叫单色吸收比。光谱吸收比随波长的变化体现了实际物体的选择性吸收的特性。</a:t>
            </a:r>
          </a:p>
        </p:txBody>
      </p:sp>
      <p:graphicFrame>
        <p:nvGraphicFramePr>
          <p:cNvPr id="180227" name="Object 3"/>
          <p:cNvGraphicFramePr>
            <a:graphicFrameLocks noChangeAspect="1"/>
          </p:cNvGraphicFramePr>
          <p:nvPr/>
        </p:nvGraphicFramePr>
        <p:xfrm>
          <a:off x="2124075" y="1773238"/>
          <a:ext cx="4826000" cy="828675"/>
        </p:xfrm>
        <a:graphic>
          <a:graphicData uri="http://schemas.openxmlformats.org/presentationml/2006/ole">
            <p:oleObj spid="_x0000_s180227" name="公式" r:id="rId3" imgW="1904760" imgH="342720" progId="Equation.3">
              <p:embed/>
            </p:oleObj>
          </a:graphicData>
        </a:graphic>
      </p:graphicFrame>
      <p:sp>
        <p:nvSpPr>
          <p:cNvPr id="180228" name="Text Box 4"/>
          <p:cNvSpPr txBox="1">
            <a:spLocks noChangeArrowheads="1"/>
          </p:cNvSpPr>
          <p:nvPr/>
        </p:nvSpPr>
        <p:spPr bwMode="auto">
          <a:xfrm>
            <a:off x="576263" y="2673350"/>
            <a:ext cx="8101012" cy="895350"/>
          </a:xfrm>
          <a:prstGeom prst="rect">
            <a:avLst/>
          </a:prstGeom>
          <a:noFill/>
          <a:ln w="9525">
            <a:noFill/>
            <a:miter lim="800000"/>
            <a:headEnd/>
            <a:tailEnd/>
          </a:ln>
          <a:effectLst/>
        </p:spPr>
        <p:txBody>
          <a:bodyPr>
            <a:spAutoFit/>
          </a:bodyPr>
          <a:lstStyle/>
          <a:p>
            <a:pPr eaLnBrk="1" hangingPunct="1">
              <a:lnSpc>
                <a:spcPct val="110000"/>
              </a:lnSpc>
            </a:pPr>
            <a:r>
              <a:rPr lang="zh-CN" altLang="en-US" sz="2400" b="1"/>
              <a:t>图</a:t>
            </a:r>
            <a:r>
              <a:rPr lang="en-US" altLang="zh-CN" sz="2400" b="1"/>
              <a:t>6-16.5</a:t>
            </a:r>
            <a:r>
              <a:rPr lang="zh-CN" altLang="en-US" sz="2400" b="1"/>
              <a:t>和</a:t>
            </a:r>
            <a:r>
              <a:rPr lang="en-US" altLang="zh-CN" sz="2400" b="1"/>
              <a:t>6-18</a:t>
            </a:r>
            <a:r>
              <a:rPr lang="zh-CN" altLang="en-US" sz="2400" b="1"/>
              <a:t>分别给出了室温下几种材料的光谱吸收比同波长的关系。</a:t>
            </a:r>
          </a:p>
        </p:txBody>
      </p:sp>
      <p:sp>
        <p:nvSpPr>
          <p:cNvPr id="180229" name="Text Box 5"/>
          <p:cNvSpPr txBox="1">
            <a:spLocks noChangeArrowheads="1"/>
          </p:cNvSpPr>
          <p:nvPr/>
        </p:nvSpPr>
        <p:spPr bwMode="auto">
          <a:xfrm>
            <a:off x="792163" y="5805488"/>
            <a:ext cx="7956550" cy="396875"/>
          </a:xfrm>
          <a:prstGeom prst="rect">
            <a:avLst/>
          </a:prstGeom>
          <a:noFill/>
          <a:ln w="9525">
            <a:noFill/>
            <a:miter lim="800000"/>
            <a:headEnd/>
            <a:tailEnd/>
          </a:ln>
          <a:effectLst/>
        </p:spPr>
        <p:txBody>
          <a:bodyPr>
            <a:spAutoFit/>
          </a:bodyPr>
          <a:lstStyle/>
          <a:p>
            <a:pPr algn="ctr" eaLnBrk="1" hangingPunct="1">
              <a:spcBef>
                <a:spcPct val="50000"/>
              </a:spcBef>
            </a:pPr>
            <a:r>
              <a:rPr lang="zh-CN" altLang="en-US" sz="2000" b="1">
                <a:solidFill>
                  <a:srgbClr val="050507"/>
                </a:solidFill>
              </a:rPr>
              <a:t>图</a:t>
            </a:r>
            <a:r>
              <a:rPr lang="en-US" altLang="zh-CN" sz="2000" b="1">
                <a:solidFill>
                  <a:srgbClr val="050507"/>
                </a:solidFill>
              </a:rPr>
              <a:t>6.5-16.5  </a:t>
            </a:r>
            <a:r>
              <a:rPr lang="zh-CN" altLang="en-US" sz="2000" b="1">
                <a:solidFill>
                  <a:srgbClr val="050507"/>
                </a:solidFill>
              </a:rPr>
              <a:t>金属导电体的光谱吸收比同波长的关系</a:t>
            </a:r>
          </a:p>
        </p:txBody>
      </p:sp>
      <p:pic>
        <p:nvPicPr>
          <p:cNvPr id="180230" name="Picture 6" descr="图7-17"/>
          <p:cNvPicPr>
            <a:picLocks noChangeAspect="1" noChangeArrowheads="1"/>
          </p:cNvPicPr>
          <p:nvPr/>
        </p:nvPicPr>
        <p:blipFill>
          <a:blip r:embed="rId4">
            <a:clrChange>
              <a:clrFrom>
                <a:srgbClr val="F4F9F2"/>
              </a:clrFrom>
              <a:clrTo>
                <a:srgbClr val="F4F9F2">
                  <a:alpha val="0"/>
                </a:srgbClr>
              </a:clrTo>
            </a:clrChange>
          </a:blip>
          <a:srcRect/>
          <a:stretch>
            <a:fillRect/>
          </a:stretch>
        </p:blipFill>
        <p:spPr bwMode="auto">
          <a:xfrm>
            <a:off x="2484438" y="2889250"/>
            <a:ext cx="4643437" cy="29527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719138" y="4257675"/>
            <a:ext cx="7956550" cy="396875"/>
          </a:xfrm>
          <a:prstGeom prst="rect">
            <a:avLst/>
          </a:prstGeom>
          <a:noFill/>
          <a:ln w="9525">
            <a:noFill/>
            <a:miter lim="800000"/>
            <a:headEnd/>
            <a:tailEnd/>
          </a:ln>
          <a:effectLst/>
        </p:spPr>
        <p:txBody>
          <a:bodyPr>
            <a:spAutoFit/>
          </a:bodyPr>
          <a:lstStyle/>
          <a:p>
            <a:pPr algn="ctr" eaLnBrk="1" hangingPunct="1">
              <a:spcBef>
                <a:spcPct val="50000"/>
              </a:spcBef>
            </a:pPr>
            <a:r>
              <a:rPr lang="zh-CN" altLang="en-US" sz="2000" b="1">
                <a:solidFill>
                  <a:srgbClr val="050507"/>
                </a:solidFill>
                <a:latin typeface="宋体" pitchFamily="2" charset="-122"/>
              </a:rPr>
              <a:t>图</a:t>
            </a:r>
            <a:r>
              <a:rPr lang="en-US" altLang="zh-CN" sz="2000" b="1">
                <a:solidFill>
                  <a:srgbClr val="050507"/>
                </a:solidFill>
                <a:latin typeface="宋体" pitchFamily="2" charset="-122"/>
              </a:rPr>
              <a:t>6-18  </a:t>
            </a:r>
            <a:r>
              <a:rPr lang="zh-CN" altLang="en-US" sz="2000" b="1">
                <a:solidFill>
                  <a:srgbClr val="050507"/>
                </a:solidFill>
                <a:latin typeface="宋体" pitchFamily="2" charset="-122"/>
              </a:rPr>
              <a:t>非导电体材料的光谱吸收比同波长的关系</a:t>
            </a:r>
          </a:p>
        </p:txBody>
      </p:sp>
      <p:pic>
        <p:nvPicPr>
          <p:cNvPr id="181251" name="Picture 3" descr="图7-18"/>
          <p:cNvPicPr>
            <a:picLocks noChangeAspect="1" noChangeArrowheads="1"/>
          </p:cNvPicPr>
          <p:nvPr/>
        </p:nvPicPr>
        <p:blipFill>
          <a:blip r:embed="rId2">
            <a:clrChange>
              <a:clrFrom>
                <a:srgbClr val="EEF4F0"/>
              </a:clrFrom>
              <a:clrTo>
                <a:srgbClr val="EEF4F0">
                  <a:alpha val="0"/>
                </a:srgbClr>
              </a:clrTo>
            </a:clrChange>
          </a:blip>
          <a:srcRect/>
          <a:stretch>
            <a:fillRect/>
          </a:stretch>
        </p:blipFill>
        <p:spPr bwMode="auto">
          <a:xfrm>
            <a:off x="1727200" y="404813"/>
            <a:ext cx="5797550" cy="3708400"/>
          </a:xfrm>
          <a:prstGeom prst="rect">
            <a:avLst/>
          </a:prstGeom>
          <a:noFill/>
        </p:spPr>
      </p:pic>
      <p:sp>
        <p:nvSpPr>
          <p:cNvPr id="181252" name="Text Box 4"/>
          <p:cNvSpPr txBox="1">
            <a:spLocks noChangeArrowheads="1"/>
          </p:cNvSpPr>
          <p:nvPr/>
        </p:nvSpPr>
        <p:spPr bwMode="auto">
          <a:xfrm>
            <a:off x="755650" y="4797425"/>
            <a:ext cx="7956550" cy="1041400"/>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400" b="1">
                <a:solidFill>
                  <a:schemeClr val="hlink"/>
                </a:solidFill>
              </a:rPr>
              <a:t>灰体</a:t>
            </a:r>
            <a:r>
              <a:rPr lang="zh-CN" altLang="en-US" sz="2400" b="1"/>
              <a:t>：光谱吸收比与波长无关的物体称为灰体。此时，不管投入辐射的分布如何，吸收比</a:t>
            </a:r>
            <a:r>
              <a:rPr lang="zh-CN" altLang="en-US" sz="2400" b="1">
                <a:sym typeface="Symbol" pitchFamily="18" charset="2"/>
              </a:rPr>
              <a:t>都是同一个常数。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358775" y="836613"/>
            <a:ext cx="8316913" cy="213677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根据前面的定义可知，物体的吸收比除与自身表面性质的温度有关外，还与投入辐射按波长的能量分布有关。设下标</a:t>
            </a:r>
            <a:r>
              <a:rPr lang="en-US" altLang="zh-CN" sz="2400" b="1">
                <a:latin typeface="宋体" pitchFamily="2" charset="-122"/>
              </a:rPr>
              <a:t>1</a:t>
            </a:r>
            <a:r>
              <a:rPr lang="zh-CN" altLang="en-US" sz="2400" b="1">
                <a:latin typeface="宋体" pitchFamily="2" charset="-122"/>
              </a:rPr>
              <a:t>、</a:t>
            </a:r>
            <a:r>
              <a:rPr lang="en-US" altLang="zh-CN" sz="2400" b="1">
                <a:latin typeface="宋体" pitchFamily="2" charset="-122"/>
              </a:rPr>
              <a:t>2</a:t>
            </a:r>
            <a:r>
              <a:rPr lang="zh-CN" altLang="en-US" sz="2400" b="1">
                <a:latin typeface="宋体" pitchFamily="2" charset="-122"/>
              </a:rPr>
              <a:t>分别代表所研究的物体和产生投入辐射的物体，则物体</a:t>
            </a:r>
            <a:r>
              <a:rPr lang="en-US" altLang="zh-CN" sz="2400" b="1">
                <a:latin typeface="宋体" pitchFamily="2" charset="-122"/>
              </a:rPr>
              <a:t>1</a:t>
            </a:r>
            <a:r>
              <a:rPr lang="zh-CN" altLang="en-US" sz="2400" b="1">
                <a:latin typeface="宋体" pitchFamily="2" charset="-122"/>
              </a:rPr>
              <a:t>的吸收比为</a:t>
            </a:r>
          </a:p>
        </p:txBody>
      </p:sp>
      <p:graphicFrame>
        <p:nvGraphicFramePr>
          <p:cNvPr id="182275" name="Object 3"/>
          <p:cNvGraphicFramePr>
            <a:graphicFrameLocks noChangeAspect="1"/>
          </p:cNvGraphicFramePr>
          <p:nvPr/>
        </p:nvGraphicFramePr>
        <p:xfrm>
          <a:off x="1584325" y="3321050"/>
          <a:ext cx="6157913" cy="1676400"/>
        </p:xfrm>
        <a:graphic>
          <a:graphicData uri="http://schemas.openxmlformats.org/presentationml/2006/ole">
            <p:oleObj spid="_x0000_s182275" name="公式" r:id="rId3" imgW="3174840" imgH="86328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719138" y="4868863"/>
            <a:ext cx="8174037"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图</a:t>
            </a:r>
            <a:r>
              <a:rPr lang="en-US" altLang="zh-CN" sz="2400" b="1"/>
              <a:t>6-18</a:t>
            </a:r>
            <a:r>
              <a:rPr lang="zh-CN" altLang="en-US" sz="2400" b="1"/>
              <a:t>给出了一些材料对黑体辐射的吸收比与温度的关系。</a:t>
            </a:r>
          </a:p>
        </p:txBody>
      </p:sp>
      <p:grpSp>
        <p:nvGrpSpPr>
          <p:cNvPr id="183299" name="Group 3"/>
          <p:cNvGrpSpPr>
            <a:grpSpLocks/>
          </p:cNvGrpSpPr>
          <p:nvPr/>
        </p:nvGrpSpPr>
        <p:grpSpPr bwMode="auto">
          <a:xfrm>
            <a:off x="468313" y="728663"/>
            <a:ext cx="8532812" cy="496887"/>
            <a:chOff x="453" y="527"/>
            <a:chExt cx="5012" cy="313"/>
          </a:xfrm>
        </p:grpSpPr>
        <p:sp>
          <p:nvSpPr>
            <p:cNvPr id="183300" name="Text Box 4"/>
            <p:cNvSpPr txBox="1">
              <a:spLocks noChangeArrowheads="1"/>
            </p:cNvSpPr>
            <p:nvPr/>
          </p:nvSpPr>
          <p:spPr bwMode="auto">
            <a:xfrm>
              <a:off x="453" y="527"/>
              <a:ext cx="5012"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如果投入辐射来自黑体，由于                     ，则上式可变为</a:t>
              </a:r>
            </a:p>
          </p:txBody>
        </p:sp>
        <p:graphicFrame>
          <p:nvGraphicFramePr>
            <p:cNvPr id="183301" name="Object 5"/>
            <p:cNvGraphicFramePr>
              <a:graphicFrameLocks noChangeAspect="1"/>
            </p:cNvGraphicFramePr>
            <p:nvPr/>
          </p:nvGraphicFramePr>
          <p:xfrm>
            <a:off x="2835" y="550"/>
            <a:ext cx="975" cy="290"/>
          </p:xfrm>
          <a:graphic>
            <a:graphicData uri="http://schemas.openxmlformats.org/presentationml/2006/ole">
              <p:oleObj spid="_x0000_s183301" name="公式" r:id="rId3" imgW="596880" imgH="177480" progId="Equation.3">
                <p:embed/>
              </p:oleObj>
            </a:graphicData>
          </a:graphic>
        </p:graphicFrame>
      </p:grpSp>
      <p:graphicFrame>
        <p:nvGraphicFramePr>
          <p:cNvPr id="183302" name="Object 6"/>
          <p:cNvGraphicFramePr>
            <a:graphicFrameLocks noChangeAspect="1"/>
          </p:cNvGraphicFramePr>
          <p:nvPr/>
        </p:nvGraphicFramePr>
        <p:xfrm>
          <a:off x="863600" y="1449388"/>
          <a:ext cx="7404100" cy="3203575"/>
        </p:xfrm>
        <a:graphic>
          <a:graphicData uri="http://schemas.openxmlformats.org/presentationml/2006/ole">
            <p:oleObj spid="_x0000_s183302" name="公式" r:id="rId4" imgW="3581280" imgH="1434960" progId="Equation.3">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093913" y="923925"/>
            <a:ext cx="3943350" cy="744538"/>
          </a:xfrm>
        </p:spPr>
        <p:txBody>
          <a:bodyPr/>
          <a:lstStyle/>
          <a:p>
            <a:r>
              <a:rPr lang="zh-CN" altLang="en-US" sz="2800" b="1">
                <a:solidFill>
                  <a:srgbClr val="FF3300"/>
                </a:solidFill>
                <a:latin typeface="宋体" pitchFamily="2" charset="-122"/>
              </a:rPr>
              <a:t>电  磁  辐  射  波  谱</a:t>
            </a:r>
          </a:p>
        </p:txBody>
      </p:sp>
      <p:pic>
        <p:nvPicPr>
          <p:cNvPr id="134148" name="Picture 4" descr="图7-1"/>
          <p:cNvPicPr>
            <a:picLocks noChangeAspect="1" noChangeArrowheads="1"/>
          </p:cNvPicPr>
          <p:nvPr>
            <p:ph idx="1"/>
          </p:nvPr>
        </p:nvPicPr>
        <p:blipFill>
          <a:blip r:embed="rId2">
            <a:clrChange>
              <a:clrFrom>
                <a:srgbClr val="F5F8F1"/>
              </a:clrFrom>
              <a:clrTo>
                <a:srgbClr val="F5F8F1">
                  <a:alpha val="0"/>
                </a:srgbClr>
              </a:clrTo>
            </a:clrChange>
            <a:lum contrast="24000"/>
          </a:blip>
          <a:srcRect/>
          <a:stretch>
            <a:fillRect/>
          </a:stretch>
        </p:blipFill>
        <p:spPr>
          <a:xfrm>
            <a:off x="250825" y="2205038"/>
            <a:ext cx="8713788" cy="2987675"/>
          </a:xfrm>
          <a:noFill/>
          <a:ln/>
        </p:spPr>
      </p:pic>
      <p:sp>
        <p:nvSpPr>
          <p:cNvPr id="134150" name="Rectangle 6"/>
          <p:cNvSpPr>
            <a:spLocks noChangeArrowheads="1"/>
          </p:cNvSpPr>
          <p:nvPr/>
        </p:nvSpPr>
        <p:spPr bwMode="auto">
          <a:xfrm>
            <a:off x="3968750" y="5640388"/>
            <a:ext cx="755650" cy="366712"/>
          </a:xfrm>
          <a:prstGeom prst="rect">
            <a:avLst/>
          </a:prstGeom>
          <a:noFill/>
          <a:ln w="9525">
            <a:noFill/>
            <a:miter lim="800000"/>
            <a:headEnd/>
            <a:tailEnd/>
          </a:ln>
          <a:effectLst/>
        </p:spPr>
        <p:txBody>
          <a:bodyPr wrap="none">
            <a:spAutoFit/>
          </a:bodyPr>
          <a:lstStyle/>
          <a:p>
            <a:pPr eaLnBrk="1" hangingPunct="1"/>
            <a:r>
              <a:rPr lang="zh-CN" altLang="en-US">
                <a:latin typeface="楷体_GB2312" pitchFamily="49" charset="-122"/>
                <a:ea typeface="楷体_GB2312" pitchFamily="49" charset="-122"/>
              </a:rPr>
              <a:t>图</a:t>
            </a:r>
            <a:r>
              <a:rPr lang="en-US" altLang="zh-CN">
                <a:latin typeface="楷体_GB2312" pitchFamily="49" charset="-122"/>
                <a:ea typeface="楷体_GB2312" pitchFamily="49" charset="-122"/>
              </a:rPr>
              <a:t>6-1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84213" y="5661025"/>
            <a:ext cx="7956550"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6-19  </a:t>
            </a:r>
            <a:r>
              <a:rPr lang="zh-CN" altLang="en-US" sz="2400" b="1">
                <a:solidFill>
                  <a:srgbClr val="050507"/>
                </a:solidFill>
                <a:latin typeface="宋体" pitchFamily="2" charset="-122"/>
              </a:rPr>
              <a:t>物体表面对黑体辐射的吸收比与温度的关系</a:t>
            </a:r>
          </a:p>
        </p:txBody>
      </p:sp>
      <p:pic>
        <p:nvPicPr>
          <p:cNvPr id="184323" name="Picture 3" descr="图7-19"/>
          <p:cNvPicPr>
            <a:picLocks noChangeAspect="1" noChangeArrowheads="1"/>
          </p:cNvPicPr>
          <p:nvPr/>
        </p:nvPicPr>
        <p:blipFill>
          <a:blip r:embed="rId2">
            <a:clrChange>
              <a:clrFrom>
                <a:srgbClr val="F7FAF1"/>
              </a:clrFrom>
              <a:clrTo>
                <a:srgbClr val="F7FAF1">
                  <a:alpha val="0"/>
                </a:srgbClr>
              </a:clrTo>
            </a:clrChange>
          </a:blip>
          <a:srcRect/>
          <a:stretch>
            <a:fillRect/>
          </a:stretch>
        </p:blipFill>
        <p:spPr bwMode="auto">
          <a:xfrm>
            <a:off x="1258888" y="188913"/>
            <a:ext cx="6445250" cy="532765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323850" y="657225"/>
            <a:ext cx="8604250" cy="5386388"/>
          </a:xfrm>
          <a:prstGeom prst="rect">
            <a:avLst/>
          </a:prstGeom>
          <a:noFill/>
          <a:ln w="9525">
            <a:noFill/>
            <a:miter lim="800000"/>
            <a:headEnd/>
            <a:tailEnd/>
          </a:ln>
          <a:effectLst/>
        </p:spPr>
        <p:txBody>
          <a:bodyPr>
            <a:spAutoFit/>
          </a:bodyPr>
          <a:lstStyle/>
          <a:p>
            <a:pPr marL="342900" indent="-342900" eaLnBrk="1" hangingPunct="1">
              <a:lnSpc>
                <a:spcPct val="110000"/>
              </a:lnSpc>
              <a:spcBef>
                <a:spcPct val="10000"/>
              </a:spcBef>
            </a:pPr>
            <a:r>
              <a:rPr lang="en-US" altLang="zh-CN" sz="2000"/>
              <a:t>    </a:t>
            </a:r>
            <a:r>
              <a:rPr lang="zh-CN" altLang="en-US" sz="2400" b="1">
                <a:latin typeface="宋体" pitchFamily="2" charset="-122"/>
              </a:rPr>
              <a:t>物体的选择性吸收特性，即对有些波长的投入辐射吸收多，而对另一些波长的辐射吸收少，在实际生产中利用的例子很多，但事情往往都具有双面性，人们在利用选择性吸收的同时，也为其伤透了脑筋，这是因为吸收比与投入辐射波长有关的特性给工程中辐射换热的计算带来巨大麻烦，对此，一般有</a:t>
            </a:r>
            <a:r>
              <a:rPr lang="zh-CN" altLang="en-US" sz="2400" b="1">
                <a:solidFill>
                  <a:schemeClr val="hlink"/>
                </a:solidFill>
                <a:latin typeface="宋体" pitchFamily="2" charset="-122"/>
              </a:rPr>
              <a:t>两种</a:t>
            </a:r>
            <a:r>
              <a:rPr lang="zh-CN" altLang="en-US" sz="2400" b="1">
                <a:latin typeface="宋体" pitchFamily="2" charset="-122"/>
              </a:rPr>
              <a:t>处理方法，即</a:t>
            </a:r>
          </a:p>
          <a:p>
            <a:pPr marL="342900" indent="-342900" eaLnBrk="1" hangingPunct="1">
              <a:lnSpc>
                <a:spcPct val="110000"/>
              </a:lnSpc>
              <a:spcBef>
                <a:spcPct val="10000"/>
              </a:spcBef>
              <a:buFontTx/>
              <a:buAutoNum type="arabicParenBoth"/>
            </a:pPr>
            <a:r>
              <a:rPr lang="zh-CN" altLang="en-US" sz="2400" b="1">
                <a:solidFill>
                  <a:schemeClr val="hlink"/>
                </a:solidFill>
                <a:latin typeface="宋体" pitchFamily="2" charset="-122"/>
              </a:rPr>
              <a:t>灰体法</a:t>
            </a:r>
            <a:r>
              <a:rPr lang="zh-CN" altLang="en-US" sz="2400" b="1">
                <a:latin typeface="宋体" pitchFamily="2" charset="-122"/>
              </a:rPr>
              <a:t>，即将光谱吸收比 </a:t>
            </a:r>
            <a:r>
              <a:rPr lang="zh-CN" altLang="en-US" sz="2400" b="1" i="1">
                <a:latin typeface="宋体" pitchFamily="2" charset="-122"/>
                <a:sym typeface="Symbol" pitchFamily="18" charset="2"/>
              </a:rPr>
              <a:t></a:t>
            </a:r>
            <a:r>
              <a:rPr lang="en-US" altLang="zh-CN" sz="2400" b="1">
                <a:latin typeface="宋体" pitchFamily="2" charset="-122"/>
                <a:sym typeface="Symbol" pitchFamily="18" charset="2"/>
              </a:rPr>
              <a:t>(</a:t>
            </a:r>
            <a:r>
              <a:rPr lang="en-US" altLang="zh-CN" sz="2400" b="1" i="1">
                <a:latin typeface="宋体" pitchFamily="2" charset="-122"/>
                <a:sym typeface="Symbol" pitchFamily="18" charset="2"/>
              </a:rPr>
              <a:t></a:t>
            </a:r>
            <a:r>
              <a:rPr lang="en-US" altLang="zh-CN" sz="2400" b="1">
                <a:latin typeface="宋体" pitchFamily="2" charset="-122"/>
                <a:sym typeface="Symbol" pitchFamily="18" charset="2"/>
              </a:rPr>
              <a:t>) </a:t>
            </a:r>
            <a:r>
              <a:rPr lang="zh-CN" altLang="en-US" sz="2400" b="1">
                <a:latin typeface="宋体" pitchFamily="2" charset="-122"/>
                <a:sym typeface="Symbol" pitchFamily="18" charset="2"/>
              </a:rPr>
              <a:t>等效为常数，即</a:t>
            </a:r>
            <a:r>
              <a:rPr lang="zh-CN" altLang="en-US" sz="2400" b="1" i="1">
                <a:latin typeface="宋体" pitchFamily="2" charset="-122"/>
                <a:sym typeface="Symbol" pitchFamily="18" charset="2"/>
              </a:rPr>
              <a:t></a:t>
            </a:r>
            <a:r>
              <a:rPr lang="zh-CN" altLang="en-US" sz="2400" b="1">
                <a:latin typeface="宋体" pitchFamily="2" charset="-122"/>
                <a:sym typeface="Symbol" pitchFamily="18" charset="2"/>
              </a:rPr>
              <a:t> </a:t>
            </a:r>
            <a:r>
              <a:rPr lang="en-US" altLang="zh-CN" sz="2400" b="1">
                <a:latin typeface="宋体" pitchFamily="2" charset="-122"/>
                <a:sym typeface="Symbol" pitchFamily="18" charset="2"/>
              </a:rPr>
              <a:t>= </a:t>
            </a:r>
            <a:r>
              <a:rPr lang="en-US" altLang="zh-CN" sz="2400" b="1" i="1">
                <a:latin typeface="宋体" pitchFamily="2" charset="-122"/>
                <a:sym typeface="Symbol" pitchFamily="18" charset="2"/>
              </a:rPr>
              <a:t></a:t>
            </a:r>
            <a:r>
              <a:rPr lang="en-US" altLang="zh-CN" sz="2400" b="1">
                <a:latin typeface="宋体" pitchFamily="2" charset="-122"/>
                <a:sym typeface="Symbol" pitchFamily="18" charset="2"/>
              </a:rPr>
              <a:t>(</a:t>
            </a:r>
            <a:r>
              <a:rPr lang="en-US" altLang="zh-CN" sz="2400" b="1" i="1">
                <a:latin typeface="宋体" pitchFamily="2" charset="-122"/>
                <a:sym typeface="Symbol" pitchFamily="18" charset="2"/>
              </a:rPr>
              <a:t></a:t>
            </a:r>
            <a:r>
              <a:rPr lang="en-US" altLang="zh-CN" sz="2400" b="1">
                <a:latin typeface="宋体" pitchFamily="2" charset="-122"/>
                <a:sym typeface="Symbol" pitchFamily="18" charset="2"/>
              </a:rPr>
              <a:t>) = const</a:t>
            </a:r>
            <a:r>
              <a:rPr lang="zh-CN" altLang="en-US" sz="2400" b="1">
                <a:latin typeface="宋体" pitchFamily="2" charset="-122"/>
                <a:sym typeface="Symbol" pitchFamily="18" charset="2"/>
              </a:rPr>
              <a:t>。并将</a:t>
            </a:r>
            <a:r>
              <a:rPr lang="zh-CN" altLang="en-US" sz="2400" b="1" i="1">
                <a:solidFill>
                  <a:srgbClr val="FF3300"/>
                </a:solidFill>
                <a:latin typeface="宋体" pitchFamily="2" charset="-122"/>
                <a:sym typeface="Symbol" pitchFamily="18" charset="2"/>
              </a:rPr>
              <a:t></a:t>
            </a:r>
            <a:r>
              <a:rPr lang="en-US" altLang="zh-CN" sz="2400" b="1">
                <a:solidFill>
                  <a:srgbClr val="FF3300"/>
                </a:solidFill>
                <a:latin typeface="宋体" pitchFamily="2" charset="-122"/>
                <a:sym typeface="Symbol" pitchFamily="18" charset="2"/>
              </a:rPr>
              <a:t>(</a:t>
            </a:r>
            <a:r>
              <a:rPr lang="en-US" altLang="zh-CN" sz="2400" b="1" i="1">
                <a:solidFill>
                  <a:srgbClr val="FF3300"/>
                </a:solidFill>
                <a:latin typeface="宋体" pitchFamily="2" charset="-122"/>
                <a:sym typeface="Symbol" pitchFamily="18" charset="2"/>
              </a:rPr>
              <a:t></a:t>
            </a:r>
            <a:r>
              <a:rPr lang="en-US" altLang="zh-CN" sz="2400" b="1">
                <a:solidFill>
                  <a:srgbClr val="FF3300"/>
                </a:solidFill>
                <a:latin typeface="宋体" pitchFamily="2" charset="-122"/>
                <a:sym typeface="Symbol" pitchFamily="18" charset="2"/>
              </a:rPr>
              <a:t>)</a:t>
            </a:r>
            <a:r>
              <a:rPr lang="zh-CN" altLang="en-US" sz="2400" b="1">
                <a:solidFill>
                  <a:srgbClr val="FF3300"/>
                </a:solidFill>
                <a:latin typeface="宋体" pitchFamily="2" charset="-122"/>
                <a:sym typeface="Symbol" pitchFamily="18" charset="2"/>
              </a:rPr>
              <a:t>与波长无关的物体称为灰体</a:t>
            </a:r>
            <a:r>
              <a:rPr lang="zh-CN" altLang="en-US" sz="2400" b="1">
                <a:latin typeface="宋体" pitchFamily="2" charset="-122"/>
                <a:sym typeface="Symbol" pitchFamily="18" charset="2"/>
              </a:rPr>
              <a:t>，与黑体类似，它也是一种理想物体，但对于大部分工程问题来讲，灰体假设带来的误差是可以容忍的；</a:t>
            </a:r>
          </a:p>
          <a:p>
            <a:pPr marL="342900" indent="-342900" eaLnBrk="1" hangingPunct="1">
              <a:lnSpc>
                <a:spcPct val="110000"/>
              </a:lnSpc>
              <a:spcBef>
                <a:spcPct val="10000"/>
              </a:spcBef>
              <a:buFontTx/>
              <a:buAutoNum type="arabicParenBoth"/>
            </a:pPr>
            <a:r>
              <a:rPr lang="zh-CN" altLang="en-US" sz="2400" b="1">
                <a:solidFill>
                  <a:schemeClr val="hlink"/>
                </a:solidFill>
                <a:latin typeface="宋体" pitchFamily="2" charset="-122"/>
                <a:sym typeface="Symbol" pitchFamily="18" charset="2"/>
              </a:rPr>
              <a:t>谱带模型法</a:t>
            </a:r>
            <a:r>
              <a:rPr lang="zh-CN" altLang="en-US" sz="2400" b="1">
                <a:latin typeface="宋体" pitchFamily="2" charset="-122"/>
                <a:sym typeface="Symbol" pitchFamily="18" charset="2"/>
              </a:rPr>
              <a:t>，即将所关心的连续分布的谱带区域划分为若干小区域，每个小区域被称为一个谱带，在每个谱带内应用灰体假设。</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647700" y="404813"/>
            <a:ext cx="7885113" cy="2794000"/>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zh-CN" altLang="en-US" sz="2400" b="1">
                <a:latin typeface="宋体" pitchFamily="2" charset="-122"/>
              </a:rPr>
              <a:t>在学习了发射辐射与吸收辐射的特性之后，让我们来看一下二者之间具有什么样的联系，</a:t>
            </a:r>
            <a:r>
              <a:rPr lang="en-US" altLang="zh-CN" sz="2400" b="1">
                <a:latin typeface="宋体" pitchFamily="2" charset="-122"/>
              </a:rPr>
              <a:t>1859</a:t>
            </a:r>
            <a:r>
              <a:rPr lang="zh-CN" altLang="en-US" sz="2400" b="1">
                <a:latin typeface="宋体" pitchFamily="2" charset="-122"/>
              </a:rPr>
              <a:t>年，</a:t>
            </a:r>
            <a:r>
              <a:rPr lang="en-US" altLang="zh-CN" sz="2400" b="1">
                <a:latin typeface="宋体" pitchFamily="2" charset="-122"/>
              </a:rPr>
              <a:t>Kirchhoff </a:t>
            </a:r>
            <a:r>
              <a:rPr lang="zh-CN" altLang="en-US" sz="2400" b="1">
                <a:latin typeface="宋体" pitchFamily="2" charset="-122"/>
              </a:rPr>
              <a:t>用热力学方法回答了这个问题，从而提出了</a:t>
            </a:r>
            <a:r>
              <a:rPr lang="en-US" altLang="zh-CN" sz="2400" b="1">
                <a:latin typeface="宋体" pitchFamily="2" charset="-122"/>
              </a:rPr>
              <a:t>Kirchhoff </a:t>
            </a:r>
            <a:r>
              <a:rPr lang="zh-CN" altLang="en-US" sz="2400" b="1">
                <a:latin typeface="宋体" pitchFamily="2" charset="-122"/>
              </a:rPr>
              <a:t>定律。</a:t>
            </a:r>
          </a:p>
          <a:p>
            <a:pPr eaLnBrk="1" hangingPunct="1">
              <a:lnSpc>
                <a:spcPct val="120000"/>
              </a:lnSpc>
              <a:spcBef>
                <a:spcPct val="20000"/>
              </a:spcBef>
            </a:pPr>
            <a:r>
              <a:rPr lang="zh-CN" altLang="en-US" sz="2400" b="1">
                <a:latin typeface="宋体" pitchFamily="2" charset="-122"/>
              </a:rPr>
              <a:t>最简单的推导是用两块无限大平板间的热力学平衡方法。如图</a:t>
            </a:r>
            <a:r>
              <a:rPr lang="en-US" altLang="zh-CN" sz="2400" b="1">
                <a:latin typeface="宋体" pitchFamily="2" charset="-122"/>
              </a:rPr>
              <a:t>6-20</a:t>
            </a:r>
            <a:r>
              <a:rPr lang="zh-CN" altLang="en-US" sz="2400" b="1">
                <a:latin typeface="宋体" pitchFamily="2" charset="-122"/>
              </a:rPr>
              <a:t>所示，板</a:t>
            </a:r>
            <a:r>
              <a:rPr lang="en-US" altLang="zh-CN" sz="2400" b="1">
                <a:latin typeface="宋体" pitchFamily="2" charset="-122"/>
              </a:rPr>
              <a:t>1</a:t>
            </a:r>
            <a:r>
              <a:rPr lang="zh-CN" altLang="en-US" sz="2400" b="1">
                <a:latin typeface="宋体" pitchFamily="2" charset="-122"/>
              </a:rPr>
              <a:t>时黑体，板</a:t>
            </a:r>
            <a:r>
              <a:rPr lang="en-US" altLang="zh-CN" sz="2400" b="1">
                <a:latin typeface="宋体" pitchFamily="2" charset="-122"/>
              </a:rPr>
              <a:t>2</a:t>
            </a:r>
            <a:r>
              <a:rPr lang="zh-CN" altLang="en-US" sz="2400" b="1">
                <a:latin typeface="宋体" pitchFamily="2" charset="-122"/>
              </a:rPr>
              <a:t>是任意物体，参数分别为</a:t>
            </a:r>
            <a:r>
              <a:rPr lang="en-US" altLang="zh-CN" sz="2400" b="1" i="1">
                <a:latin typeface="宋体" pitchFamily="2" charset="-122"/>
              </a:rPr>
              <a:t>E</a:t>
            </a:r>
            <a:r>
              <a:rPr lang="en-US" altLang="zh-CN" sz="2400" b="1" i="1" baseline="-25000">
                <a:latin typeface="宋体" pitchFamily="2" charset="-122"/>
              </a:rPr>
              <a:t>b</a:t>
            </a:r>
            <a:r>
              <a:rPr lang="en-US" altLang="zh-CN" sz="2400" b="1">
                <a:latin typeface="宋体" pitchFamily="2" charset="-122"/>
              </a:rPr>
              <a:t>, </a:t>
            </a:r>
            <a:r>
              <a:rPr lang="en-US" altLang="zh-CN" sz="2400" b="1" i="1">
                <a:latin typeface="宋体" pitchFamily="2" charset="-122"/>
                <a:sym typeface="Symbol" pitchFamily="18" charset="2"/>
              </a:rPr>
              <a:t>T</a:t>
            </a:r>
            <a:r>
              <a:rPr lang="en-US" altLang="zh-CN" sz="2400" b="1" i="1" baseline="-25000">
                <a:latin typeface="宋体" pitchFamily="2" charset="-122"/>
                <a:sym typeface="Symbol" pitchFamily="18" charset="2"/>
              </a:rPr>
              <a:t>1 </a:t>
            </a:r>
            <a:r>
              <a:rPr lang="zh-CN" altLang="en-US" sz="2400" b="1">
                <a:latin typeface="宋体" pitchFamily="2" charset="-122"/>
                <a:sym typeface="Symbol" pitchFamily="18" charset="2"/>
              </a:rPr>
              <a:t>以及</a:t>
            </a:r>
            <a:r>
              <a:rPr lang="en-US" altLang="zh-CN" sz="2400" b="1" i="1">
                <a:latin typeface="宋体" pitchFamily="2" charset="-122"/>
              </a:rPr>
              <a:t>E</a:t>
            </a:r>
            <a:r>
              <a:rPr lang="en-US" altLang="zh-CN" sz="2400" b="1">
                <a:latin typeface="宋体" pitchFamily="2" charset="-122"/>
              </a:rPr>
              <a:t>, </a:t>
            </a:r>
            <a:r>
              <a:rPr lang="en-US" altLang="zh-CN" sz="2400" b="1" i="1">
                <a:latin typeface="宋体" pitchFamily="2" charset="-122"/>
                <a:sym typeface="Symbol" pitchFamily="18" charset="2"/>
              </a:rPr>
              <a:t>, T</a:t>
            </a:r>
            <a:r>
              <a:rPr lang="en-US" altLang="zh-CN" sz="2400" b="1" i="1" baseline="-25000">
                <a:latin typeface="宋体" pitchFamily="2" charset="-122"/>
                <a:sym typeface="Symbol" pitchFamily="18" charset="2"/>
              </a:rPr>
              <a:t>2</a:t>
            </a:r>
            <a:r>
              <a:rPr lang="zh-CN" altLang="en-US" sz="2400" b="1">
                <a:latin typeface="宋体" pitchFamily="2" charset="-122"/>
                <a:sym typeface="Symbol" pitchFamily="18" charset="2"/>
              </a:rPr>
              <a:t>，则当系统处于热平衡时，有 </a:t>
            </a:r>
          </a:p>
        </p:txBody>
      </p:sp>
      <p:graphicFrame>
        <p:nvGraphicFramePr>
          <p:cNvPr id="186371" name="Object 3"/>
          <p:cNvGraphicFramePr>
            <a:graphicFrameLocks noChangeAspect="1"/>
          </p:cNvGraphicFramePr>
          <p:nvPr/>
        </p:nvGraphicFramePr>
        <p:xfrm>
          <a:off x="1079500" y="3897313"/>
          <a:ext cx="3635375" cy="981075"/>
        </p:xfrm>
        <a:graphic>
          <a:graphicData uri="http://schemas.openxmlformats.org/presentationml/2006/ole">
            <p:oleObj spid="_x0000_s186371" name="公式" r:id="rId3" imgW="1269720" imgH="342720" progId="Equation.3">
              <p:embed/>
            </p:oleObj>
          </a:graphicData>
        </a:graphic>
      </p:graphicFrame>
      <p:sp>
        <p:nvSpPr>
          <p:cNvPr id="186372" name="Rectangle 4"/>
          <p:cNvSpPr>
            <a:spLocks noChangeArrowheads="1"/>
          </p:cNvSpPr>
          <p:nvPr/>
        </p:nvSpPr>
        <p:spPr bwMode="auto">
          <a:xfrm>
            <a:off x="5724525" y="5734050"/>
            <a:ext cx="2447925" cy="701675"/>
          </a:xfrm>
          <a:prstGeom prst="rect">
            <a:avLst/>
          </a:prstGeom>
          <a:noFill/>
          <a:ln w="9525">
            <a:noFill/>
            <a:miter lim="800000"/>
            <a:headEnd/>
            <a:tailEnd/>
          </a:ln>
          <a:effectLst/>
        </p:spPr>
        <p:txBody>
          <a:bodyPr>
            <a:spAutoFit/>
          </a:bodyPr>
          <a:lstStyle/>
          <a:p>
            <a:pPr algn="ctr" eaLnBrk="1" hangingPunct="1"/>
            <a:r>
              <a:rPr lang="zh-CN" altLang="en-US" sz="2000" b="1">
                <a:solidFill>
                  <a:srgbClr val="050507"/>
                </a:solidFill>
                <a:latin typeface="宋体" pitchFamily="2" charset="-122"/>
              </a:rPr>
              <a:t>图</a:t>
            </a:r>
            <a:r>
              <a:rPr lang="en-US" altLang="zh-CN" sz="2000" b="1">
                <a:solidFill>
                  <a:srgbClr val="050507"/>
                </a:solidFill>
                <a:latin typeface="宋体" pitchFamily="2" charset="-122"/>
              </a:rPr>
              <a:t>6-20  </a:t>
            </a:r>
            <a:r>
              <a:rPr lang="zh-CN" altLang="en-US" sz="2000" b="1">
                <a:solidFill>
                  <a:srgbClr val="050507"/>
                </a:solidFill>
                <a:latin typeface="宋体" pitchFamily="2" charset="-122"/>
              </a:rPr>
              <a:t>平行平板间的辐射换热</a:t>
            </a:r>
          </a:p>
        </p:txBody>
      </p:sp>
      <p:pic>
        <p:nvPicPr>
          <p:cNvPr id="186373" name="Picture 5" descr="图7-20"/>
          <p:cNvPicPr>
            <a:picLocks noChangeAspect="1" noChangeArrowheads="1"/>
          </p:cNvPicPr>
          <p:nvPr/>
        </p:nvPicPr>
        <p:blipFill>
          <a:blip r:embed="rId4">
            <a:clrChange>
              <a:clrFrom>
                <a:srgbClr val="F6F9EE"/>
              </a:clrFrom>
              <a:clrTo>
                <a:srgbClr val="F6F9EE">
                  <a:alpha val="0"/>
                </a:srgbClr>
              </a:clrTo>
            </a:clrChange>
          </a:blip>
          <a:srcRect/>
          <a:stretch>
            <a:fillRect/>
          </a:stretch>
        </p:blipFill>
        <p:spPr bwMode="auto">
          <a:xfrm>
            <a:off x="5580063" y="2997200"/>
            <a:ext cx="2339975" cy="30607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576263" y="512763"/>
            <a:ext cx="7885112" cy="3706812"/>
          </a:xfrm>
          <a:prstGeom prst="rect">
            <a:avLst/>
          </a:prstGeom>
          <a:noFill/>
          <a:ln w="9525">
            <a:noFill/>
            <a:miter lim="800000"/>
            <a:headEnd/>
            <a:tailEnd/>
          </a:ln>
          <a:effectLst/>
        </p:spPr>
        <p:txBody>
          <a:bodyPr>
            <a:spAutoFit/>
          </a:bodyPr>
          <a:lstStyle/>
          <a:p>
            <a:pPr marL="342900" indent="-342900" eaLnBrk="1" hangingPunct="1">
              <a:lnSpc>
                <a:spcPct val="120000"/>
              </a:lnSpc>
              <a:spcBef>
                <a:spcPct val="50000"/>
              </a:spcBef>
            </a:pPr>
            <a:r>
              <a:rPr lang="en-US" altLang="zh-CN" sz="2200" b="1">
                <a:sym typeface="Symbol" pitchFamily="18" charset="2"/>
              </a:rPr>
              <a:t>    </a:t>
            </a:r>
            <a:r>
              <a:rPr lang="zh-CN" altLang="en-US" sz="2400" b="1">
                <a:latin typeface="宋体" pitchFamily="2" charset="-122"/>
                <a:sym typeface="Symbol" pitchFamily="18" charset="2"/>
              </a:rPr>
              <a:t>此即</a:t>
            </a:r>
            <a:r>
              <a:rPr lang="en-US" altLang="zh-CN" sz="2400" b="1">
                <a:latin typeface="宋体" pitchFamily="2" charset="-122"/>
              </a:rPr>
              <a:t>Kirchhoff </a:t>
            </a:r>
            <a:r>
              <a:rPr lang="zh-CN" altLang="en-US" sz="2400" b="1">
                <a:latin typeface="宋体" pitchFamily="2" charset="-122"/>
              </a:rPr>
              <a:t>定律的表达式之一。该式说明，在热力学平衡状态下，物体的吸收率等与它的发射率。但该式具有如下</a:t>
            </a:r>
            <a:r>
              <a:rPr lang="zh-CN" altLang="en-US" sz="2400" b="1">
                <a:solidFill>
                  <a:schemeClr val="hlink"/>
                </a:solidFill>
                <a:latin typeface="宋体" pitchFamily="2" charset="-122"/>
              </a:rPr>
              <a:t>限制</a:t>
            </a:r>
            <a:r>
              <a:rPr lang="zh-CN" altLang="en-US" sz="2400" b="1">
                <a:latin typeface="宋体" pitchFamily="2" charset="-122"/>
              </a:rPr>
              <a:t>：</a:t>
            </a:r>
          </a:p>
          <a:p>
            <a:pPr marL="342900" indent="-342900" eaLnBrk="1" hangingPunct="1">
              <a:lnSpc>
                <a:spcPct val="120000"/>
              </a:lnSpc>
              <a:spcBef>
                <a:spcPct val="50000"/>
              </a:spcBef>
              <a:buFontTx/>
              <a:buAutoNum type="arabicParenBoth"/>
            </a:pPr>
            <a:r>
              <a:rPr lang="zh-CN" altLang="en-US" sz="2400" b="1">
                <a:solidFill>
                  <a:srgbClr val="0000CC"/>
                </a:solidFill>
                <a:latin typeface="宋体" pitchFamily="2" charset="-122"/>
              </a:rPr>
              <a:t>整个系统处于热平衡状态；</a:t>
            </a:r>
          </a:p>
          <a:p>
            <a:pPr marL="342900" indent="-342900" eaLnBrk="1" hangingPunct="1">
              <a:lnSpc>
                <a:spcPct val="120000"/>
              </a:lnSpc>
              <a:spcBef>
                <a:spcPct val="50000"/>
              </a:spcBef>
              <a:buFontTx/>
              <a:buAutoNum type="arabicParenBoth"/>
            </a:pPr>
            <a:r>
              <a:rPr lang="zh-CN" altLang="en-US" sz="2400" b="1">
                <a:solidFill>
                  <a:srgbClr val="0000CC"/>
                </a:solidFill>
                <a:latin typeface="宋体" pitchFamily="2" charset="-122"/>
              </a:rPr>
              <a:t>如物体的吸收率和发射率与温度有关，则二者只有处于同一温度下的值才能相等；</a:t>
            </a:r>
          </a:p>
          <a:p>
            <a:pPr marL="342900" indent="-342900" eaLnBrk="1" hangingPunct="1">
              <a:lnSpc>
                <a:spcPct val="120000"/>
              </a:lnSpc>
              <a:spcBef>
                <a:spcPct val="50000"/>
              </a:spcBef>
              <a:buFontTx/>
              <a:buAutoNum type="arabicParenBoth"/>
            </a:pPr>
            <a:r>
              <a:rPr lang="zh-CN" altLang="en-US" sz="2400" b="1">
                <a:solidFill>
                  <a:srgbClr val="0000CC"/>
                </a:solidFill>
                <a:latin typeface="宋体" pitchFamily="2" charset="-122"/>
              </a:rPr>
              <a:t>投射辐射源必须是同温度下的黑体</a:t>
            </a:r>
            <a:r>
              <a:rPr lang="zh-CN" altLang="en-US" sz="2400" b="1">
                <a:latin typeface="宋体" pitchFamily="2" charset="-122"/>
              </a:rPr>
              <a:t>。</a:t>
            </a:r>
          </a:p>
        </p:txBody>
      </p:sp>
      <p:sp>
        <p:nvSpPr>
          <p:cNvPr id="187395" name="Text Box 3"/>
          <p:cNvSpPr txBox="1">
            <a:spLocks noChangeArrowheads="1"/>
          </p:cNvSpPr>
          <p:nvPr/>
        </p:nvSpPr>
        <p:spPr bwMode="auto">
          <a:xfrm>
            <a:off x="971550" y="4437063"/>
            <a:ext cx="7702550" cy="16256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为了将</a:t>
            </a:r>
            <a:r>
              <a:rPr lang="en-US" altLang="zh-CN" sz="2400" b="1">
                <a:latin typeface="宋体" pitchFamily="2" charset="-122"/>
              </a:rPr>
              <a:t>Kirchhoff </a:t>
            </a:r>
            <a:r>
              <a:rPr lang="zh-CN" altLang="en-US" sz="2400" b="1">
                <a:latin typeface="宋体" pitchFamily="2" charset="-122"/>
              </a:rPr>
              <a:t>定律推向实际的工程应用，人们考察、推导了多种适用条件，形成了该定律不同层次上的表达式，见表</a:t>
            </a:r>
            <a:r>
              <a:rPr lang="en-US" altLang="zh-CN" sz="2400" b="1">
                <a:latin typeface="宋体" pitchFamily="2" charset="-122"/>
              </a:rPr>
              <a:t>6.5-2</a:t>
            </a:r>
            <a:r>
              <a:rPr lang="zh-CN" altLang="en-US" sz="2400" b="1">
                <a:latin typeface="宋体" pitchFamily="2" charset="-122"/>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8418" name="Group 2"/>
          <p:cNvGraphicFramePr>
            <a:graphicFrameLocks noGrp="1"/>
          </p:cNvGraphicFramePr>
          <p:nvPr/>
        </p:nvGraphicFramePr>
        <p:xfrm>
          <a:off x="576263" y="1089025"/>
          <a:ext cx="7920037" cy="2052638"/>
        </p:xfrm>
        <a:graphic>
          <a:graphicData uri="http://schemas.openxmlformats.org/drawingml/2006/table">
            <a:tbl>
              <a:tblPr/>
              <a:tblGrid>
                <a:gridCol w="1582737"/>
                <a:gridCol w="2881313"/>
                <a:gridCol w="3455987"/>
              </a:tblGrid>
              <a:tr h="452438">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omic Sans MS" pitchFamily="66" charset="0"/>
                          <a:ea typeface="宋体" pitchFamily="2" charset="-122"/>
                        </a:rPr>
                        <a:t>层  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omic Sans MS" pitchFamily="66" charset="0"/>
                          <a:ea typeface="宋体" pitchFamily="2" charset="-122"/>
                        </a:rPr>
                        <a:t>数学表达式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Comic Sans MS" pitchFamily="66" charset="0"/>
                          <a:ea typeface="宋体" pitchFamily="2" charset="-122"/>
                        </a:rPr>
                        <a:t>成立条件</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600200">
                <a:tc>
                  <a:txBody>
                    <a:bodyPr/>
                    <a:lstStyle/>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rPr>
                        <a:t>光谱，定向</a:t>
                      </a:r>
                    </a:p>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rPr>
                        <a:t>光谱，半球</a:t>
                      </a:r>
                    </a:p>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rPr>
                        <a:t>全波段，半球</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40000"/>
                        </a:spcBef>
                        <a:spcAft>
                          <a:spcPct val="0"/>
                        </a:spcAft>
                        <a:buClrTx/>
                        <a:buSzTx/>
                        <a:buFontTx/>
                        <a:buNone/>
                        <a:tabLst/>
                      </a:pPr>
                      <a:endParaRPr kumimoji="0" lang="en-US" altLang="zh-CN" sz="1800" b="1" i="0" u="none" strike="noStrike" cap="none" normalizeH="0" baseline="0" smtClean="0">
                        <a:ln>
                          <a:noFill/>
                        </a:ln>
                        <a:solidFill>
                          <a:schemeClr val="tx1"/>
                        </a:solidFill>
                        <a:effectLst/>
                        <a:latin typeface="Comic Sans MS" pitchFamily="66" charset="0"/>
                        <a:ea typeface="宋体" pitchFamily="2" charset="-122"/>
                      </a:endParaRPr>
                    </a:p>
                    <a:p>
                      <a:pPr marL="0" marR="0" lvl="0" indent="0" algn="l" defTabSz="914400" rtl="0" eaLnBrk="1" fontAlgn="base" latinLnBrk="0" hangingPunct="1">
                        <a:lnSpc>
                          <a:spcPct val="140000"/>
                        </a:lnSpc>
                        <a:spcBef>
                          <a:spcPct val="40000"/>
                        </a:spcBef>
                        <a:spcAft>
                          <a:spcPct val="0"/>
                        </a:spcAft>
                        <a:buClrTx/>
                        <a:buSzTx/>
                        <a:buFontTx/>
                        <a:buNone/>
                        <a:tabLst/>
                      </a:pPr>
                      <a:endParaRPr kumimoji="0" lang="en-US" altLang="zh-CN" sz="1800" b="1" i="0" u="none" strike="noStrike" cap="none" normalizeH="0" baseline="0" smtClean="0">
                        <a:ln>
                          <a:noFill/>
                        </a:ln>
                        <a:solidFill>
                          <a:schemeClr val="tx1"/>
                        </a:solidFill>
                        <a:effectLst/>
                        <a:latin typeface="Comic Sans MS" pitchFamily="66" charset="0"/>
                        <a:ea typeface="宋体" pitchFamily="2" charset="-122"/>
                      </a:endParaRPr>
                    </a:p>
                    <a:p>
                      <a:pPr marL="0" marR="0" lvl="0" indent="0" algn="l" defTabSz="914400" rtl="0" eaLnBrk="1" fontAlgn="base" latinLnBrk="0" hangingPunct="1">
                        <a:lnSpc>
                          <a:spcPct val="140000"/>
                        </a:lnSpc>
                        <a:spcBef>
                          <a:spcPct val="40000"/>
                        </a:spcBef>
                        <a:spcAft>
                          <a:spcPct val="0"/>
                        </a:spcAft>
                        <a:buClrTx/>
                        <a:buSzTx/>
                        <a:buFontTx/>
                        <a:buNone/>
                        <a:tabLst/>
                      </a:pPr>
                      <a:endParaRPr kumimoji="0" lang="en-US" altLang="zh-CN" sz="1800" b="1" i="0" u="none" strike="noStrike" cap="none" normalizeH="0" baseline="0" smtClean="0">
                        <a:ln>
                          <a:noFill/>
                        </a:ln>
                        <a:solidFill>
                          <a:schemeClr val="tx1"/>
                        </a:solidFill>
                        <a:effectLst/>
                        <a:latin typeface="Comic Sans MS" pitchFamily="66"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rPr>
                        <a:t>无条件，</a:t>
                      </a:r>
                      <a:r>
                        <a:rPr kumimoji="0" lang="zh-CN" altLang="en-US" sz="1800" b="1" i="1" u="none" strike="noStrike" cap="none" normalizeH="0" baseline="0" smtClean="0">
                          <a:ln>
                            <a:noFill/>
                          </a:ln>
                          <a:solidFill>
                            <a:schemeClr val="tx1"/>
                          </a:solidFill>
                          <a:effectLst/>
                          <a:latin typeface="Comic Sans MS" pitchFamily="66" charset="0"/>
                          <a:ea typeface="宋体" pitchFamily="2" charset="-122"/>
                          <a:sym typeface="Symbol" pitchFamily="18" charset="2"/>
                        </a:rPr>
                        <a:t></a:t>
                      </a:r>
                      <a:r>
                        <a:rPr kumimoji="0" lang="zh-CN" altLang="en-US" sz="1800" b="1" i="0" u="none" strike="noStrike" cap="none" normalizeH="0" baseline="0" smtClean="0">
                          <a:ln>
                            <a:noFill/>
                          </a:ln>
                          <a:solidFill>
                            <a:schemeClr val="tx1"/>
                          </a:solidFill>
                          <a:effectLst/>
                          <a:latin typeface="Comic Sans MS" pitchFamily="66" charset="0"/>
                          <a:ea typeface="宋体" pitchFamily="2" charset="-122"/>
                          <a:sym typeface="Symbol" pitchFamily="18" charset="2"/>
                        </a:rPr>
                        <a:t>为天顶角</a:t>
                      </a:r>
                    </a:p>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sym typeface="Symbol" pitchFamily="18" charset="2"/>
                        </a:rPr>
                        <a:t>漫射表面</a:t>
                      </a:r>
                    </a:p>
                    <a:p>
                      <a:pPr marL="0" marR="0" lvl="0" indent="0" algn="l" defTabSz="914400" rtl="0" eaLnBrk="1" fontAlgn="base" latinLnBrk="0" hangingPunct="1">
                        <a:lnSpc>
                          <a:spcPct val="140000"/>
                        </a:lnSpc>
                        <a:spcBef>
                          <a:spcPct val="40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Comic Sans MS" pitchFamily="66" charset="0"/>
                          <a:ea typeface="宋体" pitchFamily="2" charset="-122"/>
                          <a:sym typeface="Symbol" pitchFamily="18" charset="2"/>
                        </a:rPr>
                        <a:t>与黑体处于热平衡或对</a:t>
                      </a:r>
                      <a:r>
                        <a:rPr kumimoji="0" lang="zh-CN" altLang="en-US" sz="1800" b="1" i="0" u="none" strike="noStrike" cap="none" normalizeH="0" baseline="0" smtClean="0">
                          <a:ln>
                            <a:noFill/>
                          </a:ln>
                          <a:solidFill>
                            <a:srgbClr val="0000CC"/>
                          </a:solidFill>
                          <a:effectLst/>
                          <a:latin typeface="Comic Sans MS" pitchFamily="66" charset="0"/>
                          <a:ea typeface="宋体" pitchFamily="2" charset="-122"/>
                          <a:sym typeface="Symbol" pitchFamily="18" charset="2"/>
                        </a:rPr>
                        <a:t>漫灰表面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8432" name="Object 16"/>
          <p:cNvGraphicFramePr>
            <a:graphicFrameLocks noChangeAspect="1"/>
          </p:cNvGraphicFramePr>
          <p:nvPr/>
        </p:nvGraphicFramePr>
        <p:xfrm>
          <a:off x="2232025" y="1557338"/>
          <a:ext cx="2736850" cy="361950"/>
        </p:xfrm>
        <a:graphic>
          <a:graphicData uri="http://schemas.openxmlformats.org/presentationml/2006/ole">
            <p:oleObj spid="_x0000_s188432" name="公式" r:id="rId3" imgW="1244520" imgH="164880" progId="Equation.3">
              <p:embed/>
            </p:oleObj>
          </a:graphicData>
        </a:graphic>
      </p:graphicFrame>
      <p:graphicFrame>
        <p:nvGraphicFramePr>
          <p:cNvPr id="188433" name="Object 17"/>
          <p:cNvGraphicFramePr>
            <a:graphicFrameLocks noChangeAspect="1"/>
          </p:cNvGraphicFramePr>
          <p:nvPr/>
        </p:nvGraphicFramePr>
        <p:xfrm>
          <a:off x="2735263" y="2024063"/>
          <a:ext cx="1814512" cy="361950"/>
        </p:xfrm>
        <a:graphic>
          <a:graphicData uri="http://schemas.openxmlformats.org/presentationml/2006/ole">
            <p:oleObj spid="_x0000_s188433" name="公式" r:id="rId4" imgW="825480" imgH="164880" progId="Equation.3">
              <p:embed/>
            </p:oleObj>
          </a:graphicData>
        </a:graphic>
      </p:graphicFrame>
      <p:graphicFrame>
        <p:nvGraphicFramePr>
          <p:cNvPr id="188434" name="Object 18"/>
          <p:cNvGraphicFramePr>
            <a:graphicFrameLocks noChangeAspect="1"/>
          </p:cNvGraphicFramePr>
          <p:nvPr/>
        </p:nvGraphicFramePr>
        <p:xfrm>
          <a:off x="2987675" y="2565400"/>
          <a:ext cx="1339850" cy="361950"/>
        </p:xfrm>
        <a:graphic>
          <a:graphicData uri="http://schemas.openxmlformats.org/presentationml/2006/ole">
            <p:oleObj spid="_x0000_s188434" name="公式" r:id="rId5" imgW="609480" imgH="164880" progId="Equation.3">
              <p:embed/>
            </p:oleObj>
          </a:graphicData>
        </a:graphic>
      </p:graphicFrame>
      <p:sp>
        <p:nvSpPr>
          <p:cNvPr id="188435" name="Text Box 19"/>
          <p:cNvSpPr txBox="1">
            <a:spLocks noChangeArrowheads="1"/>
          </p:cNvSpPr>
          <p:nvPr/>
        </p:nvSpPr>
        <p:spPr bwMode="auto">
          <a:xfrm>
            <a:off x="827088" y="476250"/>
            <a:ext cx="7129462"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chemeClr val="hlink"/>
                </a:solidFill>
                <a:latin typeface="宋体" pitchFamily="2" charset="-122"/>
              </a:rPr>
              <a:t>表</a:t>
            </a:r>
            <a:r>
              <a:rPr lang="en-US" altLang="zh-CN" sz="2400" b="1">
                <a:solidFill>
                  <a:schemeClr val="hlink"/>
                </a:solidFill>
                <a:latin typeface="宋体" pitchFamily="2" charset="-122"/>
              </a:rPr>
              <a:t>6-2 Kirchhoff </a:t>
            </a:r>
            <a:r>
              <a:rPr lang="zh-CN" altLang="en-US" sz="2400" b="1">
                <a:solidFill>
                  <a:schemeClr val="hlink"/>
                </a:solidFill>
                <a:latin typeface="宋体" pitchFamily="2" charset="-122"/>
              </a:rPr>
              <a:t>定律的不同表达式</a:t>
            </a:r>
          </a:p>
        </p:txBody>
      </p:sp>
      <p:sp>
        <p:nvSpPr>
          <p:cNvPr id="188436" name="Text Box 20"/>
          <p:cNvSpPr txBox="1">
            <a:spLocks noChangeArrowheads="1"/>
          </p:cNvSpPr>
          <p:nvPr/>
        </p:nvSpPr>
        <p:spPr bwMode="auto">
          <a:xfrm>
            <a:off x="576263" y="3141663"/>
            <a:ext cx="8099425" cy="3232150"/>
          </a:xfrm>
          <a:prstGeom prst="rect">
            <a:avLst/>
          </a:prstGeom>
          <a:noFill/>
          <a:ln w="9525">
            <a:noFill/>
            <a:miter lim="800000"/>
            <a:headEnd/>
            <a:tailEnd/>
          </a:ln>
          <a:effectLst/>
        </p:spPr>
        <p:txBody>
          <a:bodyPr>
            <a:spAutoFit/>
          </a:bodyPr>
          <a:lstStyle/>
          <a:p>
            <a:pPr marL="342900" indent="-342900" eaLnBrk="1" hangingPunct="1">
              <a:lnSpc>
                <a:spcPct val="120000"/>
              </a:lnSpc>
              <a:spcBef>
                <a:spcPct val="25000"/>
              </a:spcBef>
            </a:pPr>
            <a:r>
              <a:rPr lang="zh-CN" altLang="en-US" sz="2400" b="1">
                <a:latin typeface="宋体" pitchFamily="2" charset="-122"/>
              </a:rPr>
              <a:t>注：</a:t>
            </a:r>
          </a:p>
          <a:p>
            <a:pPr marL="342900" indent="-342900" eaLnBrk="1" hangingPunct="1">
              <a:lnSpc>
                <a:spcPct val="140000"/>
              </a:lnSpc>
              <a:spcBef>
                <a:spcPct val="10000"/>
              </a:spcBef>
              <a:buFontTx/>
              <a:buAutoNum type="arabicParenBoth"/>
            </a:pPr>
            <a:r>
              <a:rPr lang="zh-CN" altLang="en-US" sz="2400" b="1">
                <a:latin typeface="宋体" pitchFamily="2" charset="-122"/>
              </a:rPr>
              <a:t>漫射表面：指发射或反射的定向辐射强度与空间方向无关，即符合</a:t>
            </a:r>
            <a:r>
              <a:rPr lang="en-US" altLang="zh-CN" sz="2400" b="1">
                <a:latin typeface="宋体" pitchFamily="2" charset="-122"/>
              </a:rPr>
              <a:t>Lambert</a:t>
            </a:r>
            <a:r>
              <a:rPr lang="zh-CN" altLang="en-US" sz="2400" b="1">
                <a:latin typeface="宋体" pitchFamily="2" charset="-122"/>
              </a:rPr>
              <a:t>定律的物体表面；</a:t>
            </a:r>
          </a:p>
          <a:p>
            <a:pPr marL="342900" indent="-342900" eaLnBrk="1" hangingPunct="1">
              <a:lnSpc>
                <a:spcPct val="140000"/>
              </a:lnSpc>
              <a:spcBef>
                <a:spcPct val="30000"/>
              </a:spcBef>
              <a:buFontTx/>
              <a:buAutoNum type="arabicParenBoth"/>
            </a:pPr>
            <a:r>
              <a:rPr lang="zh-CN" altLang="en-US" sz="2400" b="1">
                <a:latin typeface="宋体" pitchFamily="2" charset="-122"/>
              </a:rPr>
              <a:t>灰体：指光谱吸收比与波长无关的物体，其发射和吸收辐射与黑体在形式上完全一样，只是减小了一个相同的比例。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60" name="Text Box 4"/>
          <p:cNvSpPr txBox="1">
            <a:spLocks noChangeArrowheads="1"/>
          </p:cNvSpPr>
          <p:nvPr/>
        </p:nvSpPr>
        <p:spPr bwMode="auto">
          <a:xfrm>
            <a:off x="827088" y="657225"/>
            <a:ext cx="7451725" cy="5630863"/>
          </a:xfrm>
          <a:prstGeom prst="rect">
            <a:avLst/>
          </a:prstGeom>
          <a:noFill/>
          <a:ln w="9525">
            <a:noFill/>
            <a:miter lim="800000"/>
            <a:headEnd/>
            <a:tailEnd/>
          </a:ln>
          <a:effectLst/>
        </p:spPr>
        <p:txBody>
          <a:bodyPr>
            <a:spAutoFit/>
          </a:bodyPr>
          <a:lstStyle/>
          <a:p>
            <a:pPr marL="342900" indent="-342900" eaLnBrk="1" hangingPunct="1"/>
            <a:r>
              <a:rPr lang="zh-CN" altLang="en-US" sz="2800" b="1">
                <a:solidFill>
                  <a:schemeClr val="hlink"/>
                </a:solidFill>
                <a:latin typeface="宋体" pitchFamily="2" charset="-122"/>
              </a:rPr>
              <a:t>思考题：</a:t>
            </a:r>
          </a:p>
          <a:p>
            <a:pPr marL="342900" indent="-342900" eaLnBrk="1" hangingPunct="1"/>
            <a:endParaRPr lang="zh-CN" altLang="en-US" sz="2400" b="1">
              <a:latin typeface="宋体" pitchFamily="2" charset="-122"/>
            </a:endParaRPr>
          </a:p>
          <a:p>
            <a:pPr marL="342900" indent="-342900" eaLnBrk="1" hangingPunct="1"/>
            <a:r>
              <a:rPr lang="en-US" altLang="zh-CN" sz="2400" b="1">
                <a:latin typeface="宋体" pitchFamily="2" charset="-122"/>
              </a:rPr>
              <a:t>1.</a:t>
            </a:r>
            <a:r>
              <a:rPr lang="zh-CN" altLang="en-US" sz="2400" b="1">
                <a:latin typeface="宋体" pitchFamily="2" charset="-122"/>
              </a:rPr>
              <a:t>什么是黑体</a:t>
            </a:r>
            <a:r>
              <a:rPr lang="en-US" altLang="zh-CN" sz="2400" b="1">
                <a:latin typeface="宋体" pitchFamily="2" charset="-122"/>
              </a:rPr>
              <a:t>, </a:t>
            </a:r>
            <a:r>
              <a:rPr lang="zh-CN" altLang="en-US" sz="2400" b="1">
                <a:latin typeface="宋体" pitchFamily="2" charset="-122"/>
              </a:rPr>
              <a:t>灰体</a:t>
            </a:r>
            <a:r>
              <a:rPr lang="en-US" altLang="zh-CN" sz="2400" b="1">
                <a:latin typeface="宋体" pitchFamily="2" charset="-122"/>
              </a:rPr>
              <a:t>? </a:t>
            </a:r>
            <a:r>
              <a:rPr lang="zh-CN" altLang="en-US" sz="2400" b="1">
                <a:latin typeface="宋体" pitchFamily="2" charset="-122"/>
              </a:rPr>
              <a:t>实际物体在什么样的条件下可以看成是灰体</a:t>
            </a:r>
            <a:r>
              <a:rPr lang="en-US" altLang="zh-CN" sz="2400" b="1">
                <a:latin typeface="宋体" pitchFamily="2" charset="-122"/>
              </a:rPr>
              <a:t>?</a:t>
            </a:r>
          </a:p>
          <a:p>
            <a:pPr marL="342900" indent="-342900" eaLnBrk="1" hangingPunct="1"/>
            <a:r>
              <a:rPr lang="en-US" altLang="zh-CN" sz="2400" b="1">
                <a:latin typeface="宋体" pitchFamily="2" charset="-122"/>
              </a:rPr>
              <a:t>2.</a:t>
            </a:r>
            <a:r>
              <a:rPr lang="zh-CN" altLang="en-US" sz="2400" b="1">
                <a:latin typeface="宋体" pitchFamily="2" charset="-122"/>
              </a:rPr>
              <a:t>光谱辐射力</a:t>
            </a:r>
            <a:r>
              <a:rPr lang="en-US" altLang="zh-CN" sz="2400" b="1">
                <a:latin typeface="宋体" pitchFamily="2" charset="-122"/>
              </a:rPr>
              <a:t>,</a:t>
            </a:r>
            <a:r>
              <a:rPr lang="zh-CN" altLang="en-US" sz="2400" b="1">
                <a:latin typeface="宋体" pitchFamily="2" charset="-122"/>
              </a:rPr>
              <a:t>辐射力和定向辐射强度的物理意义</a:t>
            </a:r>
            <a:r>
              <a:rPr lang="en-US" altLang="zh-CN" sz="2400" b="1">
                <a:latin typeface="宋体" pitchFamily="2" charset="-122"/>
              </a:rPr>
              <a:t>. </a:t>
            </a:r>
            <a:r>
              <a:rPr lang="zh-CN" altLang="en-US" sz="2400" b="1">
                <a:latin typeface="宋体" pitchFamily="2" charset="-122"/>
              </a:rPr>
              <a:t>它们之间有什么关系</a:t>
            </a:r>
            <a:r>
              <a:rPr lang="en-US" altLang="zh-CN" sz="2400" b="1">
                <a:latin typeface="宋体" pitchFamily="2" charset="-122"/>
              </a:rPr>
              <a:t>?</a:t>
            </a:r>
          </a:p>
          <a:p>
            <a:pPr marL="342900" indent="-342900" eaLnBrk="1" hangingPunct="1"/>
            <a:r>
              <a:rPr lang="en-US" altLang="zh-CN" sz="2400" b="1">
                <a:latin typeface="宋体" pitchFamily="2" charset="-122"/>
              </a:rPr>
              <a:t>3.</a:t>
            </a:r>
            <a:r>
              <a:rPr lang="zh-CN" altLang="en-US" sz="2400" b="1">
                <a:latin typeface="宋体" pitchFamily="2" charset="-122"/>
              </a:rPr>
              <a:t>物体的发射率</a:t>
            </a:r>
            <a:r>
              <a:rPr lang="en-US" altLang="zh-CN" sz="2400" b="1">
                <a:latin typeface="宋体" pitchFamily="2" charset="-122"/>
              </a:rPr>
              <a:t>, </a:t>
            </a:r>
            <a:r>
              <a:rPr lang="zh-CN" altLang="en-US" sz="2400" b="1">
                <a:latin typeface="宋体" pitchFamily="2" charset="-122"/>
              </a:rPr>
              <a:t>吸收率</a:t>
            </a:r>
            <a:r>
              <a:rPr lang="en-US" altLang="zh-CN" sz="2400" b="1">
                <a:latin typeface="宋体" pitchFamily="2" charset="-122"/>
              </a:rPr>
              <a:t>, </a:t>
            </a:r>
            <a:r>
              <a:rPr lang="zh-CN" altLang="en-US" sz="2400" b="1">
                <a:latin typeface="宋体" pitchFamily="2" charset="-122"/>
              </a:rPr>
              <a:t>反射率</a:t>
            </a:r>
            <a:r>
              <a:rPr lang="en-US" altLang="zh-CN" sz="2400" b="1">
                <a:latin typeface="宋体" pitchFamily="2" charset="-122"/>
              </a:rPr>
              <a:t>, </a:t>
            </a:r>
            <a:r>
              <a:rPr lang="zh-CN" altLang="en-US" sz="2400" b="1">
                <a:latin typeface="宋体" pitchFamily="2" charset="-122"/>
              </a:rPr>
              <a:t>穿透率是怎样定义的</a:t>
            </a:r>
            <a:r>
              <a:rPr lang="en-US" altLang="zh-CN" sz="2400" b="1">
                <a:latin typeface="宋体" pitchFamily="2" charset="-122"/>
              </a:rPr>
              <a:t>? </a:t>
            </a:r>
            <a:r>
              <a:rPr lang="zh-CN" altLang="en-US" sz="2400" b="1">
                <a:latin typeface="宋体" pitchFamily="2" charset="-122"/>
              </a:rPr>
              <a:t>发射率和反射率有何不同</a:t>
            </a:r>
            <a:r>
              <a:rPr lang="en-US" altLang="zh-CN" sz="2400" b="1">
                <a:latin typeface="宋体" pitchFamily="2" charset="-122"/>
              </a:rPr>
              <a:t>?</a:t>
            </a:r>
          </a:p>
          <a:p>
            <a:pPr marL="342900" indent="-342900" eaLnBrk="1" hangingPunct="1"/>
            <a:r>
              <a:rPr lang="en-US" altLang="zh-CN" sz="2400" b="1">
                <a:latin typeface="宋体" pitchFamily="2" charset="-122"/>
              </a:rPr>
              <a:t>4.</a:t>
            </a:r>
            <a:r>
              <a:rPr lang="zh-CN" altLang="en-US" sz="2400" b="1">
                <a:latin typeface="宋体" pitchFamily="2" charset="-122"/>
              </a:rPr>
              <a:t>工业上有实际意义的热辐射波长范围</a:t>
            </a:r>
            <a:r>
              <a:rPr lang="en-US" altLang="zh-CN" sz="2400" b="1">
                <a:latin typeface="宋体" pitchFamily="2" charset="-122"/>
              </a:rPr>
              <a:t>. </a:t>
            </a:r>
            <a:r>
              <a:rPr lang="zh-CN" altLang="en-US" sz="2400" b="1">
                <a:latin typeface="宋体" pitchFamily="2" charset="-122"/>
              </a:rPr>
              <a:t>近红外</a:t>
            </a:r>
            <a:r>
              <a:rPr lang="en-US" altLang="zh-CN" sz="2400" b="1">
                <a:latin typeface="宋体" pitchFamily="2" charset="-122"/>
              </a:rPr>
              <a:t>, </a:t>
            </a:r>
            <a:r>
              <a:rPr lang="zh-CN" altLang="en-US" sz="2400" b="1">
                <a:latin typeface="宋体" pitchFamily="2" charset="-122"/>
              </a:rPr>
              <a:t>远红外辐射概念</a:t>
            </a:r>
            <a:r>
              <a:rPr lang="en-US" altLang="zh-CN" sz="2400" b="1">
                <a:latin typeface="宋体" pitchFamily="2" charset="-122"/>
              </a:rPr>
              <a:t>.</a:t>
            </a:r>
          </a:p>
          <a:p>
            <a:pPr marL="342900" indent="-342900" eaLnBrk="1" hangingPunct="1"/>
            <a:r>
              <a:rPr lang="en-US" altLang="zh-CN" sz="2400" b="1">
                <a:latin typeface="宋体" pitchFamily="2" charset="-122"/>
              </a:rPr>
              <a:t>5.</a:t>
            </a:r>
            <a:r>
              <a:rPr lang="zh-CN" altLang="en-US" sz="2400" b="1">
                <a:latin typeface="宋体" pitchFamily="2" charset="-122"/>
              </a:rPr>
              <a:t>漫射表面的概念</a:t>
            </a:r>
            <a:r>
              <a:rPr lang="en-US" altLang="zh-CN" sz="2400" b="1">
                <a:latin typeface="宋体" pitchFamily="2" charset="-122"/>
              </a:rPr>
              <a:t>.</a:t>
            </a:r>
          </a:p>
          <a:p>
            <a:pPr marL="342900" indent="-342900" eaLnBrk="1" hangingPunct="1"/>
            <a:r>
              <a:rPr lang="en-US" altLang="zh-CN" sz="2400" b="1">
                <a:latin typeface="宋体" pitchFamily="2" charset="-122"/>
              </a:rPr>
              <a:t>6.</a:t>
            </a:r>
            <a:r>
              <a:rPr lang="zh-CN" altLang="en-US" sz="2400" b="1">
                <a:latin typeface="宋体" pitchFamily="2" charset="-122"/>
              </a:rPr>
              <a:t>物体的发射率取决于物体本身</a:t>
            </a:r>
            <a:r>
              <a:rPr lang="en-US" altLang="zh-CN" sz="2400" b="1">
                <a:latin typeface="宋体" pitchFamily="2" charset="-122"/>
              </a:rPr>
              <a:t>, </a:t>
            </a:r>
            <a:r>
              <a:rPr lang="zh-CN" altLang="en-US" sz="2400" b="1">
                <a:latin typeface="宋体" pitchFamily="2" charset="-122"/>
              </a:rPr>
              <a:t>而不涉及外部条件</a:t>
            </a:r>
            <a:r>
              <a:rPr lang="en-US" altLang="zh-CN" sz="2400" b="1">
                <a:latin typeface="宋体" pitchFamily="2" charset="-122"/>
              </a:rPr>
              <a:t>. </a:t>
            </a:r>
            <a:r>
              <a:rPr lang="zh-CN" altLang="en-US" sz="2400" b="1">
                <a:latin typeface="宋体" pitchFamily="2" charset="-122"/>
              </a:rPr>
              <a:t>因此</a:t>
            </a:r>
            <a:r>
              <a:rPr lang="en-US" altLang="zh-CN" sz="2400" b="1">
                <a:latin typeface="宋体" pitchFamily="2" charset="-122"/>
              </a:rPr>
              <a:t>, </a:t>
            </a:r>
            <a:r>
              <a:rPr lang="zh-CN" altLang="en-US" sz="2400" b="1">
                <a:latin typeface="宋体" pitchFamily="2" charset="-122"/>
              </a:rPr>
              <a:t>发射率可看成是物性</a:t>
            </a:r>
            <a:r>
              <a:rPr lang="en-US" altLang="zh-CN" sz="2400" b="1">
                <a:latin typeface="宋体" pitchFamily="2" charset="-122"/>
              </a:rPr>
              <a:t>. </a:t>
            </a:r>
            <a:r>
              <a:rPr lang="zh-CN" altLang="en-US" sz="2400" b="1">
                <a:latin typeface="宋体" pitchFamily="2" charset="-122"/>
              </a:rPr>
              <a:t>但是吸收率与外界条件有关</a:t>
            </a:r>
            <a:r>
              <a:rPr lang="en-US" altLang="zh-CN" sz="2400" b="1">
                <a:latin typeface="宋体" pitchFamily="2" charset="-122"/>
              </a:rPr>
              <a:t>. </a:t>
            </a:r>
            <a:r>
              <a:rPr lang="zh-CN" altLang="en-US" sz="2400" b="1">
                <a:latin typeface="宋体" pitchFamily="2" charset="-122"/>
              </a:rPr>
              <a:t>为什么对于灰体</a:t>
            </a:r>
            <a:r>
              <a:rPr lang="en-US" altLang="zh-CN" sz="2400" b="1">
                <a:latin typeface="宋体" pitchFamily="2" charset="-122"/>
              </a:rPr>
              <a:t>,</a:t>
            </a:r>
            <a:r>
              <a:rPr lang="zh-CN" altLang="en-US" sz="2400" b="1">
                <a:latin typeface="宋体" pitchFamily="2" charset="-122"/>
              </a:rPr>
              <a:t>吸收率也可看成是物性</a:t>
            </a:r>
            <a:r>
              <a:rPr lang="en-US" altLang="zh-CN" sz="2400" b="1">
                <a:latin typeface="宋体" pitchFamily="2" charset="-122"/>
              </a:rPr>
              <a:t>, </a:t>
            </a:r>
            <a:r>
              <a:rPr lang="zh-CN" altLang="en-US" sz="2400" b="1">
                <a:latin typeface="宋体" pitchFamily="2" charset="-122"/>
              </a:rPr>
              <a:t>并等于发射率</a:t>
            </a:r>
            <a:r>
              <a:rPr lang="en-US" altLang="zh-CN" sz="2400" b="1">
                <a:latin typeface="宋体" pitchFamily="2" charset="-12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576263" y="1089025"/>
            <a:ext cx="7235825" cy="2100263"/>
          </a:xfrm>
          <a:prstGeom prst="rect">
            <a:avLst/>
          </a:prstGeom>
          <a:noFill/>
          <a:ln w="9525">
            <a:noFill/>
            <a:miter lim="800000"/>
            <a:headEnd/>
            <a:tailEnd/>
          </a:ln>
          <a:effectLst/>
        </p:spPr>
        <p:txBody>
          <a:bodyPr>
            <a:spAutoFit/>
          </a:bodyPr>
          <a:lstStyle/>
          <a:p>
            <a:pPr eaLnBrk="1" hangingPunct="1"/>
            <a:r>
              <a:rPr lang="en-US" altLang="zh-CN" sz="2400" b="1">
                <a:latin typeface="宋体" pitchFamily="2" charset="-122"/>
              </a:rPr>
              <a:t>6.5.</a:t>
            </a:r>
            <a:r>
              <a:rPr lang="zh-CN" altLang="en-US" sz="2400" b="1">
                <a:latin typeface="宋体" pitchFamily="2" charset="-122"/>
              </a:rPr>
              <a:t>维恩位移定律的表达式</a:t>
            </a:r>
            <a:r>
              <a:rPr lang="en-US" altLang="zh-CN" sz="2400" b="1">
                <a:latin typeface="宋体" pitchFamily="2" charset="-122"/>
              </a:rPr>
              <a:t>. </a:t>
            </a:r>
            <a:r>
              <a:rPr lang="zh-CN" altLang="en-US" sz="2400" b="1">
                <a:latin typeface="宋体" pitchFamily="2" charset="-122"/>
              </a:rPr>
              <a:t>试考虑一下它在自然科学</a:t>
            </a:r>
          </a:p>
          <a:p>
            <a:pPr eaLnBrk="1" hangingPunct="1"/>
            <a:r>
              <a:rPr lang="zh-CN" altLang="en-US" sz="2400" b="1">
                <a:latin typeface="宋体" pitchFamily="2" charset="-122"/>
              </a:rPr>
              <a:t>  及工程应用中的作用</a:t>
            </a:r>
            <a:r>
              <a:rPr lang="en-US" altLang="zh-CN" sz="2400" b="1">
                <a:latin typeface="宋体" pitchFamily="2" charset="-122"/>
              </a:rPr>
              <a:t>.</a:t>
            </a:r>
          </a:p>
          <a:p>
            <a:pPr eaLnBrk="1" hangingPunct="1"/>
            <a:r>
              <a:rPr lang="en-US" altLang="zh-CN" sz="2400" b="1">
                <a:latin typeface="宋体" pitchFamily="2" charset="-122"/>
              </a:rPr>
              <a:t>8.</a:t>
            </a:r>
            <a:r>
              <a:rPr lang="zh-CN" altLang="en-US" sz="2400" b="1">
                <a:latin typeface="宋体" pitchFamily="2" charset="-122"/>
              </a:rPr>
              <a:t>四个黑体辐射基本定律的物理意义及计算应用</a:t>
            </a:r>
            <a:r>
              <a:rPr lang="en-US" altLang="zh-CN" sz="2400" b="1">
                <a:latin typeface="宋体" pitchFamily="2" charset="-122"/>
              </a:rPr>
              <a:t>.</a:t>
            </a:r>
          </a:p>
          <a:p>
            <a:pPr eaLnBrk="1" hangingPunct="1">
              <a:spcBef>
                <a:spcPct val="50000"/>
              </a:spcBef>
            </a:pPr>
            <a:endParaRPr lang="en-US" altLang="zh-CN" sz="2400" b="1">
              <a:latin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6" name="Text Box 4"/>
          <p:cNvSpPr txBox="1">
            <a:spLocks noChangeArrowheads="1"/>
          </p:cNvSpPr>
          <p:nvPr/>
        </p:nvSpPr>
        <p:spPr bwMode="auto">
          <a:xfrm>
            <a:off x="1295400" y="1449388"/>
            <a:ext cx="6049963" cy="2136775"/>
          </a:xfrm>
          <a:prstGeom prst="rect">
            <a:avLst/>
          </a:prstGeom>
          <a:noFill/>
          <a:ln w="9525">
            <a:noFill/>
            <a:miter lim="800000"/>
            <a:headEnd/>
            <a:tailEnd/>
          </a:ln>
          <a:effectLst/>
        </p:spPr>
        <p:txBody>
          <a:bodyPr>
            <a:spAutoFit/>
          </a:bodyPr>
          <a:lstStyle/>
          <a:p>
            <a:pPr eaLnBrk="1" hangingPunct="1">
              <a:spcBef>
                <a:spcPct val="20000"/>
              </a:spcBef>
            </a:pPr>
            <a:r>
              <a:rPr lang="zh-CN" altLang="en-US" sz="2400" b="1">
                <a:solidFill>
                  <a:srgbClr val="0000CC"/>
                </a:solidFill>
              </a:rPr>
              <a:t>作业：</a:t>
            </a:r>
          </a:p>
          <a:p>
            <a:pPr eaLnBrk="1" hangingPunct="1">
              <a:spcBef>
                <a:spcPct val="20000"/>
              </a:spcBef>
            </a:pPr>
            <a:endParaRPr lang="zh-CN" altLang="en-US" sz="2400" b="1">
              <a:solidFill>
                <a:srgbClr val="0000CC"/>
              </a:solidFill>
            </a:endParaRPr>
          </a:p>
          <a:p>
            <a:pPr eaLnBrk="1" hangingPunct="1">
              <a:spcBef>
                <a:spcPct val="20000"/>
              </a:spcBef>
            </a:pPr>
            <a:r>
              <a:rPr lang="en-US" altLang="zh-CN" sz="2400" b="1">
                <a:solidFill>
                  <a:srgbClr val="0000CC"/>
                </a:solidFill>
              </a:rPr>
              <a:t>6-3</a:t>
            </a:r>
            <a:r>
              <a:rPr lang="zh-CN" altLang="en-US" sz="2400" b="1">
                <a:solidFill>
                  <a:srgbClr val="0000CC"/>
                </a:solidFill>
              </a:rPr>
              <a:t>，</a:t>
            </a:r>
            <a:r>
              <a:rPr lang="en-US" altLang="zh-CN" sz="2400" b="1">
                <a:solidFill>
                  <a:srgbClr val="0000CC"/>
                </a:solidFill>
              </a:rPr>
              <a:t>6-6.5</a:t>
            </a:r>
            <a:r>
              <a:rPr lang="zh-CN" altLang="en-US" sz="2400" b="1">
                <a:solidFill>
                  <a:srgbClr val="0000CC"/>
                </a:solidFill>
              </a:rPr>
              <a:t>，</a:t>
            </a:r>
            <a:r>
              <a:rPr lang="en-US" altLang="zh-CN" sz="2400" b="1">
                <a:solidFill>
                  <a:srgbClr val="0000CC"/>
                </a:solidFill>
              </a:rPr>
              <a:t>6-8</a:t>
            </a:r>
            <a:r>
              <a:rPr lang="zh-CN" altLang="en-US" sz="2400" b="1">
                <a:solidFill>
                  <a:srgbClr val="0000CC"/>
                </a:solidFill>
              </a:rPr>
              <a:t>，</a:t>
            </a:r>
            <a:r>
              <a:rPr lang="en-US" altLang="zh-CN" sz="2400" b="1">
                <a:solidFill>
                  <a:srgbClr val="0000CC"/>
                </a:solidFill>
              </a:rPr>
              <a:t>6-16.5</a:t>
            </a:r>
            <a:r>
              <a:rPr lang="zh-CN" altLang="en-US" sz="2400" b="1">
                <a:solidFill>
                  <a:srgbClr val="0000CC"/>
                </a:solidFill>
              </a:rPr>
              <a:t>，</a:t>
            </a:r>
            <a:r>
              <a:rPr lang="en-US" altLang="zh-CN" sz="2400" b="1">
                <a:solidFill>
                  <a:srgbClr val="0000CC"/>
                </a:solidFill>
              </a:rPr>
              <a:t>6-19</a:t>
            </a:r>
            <a:r>
              <a:rPr lang="zh-CN" altLang="en-US" sz="2400" b="1">
                <a:solidFill>
                  <a:srgbClr val="0000CC"/>
                </a:solidFill>
              </a:rPr>
              <a:t>，</a:t>
            </a:r>
            <a:r>
              <a:rPr lang="en-US" altLang="zh-CN" sz="2400" b="1">
                <a:solidFill>
                  <a:srgbClr val="0000CC"/>
                </a:solidFill>
              </a:rPr>
              <a:t>6-23</a:t>
            </a:r>
            <a:r>
              <a:rPr lang="zh-CN" altLang="en-US" sz="2400" b="1">
                <a:solidFill>
                  <a:srgbClr val="0000CC"/>
                </a:solidFill>
              </a:rPr>
              <a:t>，</a:t>
            </a:r>
            <a:r>
              <a:rPr lang="en-US" altLang="zh-CN" sz="2400" b="1">
                <a:solidFill>
                  <a:srgbClr val="0000CC"/>
                </a:solidFill>
              </a:rPr>
              <a:t>6-26</a:t>
            </a:r>
          </a:p>
          <a:p>
            <a:pPr eaLnBrk="1" hangingPunct="1">
              <a:spcBef>
                <a:spcPct val="20000"/>
              </a:spcBef>
            </a:pPr>
            <a:endParaRPr lang="en-US" altLang="zh-CN" sz="2400" b="1">
              <a:solidFill>
                <a:srgbClr val="0000C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215900" y="225425"/>
            <a:ext cx="8540750" cy="900113"/>
          </a:xfrm>
        </p:spPr>
        <p:txBody>
          <a:bodyPr/>
          <a:lstStyle/>
          <a:p>
            <a:r>
              <a:rPr lang="en-US" altLang="zh-CN" sz="3200" b="1">
                <a:solidFill>
                  <a:srgbClr val="FF0000"/>
                </a:solidFill>
                <a:latin typeface="Times New Roman" pitchFamily="18" charset="0"/>
                <a:cs typeface="Times New Roman" pitchFamily="18" charset="0"/>
              </a:rPr>
              <a:t>§</a:t>
            </a:r>
            <a:r>
              <a:rPr lang="en-US" altLang="zh-CN" sz="3200" b="1">
                <a:solidFill>
                  <a:srgbClr val="FF3300"/>
                </a:solidFill>
                <a:latin typeface="宋体" pitchFamily="2" charset="-122"/>
              </a:rPr>
              <a:t>6-5  </a:t>
            </a:r>
            <a:r>
              <a:rPr lang="zh-CN" altLang="en-US" sz="3200" b="1">
                <a:solidFill>
                  <a:srgbClr val="FF3300"/>
                </a:solidFill>
                <a:latin typeface="宋体" pitchFamily="2" charset="-122"/>
              </a:rPr>
              <a:t>角系数的定义、性质及计算</a:t>
            </a:r>
          </a:p>
        </p:txBody>
      </p:sp>
      <p:sp>
        <p:nvSpPr>
          <p:cNvPr id="212995" name="Text Box 3"/>
          <p:cNvSpPr txBox="1">
            <a:spLocks noChangeArrowheads="1"/>
          </p:cNvSpPr>
          <p:nvPr/>
        </p:nvSpPr>
        <p:spPr bwMode="auto">
          <a:xfrm>
            <a:off x="215900" y="908050"/>
            <a:ext cx="8640763" cy="5349875"/>
          </a:xfrm>
          <a:prstGeom prst="rect">
            <a:avLst/>
          </a:prstGeom>
          <a:noFill/>
          <a:ln w="9525">
            <a:noFill/>
            <a:miter lim="800000"/>
            <a:headEnd/>
            <a:tailEnd/>
          </a:ln>
          <a:effectLst/>
        </p:spPr>
        <p:txBody>
          <a:bodyPr>
            <a:spAutoFit/>
          </a:bodyPr>
          <a:lstStyle/>
          <a:p>
            <a:pPr marL="342900" indent="-342900" algn="just" eaLnBrk="1" hangingPunct="1">
              <a:lnSpc>
                <a:spcPct val="120000"/>
              </a:lnSpc>
            </a:pPr>
            <a:r>
              <a:rPr lang="en-US" altLang="zh-CN" sz="2000"/>
              <a:t>        </a:t>
            </a:r>
            <a:r>
              <a:rPr lang="zh-CN" altLang="en-US" sz="2400" b="1">
                <a:latin typeface="宋体" pitchFamily="2" charset="-122"/>
              </a:rPr>
              <a:t>前面讲过，热辐射的发射和吸收均具有空间方向特性，因此，表面间的辐射换热与表面几何形状、大小和各表面的相对位置等几个因素均有关系，这种因素常用角系数来考虑。角系数的概念是随着固体表面辐射换热计算的出现与发展，于</a:t>
            </a:r>
            <a:r>
              <a:rPr lang="en-US" altLang="zh-CN" sz="2400" b="1">
                <a:latin typeface="宋体" pitchFamily="2" charset="-122"/>
              </a:rPr>
              <a:t>20</a:t>
            </a:r>
            <a:r>
              <a:rPr lang="zh-CN" altLang="en-US" sz="2400" b="1">
                <a:latin typeface="宋体" pitchFamily="2" charset="-122"/>
              </a:rPr>
              <a:t>世纪</a:t>
            </a:r>
            <a:r>
              <a:rPr lang="en-US" altLang="zh-CN" sz="2400" b="1">
                <a:latin typeface="宋体" pitchFamily="2" charset="-122"/>
              </a:rPr>
              <a:t>20</a:t>
            </a:r>
            <a:r>
              <a:rPr lang="zh-CN" altLang="en-US" sz="2400" b="1">
                <a:latin typeface="宋体" pitchFamily="2" charset="-122"/>
              </a:rPr>
              <a:t>年代提出的，它有很多名称，如，形状因子、可视因子、交换系数等等。但叫得最多的是角系数。值得注意的是，角系数只对漫射面</a:t>
            </a:r>
            <a:r>
              <a:rPr lang="en-US" altLang="zh-CN" sz="2400" b="1">
                <a:latin typeface="宋体" pitchFamily="2" charset="-122"/>
              </a:rPr>
              <a:t>(</a:t>
            </a:r>
            <a:r>
              <a:rPr lang="zh-CN" altLang="en-US" sz="2400" b="1">
                <a:latin typeface="宋体" pitchFamily="2" charset="-122"/>
              </a:rPr>
              <a:t>既漫辐射又漫发射</a:t>
            </a:r>
            <a:r>
              <a:rPr lang="en-US" altLang="zh-CN" sz="2400" b="1">
                <a:latin typeface="宋体" pitchFamily="2" charset="-122"/>
              </a:rPr>
              <a:t>)</a:t>
            </a:r>
            <a:r>
              <a:rPr lang="zh-CN" altLang="en-US" sz="2400" b="1">
                <a:latin typeface="宋体" pitchFamily="2" charset="-122"/>
              </a:rPr>
              <a:t>、表面的发射辐射和投射辐射均匀的情况下适用。</a:t>
            </a:r>
          </a:p>
          <a:p>
            <a:pPr marL="342900" indent="-342900" algn="just" eaLnBrk="1" hangingPunct="1">
              <a:lnSpc>
                <a:spcPct val="120000"/>
              </a:lnSpc>
            </a:pPr>
            <a:r>
              <a:rPr lang="en-US" altLang="zh-CN" sz="2400" b="1">
                <a:solidFill>
                  <a:srgbClr val="FF3300"/>
                </a:solidFill>
                <a:latin typeface="宋体" pitchFamily="2" charset="-122"/>
              </a:rPr>
              <a:t>1.  </a:t>
            </a:r>
            <a:r>
              <a:rPr lang="zh-CN" altLang="en-US" sz="2400" b="1">
                <a:solidFill>
                  <a:srgbClr val="FF3300"/>
                </a:solidFill>
                <a:latin typeface="宋体" pitchFamily="2" charset="-122"/>
              </a:rPr>
              <a:t>角系数的定义</a:t>
            </a:r>
          </a:p>
          <a:p>
            <a:pPr marL="342900" indent="-342900" algn="just" eaLnBrk="1" hangingPunct="1">
              <a:lnSpc>
                <a:spcPct val="120000"/>
              </a:lnSpc>
            </a:pPr>
            <a:r>
              <a:rPr lang="zh-CN" altLang="en-US" sz="2400" b="1">
                <a:latin typeface="宋体" pitchFamily="2" charset="-122"/>
              </a:rPr>
              <a:t>     在介绍角系数概念前，要先温习两个概念</a:t>
            </a:r>
          </a:p>
          <a:p>
            <a:pPr marL="342900" indent="-342900" algn="just" eaLnBrk="1" hangingPunct="1">
              <a:lnSpc>
                <a:spcPct val="120000"/>
              </a:lnSpc>
              <a:buFontTx/>
              <a:buAutoNum type="arabicParenBoth"/>
            </a:pPr>
            <a:r>
              <a:rPr lang="zh-CN" altLang="en-US" sz="2400" b="1">
                <a:solidFill>
                  <a:schemeClr val="hlink"/>
                </a:solidFill>
                <a:latin typeface="宋体" pitchFamily="2" charset="-122"/>
              </a:rPr>
              <a:t>投入辐射</a:t>
            </a:r>
            <a:r>
              <a:rPr lang="zh-CN" altLang="en-US" sz="2400" b="1">
                <a:latin typeface="宋体" pitchFamily="2" charset="-122"/>
              </a:rPr>
              <a:t>：单位时间内投射到单位面积上的总辐射能，记为</a:t>
            </a:r>
            <a:r>
              <a:rPr lang="en-US" altLang="zh-CN" sz="2400" b="1">
                <a:latin typeface="宋体" pitchFamily="2" charset="-122"/>
              </a:rPr>
              <a:t>G</a:t>
            </a:r>
            <a:r>
              <a:rPr lang="zh-CN" altLang="en-US" sz="2400" b="1">
                <a:latin typeface="宋体" pitchFamily="2" charset="-12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395288" y="2528888"/>
            <a:ext cx="7885112" cy="1844675"/>
          </a:xfrm>
          <a:prstGeom prst="rect">
            <a:avLst/>
          </a:prstGeom>
          <a:noFill/>
          <a:ln w="9525">
            <a:noFill/>
            <a:miter lim="800000"/>
            <a:headEnd/>
            <a:tailEnd/>
          </a:ln>
          <a:effectLst/>
        </p:spPr>
        <p:txBody>
          <a:bodyPr>
            <a:spAutoFit/>
          </a:bodyPr>
          <a:lstStyle/>
          <a:p>
            <a:pPr algn="just" eaLnBrk="1" hangingPunct="1">
              <a:lnSpc>
                <a:spcPct val="120000"/>
              </a:lnSpc>
            </a:pPr>
            <a:r>
              <a:rPr lang="zh-CN" altLang="en-US" sz="2400" b="1">
                <a:solidFill>
                  <a:srgbClr val="FF3300"/>
                </a:solidFill>
              </a:rPr>
              <a:t>下面介绍角系数的概念及表达式。</a:t>
            </a:r>
          </a:p>
          <a:p>
            <a:pPr algn="just" eaLnBrk="1" hangingPunct="1">
              <a:lnSpc>
                <a:spcPct val="120000"/>
              </a:lnSpc>
            </a:pPr>
            <a:r>
              <a:rPr lang="en-US" altLang="zh-CN" sz="2400" b="1">
                <a:solidFill>
                  <a:schemeClr val="hlink"/>
                </a:solidFill>
              </a:rPr>
              <a:t>(1) </a:t>
            </a:r>
            <a:r>
              <a:rPr lang="zh-CN" altLang="en-US" sz="2400" b="1">
                <a:solidFill>
                  <a:schemeClr val="hlink"/>
                </a:solidFill>
              </a:rPr>
              <a:t>角系数</a:t>
            </a:r>
            <a:r>
              <a:rPr lang="zh-CN" altLang="en-US" sz="2400" b="1"/>
              <a:t>：有两个表面，编号为</a:t>
            </a:r>
            <a:r>
              <a:rPr lang="en-US" altLang="zh-CN" sz="2400" b="1"/>
              <a:t>1</a:t>
            </a:r>
            <a:r>
              <a:rPr lang="zh-CN" altLang="en-US" sz="2400" b="1"/>
              <a:t>和</a:t>
            </a:r>
            <a:r>
              <a:rPr lang="en-US" altLang="zh-CN" sz="2400" b="1"/>
              <a:t>2</a:t>
            </a:r>
            <a:r>
              <a:rPr lang="zh-CN" altLang="en-US" sz="2400" b="1"/>
              <a:t>，其间充满透明介质，则表面</a:t>
            </a:r>
            <a:r>
              <a:rPr lang="en-US" altLang="zh-CN" sz="2400" b="1"/>
              <a:t>1</a:t>
            </a:r>
            <a:r>
              <a:rPr lang="zh-CN" altLang="en-US" sz="2400" b="1"/>
              <a:t>对表面</a:t>
            </a:r>
            <a:r>
              <a:rPr lang="en-US" altLang="zh-CN" sz="2400" b="1"/>
              <a:t>2</a:t>
            </a:r>
            <a:r>
              <a:rPr lang="zh-CN" altLang="en-US" sz="2400" b="1"/>
              <a:t>的角系数</a:t>
            </a:r>
            <a:r>
              <a:rPr lang="en-US" altLang="zh-CN" sz="2400" b="1" i="1">
                <a:solidFill>
                  <a:schemeClr val="hlink"/>
                </a:solidFill>
              </a:rPr>
              <a:t>X</a:t>
            </a:r>
            <a:r>
              <a:rPr lang="en-US" altLang="zh-CN" sz="2400" b="1" baseline="-25000">
                <a:solidFill>
                  <a:schemeClr val="hlink"/>
                </a:solidFill>
              </a:rPr>
              <a:t>1,2</a:t>
            </a:r>
            <a:r>
              <a:rPr lang="zh-CN" altLang="en-US" sz="2400" b="1"/>
              <a:t>是：表面</a:t>
            </a:r>
            <a:r>
              <a:rPr lang="en-US" altLang="zh-CN" sz="2400" b="1"/>
              <a:t>1</a:t>
            </a:r>
            <a:r>
              <a:rPr lang="zh-CN" altLang="en-US" sz="2400" b="1">
                <a:solidFill>
                  <a:srgbClr val="FF3300"/>
                </a:solidFill>
              </a:rPr>
              <a:t>直接</a:t>
            </a:r>
            <a:r>
              <a:rPr lang="zh-CN" altLang="en-US" sz="2400" b="1"/>
              <a:t>投射到表面</a:t>
            </a:r>
            <a:r>
              <a:rPr lang="en-US" altLang="zh-CN" sz="2400" b="1"/>
              <a:t>2</a:t>
            </a:r>
            <a:r>
              <a:rPr lang="zh-CN" altLang="en-US" sz="2400" b="1"/>
              <a:t>上的能量，占表面</a:t>
            </a:r>
            <a:r>
              <a:rPr lang="en-US" altLang="zh-CN" sz="2400" b="1"/>
              <a:t>1</a:t>
            </a:r>
            <a:r>
              <a:rPr lang="zh-CN" altLang="en-US" sz="2400" b="1"/>
              <a:t>辐射能量的百分比。即</a:t>
            </a:r>
          </a:p>
        </p:txBody>
      </p:sp>
      <p:sp>
        <p:nvSpPr>
          <p:cNvPr id="214019" name="Text Box 3"/>
          <p:cNvSpPr txBox="1">
            <a:spLocks noChangeArrowheads="1"/>
          </p:cNvSpPr>
          <p:nvPr/>
        </p:nvSpPr>
        <p:spPr bwMode="auto">
          <a:xfrm>
            <a:off x="250825" y="404813"/>
            <a:ext cx="4860925" cy="2282825"/>
          </a:xfrm>
          <a:prstGeom prst="rect">
            <a:avLst/>
          </a:prstGeom>
          <a:noFill/>
          <a:ln w="9525">
            <a:noFill/>
            <a:miter lim="800000"/>
            <a:headEnd/>
            <a:tailEnd/>
          </a:ln>
          <a:effectLst/>
        </p:spPr>
        <p:txBody>
          <a:bodyPr>
            <a:spAutoFit/>
          </a:bodyPr>
          <a:lstStyle/>
          <a:p>
            <a:pPr marL="342900" indent="-342900" algn="just" eaLnBrk="1" hangingPunct="1">
              <a:lnSpc>
                <a:spcPct val="120000"/>
              </a:lnSpc>
            </a:pPr>
            <a:r>
              <a:rPr lang="en-US" altLang="zh-CN" sz="2400" b="1">
                <a:solidFill>
                  <a:schemeClr val="hlink"/>
                </a:solidFill>
              </a:rPr>
              <a:t>(2)</a:t>
            </a:r>
            <a:r>
              <a:rPr lang="zh-CN" altLang="en-US" sz="2400" b="1">
                <a:solidFill>
                  <a:schemeClr val="hlink"/>
                </a:solidFill>
              </a:rPr>
              <a:t>有效辐射</a:t>
            </a:r>
            <a:r>
              <a:rPr lang="zh-CN" altLang="en-US" sz="2400" b="1"/>
              <a:t>：单位时间内离开单位面积的总辐射能为该表面的有效辐射，参见图</a:t>
            </a:r>
            <a:r>
              <a:rPr lang="en-US" altLang="zh-CN" sz="2400" b="1"/>
              <a:t>6.5-1 </a:t>
            </a:r>
            <a:r>
              <a:rPr lang="zh-CN" altLang="en-US" sz="2400" b="1"/>
              <a:t>。包括了自身的发射辐射</a:t>
            </a:r>
            <a:r>
              <a:rPr lang="en-US" altLang="zh-CN" sz="2400" b="1"/>
              <a:t>E</a:t>
            </a:r>
            <a:r>
              <a:rPr lang="zh-CN" altLang="en-US" sz="2400" b="1"/>
              <a:t>和反射辐射</a:t>
            </a:r>
            <a:r>
              <a:rPr lang="zh-CN" altLang="en-US" sz="2400" b="1">
                <a:sym typeface="Symbol" pitchFamily="18" charset="2"/>
              </a:rPr>
              <a:t></a:t>
            </a:r>
            <a:r>
              <a:rPr lang="en-US" altLang="zh-CN" sz="2400" b="1">
                <a:sym typeface="Symbol" pitchFamily="18" charset="2"/>
              </a:rPr>
              <a:t>G</a:t>
            </a:r>
            <a:r>
              <a:rPr lang="zh-CN" altLang="en-US" sz="2400" b="1"/>
              <a:t>。</a:t>
            </a:r>
            <a:r>
              <a:rPr lang="en-US" altLang="zh-CN" sz="2400" b="1"/>
              <a:t>G</a:t>
            </a:r>
            <a:r>
              <a:rPr lang="zh-CN" altLang="en-US" sz="2400" b="1"/>
              <a:t>为投射辐射。</a:t>
            </a:r>
          </a:p>
        </p:txBody>
      </p:sp>
      <p:sp>
        <p:nvSpPr>
          <p:cNvPr id="214020" name="Text Box 4"/>
          <p:cNvSpPr txBox="1">
            <a:spLocks noChangeArrowheads="1"/>
          </p:cNvSpPr>
          <p:nvPr/>
        </p:nvSpPr>
        <p:spPr bwMode="auto">
          <a:xfrm>
            <a:off x="5472113" y="2889250"/>
            <a:ext cx="3240087" cy="366713"/>
          </a:xfrm>
          <a:prstGeom prst="rect">
            <a:avLst/>
          </a:prstGeom>
          <a:noFill/>
          <a:ln w="9525">
            <a:noFill/>
            <a:miter lim="800000"/>
            <a:headEnd/>
            <a:tailEnd/>
          </a:ln>
          <a:effectLst/>
        </p:spPr>
        <p:txBody>
          <a:bodyPr>
            <a:spAutoFit/>
          </a:bodyPr>
          <a:lstStyle/>
          <a:p>
            <a:pPr algn="ctr" eaLnBrk="1" hangingPunct="1">
              <a:spcBef>
                <a:spcPct val="50000"/>
              </a:spcBef>
            </a:pPr>
            <a:r>
              <a:rPr lang="zh-CN" altLang="en-US"/>
              <a:t>图</a:t>
            </a:r>
            <a:r>
              <a:rPr lang="en-US" altLang="zh-CN"/>
              <a:t>6.5-1 </a:t>
            </a:r>
            <a:r>
              <a:rPr lang="zh-CN" altLang="en-US"/>
              <a:t>有效辐射示意图 </a:t>
            </a:r>
          </a:p>
        </p:txBody>
      </p:sp>
      <p:graphicFrame>
        <p:nvGraphicFramePr>
          <p:cNvPr id="214021" name="Object 5"/>
          <p:cNvGraphicFramePr>
            <a:graphicFrameLocks noChangeAspect="1"/>
          </p:cNvGraphicFramePr>
          <p:nvPr/>
        </p:nvGraphicFramePr>
        <p:xfrm>
          <a:off x="2195513" y="4329113"/>
          <a:ext cx="4249737" cy="911225"/>
        </p:xfrm>
        <a:graphic>
          <a:graphicData uri="http://schemas.openxmlformats.org/presentationml/2006/ole">
            <p:oleObj spid="_x0000_s214021" name="公式" r:id="rId3" imgW="1600200" imgH="342720" progId="Equation.3">
              <p:embed/>
            </p:oleObj>
          </a:graphicData>
        </a:graphic>
      </p:graphicFrame>
      <p:sp>
        <p:nvSpPr>
          <p:cNvPr id="214022" name="Rectangle 6"/>
          <p:cNvSpPr>
            <a:spLocks noChangeArrowheads="1"/>
          </p:cNvSpPr>
          <p:nvPr/>
        </p:nvSpPr>
        <p:spPr bwMode="auto">
          <a:xfrm>
            <a:off x="755650" y="5049838"/>
            <a:ext cx="7308850" cy="1406525"/>
          </a:xfrm>
          <a:prstGeom prst="rect">
            <a:avLst/>
          </a:prstGeom>
          <a:noFill/>
          <a:ln w="9525">
            <a:noFill/>
            <a:miter lim="800000"/>
            <a:headEnd/>
            <a:tailEnd/>
          </a:ln>
          <a:effectLst/>
        </p:spPr>
        <p:txBody>
          <a:bodyPr>
            <a:spAutoFit/>
          </a:bodyPr>
          <a:lstStyle/>
          <a:p>
            <a:pPr algn="just" eaLnBrk="1" hangingPunct="1">
              <a:lnSpc>
                <a:spcPct val="120000"/>
              </a:lnSpc>
            </a:pPr>
            <a:r>
              <a:rPr lang="zh-CN" altLang="en-US" sz="2400" b="1"/>
              <a:t>同理，也可以定义表面</a:t>
            </a:r>
            <a:r>
              <a:rPr lang="en-US" altLang="zh-CN" sz="2400" b="1"/>
              <a:t>2</a:t>
            </a:r>
            <a:r>
              <a:rPr lang="zh-CN" altLang="en-US" sz="2400" b="1"/>
              <a:t>对表面</a:t>
            </a:r>
            <a:r>
              <a:rPr lang="en-US" altLang="zh-CN" sz="2400" b="1"/>
              <a:t>1</a:t>
            </a:r>
            <a:r>
              <a:rPr lang="zh-CN" altLang="en-US" sz="2400" b="1"/>
              <a:t>的角系数。从这个概念我们可以得出角系数的应用是有一定限制条件的，即</a:t>
            </a:r>
            <a:r>
              <a:rPr lang="zh-CN" altLang="en-US" sz="2400" b="1">
                <a:solidFill>
                  <a:srgbClr val="FF3300"/>
                </a:solidFill>
              </a:rPr>
              <a:t>漫射面、等温、物性均匀</a:t>
            </a:r>
          </a:p>
        </p:txBody>
      </p:sp>
      <p:sp>
        <p:nvSpPr>
          <p:cNvPr id="214023" name="Text Box 7"/>
          <p:cNvSpPr txBox="1">
            <a:spLocks noChangeArrowheads="1"/>
          </p:cNvSpPr>
          <p:nvPr/>
        </p:nvSpPr>
        <p:spPr bwMode="auto">
          <a:xfrm>
            <a:off x="7164388" y="4724400"/>
            <a:ext cx="1223962"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b="1"/>
              <a:t>(6.5-1)</a:t>
            </a:r>
          </a:p>
        </p:txBody>
      </p:sp>
      <p:pic>
        <p:nvPicPr>
          <p:cNvPr id="214024" name="Picture 8" descr="图8-1"/>
          <p:cNvPicPr>
            <a:picLocks noChangeAspect="1" noChangeArrowheads="1"/>
          </p:cNvPicPr>
          <p:nvPr/>
        </p:nvPicPr>
        <p:blipFill>
          <a:blip r:embed="rId4">
            <a:clrChange>
              <a:clrFrom>
                <a:srgbClr val="F7FAF1"/>
              </a:clrFrom>
              <a:clrTo>
                <a:srgbClr val="F7FAF1">
                  <a:alpha val="0"/>
                </a:srgbClr>
              </a:clrTo>
            </a:clrChange>
          </a:blip>
          <a:srcRect/>
          <a:stretch>
            <a:fillRect/>
          </a:stretch>
        </p:blipFill>
        <p:spPr bwMode="auto">
          <a:xfrm>
            <a:off x="5867400" y="584200"/>
            <a:ext cx="2592388" cy="230505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Text Box 4"/>
          <p:cNvSpPr txBox="1">
            <a:spLocks noChangeArrowheads="1"/>
          </p:cNvSpPr>
          <p:nvPr/>
        </p:nvSpPr>
        <p:spPr bwMode="auto">
          <a:xfrm>
            <a:off x="395288" y="1304925"/>
            <a:ext cx="5221287" cy="118745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当热辐射投射到物体表面上时，一般会发生三种现象，即吸收、反射和穿透，如图</a:t>
            </a:r>
            <a:r>
              <a:rPr lang="en-US" altLang="zh-CN" sz="2400" b="1"/>
              <a:t>6.5-2</a:t>
            </a:r>
            <a:r>
              <a:rPr lang="zh-CN" altLang="en-US" sz="2400" b="1"/>
              <a:t>所示。</a:t>
            </a:r>
            <a:endParaRPr lang="zh-CN" altLang="en-US" sz="2400" b="1" baseline="-25000"/>
          </a:p>
        </p:txBody>
      </p:sp>
      <p:graphicFrame>
        <p:nvGraphicFramePr>
          <p:cNvPr id="5128" name="Object 8"/>
          <p:cNvGraphicFramePr>
            <a:graphicFrameLocks noChangeAspect="1"/>
          </p:cNvGraphicFramePr>
          <p:nvPr>
            <p:ph sz="half" idx="1"/>
          </p:nvPr>
        </p:nvGraphicFramePr>
        <p:xfrm>
          <a:off x="287338" y="3392488"/>
          <a:ext cx="5400675" cy="2124075"/>
        </p:xfrm>
        <a:graphic>
          <a:graphicData uri="http://schemas.openxmlformats.org/presentationml/2006/ole">
            <p:oleObj spid="_x0000_s5128" name="公式" r:id="rId3" imgW="2070000" imgH="711000" progId="Equation.3">
              <p:embed/>
            </p:oleObj>
          </a:graphicData>
        </a:graphic>
      </p:graphicFrame>
      <p:pic>
        <p:nvPicPr>
          <p:cNvPr id="113664" name="Picture 0" descr="图7-2"/>
          <p:cNvPicPr>
            <a:picLocks noChangeAspect="1" noChangeArrowheads="1"/>
          </p:cNvPicPr>
          <p:nvPr/>
        </p:nvPicPr>
        <p:blipFill>
          <a:blip r:embed="rId4">
            <a:clrChange>
              <a:clrFrom>
                <a:srgbClr val="F2F7F3"/>
              </a:clrFrom>
              <a:clrTo>
                <a:srgbClr val="F2F7F3">
                  <a:alpha val="0"/>
                </a:srgbClr>
              </a:clrTo>
            </a:clrChange>
          </a:blip>
          <a:srcRect t="9407"/>
          <a:stretch>
            <a:fillRect/>
          </a:stretch>
        </p:blipFill>
        <p:spPr bwMode="auto">
          <a:xfrm>
            <a:off x="6181725" y="1736725"/>
            <a:ext cx="2962275" cy="3097213"/>
          </a:xfrm>
          <a:prstGeom prst="rect">
            <a:avLst/>
          </a:prstGeom>
          <a:noFill/>
        </p:spPr>
      </p:pic>
      <p:sp>
        <p:nvSpPr>
          <p:cNvPr id="120833" name="Rectangle 1025"/>
          <p:cNvSpPr>
            <a:spLocks noChangeArrowheads="1"/>
          </p:cNvSpPr>
          <p:nvPr/>
        </p:nvSpPr>
        <p:spPr bwMode="auto">
          <a:xfrm>
            <a:off x="287338" y="584200"/>
            <a:ext cx="5326062" cy="457200"/>
          </a:xfrm>
          <a:prstGeom prst="rect">
            <a:avLst/>
          </a:prstGeom>
          <a:noFill/>
          <a:ln w="9525">
            <a:noFill/>
            <a:miter lim="800000"/>
            <a:headEnd/>
            <a:tailEnd/>
          </a:ln>
          <a:effectLst/>
        </p:spPr>
        <p:txBody>
          <a:bodyPr wrap="none">
            <a:spAutoFit/>
          </a:bodyPr>
          <a:lstStyle/>
          <a:p>
            <a:pPr eaLnBrk="1" hangingPunct="1">
              <a:spcBef>
                <a:spcPct val="50000"/>
              </a:spcBef>
            </a:pPr>
            <a:r>
              <a:rPr lang="en-US" altLang="zh-CN" sz="2400" b="1">
                <a:solidFill>
                  <a:srgbClr val="FF3300"/>
                </a:solidFill>
                <a:latin typeface="黑体" pitchFamily="49" charset="-122"/>
                <a:ea typeface="黑体" pitchFamily="49" charset="-122"/>
              </a:rPr>
              <a:t>3.</a:t>
            </a:r>
            <a:r>
              <a:rPr lang="en-US" altLang="zh-CN" sz="2400" b="1">
                <a:solidFill>
                  <a:srgbClr val="FF3300"/>
                </a:solidFill>
                <a:latin typeface="宋体" pitchFamily="2" charset="-122"/>
              </a:rPr>
              <a:t> </a:t>
            </a:r>
            <a:r>
              <a:rPr lang="zh-CN" altLang="en-US" sz="2400" b="1">
                <a:solidFill>
                  <a:srgbClr val="FF3300"/>
                </a:solidFill>
                <a:latin typeface="宋体" pitchFamily="2" charset="-122"/>
              </a:rPr>
              <a:t>物体对热辐射的吸收、反射和穿透</a:t>
            </a:r>
            <a:r>
              <a:rPr lang="zh-CN" altLang="en-US" sz="2400"/>
              <a:t> </a:t>
            </a:r>
          </a:p>
        </p:txBody>
      </p:sp>
      <p:sp>
        <p:nvSpPr>
          <p:cNvPr id="120834" name="Text Box 1026"/>
          <p:cNvSpPr txBox="1">
            <a:spLocks noChangeArrowheads="1"/>
          </p:cNvSpPr>
          <p:nvPr/>
        </p:nvSpPr>
        <p:spPr bwMode="auto">
          <a:xfrm>
            <a:off x="6262688" y="5121275"/>
            <a:ext cx="2881312"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6.2</a:t>
            </a:r>
            <a:r>
              <a:rPr lang="zh-CN" altLang="en-US" sz="2400" b="1">
                <a:solidFill>
                  <a:srgbClr val="050507"/>
                </a:solidFill>
                <a:latin typeface="宋体" pitchFamily="2" charset="-122"/>
              </a:rPr>
              <a:t>物体对热辐射的吸收反射和穿透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Text Box 2"/>
          <p:cNvSpPr txBox="1">
            <a:spLocks noChangeArrowheads="1"/>
          </p:cNvSpPr>
          <p:nvPr/>
        </p:nvSpPr>
        <p:spPr bwMode="auto">
          <a:xfrm>
            <a:off x="431800" y="404813"/>
            <a:ext cx="8064500" cy="1479550"/>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en-US" altLang="zh-CN" sz="2400" b="1">
                <a:solidFill>
                  <a:schemeClr val="hlink"/>
                </a:solidFill>
                <a:latin typeface="宋体" pitchFamily="2" charset="-122"/>
              </a:rPr>
              <a:t>(2)  </a:t>
            </a:r>
            <a:r>
              <a:rPr lang="zh-CN" altLang="en-US" sz="2400" b="1">
                <a:solidFill>
                  <a:schemeClr val="hlink"/>
                </a:solidFill>
                <a:latin typeface="宋体" pitchFamily="2" charset="-122"/>
              </a:rPr>
              <a:t>微元面对微元面的角系数</a:t>
            </a:r>
          </a:p>
          <a:p>
            <a:pPr eaLnBrk="1" hangingPunct="1">
              <a:lnSpc>
                <a:spcPct val="120000"/>
              </a:lnSpc>
              <a:spcBef>
                <a:spcPct val="20000"/>
              </a:spcBef>
            </a:pPr>
            <a:r>
              <a:rPr lang="zh-CN" altLang="en-US" sz="2400">
                <a:latin typeface="宋体" pitchFamily="2" charset="-122"/>
              </a:rPr>
              <a:t>    </a:t>
            </a:r>
            <a:r>
              <a:rPr lang="zh-CN" altLang="en-US" sz="2400" b="1">
                <a:latin typeface="宋体" pitchFamily="2" charset="-122"/>
              </a:rPr>
              <a:t>如图</a:t>
            </a:r>
            <a:r>
              <a:rPr lang="en-US" altLang="zh-CN" sz="2400" b="1">
                <a:latin typeface="宋体" pitchFamily="2" charset="-122"/>
              </a:rPr>
              <a:t>6.5-2</a:t>
            </a:r>
            <a:r>
              <a:rPr lang="zh-CN" altLang="en-US" sz="2400" b="1">
                <a:latin typeface="宋体" pitchFamily="2" charset="-122"/>
              </a:rPr>
              <a:t>所示，黑体微元面</a:t>
            </a:r>
            <a:r>
              <a:rPr lang="en-US" altLang="zh-CN" sz="2400" b="1">
                <a:latin typeface="宋体" pitchFamily="2" charset="-122"/>
              </a:rPr>
              <a:t>d</a:t>
            </a:r>
            <a:r>
              <a:rPr lang="en-US" altLang="zh-CN" sz="2400" b="1" baseline="-25000">
                <a:latin typeface="宋体" pitchFamily="2" charset="-122"/>
              </a:rPr>
              <a:t>A1</a:t>
            </a:r>
            <a:r>
              <a:rPr lang="zh-CN" altLang="en-US" sz="2400" b="1">
                <a:latin typeface="宋体" pitchFamily="2" charset="-122"/>
              </a:rPr>
              <a:t>对微元面</a:t>
            </a:r>
            <a:r>
              <a:rPr lang="en-US" altLang="zh-CN" sz="2400" b="1">
                <a:latin typeface="宋体" pitchFamily="2" charset="-122"/>
              </a:rPr>
              <a:t>d</a:t>
            </a:r>
            <a:r>
              <a:rPr lang="en-US" altLang="zh-CN" sz="2400" b="1" baseline="-25000">
                <a:latin typeface="宋体" pitchFamily="2" charset="-122"/>
              </a:rPr>
              <a:t>A2</a:t>
            </a:r>
            <a:r>
              <a:rPr lang="zh-CN" altLang="en-US" sz="2400" b="1">
                <a:latin typeface="宋体" pitchFamily="2" charset="-122"/>
              </a:rPr>
              <a:t>的角系数记为</a:t>
            </a:r>
            <a:r>
              <a:rPr lang="en-US" altLang="zh-CN" sz="2400" b="1" i="1">
                <a:latin typeface="宋体" pitchFamily="2" charset="-122"/>
              </a:rPr>
              <a:t>X</a:t>
            </a:r>
            <a:r>
              <a:rPr lang="en-US" altLang="zh-CN" sz="2400" b="1" baseline="-25000">
                <a:latin typeface="宋体" pitchFamily="2" charset="-122"/>
              </a:rPr>
              <a:t>d1,d2</a:t>
            </a:r>
            <a:r>
              <a:rPr lang="zh-CN" altLang="en-US" sz="2400" b="1">
                <a:latin typeface="宋体" pitchFamily="2" charset="-122"/>
              </a:rPr>
              <a:t>，则根据前面的定义式有</a:t>
            </a:r>
          </a:p>
        </p:txBody>
      </p:sp>
      <p:graphicFrame>
        <p:nvGraphicFramePr>
          <p:cNvPr id="215043" name="Object 3"/>
          <p:cNvGraphicFramePr>
            <a:graphicFrameLocks noChangeAspect="1"/>
          </p:cNvGraphicFramePr>
          <p:nvPr/>
        </p:nvGraphicFramePr>
        <p:xfrm>
          <a:off x="719138" y="2133600"/>
          <a:ext cx="5329237" cy="892175"/>
        </p:xfrm>
        <a:graphic>
          <a:graphicData uri="http://schemas.openxmlformats.org/presentationml/2006/ole">
            <p:oleObj spid="_x0000_s215043" name="公式" r:id="rId3" imgW="2044440" imgH="342720" progId="Equation.3">
              <p:embed/>
            </p:oleObj>
          </a:graphicData>
        </a:graphic>
      </p:graphicFrame>
      <p:sp>
        <p:nvSpPr>
          <p:cNvPr id="215044" name="Text Box 4"/>
          <p:cNvSpPr txBox="1">
            <a:spLocks noChangeArrowheads="1"/>
          </p:cNvSpPr>
          <p:nvPr/>
        </p:nvSpPr>
        <p:spPr bwMode="auto">
          <a:xfrm>
            <a:off x="468313" y="2960688"/>
            <a:ext cx="230346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类似地有</a:t>
            </a:r>
          </a:p>
        </p:txBody>
      </p:sp>
      <p:graphicFrame>
        <p:nvGraphicFramePr>
          <p:cNvPr id="215045" name="Object 5"/>
          <p:cNvGraphicFramePr>
            <a:graphicFrameLocks noChangeAspect="1"/>
          </p:cNvGraphicFramePr>
          <p:nvPr/>
        </p:nvGraphicFramePr>
        <p:xfrm>
          <a:off x="1547813" y="3536950"/>
          <a:ext cx="2952750" cy="847725"/>
        </p:xfrm>
        <a:graphic>
          <a:graphicData uri="http://schemas.openxmlformats.org/presentationml/2006/ole">
            <p:oleObj spid="_x0000_s215045" name="公式" r:id="rId4" imgW="1193760" imgH="342720" progId="Equation.3">
              <p:embed/>
            </p:oleObj>
          </a:graphicData>
        </a:graphic>
      </p:graphicFrame>
      <p:sp>
        <p:nvSpPr>
          <p:cNvPr id="215046" name="Text Box 6"/>
          <p:cNvSpPr txBox="1">
            <a:spLocks noChangeArrowheads="1"/>
          </p:cNvSpPr>
          <p:nvPr/>
        </p:nvSpPr>
        <p:spPr bwMode="auto">
          <a:xfrm>
            <a:off x="503238" y="4581525"/>
            <a:ext cx="5797550" cy="1479550"/>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en-US" altLang="zh-CN" sz="2400" b="1">
                <a:solidFill>
                  <a:schemeClr val="hlink"/>
                </a:solidFill>
                <a:latin typeface="宋体" pitchFamily="2" charset="-122"/>
              </a:rPr>
              <a:t>(3)  </a:t>
            </a:r>
            <a:r>
              <a:rPr lang="zh-CN" altLang="en-US" sz="2400" b="1">
                <a:solidFill>
                  <a:schemeClr val="hlink"/>
                </a:solidFill>
                <a:latin typeface="宋体" pitchFamily="2" charset="-122"/>
              </a:rPr>
              <a:t>微元面对面的角系数</a:t>
            </a:r>
          </a:p>
          <a:p>
            <a:pPr eaLnBrk="1" hangingPunct="1">
              <a:lnSpc>
                <a:spcPct val="120000"/>
              </a:lnSpc>
              <a:spcBef>
                <a:spcPct val="20000"/>
              </a:spcBef>
            </a:pPr>
            <a:r>
              <a:rPr lang="zh-CN" altLang="en-US" sz="2400">
                <a:latin typeface="宋体" pitchFamily="2" charset="-122"/>
              </a:rPr>
              <a:t>    </a:t>
            </a:r>
            <a:r>
              <a:rPr lang="zh-CN" altLang="en-US" sz="2400" b="1">
                <a:latin typeface="宋体" pitchFamily="2" charset="-122"/>
              </a:rPr>
              <a:t>由角系数的定义可知，微元面</a:t>
            </a:r>
            <a:r>
              <a:rPr lang="en-US" altLang="zh-CN" sz="2400" b="1">
                <a:latin typeface="宋体" pitchFamily="2" charset="-122"/>
              </a:rPr>
              <a:t>dA</a:t>
            </a:r>
            <a:r>
              <a:rPr lang="en-US" altLang="zh-CN" sz="2400" b="1" baseline="-25000">
                <a:latin typeface="宋体" pitchFamily="2" charset="-122"/>
              </a:rPr>
              <a:t>1</a:t>
            </a:r>
            <a:r>
              <a:rPr lang="zh-CN" altLang="en-US" sz="2400" b="1">
                <a:latin typeface="宋体" pitchFamily="2" charset="-122"/>
              </a:rPr>
              <a:t>对面</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的角系数为</a:t>
            </a:r>
            <a:endParaRPr lang="zh-CN" altLang="en-US" sz="2400" b="1" baseline="-25000">
              <a:latin typeface="宋体" pitchFamily="2" charset="-122"/>
            </a:endParaRPr>
          </a:p>
        </p:txBody>
      </p:sp>
      <p:sp>
        <p:nvSpPr>
          <p:cNvPr id="215047" name="Text Box 7"/>
          <p:cNvSpPr txBox="1">
            <a:spLocks noChangeArrowheads="1"/>
          </p:cNvSpPr>
          <p:nvPr/>
        </p:nvSpPr>
        <p:spPr bwMode="auto">
          <a:xfrm>
            <a:off x="6696075" y="5408613"/>
            <a:ext cx="2160588" cy="1187450"/>
          </a:xfrm>
          <a:prstGeom prst="rect">
            <a:avLst/>
          </a:prstGeom>
          <a:noFill/>
          <a:ln w="9525">
            <a:noFill/>
            <a:miter lim="800000"/>
            <a:headEnd/>
            <a:tailEnd/>
          </a:ln>
          <a:effectLst/>
        </p:spPr>
        <p:txBody>
          <a:bodyPr>
            <a:spAutoFit/>
          </a:bodyPr>
          <a:lstStyle/>
          <a:p>
            <a:pPr algn="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  </a:t>
            </a:r>
            <a:r>
              <a:rPr lang="zh-CN" altLang="en-US" sz="2400" b="1">
                <a:solidFill>
                  <a:srgbClr val="001010"/>
                </a:solidFill>
                <a:latin typeface="宋体" pitchFamily="2" charset="-122"/>
              </a:rPr>
              <a:t>两微元面间的辐射</a:t>
            </a:r>
          </a:p>
        </p:txBody>
      </p:sp>
      <p:sp>
        <p:nvSpPr>
          <p:cNvPr id="215048" name="Text Box 8"/>
          <p:cNvSpPr txBox="1">
            <a:spLocks noChangeArrowheads="1"/>
          </p:cNvSpPr>
          <p:nvPr/>
        </p:nvSpPr>
        <p:spPr bwMode="auto">
          <a:xfrm>
            <a:off x="4716463" y="3681413"/>
            <a:ext cx="1223962"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a:t>(6.5-2b)</a:t>
            </a:r>
          </a:p>
        </p:txBody>
      </p:sp>
      <p:pic>
        <p:nvPicPr>
          <p:cNvPr id="215049" name="Picture 9" descr="图8-2"/>
          <p:cNvPicPr>
            <a:picLocks noChangeAspect="1" noChangeArrowheads="1"/>
          </p:cNvPicPr>
          <p:nvPr/>
        </p:nvPicPr>
        <p:blipFill>
          <a:blip r:embed="rId5">
            <a:clrChange>
              <a:clrFrom>
                <a:srgbClr val="F7FAEF"/>
              </a:clrFrom>
              <a:clrTo>
                <a:srgbClr val="F7FAEF">
                  <a:alpha val="0"/>
                </a:srgbClr>
              </a:clrTo>
            </a:clrChange>
          </a:blip>
          <a:srcRect t="7404"/>
          <a:stretch>
            <a:fillRect/>
          </a:stretch>
        </p:blipFill>
        <p:spPr bwMode="auto">
          <a:xfrm>
            <a:off x="6119813" y="1628775"/>
            <a:ext cx="2736850" cy="374491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nvGraphicFramePr>
        <p:xfrm>
          <a:off x="1476375" y="441325"/>
          <a:ext cx="5576888" cy="1235075"/>
        </p:xfrm>
        <a:graphic>
          <a:graphicData uri="http://schemas.openxmlformats.org/presentationml/2006/ole">
            <p:oleObj spid="_x0000_s216066" name="公式" r:id="rId4" imgW="2577960" imgH="571320" progId="Equation.3">
              <p:embed/>
            </p:oleObj>
          </a:graphicData>
        </a:graphic>
      </p:graphicFrame>
      <p:graphicFrame>
        <p:nvGraphicFramePr>
          <p:cNvPr id="216067" name="Object 3"/>
          <p:cNvGraphicFramePr>
            <a:graphicFrameLocks noChangeAspect="1"/>
          </p:cNvGraphicFramePr>
          <p:nvPr/>
        </p:nvGraphicFramePr>
        <p:xfrm>
          <a:off x="2951163" y="2384425"/>
          <a:ext cx="2989262" cy="720725"/>
        </p:xfrm>
        <a:graphic>
          <a:graphicData uri="http://schemas.openxmlformats.org/presentationml/2006/ole">
            <p:oleObj spid="_x0000_s216067" name="公式" r:id="rId5" imgW="825480" imgH="241200" progId="Equation.3">
              <p:embed/>
            </p:oleObj>
          </a:graphicData>
        </a:graphic>
      </p:graphicFrame>
      <p:sp>
        <p:nvSpPr>
          <p:cNvPr id="216068" name="Text Box 4"/>
          <p:cNvSpPr txBox="1">
            <a:spLocks noChangeArrowheads="1"/>
          </p:cNvSpPr>
          <p:nvPr/>
        </p:nvSpPr>
        <p:spPr bwMode="auto">
          <a:xfrm>
            <a:off x="287338" y="2960688"/>
            <a:ext cx="8532812" cy="1479550"/>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en-US" altLang="zh-CN" sz="2400" b="1">
                <a:solidFill>
                  <a:schemeClr val="hlink"/>
                </a:solidFill>
                <a:latin typeface="宋体" pitchFamily="2" charset="-122"/>
              </a:rPr>
              <a:t>(4) </a:t>
            </a:r>
            <a:r>
              <a:rPr lang="zh-CN" altLang="en-US" sz="2400" b="1">
                <a:solidFill>
                  <a:schemeClr val="hlink"/>
                </a:solidFill>
                <a:latin typeface="宋体" pitchFamily="2" charset="-122"/>
              </a:rPr>
              <a:t>面对面的角系数</a:t>
            </a:r>
          </a:p>
          <a:p>
            <a:pPr eaLnBrk="1" hangingPunct="1">
              <a:lnSpc>
                <a:spcPct val="120000"/>
              </a:lnSpc>
              <a:spcBef>
                <a:spcPct val="20000"/>
              </a:spcBef>
            </a:pPr>
            <a:r>
              <a:rPr lang="zh-CN" altLang="en-US" sz="2400">
                <a:latin typeface="宋体" pitchFamily="2" charset="-122"/>
              </a:rPr>
              <a:t>      </a:t>
            </a:r>
            <a:r>
              <a:rPr lang="zh-CN" altLang="en-US" sz="2400" b="1">
                <a:latin typeface="宋体" pitchFamily="2" charset="-122"/>
              </a:rPr>
              <a:t>面</a:t>
            </a:r>
            <a:r>
              <a:rPr lang="en-US" altLang="zh-CN" sz="2400" b="1">
                <a:latin typeface="宋体" pitchFamily="2" charset="-122"/>
              </a:rPr>
              <a:t>A</a:t>
            </a:r>
            <a:r>
              <a:rPr lang="en-US" altLang="zh-CN" sz="2400" b="1" baseline="-25000">
                <a:latin typeface="宋体" pitchFamily="2" charset="-122"/>
              </a:rPr>
              <a:t>1</a:t>
            </a:r>
            <a:r>
              <a:rPr lang="zh-CN" altLang="en-US" sz="2400" b="1">
                <a:latin typeface="宋体" pitchFamily="2" charset="-122"/>
              </a:rPr>
              <a:t>对面</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的角系数</a:t>
            </a:r>
            <a:r>
              <a:rPr lang="en-US" altLang="zh-CN" sz="2400" b="1">
                <a:latin typeface="宋体" pitchFamily="2" charset="-122"/>
              </a:rPr>
              <a:t>X</a:t>
            </a:r>
            <a:r>
              <a:rPr lang="en-US" altLang="zh-CN" sz="2400" b="1" baseline="-25000">
                <a:latin typeface="宋体" pitchFamily="2" charset="-122"/>
              </a:rPr>
              <a:t>1,2</a:t>
            </a:r>
            <a:r>
              <a:rPr lang="zh-CN" altLang="en-US" sz="2400" b="1">
                <a:latin typeface="宋体" pitchFamily="2" charset="-122"/>
              </a:rPr>
              <a:t>以及面</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对面</a:t>
            </a:r>
            <a:r>
              <a:rPr lang="en-US" altLang="zh-CN" sz="2400" b="1">
                <a:latin typeface="宋体" pitchFamily="2" charset="-122"/>
              </a:rPr>
              <a:t>A</a:t>
            </a:r>
            <a:r>
              <a:rPr lang="en-US" altLang="zh-CN" sz="2400" b="1" baseline="-25000">
                <a:latin typeface="宋体" pitchFamily="2" charset="-122"/>
              </a:rPr>
              <a:t>1</a:t>
            </a:r>
            <a:r>
              <a:rPr lang="zh-CN" altLang="en-US" sz="2400" b="1">
                <a:latin typeface="宋体" pitchFamily="2" charset="-122"/>
              </a:rPr>
              <a:t>的角系数</a:t>
            </a:r>
            <a:r>
              <a:rPr lang="en-US" altLang="zh-CN" sz="2400" b="1">
                <a:latin typeface="宋体" pitchFamily="2" charset="-122"/>
              </a:rPr>
              <a:t>X</a:t>
            </a:r>
            <a:r>
              <a:rPr lang="en-US" altLang="zh-CN" sz="2400" b="1" baseline="-25000">
                <a:latin typeface="宋体" pitchFamily="2" charset="-122"/>
              </a:rPr>
              <a:t>2,1</a:t>
            </a:r>
            <a:r>
              <a:rPr lang="zh-CN" altLang="en-US" sz="2400" b="1">
                <a:latin typeface="宋体" pitchFamily="2" charset="-122"/>
              </a:rPr>
              <a:t>分别为</a:t>
            </a:r>
          </a:p>
        </p:txBody>
      </p:sp>
      <p:graphicFrame>
        <p:nvGraphicFramePr>
          <p:cNvPr id="216069" name="Object 5"/>
          <p:cNvGraphicFramePr>
            <a:graphicFrameLocks noChangeAspect="1"/>
          </p:cNvGraphicFramePr>
          <p:nvPr/>
        </p:nvGraphicFramePr>
        <p:xfrm>
          <a:off x="1331913" y="4365625"/>
          <a:ext cx="6408737" cy="971550"/>
        </p:xfrm>
        <a:graphic>
          <a:graphicData uri="http://schemas.openxmlformats.org/presentationml/2006/ole">
            <p:oleObj spid="_x0000_s216069" name="公式" r:id="rId6" imgW="2565360" imgH="342720" progId="Equation.3">
              <p:embed/>
            </p:oleObj>
          </a:graphicData>
        </a:graphic>
      </p:graphicFrame>
      <p:sp>
        <p:nvSpPr>
          <p:cNvPr id="216070" name="Rectangle 6"/>
          <p:cNvSpPr>
            <a:spLocks noChangeArrowheads="1"/>
          </p:cNvSpPr>
          <p:nvPr/>
        </p:nvSpPr>
        <p:spPr bwMode="auto">
          <a:xfrm>
            <a:off x="539750" y="1773238"/>
            <a:ext cx="4324350" cy="457200"/>
          </a:xfrm>
          <a:prstGeom prst="rect">
            <a:avLst/>
          </a:prstGeom>
          <a:noFill/>
          <a:ln w="9525">
            <a:noFill/>
            <a:miter lim="800000"/>
            <a:headEnd/>
            <a:tailEnd/>
          </a:ln>
          <a:effectLst/>
        </p:spPr>
        <p:txBody>
          <a:bodyPr wrap="none">
            <a:spAutoFit/>
          </a:bodyPr>
          <a:lstStyle/>
          <a:p>
            <a:pPr eaLnBrk="1" hangingPunct="1"/>
            <a:r>
              <a:rPr lang="zh-CN" altLang="en-US" sz="2400" b="1">
                <a:latin typeface="宋体" pitchFamily="2" charset="-122"/>
              </a:rPr>
              <a:t>微元面</a:t>
            </a:r>
            <a:r>
              <a:rPr lang="en-US" altLang="zh-CN" sz="2400" b="1">
                <a:latin typeface="宋体" pitchFamily="2" charset="-122"/>
              </a:rPr>
              <a:t>dA2</a:t>
            </a:r>
            <a:r>
              <a:rPr lang="zh-CN" altLang="en-US" sz="2400" b="1">
                <a:latin typeface="宋体" pitchFamily="2" charset="-122"/>
              </a:rPr>
              <a:t>对面</a:t>
            </a:r>
            <a:r>
              <a:rPr lang="en-US" altLang="zh-CN" sz="2400" b="1">
                <a:latin typeface="宋体" pitchFamily="2" charset="-122"/>
              </a:rPr>
              <a:t>A1</a:t>
            </a:r>
            <a:r>
              <a:rPr lang="zh-CN" altLang="en-US" sz="2400" b="1">
                <a:latin typeface="宋体" pitchFamily="2" charset="-122"/>
              </a:rPr>
              <a:t>的角系数则为</a:t>
            </a:r>
          </a:p>
        </p:txBody>
      </p:sp>
      <p:graphicFrame>
        <p:nvGraphicFramePr>
          <p:cNvPr id="216071" name="Object 7"/>
          <p:cNvGraphicFramePr>
            <a:graphicFrameLocks noChangeAspect="1"/>
          </p:cNvGraphicFramePr>
          <p:nvPr/>
        </p:nvGraphicFramePr>
        <p:xfrm>
          <a:off x="1231900" y="5373688"/>
          <a:ext cx="6535738" cy="965200"/>
        </p:xfrm>
        <a:graphic>
          <a:graphicData uri="http://schemas.openxmlformats.org/presentationml/2006/ole">
            <p:oleObj spid="_x0000_s216071" name="公式" r:id="rId7" imgW="2616120" imgH="342720" progId="Equation.3">
              <p:embed/>
            </p:oleObj>
          </a:graphicData>
        </a:graphic>
      </p:graphicFrame>
      <p:sp>
        <p:nvSpPr>
          <p:cNvPr id="216072" name="Text Box 8"/>
          <p:cNvSpPr txBox="1">
            <a:spLocks noChangeArrowheads="1"/>
          </p:cNvSpPr>
          <p:nvPr/>
        </p:nvSpPr>
        <p:spPr bwMode="auto">
          <a:xfrm>
            <a:off x="7488238" y="908050"/>
            <a:ext cx="1223962"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a:t>(6.5-3a)</a:t>
            </a:r>
          </a:p>
        </p:txBody>
      </p:sp>
      <p:sp>
        <p:nvSpPr>
          <p:cNvPr id="216073" name="Text Box 9"/>
          <p:cNvSpPr txBox="1">
            <a:spLocks noChangeArrowheads="1"/>
          </p:cNvSpPr>
          <p:nvPr/>
        </p:nvSpPr>
        <p:spPr bwMode="auto">
          <a:xfrm>
            <a:off x="7416800" y="2565400"/>
            <a:ext cx="1223963"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a:t>(6.5-3b)</a:t>
            </a:r>
          </a:p>
        </p:txBody>
      </p:sp>
      <p:sp>
        <p:nvSpPr>
          <p:cNvPr id="216074" name="Text Box 10"/>
          <p:cNvSpPr txBox="1">
            <a:spLocks noChangeArrowheads="1"/>
          </p:cNvSpPr>
          <p:nvPr/>
        </p:nvSpPr>
        <p:spPr bwMode="auto">
          <a:xfrm>
            <a:off x="7632700" y="4760913"/>
            <a:ext cx="1223963"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a:t>(6.5-4a)</a:t>
            </a:r>
          </a:p>
        </p:txBody>
      </p:sp>
      <p:sp>
        <p:nvSpPr>
          <p:cNvPr id="216075" name="Text Box 11"/>
          <p:cNvSpPr txBox="1">
            <a:spLocks noChangeArrowheads="1"/>
          </p:cNvSpPr>
          <p:nvPr/>
        </p:nvSpPr>
        <p:spPr bwMode="auto">
          <a:xfrm>
            <a:off x="7632700" y="5768975"/>
            <a:ext cx="1223963" cy="396875"/>
          </a:xfrm>
          <a:prstGeom prst="rect">
            <a:avLst/>
          </a:prstGeom>
          <a:noFill/>
          <a:ln w="9525">
            <a:noFill/>
            <a:miter lim="800000"/>
            <a:headEnd/>
            <a:tailEnd/>
          </a:ln>
          <a:effectLst/>
        </p:spPr>
        <p:txBody>
          <a:bodyPr>
            <a:spAutoFit/>
          </a:bodyPr>
          <a:lstStyle/>
          <a:p>
            <a:pPr algn="r" eaLnBrk="1" hangingPunct="1">
              <a:spcBef>
                <a:spcPct val="50000"/>
              </a:spcBef>
            </a:pPr>
            <a:r>
              <a:rPr lang="en-US" altLang="zh-CN" sz="2000"/>
              <a:t>(6.5-4b)</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18114" name="Object 2"/>
          <p:cNvGraphicFramePr>
            <a:graphicFrameLocks noChangeAspect="1"/>
          </p:cNvGraphicFramePr>
          <p:nvPr/>
        </p:nvGraphicFramePr>
        <p:xfrm>
          <a:off x="1008063" y="836613"/>
          <a:ext cx="7272337" cy="5106987"/>
        </p:xfrm>
        <a:graphic>
          <a:graphicData uri="http://schemas.openxmlformats.org/presentationml/2006/ole">
            <p:oleObj spid="_x0000_s218114" name="公式" r:id="rId3" imgW="3073320" imgH="2158920" progId="Equation.3">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38" name="Rectangle 2"/>
          <p:cNvSpPr>
            <a:spLocks noChangeArrowheads="1"/>
          </p:cNvSpPr>
          <p:nvPr/>
        </p:nvSpPr>
        <p:spPr bwMode="auto">
          <a:xfrm>
            <a:off x="647700" y="409575"/>
            <a:ext cx="8108950" cy="2063750"/>
          </a:xfrm>
          <a:prstGeom prst="rect">
            <a:avLst/>
          </a:prstGeom>
          <a:noFill/>
          <a:ln w="9525">
            <a:noFill/>
            <a:miter lim="800000"/>
            <a:headEnd/>
            <a:tailEnd/>
          </a:ln>
          <a:effectLst/>
        </p:spPr>
        <p:txBody>
          <a:bodyPr wrap="none">
            <a:spAutoFit/>
          </a:bodyPr>
          <a:lstStyle/>
          <a:p>
            <a:pPr eaLnBrk="1" hangingPunct="1">
              <a:lnSpc>
                <a:spcPct val="120000"/>
              </a:lnSpc>
              <a:spcBef>
                <a:spcPct val="20000"/>
              </a:spcBef>
            </a:pPr>
            <a:r>
              <a:rPr lang="en-US" altLang="zh-CN" sz="2400" b="1">
                <a:solidFill>
                  <a:srgbClr val="FF3300"/>
                </a:solidFill>
                <a:latin typeface="宋体" pitchFamily="2" charset="-122"/>
              </a:rPr>
              <a:t>2.  </a:t>
            </a:r>
            <a:r>
              <a:rPr lang="zh-CN" altLang="en-US" sz="2400" b="1">
                <a:solidFill>
                  <a:srgbClr val="FF3300"/>
                </a:solidFill>
                <a:latin typeface="宋体" pitchFamily="2" charset="-122"/>
              </a:rPr>
              <a:t>角系数性质</a:t>
            </a:r>
          </a:p>
          <a:p>
            <a:pPr eaLnBrk="1" hangingPunct="1">
              <a:lnSpc>
                <a:spcPct val="120000"/>
              </a:lnSpc>
              <a:spcBef>
                <a:spcPct val="20000"/>
              </a:spcBef>
            </a:pPr>
            <a:r>
              <a:rPr lang="zh-CN" altLang="en-US" sz="2400" b="1">
                <a:latin typeface="宋体" pitchFamily="2" charset="-122"/>
              </a:rPr>
              <a:t>根据角系数的定义和诸解析式，可导出角系数的代数性质。</a:t>
            </a:r>
          </a:p>
          <a:p>
            <a:pPr eaLnBrk="1" hangingPunct="1">
              <a:lnSpc>
                <a:spcPct val="120000"/>
              </a:lnSpc>
              <a:spcBef>
                <a:spcPct val="20000"/>
              </a:spcBef>
            </a:pPr>
            <a:r>
              <a:rPr lang="en-US" altLang="zh-CN" sz="2400" b="1">
                <a:solidFill>
                  <a:schemeClr val="hlink"/>
                </a:solidFill>
                <a:latin typeface="宋体" pitchFamily="2" charset="-122"/>
              </a:rPr>
              <a:t>(1) </a:t>
            </a:r>
            <a:r>
              <a:rPr lang="zh-CN" altLang="en-US" sz="2400" b="1">
                <a:solidFill>
                  <a:schemeClr val="hlink"/>
                </a:solidFill>
                <a:latin typeface="宋体" pitchFamily="2" charset="-122"/>
              </a:rPr>
              <a:t>相对性</a:t>
            </a:r>
          </a:p>
          <a:p>
            <a:pPr eaLnBrk="1" hangingPunct="1">
              <a:lnSpc>
                <a:spcPct val="120000"/>
              </a:lnSpc>
              <a:spcBef>
                <a:spcPct val="20000"/>
              </a:spcBef>
            </a:pPr>
            <a:r>
              <a:rPr lang="zh-CN" altLang="en-US" sz="2400">
                <a:latin typeface="宋体" pitchFamily="2" charset="-122"/>
              </a:rPr>
              <a:t>    </a:t>
            </a:r>
            <a:r>
              <a:rPr lang="zh-CN" altLang="en-US" sz="2400" b="1">
                <a:latin typeface="宋体" pitchFamily="2" charset="-122"/>
              </a:rPr>
              <a:t>由式</a:t>
            </a:r>
            <a:r>
              <a:rPr lang="en-US" altLang="zh-CN" sz="2400" b="1">
                <a:latin typeface="宋体" pitchFamily="2" charset="-122"/>
              </a:rPr>
              <a:t>(6.5-2a)</a:t>
            </a:r>
            <a:r>
              <a:rPr lang="zh-CN" altLang="en-US" sz="2400" b="1">
                <a:latin typeface="宋体" pitchFamily="2" charset="-122"/>
              </a:rPr>
              <a:t>和</a:t>
            </a:r>
            <a:r>
              <a:rPr lang="en-US" altLang="zh-CN" sz="2400" b="1">
                <a:latin typeface="宋体" pitchFamily="2" charset="-122"/>
              </a:rPr>
              <a:t>(6.5-2b)</a:t>
            </a:r>
            <a:r>
              <a:rPr lang="zh-CN" altLang="en-US" sz="2400" b="1">
                <a:latin typeface="宋体" pitchFamily="2" charset="-122"/>
              </a:rPr>
              <a:t>可以看出</a:t>
            </a:r>
          </a:p>
        </p:txBody>
      </p:sp>
      <p:graphicFrame>
        <p:nvGraphicFramePr>
          <p:cNvPr id="219139" name="Object 3"/>
          <p:cNvGraphicFramePr>
            <a:graphicFrameLocks noChangeAspect="1"/>
          </p:cNvGraphicFramePr>
          <p:nvPr/>
        </p:nvGraphicFramePr>
        <p:xfrm>
          <a:off x="1511300" y="5408613"/>
          <a:ext cx="3924300" cy="649287"/>
        </p:xfrm>
        <a:graphic>
          <a:graphicData uri="http://schemas.openxmlformats.org/presentationml/2006/ole">
            <p:oleObj spid="_x0000_s219139" name="公式" r:id="rId3" imgW="1041120" imgH="190440" progId="Equation.3">
              <p:embed/>
            </p:oleObj>
          </a:graphicData>
        </a:graphic>
      </p:graphicFrame>
      <p:graphicFrame>
        <p:nvGraphicFramePr>
          <p:cNvPr id="219140" name="Object 4"/>
          <p:cNvGraphicFramePr>
            <a:graphicFrameLocks noChangeAspect="1"/>
          </p:cNvGraphicFramePr>
          <p:nvPr/>
        </p:nvGraphicFramePr>
        <p:xfrm>
          <a:off x="1476375" y="4005263"/>
          <a:ext cx="4176713" cy="1116012"/>
        </p:xfrm>
        <a:graphic>
          <a:graphicData uri="http://schemas.openxmlformats.org/presentationml/2006/ole">
            <p:oleObj spid="_x0000_s219140" name="公式" r:id="rId4" imgW="1193760" imgH="342720" progId="Equation.3">
              <p:embed/>
            </p:oleObj>
          </a:graphicData>
        </a:graphic>
      </p:graphicFrame>
      <p:graphicFrame>
        <p:nvGraphicFramePr>
          <p:cNvPr id="219141" name="Object 5"/>
          <p:cNvGraphicFramePr>
            <a:graphicFrameLocks noChangeAspect="1"/>
          </p:cNvGraphicFramePr>
          <p:nvPr/>
        </p:nvGraphicFramePr>
        <p:xfrm>
          <a:off x="1476375" y="2744788"/>
          <a:ext cx="6804025" cy="1139825"/>
        </p:xfrm>
        <a:graphic>
          <a:graphicData uri="http://schemas.openxmlformats.org/presentationml/2006/ole">
            <p:oleObj spid="_x0000_s219141" name="公式" r:id="rId5" imgW="2044440" imgH="342720" progId="Equation.3">
              <p:embed/>
            </p:oleObj>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Rectangle 2"/>
          <p:cNvSpPr>
            <a:spLocks noChangeArrowheads="1"/>
          </p:cNvSpPr>
          <p:nvPr/>
        </p:nvSpPr>
        <p:spPr bwMode="auto">
          <a:xfrm>
            <a:off x="935038" y="776288"/>
            <a:ext cx="5124450" cy="457200"/>
          </a:xfrm>
          <a:prstGeom prst="rect">
            <a:avLst/>
          </a:prstGeom>
          <a:noFill/>
          <a:ln w="9525">
            <a:noFill/>
            <a:miter lim="800000"/>
            <a:headEnd/>
            <a:tailEnd/>
          </a:ln>
          <a:effectLst/>
        </p:spPr>
        <p:txBody>
          <a:bodyPr wrap="none">
            <a:spAutoFit/>
          </a:bodyPr>
          <a:lstStyle/>
          <a:p>
            <a:pPr eaLnBrk="1" hangingPunct="1"/>
            <a:r>
              <a:rPr lang="en-US" altLang="zh-CN"/>
              <a:t> </a:t>
            </a:r>
            <a:r>
              <a:rPr lang="zh-CN" altLang="en-US" sz="2400" b="1">
                <a:latin typeface="宋体" pitchFamily="2" charset="-122"/>
              </a:rPr>
              <a:t>由式</a:t>
            </a:r>
            <a:r>
              <a:rPr lang="en-US" altLang="zh-CN" sz="2400" b="1">
                <a:latin typeface="宋体" pitchFamily="2" charset="-122"/>
              </a:rPr>
              <a:t>(6.5-4a)</a:t>
            </a:r>
            <a:r>
              <a:rPr lang="zh-CN" altLang="en-US" sz="2400" b="1">
                <a:latin typeface="宋体" pitchFamily="2" charset="-122"/>
              </a:rPr>
              <a:t>和</a:t>
            </a:r>
            <a:r>
              <a:rPr lang="en-US" altLang="zh-CN" sz="2400" b="1">
                <a:latin typeface="宋体" pitchFamily="2" charset="-122"/>
              </a:rPr>
              <a:t>(6.5-4b)</a:t>
            </a:r>
            <a:r>
              <a:rPr lang="zh-CN" altLang="en-US" sz="2400" b="1">
                <a:latin typeface="宋体" pitchFamily="2" charset="-122"/>
              </a:rPr>
              <a:t>也可以看出</a:t>
            </a:r>
          </a:p>
        </p:txBody>
      </p:sp>
      <p:graphicFrame>
        <p:nvGraphicFramePr>
          <p:cNvPr id="220163" name="Object 3"/>
          <p:cNvGraphicFramePr>
            <a:graphicFrameLocks noChangeAspect="1"/>
          </p:cNvGraphicFramePr>
          <p:nvPr/>
        </p:nvGraphicFramePr>
        <p:xfrm>
          <a:off x="2124075" y="4365625"/>
          <a:ext cx="3276600" cy="720725"/>
        </p:xfrm>
        <a:graphic>
          <a:graphicData uri="http://schemas.openxmlformats.org/presentationml/2006/ole">
            <p:oleObj spid="_x0000_s220163" name="公式" r:id="rId3" imgW="749160" imgH="190440" progId="Equation.3">
              <p:embed/>
            </p:oleObj>
          </a:graphicData>
        </a:graphic>
      </p:graphicFrame>
      <p:sp>
        <p:nvSpPr>
          <p:cNvPr id="220164" name="Rectangle 4"/>
          <p:cNvSpPr>
            <a:spLocks noChangeArrowheads="1"/>
          </p:cNvSpPr>
          <p:nvPr/>
        </p:nvSpPr>
        <p:spPr bwMode="auto">
          <a:xfrm>
            <a:off x="1008063" y="5386388"/>
            <a:ext cx="4843462" cy="457200"/>
          </a:xfrm>
          <a:prstGeom prst="rect">
            <a:avLst/>
          </a:prstGeom>
          <a:noFill/>
          <a:ln w="9525">
            <a:noFill/>
            <a:miter lim="800000"/>
            <a:headEnd/>
            <a:tailEnd/>
          </a:ln>
          <a:effectLst/>
        </p:spPr>
        <p:txBody>
          <a:bodyPr wrap="none">
            <a:spAutoFit/>
          </a:bodyPr>
          <a:lstStyle/>
          <a:p>
            <a:pPr eaLnBrk="1" hangingPunct="1"/>
            <a:r>
              <a:rPr lang="en-US" altLang="zh-CN"/>
              <a:t> </a:t>
            </a:r>
            <a:r>
              <a:rPr lang="zh-CN" altLang="en-US" sz="2400" b="1"/>
              <a:t>以上性质被称为角系数的</a:t>
            </a:r>
            <a:r>
              <a:rPr lang="zh-CN" altLang="en-US" sz="2400" b="1">
                <a:solidFill>
                  <a:schemeClr val="hlink"/>
                </a:solidFill>
              </a:rPr>
              <a:t>相对性</a:t>
            </a:r>
            <a:r>
              <a:rPr lang="zh-CN" altLang="en-US" sz="2400" b="1"/>
              <a:t>。</a:t>
            </a:r>
          </a:p>
        </p:txBody>
      </p:sp>
      <p:graphicFrame>
        <p:nvGraphicFramePr>
          <p:cNvPr id="220165" name="Object 5"/>
          <p:cNvGraphicFramePr>
            <a:graphicFrameLocks noChangeAspect="1"/>
          </p:cNvGraphicFramePr>
          <p:nvPr/>
        </p:nvGraphicFramePr>
        <p:xfrm>
          <a:off x="1042988" y="1592263"/>
          <a:ext cx="7488237" cy="1001712"/>
        </p:xfrm>
        <a:graphic>
          <a:graphicData uri="http://schemas.openxmlformats.org/presentationml/2006/ole">
            <p:oleObj spid="_x0000_s220165" name="公式" r:id="rId4" imgW="2565360" imgH="342720" progId="Equation.3">
              <p:embed/>
            </p:oleObj>
          </a:graphicData>
        </a:graphic>
      </p:graphicFrame>
      <p:graphicFrame>
        <p:nvGraphicFramePr>
          <p:cNvPr id="220166" name="Object 6"/>
          <p:cNvGraphicFramePr>
            <a:graphicFrameLocks noChangeAspect="1"/>
          </p:cNvGraphicFramePr>
          <p:nvPr/>
        </p:nvGraphicFramePr>
        <p:xfrm>
          <a:off x="971550" y="3105150"/>
          <a:ext cx="7515225" cy="985838"/>
        </p:xfrm>
        <a:graphic>
          <a:graphicData uri="http://schemas.openxmlformats.org/presentationml/2006/ole">
            <p:oleObj spid="_x0000_s220166" name="公式" r:id="rId5" imgW="2616120" imgH="342720" progId="Equation.3">
              <p:embed/>
            </p:oleObj>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1186" name="Object 2"/>
          <p:cNvGraphicFramePr>
            <a:graphicFrameLocks noChangeAspect="1"/>
          </p:cNvGraphicFramePr>
          <p:nvPr/>
        </p:nvGraphicFramePr>
        <p:xfrm>
          <a:off x="503238" y="1592263"/>
          <a:ext cx="5148262" cy="900112"/>
        </p:xfrm>
        <a:graphic>
          <a:graphicData uri="http://schemas.openxmlformats.org/presentationml/2006/ole">
            <p:oleObj spid="_x0000_s221186" name="公式" r:id="rId3" imgW="1892160" imgH="342720" progId="Equation.3">
              <p:embed/>
            </p:oleObj>
          </a:graphicData>
        </a:graphic>
      </p:graphicFrame>
      <p:sp>
        <p:nvSpPr>
          <p:cNvPr id="221187" name="Text Box 3"/>
          <p:cNvSpPr txBox="1">
            <a:spLocks noChangeArrowheads="1"/>
          </p:cNvSpPr>
          <p:nvPr/>
        </p:nvSpPr>
        <p:spPr bwMode="auto">
          <a:xfrm>
            <a:off x="323850" y="2420938"/>
            <a:ext cx="5437188" cy="111442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上式称为角系数的完整性。若表面</a:t>
            </a:r>
            <a:r>
              <a:rPr lang="en-US" altLang="zh-CN" sz="2400" b="1">
                <a:latin typeface="宋体" pitchFamily="2" charset="-122"/>
              </a:rPr>
              <a:t>1</a:t>
            </a:r>
            <a:r>
              <a:rPr lang="zh-CN" altLang="en-US" sz="2400" b="1">
                <a:latin typeface="宋体" pitchFamily="2" charset="-122"/>
              </a:rPr>
              <a:t>为非凹表面时，</a:t>
            </a:r>
            <a:r>
              <a:rPr lang="en-US" altLang="zh-CN" sz="2400" b="1" i="1">
                <a:latin typeface="宋体" pitchFamily="2" charset="-122"/>
              </a:rPr>
              <a:t>X</a:t>
            </a:r>
            <a:r>
              <a:rPr lang="en-US" altLang="zh-CN" sz="2400" b="1" baseline="-25000">
                <a:latin typeface="宋体" pitchFamily="2" charset="-122"/>
              </a:rPr>
              <a:t>1,1</a:t>
            </a:r>
            <a:r>
              <a:rPr lang="en-US" altLang="zh-CN" sz="2400" b="1">
                <a:latin typeface="宋体" pitchFamily="2" charset="-122"/>
              </a:rPr>
              <a:t> = 0</a:t>
            </a:r>
            <a:r>
              <a:rPr lang="zh-CN" altLang="en-US" sz="2400" b="1">
                <a:latin typeface="宋体" pitchFamily="2" charset="-122"/>
              </a:rPr>
              <a:t>。</a:t>
            </a:r>
          </a:p>
        </p:txBody>
      </p:sp>
      <p:graphicFrame>
        <p:nvGraphicFramePr>
          <p:cNvPr id="221188" name="Object 4"/>
          <p:cNvGraphicFramePr>
            <a:graphicFrameLocks noChangeAspect="1"/>
          </p:cNvGraphicFramePr>
          <p:nvPr/>
        </p:nvGraphicFramePr>
        <p:xfrm>
          <a:off x="1223963" y="4616450"/>
          <a:ext cx="3348037" cy="936625"/>
        </p:xfrm>
        <a:graphic>
          <a:graphicData uri="http://schemas.openxmlformats.org/presentationml/2006/ole">
            <p:oleObj spid="_x0000_s221188" name="公式" r:id="rId4" imgW="698400" imgH="342720" progId="Equation.3">
              <p:embed/>
            </p:oleObj>
          </a:graphicData>
        </a:graphic>
      </p:graphicFrame>
      <p:sp>
        <p:nvSpPr>
          <p:cNvPr id="221189" name="Text Box 5"/>
          <p:cNvSpPr txBox="1">
            <a:spLocks noChangeArrowheads="1"/>
          </p:cNvSpPr>
          <p:nvPr/>
        </p:nvSpPr>
        <p:spPr bwMode="auto">
          <a:xfrm>
            <a:off x="395288" y="5481638"/>
            <a:ext cx="8208962" cy="933450"/>
          </a:xfrm>
          <a:prstGeom prst="rect">
            <a:avLst/>
          </a:prstGeom>
          <a:noFill/>
          <a:ln w="9525">
            <a:noFill/>
            <a:miter lim="800000"/>
            <a:headEnd/>
            <a:tailEnd/>
          </a:ln>
          <a:effectLst/>
        </p:spPr>
        <p:txBody>
          <a:bodyPr>
            <a:spAutoFit/>
          </a:bodyPr>
          <a:lstStyle/>
          <a:p>
            <a:pPr eaLnBrk="1" hangingPunct="1">
              <a:lnSpc>
                <a:spcPct val="115000"/>
              </a:lnSpc>
            </a:pPr>
            <a:r>
              <a:rPr lang="zh-CN" altLang="en-US" sz="2400" b="1">
                <a:solidFill>
                  <a:srgbClr val="FF3300"/>
                </a:solidFill>
                <a:latin typeface="宋体" pitchFamily="2" charset="-122"/>
              </a:rPr>
              <a:t>值得注意的是，上图中的表面</a:t>
            </a:r>
            <a:r>
              <a:rPr lang="en-US" altLang="zh-CN" sz="2400" b="1">
                <a:solidFill>
                  <a:srgbClr val="FF3300"/>
                </a:solidFill>
                <a:latin typeface="宋体" pitchFamily="2" charset="-122"/>
              </a:rPr>
              <a:t>2</a:t>
            </a:r>
            <a:r>
              <a:rPr lang="zh-CN" altLang="en-US" sz="2400" b="1">
                <a:solidFill>
                  <a:srgbClr val="FF3300"/>
                </a:solidFill>
                <a:latin typeface="宋体" pitchFamily="2" charset="-122"/>
              </a:rPr>
              <a:t>对表面</a:t>
            </a:r>
            <a:r>
              <a:rPr lang="en-US" altLang="zh-CN" sz="2400" b="1">
                <a:solidFill>
                  <a:srgbClr val="FF3300"/>
                </a:solidFill>
                <a:latin typeface="宋体" pitchFamily="2" charset="-122"/>
              </a:rPr>
              <a:t>1</a:t>
            </a:r>
            <a:r>
              <a:rPr lang="zh-CN" altLang="en-US" sz="2400" b="1">
                <a:solidFill>
                  <a:srgbClr val="FF3300"/>
                </a:solidFill>
                <a:latin typeface="宋体" pitchFamily="2" charset="-122"/>
              </a:rPr>
              <a:t>的角系数不存在上述的可加性。</a:t>
            </a:r>
          </a:p>
        </p:txBody>
      </p:sp>
      <p:grpSp>
        <p:nvGrpSpPr>
          <p:cNvPr id="221190" name="Group 6"/>
          <p:cNvGrpSpPr>
            <a:grpSpLocks/>
          </p:cNvGrpSpPr>
          <p:nvPr/>
        </p:nvGrpSpPr>
        <p:grpSpPr bwMode="auto">
          <a:xfrm>
            <a:off x="5795963" y="1196975"/>
            <a:ext cx="3132137" cy="2792413"/>
            <a:chOff x="3787" y="595"/>
            <a:chExt cx="1632" cy="1534"/>
          </a:xfrm>
        </p:grpSpPr>
        <p:sp>
          <p:nvSpPr>
            <p:cNvPr id="221191" name="Text Box 7"/>
            <p:cNvSpPr txBox="1">
              <a:spLocks noChangeArrowheads="1"/>
            </p:cNvSpPr>
            <p:nvPr/>
          </p:nvSpPr>
          <p:spPr bwMode="auto">
            <a:xfrm>
              <a:off x="3787" y="1911"/>
              <a:ext cx="1632" cy="218"/>
            </a:xfrm>
            <a:prstGeom prst="rect">
              <a:avLst/>
            </a:prstGeom>
            <a:noFill/>
            <a:ln w="9525">
              <a:noFill/>
              <a:miter lim="800000"/>
              <a:headEnd/>
              <a:tailEnd/>
            </a:ln>
            <a:effectLst/>
          </p:spPr>
          <p:txBody>
            <a:bodyPr>
              <a:spAutoFit/>
            </a:bodyPr>
            <a:lstStyle/>
            <a:p>
              <a:pPr eaLnBrk="1" hangingPunct="1">
                <a:spcBef>
                  <a:spcPct val="50000"/>
                </a:spcBef>
              </a:pPr>
              <a:r>
                <a:rPr lang="zh-CN" altLang="en-US" sz="2000" b="1">
                  <a:solidFill>
                    <a:srgbClr val="001010"/>
                  </a:solidFill>
                </a:rPr>
                <a:t>图</a:t>
              </a:r>
              <a:r>
                <a:rPr lang="en-US" altLang="zh-CN" sz="2000" b="1">
                  <a:solidFill>
                    <a:srgbClr val="001010"/>
                  </a:solidFill>
                </a:rPr>
                <a:t>6.5-3  </a:t>
              </a:r>
              <a:r>
                <a:rPr lang="zh-CN" altLang="en-US" sz="2000" b="1">
                  <a:solidFill>
                    <a:srgbClr val="001010"/>
                  </a:solidFill>
                </a:rPr>
                <a:t>角系数的完整性</a:t>
              </a:r>
            </a:p>
          </p:txBody>
        </p:sp>
        <p:pic>
          <p:nvPicPr>
            <p:cNvPr id="221192" name="Picture 8" descr="图8-3"/>
            <p:cNvPicPr>
              <a:picLocks noChangeAspect="1" noChangeArrowheads="1"/>
            </p:cNvPicPr>
            <p:nvPr/>
          </p:nvPicPr>
          <p:blipFill>
            <a:blip r:embed="rId5">
              <a:clrChange>
                <a:clrFrom>
                  <a:srgbClr val="F5F8F1"/>
                </a:clrFrom>
                <a:clrTo>
                  <a:srgbClr val="F5F8F1">
                    <a:alpha val="0"/>
                  </a:srgbClr>
                </a:clrTo>
              </a:clrChange>
            </a:blip>
            <a:srcRect l="3676" t="7082"/>
            <a:stretch>
              <a:fillRect/>
            </a:stretch>
          </p:blipFill>
          <p:spPr bwMode="auto">
            <a:xfrm>
              <a:off x="3923" y="595"/>
              <a:ext cx="1429" cy="1320"/>
            </a:xfrm>
            <a:prstGeom prst="rect">
              <a:avLst/>
            </a:prstGeom>
            <a:noFill/>
          </p:spPr>
        </p:pic>
      </p:grpSp>
      <p:sp>
        <p:nvSpPr>
          <p:cNvPr id="221193" name="Rectangle 9"/>
          <p:cNvSpPr>
            <a:spLocks noChangeArrowheads="1"/>
          </p:cNvSpPr>
          <p:nvPr/>
        </p:nvSpPr>
        <p:spPr bwMode="auto">
          <a:xfrm>
            <a:off x="215900" y="333375"/>
            <a:ext cx="8353425" cy="1406525"/>
          </a:xfrm>
          <a:prstGeom prst="rect">
            <a:avLst/>
          </a:prstGeom>
          <a:noFill/>
          <a:ln w="9525">
            <a:noFill/>
            <a:miter lim="800000"/>
            <a:headEnd/>
            <a:tailEnd/>
          </a:ln>
          <a:effectLst/>
        </p:spPr>
        <p:txBody>
          <a:bodyPr>
            <a:spAutoFit/>
          </a:bodyPr>
          <a:lstStyle/>
          <a:p>
            <a:pPr eaLnBrk="1" hangingPunct="1">
              <a:lnSpc>
                <a:spcPct val="120000"/>
              </a:lnSpc>
            </a:pPr>
            <a:r>
              <a:rPr lang="en-US" altLang="zh-CN" sz="2400" b="1">
                <a:solidFill>
                  <a:schemeClr val="hlink"/>
                </a:solidFill>
                <a:latin typeface="宋体" pitchFamily="2" charset="-122"/>
              </a:rPr>
              <a:t>(2) </a:t>
            </a:r>
            <a:r>
              <a:rPr lang="zh-CN" altLang="en-US" sz="2400" b="1">
                <a:solidFill>
                  <a:schemeClr val="hlink"/>
                </a:solidFill>
                <a:latin typeface="宋体" pitchFamily="2" charset="-122"/>
              </a:rPr>
              <a:t>完整性</a:t>
            </a:r>
          </a:p>
          <a:p>
            <a:pPr eaLnBrk="1" hangingPunct="1">
              <a:lnSpc>
                <a:spcPct val="120000"/>
              </a:lnSpc>
            </a:pPr>
            <a:r>
              <a:rPr lang="zh-CN" altLang="en-US" sz="2400" b="1">
                <a:latin typeface="宋体" pitchFamily="2" charset="-122"/>
              </a:rPr>
              <a:t>     对于有</a:t>
            </a:r>
            <a:r>
              <a:rPr lang="en-US" altLang="zh-CN" sz="2400" b="1">
                <a:latin typeface="宋体" pitchFamily="2" charset="-122"/>
              </a:rPr>
              <a:t>n</a:t>
            </a:r>
            <a:r>
              <a:rPr lang="zh-CN" altLang="en-US" sz="2400" b="1">
                <a:latin typeface="宋体" pitchFamily="2" charset="-122"/>
              </a:rPr>
              <a:t>个表面组成的封闭系统，见图</a:t>
            </a:r>
            <a:r>
              <a:rPr lang="en-US" altLang="zh-CN" sz="2400" b="1">
                <a:latin typeface="宋体" pitchFamily="2" charset="-122"/>
              </a:rPr>
              <a:t>6.5-3</a:t>
            </a:r>
            <a:r>
              <a:rPr lang="zh-CN" altLang="en-US" sz="2400" b="1">
                <a:latin typeface="宋体" pitchFamily="2" charset="-122"/>
              </a:rPr>
              <a:t>所示，据能量守恒可得</a:t>
            </a:r>
            <a:r>
              <a:rPr lang="en-US" altLang="zh-CN" sz="2400" b="1">
                <a:latin typeface="宋体" pitchFamily="2" charset="-122"/>
              </a:rPr>
              <a:t>:</a:t>
            </a:r>
          </a:p>
        </p:txBody>
      </p:sp>
      <p:sp>
        <p:nvSpPr>
          <p:cNvPr id="221194" name="Rectangle 10"/>
          <p:cNvSpPr>
            <a:spLocks noChangeArrowheads="1"/>
          </p:cNvSpPr>
          <p:nvPr/>
        </p:nvSpPr>
        <p:spPr bwMode="auto">
          <a:xfrm>
            <a:off x="0" y="3573463"/>
            <a:ext cx="8748713" cy="1187450"/>
          </a:xfrm>
          <a:prstGeom prst="rect">
            <a:avLst/>
          </a:prstGeom>
          <a:noFill/>
          <a:ln w="9525">
            <a:noFill/>
            <a:miter lim="800000"/>
            <a:headEnd/>
            <a:tailEnd/>
          </a:ln>
          <a:effectLst/>
        </p:spPr>
        <p:txBody>
          <a:bodyPr>
            <a:spAutoFit/>
          </a:bodyPr>
          <a:lstStyle/>
          <a:p>
            <a:pPr eaLnBrk="1" hangingPunct="1"/>
            <a:r>
              <a:rPr lang="en-US" altLang="zh-CN" sz="2400" b="1">
                <a:solidFill>
                  <a:schemeClr val="hlink"/>
                </a:solidFill>
                <a:latin typeface="宋体" pitchFamily="2" charset="-122"/>
              </a:rPr>
              <a:t>(3)  </a:t>
            </a:r>
            <a:r>
              <a:rPr lang="zh-CN" altLang="en-US" sz="2400" b="1">
                <a:solidFill>
                  <a:schemeClr val="hlink"/>
                </a:solidFill>
                <a:latin typeface="宋体" pitchFamily="2" charset="-122"/>
              </a:rPr>
              <a:t>可加性</a:t>
            </a:r>
          </a:p>
          <a:p>
            <a:pPr eaLnBrk="1" hangingPunct="1"/>
            <a:r>
              <a:rPr lang="zh-CN" altLang="en-US" sz="2400" b="1">
                <a:latin typeface="宋体" pitchFamily="2" charset="-122"/>
              </a:rPr>
              <a:t>    如图</a:t>
            </a:r>
            <a:r>
              <a:rPr lang="en-US" altLang="zh-CN" sz="2400" b="1">
                <a:latin typeface="宋体" pitchFamily="2" charset="-122"/>
              </a:rPr>
              <a:t>6.5-4</a:t>
            </a:r>
            <a:r>
              <a:rPr lang="zh-CN" altLang="en-US" sz="2400" b="1">
                <a:latin typeface="宋体" pitchFamily="2" charset="-122"/>
              </a:rPr>
              <a:t>所示，表面</a:t>
            </a:r>
            <a:r>
              <a:rPr lang="en-US" altLang="zh-CN" sz="2400" b="1">
                <a:latin typeface="宋体" pitchFamily="2" charset="-122"/>
              </a:rPr>
              <a:t>2</a:t>
            </a:r>
            <a:r>
              <a:rPr lang="zh-CN" altLang="en-US" sz="2400" b="1">
                <a:latin typeface="宋体" pitchFamily="2" charset="-122"/>
              </a:rPr>
              <a:t>可分为</a:t>
            </a:r>
            <a:r>
              <a:rPr lang="en-US" altLang="zh-CN" sz="2400" b="1">
                <a:latin typeface="宋体" pitchFamily="2" charset="-122"/>
              </a:rPr>
              <a:t>2a</a:t>
            </a:r>
            <a:r>
              <a:rPr lang="zh-CN" altLang="en-US" sz="2400" b="1">
                <a:latin typeface="宋体" pitchFamily="2" charset="-122"/>
              </a:rPr>
              <a:t>和</a:t>
            </a:r>
            <a:r>
              <a:rPr lang="en-US" altLang="zh-CN" sz="2400" b="1">
                <a:latin typeface="宋体" pitchFamily="2" charset="-122"/>
              </a:rPr>
              <a:t>2b</a:t>
            </a:r>
            <a:r>
              <a:rPr lang="zh-CN" altLang="en-US" sz="2400" b="1">
                <a:latin typeface="宋体" pitchFamily="2" charset="-122"/>
              </a:rPr>
              <a:t>两个面，当然也可以分</a:t>
            </a:r>
          </a:p>
          <a:p>
            <a:pPr eaLnBrk="1" hangingPunct="1"/>
            <a:r>
              <a:rPr lang="zh-CN" altLang="en-US" sz="2400" b="1">
                <a:latin typeface="宋体" pitchFamily="2" charset="-122"/>
              </a:rPr>
              <a:t>    为</a:t>
            </a:r>
            <a:r>
              <a:rPr lang="en-US" altLang="zh-CN" sz="2400" b="1">
                <a:latin typeface="宋体" pitchFamily="2" charset="-122"/>
              </a:rPr>
              <a:t>n</a:t>
            </a:r>
            <a:r>
              <a:rPr lang="zh-CN" altLang="en-US" sz="2400" b="1">
                <a:latin typeface="宋体" pitchFamily="2" charset="-122"/>
              </a:rPr>
              <a:t>个面，则角系数的可加性为</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2210" name="Group 2"/>
          <p:cNvGrpSpPr>
            <a:grpSpLocks/>
          </p:cNvGrpSpPr>
          <p:nvPr/>
        </p:nvGrpSpPr>
        <p:grpSpPr bwMode="auto">
          <a:xfrm>
            <a:off x="5435600" y="404813"/>
            <a:ext cx="3708400" cy="3128962"/>
            <a:chOff x="3765" y="2341"/>
            <a:chExt cx="1632" cy="1621"/>
          </a:xfrm>
        </p:grpSpPr>
        <p:sp>
          <p:nvSpPr>
            <p:cNvPr id="222211" name="Text Box 3"/>
            <p:cNvSpPr txBox="1">
              <a:spLocks noChangeArrowheads="1"/>
            </p:cNvSpPr>
            <p:nvPr/>
          </p:nvSpPr>
          <p:spPr bwMode="auto">
            <a:xfrm>
              <a:off x="3765" y="3725"/>
              <a:ext cx="1632" cy="237"/>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rPr>
                <a:t>图</a:t>
              </a:r>
              <a:r>
                <a:rPr lang="en-US" altLang="zh-CN" sz="2400" b="1">
                  <a:solidFill>
                    <a:srgbClr val="001010"/>
                  </a:solidFill>
                </a:rPr>
                <a:t>6.5-4  </a:t>
              </a:r>
              <a:r>
                <a:rPr lang="zh-CN" altLang="en-US" sz="2400" b="1">
                  <a:solidFill>
                    <a:srgbClr val="001010"/>
                  </a:solidFill>
                </a:rPr>
                <a:t>角系数的可加性</a:t>
              </a:r>
            </a:p>
          </p:txBody>
        </p:sp>
        <p:pic>
          <p:nvPicPr>
            <p:cNvPr id="222212" name="Picture 4" descr="图8-4"/>
            <p:cNvPicPr>
              <a:picLocks noChangeAspect="1" noChangeArrowheads="1"/>
            </p:cNvPicPr>
            <p:nvPr/>
          </p:nvPicPr>
          <p:blipFill>
            <a:blip r:embed="rId3">
              <a:clrChange>
                <a:clrFrom>
                  <a:srgbClr val="F7FAEF"/>
                </a:clrFrom>
                <a:clrTo>
                  <a:srgbClr val="F7FAEF">
                    <a:alpha val="0"/>
                  </a:srgbClr>
                </a:clrTo>
              </a:clrChange>
            </a:blip>
            <a:srcRect/>
            <a:stretch>
              <a:fillRect/>
            </a:stretch>
          </p:blipFill>
          <p:spPr bwMode="auto">
            <a:xfrm>
              <a:off x="3855" y="2341"/>
              <a:ext cx="1372" cy="1497"/>
            </a:xfrm>
            <a:prstGeom prst="rect">
              <a:avLst/>
            </a:prstGeom>
            <a:noFill/>
          </p:spPr>
        </p:pic>
      </p:grpSp>
      <p:graphicFrame>
        <p:nvGraphicFramePr>
          <p:cNvPr id="222213" name="Object 5"/>
          <p:cNvGraphicFramePr>
            <a:graphicFrameLocks noChangeAspect="1"/>
          </p:cNvGraphicFramePr>
          <p:nvPr/>
        </p:nvGraphicFramePr>
        <p:xfrm>
          <a:off x="358775" y="584200"/>
          <a:ext cx="5581650" cy="1728788"/>
        </p:xfrm>
        <a:graphic>
          <a:graphicData uri="http://schemas.openxmlformats.org/presentationml/2006/ole">
            <p:oleObj spid="_x0000_s222213" name="公式" r:id="rId4" imgW="2336760" imgH="723600" progId="Equation.3">
              <p:embed/>
            </p:oleObj>
          </a:graphicData>
        </a:graphic>
      </p:graphicFrame>
      <p:graphicFrame>
        <p:nvGraphicFramePr>
          <p:cNvPr id="222214" name="Object 6"/>
          <p:cNvGraphicFramePr>
            <a:graphicFrameLocks noChangeAspect="1"/>
          </p:cNvGraphicFramePr>
          <p:nvPr/>
        </p:nvGraphicFramePr>
        <p:xfrm>
          <a:off x="323850" y="3536950"/>
          <a:ext cx="6948488" cy="2509838"/>
        </p:xfrm>
        <a:graphic>
          <a:graphicData uri="http://schemas.openxmlformats.org/presentationml/2006/ole">
            <p:oleObj spid="_x0000_s222214" name="公式" r:id="rId5" imgW="2565360" imgH="927000" progId="Equation.3">
              <p:embed/>
            </p:oleObj>
          </a:graphicData>
        </a:graphic>
      </p:graphicFrame>
      <p:sp>
        <p:nvSpPr>
          <p:cNvPr id="222215" name="Text Box 7"/>
          <p:cNvSpPr txBox="1">
            <a:spLocks noChangeArrowheads="1"/>
          </p:cNvSpPr>
          <p:nvPr/>
        </p:nvSpPr>
        <p:spPr bwMode="auto">
          <a:xfrm>
            <a:off x="323850" y="2312988"/>
            <a:ext cx="3384550"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再来看一下</a:t>
            </a:r>
            <a:r>
              <a:rPr lang="en-US" altLang="zh-CN" sz="2400" b="1">
                <a:latin typeface="宋体" pitchFamily="2" charset="-122"/>
              </a:rPr>
              <a:t>2 </a:t>
            </a:r>
            <a:r>
              <a:rPr lang="zh-CN" altLang="en-US" sz="2400" b="1">
                <a:latin typeface="宋体" pitchFamily="2" charset="-122"/>
              </a:rPr>
              <a:t>对 </a:t>
            </a:r>
            <a:r>
              <a:rPr lang="en-US" altLang="zh-CN" sz="2400" b="1">
                <a:latin typeface="宋体" pitchFamily="2" charset="-122"/>
              </a:rPr>
              <a:t>1 </a:t>
            </a:r>
            <a:r>
              <a:rPr lang="zh-CN" altLang="en-US" sz="2400" b="1">
                <a:latin typeface="宋体" pitchFamily="2" charset="-122"/>
              </a:rPr>
              <a:t>的能量守恒情况</a:t>
            </a:r>
            <a:r>
              <a:rPr lang="en-US" altLang="zh-CN" sz="2400" b="1">
                <a:latin typeface="宋体" pitchFamily="2" charset="-122"/>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647700" y="584200"/>
            <a:ext cx="8245475" cy="54229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FF3300"/>
                </a:solidFill>
                <a:latin typeface="宋体" pitchFamily="2" charset="-122"/>
              </a:rPr>
              <a:t>3  </a:t>
            </a:r>
            <a:r>
              <a:rPr lang="zh-CN" altLang="en-US" sz="2400" b="1">
                <a:solidFill>
                  <a:srgbClr val="FF3300"/>
                </a:solidFill>
                <a:latin typeface="宋体" pitchFamily="2" charset="-122"/>
              </a:rPr>
              <a:t>角系数的计算方法</a:t>
            </a:r>
          </a:p>
          <a:p>
            <a:pPr algn="just" eaLnBrk="1" hangingPunct="1">
              <a:lnSpc>
                <a:spcPct val="140000"/>
              </a:lnSpc>
              <a:spcBef>
                <a:spcPct val="50000"/>
              </a:spcBef>
            </a:pPr>
            <a:r>
              <a:rPr lang="zh-CN" altLang="en-US" sz="2400">
                <a:latin typeface="宋体" pitchFamily="2" charset="-122"/>
              </a:rPr>
              <a:t>    </a:t>
            </a:r>
            <a:r>
              <a:rPr lang="zh-CN" altLang="en-US" sz="2400" b="1">
                <a:latin typeface="宋体" pitchFamily="2" charset="-122"/>
              </a:rPr>
              <a:t>求解角系数的方法通常有直接积分法、代数分析法、几何分析法以及</a:t>
            </a:r>
            <a:r>
              <a:rPr lang="en-US" altLang="zh-CN" sz="2400" b="1">
                <a:latin typeface="宋体" pitchFamily="2" charset="-122"/>
              </a:rPr>
              <a:t>Monte-Carlo</a:t>
            </a:r>
            <a:r>
              <a:rPr lang="zh-CN" altLang="en-US" sz="2400" b="1">
                <a:latin typeface="宋体" pitchFamily="2" charset="-122"/>
              </a:rPr>
              <a:t>法。直接积分法的结果见公式</a:t>
            </a:r>
            <a:r>
              <a:rPr lang="en-US" altLang="zh-CN" sz="2400" b="1">
                <a:latin typeface="宋体" pitchFamily="2" charset="-122"/>
              </a:rPr>
              <a:t>(6.5-2)~(6.5-4)</a:t>
            </a:r>
            <a:r>
              <a:rPr lang="zh-CN" altLang="en-US" sz="2400" b="1">
                <a:latin typeface="宋体" pitchFamily="2" charset="-122"/>
              </a:rPr>
              <a:t>。下面只给出代数分析法。</a:t>
            </a:r>
          </a:p>
          <a:p>
            <a:pPr algn="just" eaLnBrk="1" hangingPunct="1">
              <a:lnSpc>
                <a:spcPct val="140000"/>
              </a:lnSpc>
              <a:spcBef>
                <a:spcPct val="50000"/>
              </a:spcBef>
            </a:pPr>
            <a:r>
              <a:rPr lang="zh-CN" altLang="en-US" sz="2400" b="1">
                <a:latin typeface="宋体" pitchFamily="2" charset="-122"/>
              </a:rPr>
              <a:t>     </a:t>
            </a:r>
            <a:r>
              <a:rPr lang="zh-CN" altLang="en-US" sz="2400" b="1">
                <a:solidFill>
                  <a:schemeClr val="hlink"/>
                </a:solidFill>
                <a:latin typeface="宋体" pitchFamily="2" charset="-122"/>
              </a:rPr>
              <a:t>代数分析法</a:t>
            </a:r>
            <a:r>
              <a:rPr lang="zh-CN" altLang="en-US" sz="2400" b="1">
                <a:latin typeface="宋体" pitchFamily="2" charset="-122"/>
              </a:rPr>
              <a:t>是利用角系数的各种性质，获得一组代数方程，通过求解获得角系数。值得注意的是，</a:t>
            </a:r>
            <a:r>
              <a:rPr lang="en-US" altLang="zh-CN" sz="2400" b="1">
                <a:solidFill>
                  <a:schemeClr val="hlink"/>
                </a:solidFill>
                <a:latin typeface="宋体" pitchFamily="2" charset="-122"/>
              </a:rPr>
              <a:t>(1)</a:t>
            </a:r>
            <a:r>
              <a:rPr lang="zh-CN" altLang="en-US" sz="2400" b="1">
                <a:latin typeface="宋体" pitchFamily="2" charset="-122"/>
              </a:rPr>
              <a:t>利用该方法的前提是系统一定是封闭的，如果不封闭可以做假想面，令其封闭；</a:t>
            </a:r>
            <a:r>
              <a:rPr lang="en-US" altLang="zh-CN" sz="2400" b="1">
                <a:solidFill>
                  <a:schemeClr val="hlink"/>
                </a:solidFill>
                <a:latin typeface="宋体" pitchFamily="2" charset="-122"/>
              </a:rPr>
              <a:t>(2)</a:t>
            </a:r>
            <a:r>
              <a:rPr lang="zh-CN" altLang="en-US" sz="2400" b="1">
                <a:latin typeface="宋体" pitchFamily="2" charset="-122"/>
              </a:rPr>
              <a:t>凹面的数量必须与不可见表面数相等。下面以三个非凹表面组成的封闭系统为例，如图</a:t>
            </a:r>
            <a:r>
              <a:rPr lang="en-US" altLang="zh-CN" sz="2400" b="1">
                <a:latin typeface="宋体" pitchFamily="2" charset="-122"/>
              </a:rPr>
              <a:t>6.5-5</a:t>
            </a:r>
            <a:r>
              <a:rPr lang="zh-CN" altLang="en-US" sz="2400" b="1">
                <a:latin typeface="宋体" pitchFamily="2" charset="-122"/>
              </a:rPr>
              <a:t>所示，面积分别为</a:t>
            </a:r>
            <a:r>
              <a:rPr lang="en-US" altLang="zh-CN" sz="2400" b="1">
                <a:latin typeface="宋体" pitchFamily="2" charset="-122"/>
              </a:rPr>
              <a:t>A</a:t>
            </a:r>
            <a:r>
              <a:rPr lang="en-US" altLang="zh-CN" sz="2400" b="1" baseline="-25000">
                <a:latin typeface="宋体" pitchFamily="2" charset="-122"/>
              </a:rPr>
              <a:t>1</a:t>
            </a:r>
            <a:r>
              <a:rPr lang="zh-CN" altLang="en-US" sz="2400" b="1">
                <a:latin typeface="宋体" pitchFamily="2" charset="-122"/>
              </a:rPr>
              <a:t>，</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和</a:t>
            </a:r>
            <a:r>
              <a:rPr lang="en-US" altLang="zh-CN" sz="2400" b="1">
                <a:latin typeface="宋体" pitchFamily="2" charset="-122"/>
              </a:rPr>
              <a:t>A</a:t>
            </a:r>
            <a:r>
              <a:rPr lang="en-US" altLang="zh-CN" sz="2400" b="1" baseline="-25000">
                <a:latin typeface="宋体" pitchFamily="2" charset="-122"/>
              </a:rPr>
              <a:t>3 </a:t>
            </a:r>
            <a:r>
              <a:rPr lang="zh-CN" altLang="en-US" sz="2400" b="1">
                <a:latin typeface="宋体" pitchFamily="2" charset="-122"/>
              </a:rPr>
              <a:t>，则根据角系数的相对性和完整性得</a:t>
            </a:r>
            <a:r>
              <a:rPr lang="en-US" altLang="zh-CN" sz="2400" b="1">
                <a:latin typeface="宋体" pitchFamily="2" charset="-122"/>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4258" name="Object 2"/>
          <p:cNvGraphicFramePr>
            <a:graphicFrameLocks noChangeAspect="1"/>
          </p:cNvGraphicFramePr>
          <p:nvPr/>
        </p:nvGraphicFramePr>
        <p:xfrm>
          <a:off x="755650" y="657225"/>
          <a:ext cx="5472113" cy="1670050"/>
        </p:xfrm>
        <a:graphic>
          <a:graphicData uri="http://schemas.openxmlformats.org/presentationml/2006/ole">
            <p:oleObj spid="_x0000_s224258" name="公式" r:id="rId3" imgW="1638000" imgH="558720" progId="Equation.3">
              <p:embed/>
            </p:oleObj>
          </a:graphicData>
        </a:graphic>
      </p:graphicFrame>
      <p:sp>
        <p:nvSpPr>
          <p:cNvPr id="224259" name="Text Box 3"/>
          <p:cNvSpPr txBox="1">
            <a:spLocks noChangeArrowheads="1"/>
          </p:cNvSpPr>
          <p:nvPr/>
        </p:nvSpPr>
        <p:spPr bwMode="auto">
          <a:xfrm>
            <a:off x="468313" y="2565400"/>
            <a:ext cx="5075237" cy="1662113"/>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通过求解这个封闭的方程组，可得所有角系数，如</a:t>
            </a:r>
            <a:r>
              <a:rPr lang="en-US" altLang="zh-CN" sz="2400" b="1" i="1">
                <a:latin typeface="宋体" pitchFamily="2" charset="-122"/>
              </a:rPr>
              <a:t>X</a:t>
            </a:r>
            <a:r>
              <a:rPr lang="en-US" altLang="zh-CN" sz="2400" b="1">
                <a:latin typeface="宋体" pitchFamily="2" charset="-122"/>
              </a:rPr>
              <a:t>1,2</a:t>
            </a:r>
            <a:r>
              <a:rPr lang="zh-CN" altLang="en-US" sz="2400" b="1">
                <a:latin typeface="宋体" pitchFamily="2" charset="-122"/>
              </a:rPr>
              <a:t>为</a:t>
            </a:r>
            <a:r>
              <a:rPr lang="en-US" altLang="zh-CN" sz="2400" b="1">
                <a:latin typeface="宋体" pitchFamily="2" charset="-122"/>
              </a:rPr>
              <a:t>:</a:t>
            </a:r>
          </a:p>
          <a:p>
            <a:pPr eaLnBrk="1" hangingPunct="1">
              <a:spcBef>
                <a:spcPct val="50000"/>
              </a:spcBef>
            </a:pPr>
            <a:endParaRPr lang="en-US" altLang="zh-CN" sz="2400">
              <a:latin typeface="宋体" pitchFamily="2" charset="-122"/>
            </a:endParaRPr>
          </a:p>
        </p:txBody>
      </p:sp>
      <p:pic>
        <p:nvPicPr>
          <p:cNvPr id="224260" name="Picture 4" descr="图8-5"/>
          <p:cNvPicPr>
            <a:picLocks noChangeAspect="1" noChangeArrowheads="1"/>
          </p:cNvPicPr>
          <p:nvPr/>
        </p:nvPicPr>
        <p:blipFill>
          <a:blip r:embed="rId4">
            <a:clrChange>
              <a:clrFrom>
                <a:srgbClr val="F4F9F3"/>
              </a:clrFrom>
              <a:clrTo>
                <a:srgbClr val="F4F9F3">
                  <a:alpha val="0"/>
                </a:srgbClr>
              </a:clrTo>
            </a:clrChange>
          </a:blip>
          <a:srcRect l="4222" t="23288" r="6425"/>
          <a:stretch>
            <a:fillRect/>
          </a:stretch>
        </p:blipFill>
        <p:spPr bwMode="auto">
          <a:xfrm rot="-149373">
            <a:off x="5189538" y="2173288"/>
            <a:ext cx="3660775" cy="3198812"/>
          </a:xfrm>
          <a:prstGeom prst="rect">
            <a:avLst/>
          </a:prstGeom>
          <a:noFill/>
        </p:spPr>
      </p:pic>
      <p:sp>
        <p:nvSpPr>
          <p:cNvPr id="224261" name="Text Box 5"/>
          <p:cNvSpPr txBox="1">
            <a:spLocks noChangeArrowheads="1"/>
          </p:cNvSpPr>
          <p:nvPr/>
        </p:nvSpPr>
        <p:spPr bwMode="auto">
          <a:xfrm>
            <a:off x="5543550" y="5300663"/>
            <a:ext cx="3276600" cy="1370012"/>
          </a:xfrm>
          <a:prstGeom prst="rect">
            <a:avLst/>
          </a:prstGeom>
          <a:noFill/>
          <a:ln w="9525">
            <a:noFill/>
            <a:miter lim="800000"/>
            <a:headEnd/>
            <a:tailEnd/>
          </a:ln>
          <a:effectLst/>
        </p:spPr>
        <p:txBody>
          <a:bodyPr>
            <a:spAutoFit/>
          </a:bodyPr>
          <a:lstStyle/>
          <a:p>
            <a:pPr eaLnBrk="1" hangingPunct="1"/>
            <a:r>
              <a:rPr lang="zh-CN" altLang="en-US" sz="2400" b="1">
                <a:solidFill>
                  <a:srgbClr val="001010"/>
                </a:solidFill>
                <a:latin typeface="宋体" pitchFamily="2" charset="-122"/>
              </a:rPr>
              <a:t>图</a:t>
            </a:r>
            <a:r>
              <a:rPr lang="en-US" altLang="zh-CN" sz="2400" b="1">
                <a:solidFill>
                  <a:srgbClr val="001010"/>
                </a:solidFill>
                <a:latin typeface="宋体" pitchFamily="2" charset="-122"/>
              </a:rPr>
              <a:t>6.5-5  </a:t>
            </a:r>
            <a:r>
              <a:rPr lang="zh-CN" altLang="en-US" sz="2400" b="1">
                <a:solidFill>
                  <a:srgbClr val="001010"/>
                </a:solidFill>
                <a:latin typeface="宋体" pitchFamily="2" charset="-122"/>
              </a:rPr>
              <a:t>三个非凹表面组成的封闭系统</a:t>
            </a:r>
          </a:p>
          <a:p>
            <a:pPr eaLnBrk="1" hangingPunct="1">
              <a:spcBef>
                <a:spcPct val="50000"/>
              </a:spcBef>
            </a:pPr>
            <a:endParaRPr lang="en-US" altLang="zh-CN" sz="2400">
              <a:solidFill>
                <a:srgbClr val="001010"/>
              </a:solidFill>
              <a:latin typeface="宋体" pitchFamily="2" charset="-122"/>
            </a:endParaRPr>
          </a:p>
        </p:txBody>
      </p:sp>
      <p:graphicFrame>
        <p:nvGraphicFramePr>
          <p:cNvPr id="224262" name="Object 6"/>
          <p:cNvGraphicFramePr>
            <a:graphicFrameLocks noChangeAspect="1"/>
          </p:cNvGraphicFramePr>
          <p:nvPr/>
        </p:nvGraphicFramePr>
        <p:xfrm>
          <a:off x="1223963" y="4329113"/>
          <a:ext cx="2987675" cy="985837"/>
        </p:xfrm>
        <a:graphic>
          <a:graphicData uri="http://schemas.openxmlformats.org/presentationml/2006/ole">
            <p:oleObj spid="_x0000_s224262" name="公式" r:id="rId5" imgW="939600" imgH="342720" progId="Equation.3">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Text Box 2"/>
          <p:cNvSpPr txBox="1">
            <a:spLocks noChangeArrowheads="1"/>
          </p:cNvSpPr>
          <p:nvPr/>
        </p:nvSpPr>
        <p:spPr bwMode="auto">
          <a:xfrm>
            <a:off x="503238" y="657225"/>
            <a:ext cx="7381875" cy="111442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若系统横截面上三个表面的长度分别为</a:t>
            </a:r>
            <a:r>
              <a:rPr lang="en-US" altLang="zh-CN" sz="2400" b="1" i="1">
                <a:latin typeface="宋体" pitchFamily="2" charset="-122"/>
              </a:rPr>
              <a:t>l</a:t>
            </a:r>
            <a:r>
              <a:rPr lang="en-US" altLang="zh-CN" sz="2400" b="1" baseline="-25000">
                <a:latin typeface="宋体" pitchFamily="2" charset="-122"/>
              </a:rPr>
              <a:t>1</a:t>
            </a:r>
            <a:r>
              <a:rPr lang="zh-CN" altLang="en-US" sz="2400" b="1">
                <a:latin typeface="宋体" pitchFamily="2" charset="-122"/>
              </a:rPr>
              <a:t>，</a:t>
            </a:r>
            <a:r>
              <a:rPr lang="en-US" altLang="zh-CN" sz="2400" b="1" i="1">
                <a:latin typeface="宋体" pitchFamily="2" charset="-122"/>
              </a:rPr>
              <a:t>l</a:t>
            </a:r>
            <a:r>
              <a:rPr lang="en-US" altLang="zh-CN" sz="2400" b="1" baseline="-25000">
                <a:latin typeface="宋体" pitchFamily="2" charset="-122"/>
              </a:rPr>
              <a:t>2</a:t>
            </a:r>
            <a:r>
              <a:rPr lang="zh-CN" altLang="en-US" sz="2400" b="1">
                <a:latin typeface="宋体" pitchFamily="2" charset="-122"/>
              </a:rPr>
              <a:t>和</a:t>
            </a:r>
            <a:r>
              <a:rPr lang="en-US" altLang="zh-CN" sz="2400" b="1" i="1">
                <a:latin typeface="宋体" pitchFamily="2" charset="-122"/>
              </a:rPr>
              <a:t>l</a:t>
            </a:r>
            <a:r>
              <a:rPr lang="en-US" altLang="zh-CN" sz="2400" b="1" baseline="-25000">
                <a:latin typeface="宋体" pitchFamily="2" charset="-122"/>
              </a:rPr>
              <a:t>3</a:t>
            </a:r>
            <a:r>
              <a:rPr lang="zh-CN" altLang="en-US" sz="2400" b="1">
                <a:latin typeface="宋体" pitchFamily="2" charset="-122"/>
              </a:rPr>
              <a:t>，则上式可写为</a:t>
            </a:r>
          </a:p>
        </p:txBody>
      </p:sp>
      <p:graphicFrame>
        <p:nvGraphicFramePr>
          <p:cNvPr id="225283" name="Object 3"/>
          <p:cNvGraphicFramePr>
            <a:graphicFrameLocks noChangeAspect="1"/>
          </p:cNvGraphicFramePr>
          <p:nvPr/>
        </p:nvGraphicFramePr>
        <p:xfrm>
          <a:off x="1258888" y="2276475"/>
          <a:ext cx="2490787" cy="1050925"/>
        </p:xfrm>
        <a:graphic>
          <a:graphicData uri="http://schemas.openxmlformats.org/presentationml/2006/ole">
            <p:oleObj spid="_x0000_s225283" name="公式" r:id="rId3" imgW="812520" imgH="342720" progId="Equation.3">
              <p:embed/>
            </p:oleObj>
          </a:graphicData>
        </a:graphic>
      </p:graphicFrame>
      <p:sp>
        <p:nvSpPr>
          <p:cNvPr id="225284" name="Text Box 4"/>
          <p:cNvSpPr txBox="1">
            <a:spLocks noChangeArrowheads="1"/>
          </p:cNvSpPr>
          <p:nvPr/>
        </p:nvSpPr>
        <p:spPr bwMode="auto">
          <a:xfrm>
            <a:off x="576263" y="3465513"/>
            <a:ext cx="3924300" cy="16256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下面考察两个表面的情况，假想面如图</a:t>
            </a:r>
            <a:r>
              <a:rPr lang="en-US" altLang="zh-CN" sz="2400" b="1">
                <a:latin typeface="宋体" pitchFamily="2" charset="-122"/>
              </a:rPr>
              <a:t>6.5-6</a:t>
            </a:r>
            <a:r>
              <a:rPr lang="zh-CN" altLang="en-US" sz="2400" b="1">
                <a:latin typeface="宋体" pitchFamily="2" charset="-122"/>
              </a:rPr>
              <a:t>所示，根据完整性和上面的公式，有</a:t>
            </a:r>
            <a:r>
              <a:rPr lang="en-US" altLang="zh-CN" sz="2400" b="1">
                <a:latin typeface="宋体" pitchFamily="2" charset="-122"/>
              </a:rPr>
              <a:t>:</a:t>
            </a:r>
          </a:p>
        </p:txBody>
      </p:sp>
      <p:sp>
        <p:nvSpPr>
          <p:cNvPr id="225285" name="Text Box 5"/>
          <p:cNvSpPr txBox="1">
            <a:spLocks noChangeArrowheads="1"/>
          </p:cNvSpPr>
          <p:nvPr/>
        </p:nvSpPr>
        <p:spPr bwMode="auto">
          <a:xfrm>
            <a:off x="5219700" y="5084763"/>
            <a:ext cx="3636963"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6.5-6  </a:t>
            </a:r>
            <a:r>
              <a:rPr lang="zh-CN" altLang="en-US" sz="2400" b="1">
                <a:solidFill>
                  <a:srgbClr val="001010"/>
                </a:solidFill>
                <a:latin typeface="宋体" pitchFamily="2" charset="-122"/>
              </a:rPr>
              <a:t>两个非凹表面及假想面组成的封闭系统</a:t>
            </a:r>
          </a:p>
        </p:txBody>
      </p:sp>
      <p:pic>
        <p:nvPicPr>
          <p:cNvPr id="225286" name="Picture 6" descr="图8-6"/>
          <p:cNvPicPr>
            <a:picLocks noChangeAspect="1" noChangeArrowheads="1"/>
          </p:cNvPicPr>
          <p:nvPr/>
        </p:nvPicPr>
        <p:blipFill>
          <a:blip r:embed="rId4">
            <a:clrChange>
              <a:clrFrom>
                <a:srgbClr val="F1F6F0"/>
              </a:clrFrom>
              <a:clrTo>
                <a:srgbClr val="F1F6F0">
                  <a:alpha val="0"/>
                </a:srgbClr>
              </a:clrTo>
            </a:clrChange>
          </a:blip>
          <a:srcRect/>
          <a:stretch>
            <a:fillRect/>
          </a:stretch>
        </p:blipFill>
        <p:spPr bwMode="auto">
          <a:xfrm>
            <a:off x="4967288" y="1808163"/>
            <a:ext cx="3889375" cy="291623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Text Box 2"/>
          <p:cNvSpPr txBox="1">
            <a:spLocks noChangeArrowheads="1"/>
          </p:cNvSpPr>
          <p:nvPr/>
        </p:nvSpPr>
        <p:spPr bwMode="auto">
          <a:xfrm>
            <a:off x="539750" y="512763"/>
            <a:ext cx="7993063" cy="2100262"/>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7A77"/>
                </a:solidFill>
              </a:rPr>
              <a:t>对于大多数的固体和液体：</a:t>
            </a:r>
          </a:p>
          <a:p>
            <a:pPr eaLnBrk="1" hangingPunct="1">
              <a:spcBef>
                <a:spcPct val="50000"/>
              </a:spcBef>
            </a:pPr>
            <a:r>
              <a:rPr lang="zh-CN" altLang="en-US" sz="2400" b="1">
                <a:solidFill>
                  <a:srgbClr val="007A77"/>
                </a:solidFill>
              </a:rPr>
              <a:t>对于不含颗粒的气体：</a:t>
            </a:r>
          </a:p>
          <a:p>
            <a:pPr eaLnBrk="1" hangingPunct="1">
              <a:spcBef>
                <a:spcPct val="50000"/>
              </a:spcBef>
            </a:pPr>
            <a:r>
              <a:rPr lang="zh-CN" altLang="en-US" sz="2400" b="1">
                <a:solidFill>
                  <a:srgbClr val="007A77"/>
                </a:solidFill>
              </a:rPr>
              <a:t>对于黑体：                    </a:t>
            </a:r>
          </a:p>
          <a:p>
            <a:pPr eaLnBrk="1" hangingPunct="1">
              <a:spcBef>
                <a:spcPct val="50000"/>
              </a:spcBef>
            </a:pPr>
            <a:r>
              <a:rPr lang="zh-CN" altLang="en-US" sz="2400" b="1">
                <a:solidFill>
                  <a:srgbClr val="007A77"/>
                </a:solidFill>
              </a:rPr>
              <a:t>镜体或白体：</a:t>
            </a:r>
          </a:p>
        </p:txBody>
      </p:sp>
      <p:graphicFrame>
        <p:nvGraphicFramePr>
          <p:cNvPr id="137220" name="Object 4"/>
          <p:cNvGraphicFramePr>
            <a:graphicFrameLocks noChangeAspect="1"/>
          </p:cNvGraphicFramePr>
          <p:nvPr>
            <p:ph sz="quarter" idx="4294967295"/>
          </p:nvPr>
        </p:nvGraphicFramePr>
        <p:xfrm>
          <a:off x="4468813" y="1970088"/>
          <a:ext cx="1208087" cy="409575"/>
        </p:xfrm>
        <a:graphic>
          <a:graphicData uri="http://schemas.openxmlformats.org/presentationml/2006/ole">
            <p:oleObj spid="_x0000_s137220" name="公式" r:id="rId3" imgW="279360" imgH="152280" progId="Equation.3">
              <p:embed/>
            </p:oleObj>
          </a:graphicData>
        </a:graphic>
      </p:graphicFrame>
      <p:graphicFrame>
        <p:nvGraphicFramePr>
          <p:cNvPr id="137221" name="Object 5"/>
          <p:cNvGraphicFramePr>
            <a:graphicFrameLocks noChangeAspect="1"/>
          </p:cNvGraphicFramePr>
          <p:nvPr/>
        </p:nvGraphicFramePr>
        <p:xfrm>
          <a:off x="4608513" y="2205038"/>
          <a:ext cx="1135062" cy="504825"/>
        </p:xfrm>
        <a:graphic>
          <a:graphicData uri="http://schemas.openxmlformats.org/presentationml/2006/ole">
            <p:oleObj spid="_x0000_s137221" name="Equation" r:id="rId4" imgW="279360" imgH="164880" progId="Equation.DSMT4">
              <p:embed/>
            </p:oleObj>
          </a:graphicData>
        </a:graphic>
      </p:graphicFrame>
      <p:graphicFrame>
        <p:nvGraphicFramePr>
          <p:cNvPr id="137222" name="Object 6"/>
          <p:cNvGraphicFramePr>
            <a:graphicFrameLocks noChangeAspect="1"/>
          </p:cNvGraphicFramePr>
          <p:nvPr/>
        </p:nvGraphicFramePr>
        <p:xfrm>
          <a:off x="4572000" y="2600325"/>
          <a:ext cx="1295400" cy="504825"/>
        </p:xfrm>
        <a:graphic>
          <a:graphicData uri="http://schemas.openxmlformats.org/presentationml/2006/ole">
            <p:oleObj spid="_x0000_s137222" name="公式" r:id="rId5" imgW="253800" imgH="152280" progId="Equation.3">
              <p:embed/>
            </p:oleObj>
          </a:graphicData>
        </a:graphic>
      </p:graphicFrame>
      <p:grpSp>
        <p:nvGrpSpPr>
          <p:cNvPr id="137223" name="Group 7"/>
          <p:cNvGrpSpPr>
            <a:grpSpLocks/>
          </p:cNvGrpSpPr>
          <p:nvPr/>
        </p:nvGrpSpPr>
        <p:grpSpPr bwMode="auto">
          <a:xfrm>
            <a:off x="4535488" y="584200"/>
            <a:ext cx="3181350" cy="1152525"/>
            <a:chOff x="2381" y="3022"/>
            <a:chExt cx="1179" cy="542"/>
          </a:xfrm>
        </p:grpSpPr>
        <p:graphicFrame>
          <p:nvGraphicFramePr>
            <p:cNvPr id="137224" name="Object 8"/>
            <p:cNvGraphicFramePr>
              <a:graphicFrameLocks noChangeAspect="1"/>
            </p:cNvGraphicFramePr>
            <p:nvPr/>
          </p:nvGraphicFramePr>
          <p:xfrm>
            <a:off x="2381" y="3022"/>
            <a:ext cx="1179" cy="270"/>
          </p:xfrm>
          <a:graphic>
            <a:graphicData uri="http://schemas.openxmlformats.org/presentationml/2006/ole">
              <p:oleObj spid="_x0000_s137224" name="公式" r:id="rId6" imgW="774360" imgH="177480" progId="Equation.3">
                <p:embed/>
              </p:oleObj>
            </a:graphicData>
          </a:graphic>
        </p:graphicFrame>
        <p:graphicFrame>
          <p:nvGraphicFramePr>
            <p:cNvPr id="137225" name="Object 9"/>
            <p:cNvGraphicFramePr>
              <a:graphicFrameLocks noChangeAspect="1"/>
            </p:cNvGraphicFramePr>
            <p:nvPr/>
          </p:nvGraphicFramePr>
          <p:xfrm>
            <a:off x="2381" y="3294"/>
            <a:ext cx="1179" cy="270"/>
          </p:xfrm>
          <a:graphic>
            <a:graphicData uri="http://schemas.openxmlformats.org/presentationml/2006/ole">
              <p:oleObj spid="_x0000_s137225" name="公式" r:id="rId7" imgW="774360" imgH="177480" progId="Equation.3">
                <p:embed/>
              </p:oleObj>
            </a:graphicData>
          </a:graphic>
        </p:graphicFrame>
      </p:grpSp>
      <p:sp>
        <p:nvSpPr>
          <p:cNvPr id="137229" name="Rectangle 13"/>
          <p:cNvSpPr>
            <a:spLocks noChangeArrowheads="1"/>
          </p:cNvSpPr>
          <p:nvPr/>
        </p:nvSpPr>
        <p:spPr bwMode="auto">
          <a:xfrm>
            <a:off x="827088" y="2636838"/>
            <a:ext cx="1409700" cy="457200"/>
          </a:xfrm>
          <a:prstGeom prst="rect">
            <a:avLst/>
          </a:prstGeom>
          <a:noFill/>
          <a:ln w="9525">
            <a:noFill/>
            <a:miter lim="800000"/>
            <a:headEnd/>
            <a:tailEnd/>
          </a:ln>
          <a:effectLst/>
        </p:spPr>
        <p:txBody>
          <a:bodyPr wrap="none">
            <a:spAutoFit/>
          </a:bodyPr>
          <a:lstStyle/>
          <a:p>
            <a:pPr eaLnBrk="1" hangingPunct="1"/>
            <a:r>
              <a:rPr lang="zh-CN" altLang="en-US" sz="2400" b="1"/>
              <a:t>透明体：</a:t>
            </a:r>
          </a:p>
        </p:txBody>
      </p:sp>
      <p:pic>
        <p:nvPicPr>
          <p:cNvPr id="137230" name="Picture 14" descr="图7-3"/>
          <p:cNvPicPr>
            <a:picLocks noChangeAspect="1" noChangeArrowheads="1"/>
          </p:cNvPicPr>
          <p:nvPr/>
        </p:nvPicPr>
        <p:blipFill>
          <a:blip r:embed="rId8">
            <a:clrChange>
              <a:clrFrom>
                <a:srgbClr val="ECF1EB"/>
              </a:clrFrom>
              <a:clrTo>
                <a:srgbClr val="ECF1EB">
                  <a:alpha val="0"/>
                </a:srgbClr>
              </a:clrTo>
            </a:clrChange>
          </a:blip>
          <a:srcRect/>
          <a:stretch>
            <a:fillRect/>
          </a:stretch>
        </p:blipFill>
        <p:spPr bwMode="auto">
          <a:xfrm>
            <a:off x="1008063" y="3752850"/>
            <a:ext cx="2959100" cy="1981200"/>
          </a:xfrm>
          <a:prstGeom prst="rect">
            <a:avLst/>
          </a:prstGeom>
          <a:noFill/>
        </p:spPr>
      </p:pic>
      <p:pic>
        <p:nvPicPr>
          <p:cNvPr id="137231" name="Picture 15" descr="图7-4"/>
          <p:cNvPicPr>
            <a:picLocks noChangeAspect="1" noChangeArrowheads="1"/>
          </p:cNvPicPr>
          <p:nvPr/>
        </p:nvPicPr>
        <p:blipFill>
          <a:blip r:embed="rId9">
            <a:clrChange>
              <a:clrFrom>
                <a:srgbClr val="F7FAEF"/>
              </a:clrFrom>
              <a:clrTo>
                <a:srgbClr val="F7FAEF">
                  <a:alpha val="0"/>
                </a:srgbClr>
              </a:clrTo>
            </a:clrChange>
          </a:blip>
          <a:srcRect l="10573" r="4062" b="10020"/>
          <a:stretch>
            <a:fillRect/>
          </a:stretch>
        </p:blipFill>
        <p:spPr bwMode="auto">
          <a:xfrm>
            <a:off x="4967288" y="3284538"/>
            <a:ext cx="3492500" cy="2089150"/>
          </a:xfrm>
          <a:prstGeom prst="rect">
            <a:avLst/>
          </a:prstGeom>
          <a:noFill/>
        </p:spPr>
      </p:pic>
      <p:sp>
        <p:nvSpPr>
          <p:cNvPr id="137232" name="Text Box 16"/>
          <p:cNvSpPr txBox="1">
            <a:spLocks noChangeArrowheads="1"/>
          </p:cNvSpPr>
          <p:nvPr/>
        </p:nvSpPr>
        <p:spPr bwMode="auto">
          <a:xfrm>
            <a:off x="539750" y="3068638"/>
            <a:ext cx="4859338" cy="1004887"/>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00CC"/>
                </a:solidFill>
              </a:rPr>
              <a:t>反射又分镜反射和漫反射两种</a:t>
            </a:r>
          </a:p>
          <a:p>
            <a:pPr eaLnBrk="1" hangingPunct="1">
              <a:spcBef>
                <a:spcPct val="50000"/>
              </a:spcBef>
            </a:pPr>
            <a:endParaRPr lang="en-US" altLang="zh-CN" sz="2400"/>
          </a:p>
        </p:txBody>
      </p:sp>
      <p:sp>
        <p:nvSpPr>
          <p:cNvPr id="137233" name="Text Box 17"/>
          <p:cNvSpPr txBox="1">
            <a:spLocks noChangeArrowheads="1"/>
          </p:cNvSpPr>
          <p:nvPr/>
        </p:nvSpPr>
        <p:spPr bwMode="auto">
          <a:xfrm>
            <a:off x="1079500" y="5734050"/>
            <a:ext cx="2663825" cy="86995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rPr>
              <a:t>图</a:t>
            </a:r>
            <a:r>
              <a:rPr lang="en-US" altLang="zh-CN" sz="2400" b="1">
                <a:solidFill>
                  <a:srgbClr val="050507"/>
                </a:solidFill>
              </a:rPr>
              <a:t>6-3  </a:t>
            </a:r>
            <a:r>
              <a:rPr lang="zh-CN" altLang="en-US" sz="2400" b="1">
                <a:solidFill>
                  <a:srgbClr val="050507"/>
                </a:solidFill>
              </a:rPr>
              <a:t>镜反射</a:t>
            </a:r>
          </a:p>
          <a:p>
            <a:pPr eaLnBrk="1" hangingPunct="1">
              <a:spcBef>
                <a:spcPct val="50000"/>
              </a:spcBef>
            </a:pPr>
            <a:endParaRPr lang="en-US" altLang="zh-CN"/>
          </a:p>
        </p:txBody>
      </p:sp>
      <p:sp>
        <p:nvSpPr>
          <p:cNvPr id="137234" name="Text Box 18"/>
          <p:cNvSpPr txBox="1">
            <a:spLocks noChangeArrowheads="1"/>
          </p:cNvSpPr>
          <p:nvPr/>
        </p:nvSpPr>
        <p:spPr bwMode="auto">
          <a:xfrm>
            <a:off x="5832475" y="5661025"/>
            <a:ext cx="2195513"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50507"/>
                </a:solidFill>
              </a:rPr>
              <a:t>图</a:t>
            </a:r>
            <a:r>
              <a:rPr lang="en-US" altLang="zh-CN" sz="2400" b="1">
                <a:solidFill>
                  <a:srgbClr val="050507"/>
                </a:solidFill>
              </a:rPr>
              <a:t>6-4  </a:t>
            </a:r>
            <a:r>
              <a:rPr lang="zh-CN" altLang="en-US" sz="2400" b="1">
                <a:solidFill>
                  <a:srgbClr val="050507"/>
                </a:solidFill>
              </a:rPr>
              <a:t>漫反射</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26306" name="Object 2"/>
          <p:cNvGraphicFramePr>
            <a:graphicFrameLocks noChangeAspect="1"/>
          </p:cNvGraphicFramePr>
          <p:nvPr/>
        </p:nvGraphicFramePr>
        <p:xfrm>
          <a:off x="1223963" y="692150"/>
          <a:ext cx="4500562" cy="2484438"/>
        </p:xfrm>
        <a:graphic>
          <a:graphicData uri="http://schemas.openxmlformats.org/presentationml/2006/ole">
            <p:oleObj spid="_x0000_s226306" name="公式" r:id="rId3" imgW="1257120" imgH="812520" progId="Equation.3">
              <p:embed/>
            </p:oleObj>
          </a:graphicData>
        </a:graphic>
      </p:graphicFrame>
      <p:sp>
        <p:nvSpPr>
          <p:cNvPr id="226307" name="Text Box 3"/>
          <p:cNvSpPr txBox="1">
            <a:spLocks noChangeArrowheads="1"/>
          </p:cNvSpPr>
          <p:nvPr/>
        </p:nvSpPr>
        <p:spPr bwMode="auto">
          <a:xfrm>
            <a:off x="792163" y="3105150"/>
            <a:ext cx="251936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解方程组得</a:t>
            </a:r>
            <a:r>
              <a:rPr lang="en-US" altLang="zh-CN" sz="2400" b="1"/>
              <a:t>:</a:t>
            </a:r>
          </a:p>
        </p:txBody>
      </p:sp>
      <p:graphicFrame>
        <p:nvGraphicFramePr>
          <p:cNvPr id="226308" name="Object 4"/>
          <p:cNvGraphicFramePr>
            <a:graphicFrameLocks noChangeAspect="1"/>
          </p:cNvGraphicFramePr>
          <p:nvPr/>
        </p:nvGraphicFramePr>
        <p:xfrm>
          <a:off x="863600" y="3789363"/>
          <a:ext cx="7848600" cy="1087437"/>
        </p:xfrm>
        <a:graphic>
          <a:graphicData uri="http://schemas.openxmlformats.org/presentationml/2006/ole">
            <p:oleObj spid="_x0000_s226308" name="公式" r:id="rId4" imgW="2920680" imgH="355320" progId="Equation.3">
              <p:embed/>
            </p:oleObj>
          </a:graphicData>
        </a:graphic>
      </p:graphicFrame>
      <p:sp>
        <p:nvSpPr>
          <p:cNvPr id="226309" name="Text Box 5"/>
          <p:cNvSpPr txBox="1">
            <a:spLocks noChangeArrowheads="1"/>
          </p:cNvSpPr>
          <p:nvPr/>
        </p:nvSpPr>
        <p:spPr bwMode="auto">
          <a:xfrm>
            <a:off x="863600" y="5157788"/>
            <a:ext cx="7561263"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该方法又被称为</a:t>
            </a:r>
            <a:r>
              <a:rPr lang="zh-CN" altLang="en-US" sz="2400" b="1">
                <a:solidFill>
                  <a:schemeClr val="hlink"/>
                </a:solidFill>
              </a:rPr>
              <a:t>交叉线法</a:t>
            </a:r>
            <a:r>
              <a:rPr lang="zh-CN" altLang="en-US" sz="2400" b="1"/>
              <a:t>。注意：这里所谓的交叉线和不交叉线都是指虚拟面断面的线，或者说是辅助线</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0" y="476250"/>
            <a:ext cx="9144000" cy="1066800"/>
          </a:xfrm>
          <a:prstGeom prst="rect">
            <a:avLst/>
          </a:prstGeom>
          <a:noFill/>
          <a:ln w="9525">
            <a:noFill/>
            <a:miter lim="800000"/>
            <a:headEnd/>
            <a:tailEnd/>
          </a:ln>
          <a:effectLst/>
        </p:spPr>
        <p:txBody>
          <a:bodyPr>
            <a:spAutoFit/>
          </a:bodyPr>
          <a:lstStyle/>
          <a:p>
            <a:pPr eaLnBrk="1" hangingPunct="1">
              <a:spcBef>
                <a:spcPct val="50000"/>
              </a:spcBef>
            </a:pPr>
            <a:r>
              <a:rPr lang="en-US" altLang="zh-CN" sz="3200" b="1">
                <a:solidFill>
                  <a:srgbClr val="FF0000"/>
                </a:solidFill>
              </a:rPr>
              <a:t>§</a:t>
            </a:r>
            <a:r>
              <a:rPr lang="en-US" altLang="zh-CN" sz="3200" b="1">
                <a:solidFill>
                  <a:srgbClr val="FF3300"/>
                </a:solidFill>
                <a:latin typeface="宋体" pitchFamily="2" charset="-122"/>
              </a:rPr>
              <a:t>6.5-2 </a:t>
            </a:r>
            <a:r>
              <a:rPr lang="zh-CN" altLang="en-US" sz="3200" b="1">
                <a:solidFill>
                  <a:srgbClr val="FF3300"/>
                </a:solidFill>
                <a:latin typeface="宋体" pitchFamily="2" charset="-122"/>
              </a:rPr>
              <a:t>被透明介质隔开的两固体表面间的辐射换热</a:t>
            </a:r>
          </a:p>
        </p:txBody>
      </p:sp>
      <p:sp>
        <p:nvSpPr>
          <p:cNvPr id="227331" name="Text Box 3"/>
          <p:cNvSpPr txBox="1">
            <a:spLocks noChangeArrowheads="1"/>
          </p:cNvSpPr>
          <p:nvPr/>
        </p:nvSpPr>
        <p:spPr bwMode="auto">
          <a:xfrm>
            <a:off x="431800" y="1016000"/>
            <a:ext cx="8064500" cy="213677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本节将给出两个稳态辐射换热的例子，即分别由等温的两黑体或等温的两漫灰体组成的封闭系统内的表面间辐射换热。封闭系统内充满不吸收任何辐射的透明介质。所采用的方法称为</a:t>
            </a:r>
            <a:r>
              <a:rPr lang="zh-CN" altLang="en-US" sz="2400" b="1">
                <a:latin typeface="宋体"/>
              </a:rPr>
              <a:t>“</a:t>
            </a:r>
            <a:r>
              <a:rPr lang="zh-CN" altLang="en-US" sz="2400" b="1"/>
              <a:t>净热量</a:t>
            </a:r>
            <a:r>
              <a:rPr lang="zh-CN" altLang="en-US" sz="2400" b="1">
                <a:latin typeface="宋体"/>
              </a:rPr>
              <a:t>”</a:t>
            </a:r>
            <a:r>
              <a:rPr lang="zh-CN" altLang="en-US" sz="2400" b="1"/>
              <a:t>法。</a:t>
            </a:r>
          </a:p>
        </p:txBody>
      </p:sp>
      <p:graphicFrame>
        <p:nvGraphicFramePr>
          <p:cNvPr id="227332" name="Object 4"/>
          <p:cNvGraphicFramePr>
            <a:graphicFrameLocks noChangeAspect="1"/>
          </p:cNvGraphicFramePr>
          <p:nvPr/>
        </p:nvGraphicFramePr>
        <p:xfrm>
          <a:off x="468313" y="3968750"/>
          <a:ext cx="5688012" cy="2484438"/>
        </p:xfrm>
        <a:graphic>
          <a:graphicData uri="http://schemas.openxmlformats.org/presentationml/2006/ole">
            <p:oleObj spid="_x0000_s227332" name="公式" r:id="rId4" imgW="2908080" imgH="1422360" progId="Equation.3">
              <p:embed/>
            </p:oleObj>
          </a:graphicData>
        </a:graphic>
      </p:graphicFrame>
      <p:sp>
        <p:nvSpPr>
          <p:cNvPr id="227333" name="Text Box 5"/>
          <p:cNvSpPr txBox="1">
            <a:spLocks noChangeArrowheads="1"/>
          </p:cNvSpPr>
          <p:nvPr/>
        </p:nvSpPr>
        <p:spPr bwMode="auto">
          <a:xfrm>
            <a:off x="6300788" y="5624513"/>
            <a:ext cx="2376487" cy="701675"/>
          </a:xfrm>
          <a:prstGeom prst="rect">
            <a:avLst/>
          </a:prstGeom>
          <a:noFill/>
          <a:ln w="9525">
            <a:noFill/>
            <a:miter lim="800000"/>
            <a:headEnd/>
            <a:tailEnd/>
          </a:ln>
          <a:effectLst/>
        </p:spPr>
        <p:txBody>
          <a:bodyPr>
            <a:spAutoFit/>
          </a:bodyPr>
          <a:lstStyle/>
          <a:p>
            <a:pPr algn="ctr" eaLnBrk="1" hangingPunct="1">
              <a:spcBef>
                <a:spcPct val="50000"/>
              </a:spcBef>
            </a:pPr>
            <a:r>
              <a:rPr lang="zh-CN" altLang="en-US" sz="2000" b="1">
                <a:solidFill>
                  <a:srgbClr val="001010"/>
                </a:solidFill>
              </a:rPr>
              <a:t>图</a:t>
            </a:r>
            <a:r>
              <a:rPr lang="en-US" altLang="zh-CN" sz="2000" b="1">
                <a:solidFill>
                  <a:srgbClr val="001010"/>
                </a:solidFill>
              </a:rPr>
              <a:t>6.5-6.5  </a:t>
            </a:r>
            <a:r>
              <a:rPr lang="zh-CN" altLang="en-US" sz="2000" b="1">
                <a:solidFill>
                  <a:srgbClr val="001010"/>
                </a:solidFill>
              </a:rPr>
              <a:t>黑体系统的辐射换热</a:t>
            </a:r>
          </a:p>
        </p:txBody>
      </p:sp>
      <p:sp>
        <p:nvSpPr>
          <p:cNvPr id="227334" name="Text Box 6"/>
          <p:cNvSpPr txBox="1">
            <a:spLocks noChangeArrowheads="1"/>
          </p:cNvSpPr>
          <p:nvPr/>
        </p:nvSpPr>
        <p:spPr bwMode="auto">
          <a:xfrm>
            <a:off x="0" y="2889250"/>
            <a:ext cx="6732588" cy="1406525"/>
          </a:xfrm>
          <a:prstGeom prst="rect">
            <a:avLst/>
          </a:prstGeom>
          <a:noFill/>
          <a:ln w="9525">
            <a:noFill/>
            <a:miter lim="800000"/>
            <a:headEnd/>
            <a:tailEnd/>
          </a:ln>
          <a:effectLst/>
        </p:spPr>
        <p:txBody>
          <a:bodyPr>
            <a:spAutoFit/>
          </a:bodyPr>
          <a:lstStyle/>
          <a:p>
            <a:pPr marL="342900" indent="-342900" eaLnBrk="1" hangingPunct="1">
              <a:lnSpc>
                <a:spcPct val="140000"/>
              </a:lnSpc>
              <a:spcBef>
                <a:spcPct val="50000"/>
              </a:spcBef>
              <a:buFontTx/>
              <a:buAutoNum type="arabicPlain"/>
            </a:pPr>
            <a:r>
              <a:rPr lang="zh-CN" altLang="en-US" sz="2400" b="1">
                <a:solidFill>
                  <a:srgbClr val="FF3300"/>
                </a:solidFill>
              </a:rPr>
              <a:t>黑体表面</a:t>
            </a:r>
          </a:p>
          <a:p>
            <a:pPr marL="342900" indent="-342900" eaLnBrk="1" hangingPunct="1">
              <a:spcBef>
                <a:spcPct val="20000"/>
              </a:spcBef>
            </a:pPr>
            <a:r>
              <a:rPr lang="zh-CN" altLang="en-US" sz="2000" b="1"/>
              <a:t>   </a:t>
            </a:r>
            <a:r>
              <a:rPr lang="zh-CN" altLang="en-US" sz="2400" b="1">
                <a:latin typeface="宋体" pitchFamily="2" charset="-122"/>
              </a:rPr>
              <a:t>如图</a:t>
            </a:r>
            <a:r>
              <a:rPr lang="en-US" altLang="zh-CN" sz="2400" b="1">
                <a:latin typeface="宋体" pitchFamily="2" charset="-122"/>
              </a:rPr>
              <a:t>6.5-6.5</a:t>
            </a:r>
            <a:r>
              <a:rPr lang="zh-CN" altLang="en-US" sz="2400" b="1">
                <a:latin typeface="宋体" pitchFamily="2" charset="-122"/>
              </a:rPr>
              <a:t>所示，黑表面</a:t>
            </a:r>
            <a:r>
              <a:rPr lang="en-US" altLang="zh-CN" sz="2400" b="1">
                <a:latin typeface="宋体" pitchFamily="2" charset="-122"/>
              </a:rPr>
              <a:t>1</a:t>
            </a:r>
            <a:r>
              <a:rPr lang="zh-CN" altLang="en-US" sz="2400" b="1">
                <a:latin typeface="宋体" pitchFamily="2" charset="-122"/>
              </a:rPr>
              <a:t>和</a:t>
            </a:r>
            <a:r>
              <a:rPr lang="en-US" altLang="zh-CN" sz="2400" b="1">
                <a:latin typeface="宋体" pitchFamily="2" charset="-122"/>
              </a:rPr>
              <a:t>2</a:t>
            </a:r>
            <a:r>
              <a:rPr lang="zh-CN" altLang="en-US" sz="2400" b="1">
                <a:latin typeface="宋体" pitchFamily="2" charset="-122"/>
              </a:rPr>
              <a:t>之间的辐射换热量为</a:t>
            </a:r>
          </a:p>
        </p:txBody>
      </p:sp>
      <p:pic>
        <p:nvPicPr>
          <p:cNvPr id="227335" name="Picture 7" descr="图8-7"/>
          <p:cNvPicPr>
            <a:picLocks noChangeAspect="1" noChangeArrowheads="1"/>
          </p:cNvPicPr>
          <p:nvPr/>
        </p:nvPicPr>
        <p:blipFill>
          <a:blip r:embed="rId5">
            <a:clrChange>
              <a:clrFrom>
                <a:srgbClr val="F6FAEC"/>
              </a:clrFrom>
              <a:clrTo>
                <a:srgbClr val="F6FAEC">
                  <a:alpha val="0"/>
                </a:srgbClr>
              </a:clrTo>
            </a:clrChange>
          </a:blip>
          <a:srcRect t="14235"/>
          <a:stretch>
            <a:fillRect/>
          </a:stretch>
        </p:blipFill>
        <p:spPr bwMode="auto">
          <a:xfrm>
            <a:off x="6084888" y="3105150"/>
            <a:ext cx="3059112" cy="2376488"/>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358775" y="368300"/>
            <a:ext cx="6445250" cy="36703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en-US" altLang="zh-CN" sz="2400" b="1">
                <a:solidFill>
                  <a:schemeClr val="hlink"/>
                </a:solidFill>
                <a:latin typeface="宋体" pitchFamily="2" charset="-122"/>
              </a:rPr>
              <a:t>2  </a:t>
            </a:r>
            <a:r>
              <a:rPr lang="zh-CN" altLang="en-US" sz="2400" b="1">
                <a:solidFill>
                  <a:schemeClr val="hlink"/>
                </a:solidFill>
                <a:latin typeface="宋体" pitchFamily="2" charset="-122"/>
              </a:rPr>
              <a:t>漫灰表面</a:t>
            </a:r>
          </a:p>
          <a:p>
            <a:pPr algn="just" eaLnBrk="1" hangingPunct="1">
              <a:lnSpc>
                <a:spcPct val="120000"/>
              </a:lnSpc>
              <a:spcBef>
                <a:spcPct val="20000"/>
              </a:spcBef>
            </a:pPr>
            <a:r>
              <a:rPr lang="zh-CN" altLang="en-US" sz="2400">
                <a:latin typeface="宋体" pitchFamily="2" charset="-122"/>
              </a:rPr>
              <a:t>    </a:t>
            </a:r>
            <a:r>
              <a:rPr lang="zh-CN" altLang="en-US" sz="2400" b="1">
                <a:latin typeface="宋体" pitchFamily="2" charset="-122"/>
              </a:rPr>
              <a:t>灰体间的多次反射给辐射换热的计算带来麻烦，此时需要采用前面讲过的投入辐射</a:t>
            </a:r>
            <a:r>
              <a:rPr lang="en-US" altLang="zh-CN" sz="2400" b="1">
                <a:latin typeface="宋体" pitchFamily="2" charset="-122"/>
              </a:rPr>
              <a:t>G</a:t>
            </a:r>
            <a:r>
              <a:rPr lang="zh-CN" altLang="en-US" sz="2400" b="1">
                <a:latin typeface="宋体" pitchFamily="2" charset="-122"/>
              </a:rPr>
              <a:t>和有效辐射</a:t>
            </a:r>
            <a:r>
              <a:rPr lang="en-US" altLang="zh-CN" sz="2400" b="1">
                <a:latin typeface="宋体" pitchFamily="2" charset="-122"/>
              </a:rPr>
              <a:t>J</a:t>
            </a:r>
            <a:r>
              <a:rPr lang="zh-CN" altLang="en-US" sz="2400" b="1">
                <a:latin typeface="宋体" pitchFamily="2" charset="-122"/>
              </a:rPr>
              <a:t>的概念。下面在假设表面物性和温度已知的情况下，考察</a:t>
            </a:r>
            <a:r>
              <a:rPr lang="en-US" altLang="zh-CN" sz="2400" b="1">
                <a:latin typeface="宋体" pitchFamily="2" charset="-122"/>
              </a:rPr>
              <a:t>J</a:t>
            </a:r>
            <a:r>
              <a:rPr lang="zh-CN" altLang="en-US" sz="2400" b="1">
                <a:latin typeface="宋体" pitchFamily="2" charset="-122"/>
              </a:rPr>
              <a:t>与表面净辐射换热量之间的关系，为计算漫灰表面间的辐射换热作准备。如图</a:t>
            </a:r>
            <a:r>
              <a:rPr lang="en-US" altLang="zh-CN" sz="2400" b="1">
                <a:latin typeface="宋体" pitchFamily="2" charset="-122"/>
              </a:rPr>
              <a:t>6.5-1</a:t>
            </a:r>
            <a:r>
              <a:rPr lang="zh-CN" altLang="en-US" sz="2400" b="1">
                <a:latin typeface="宋体" pitchFamily="2" charset="-122"/>
              </a:rPr>
              <a:t>所示，对表面</a:t>
            </a:r>
            <a:r>
              <a:rPr lang="en-US" altLang="zh-CN" sz="2400" b="1">
                <a:latin typeface="宋体" pitchFamily="2" charset="-122"/>
              </a:rPr>
              <a:t>1</a:t>
            </a:r>
            <a:r>
              <a:rPr lang="zh-CN" altLang="en-US" sz="2400" b="1">
                <a:latin typeface="宋体" pitchFamily="2" charset="-122"/>
              </a:rPr>
              <a:t>来讲，净辐射换热量</a:t>
            </a:r>
            <a:r>
              <a:rPr lang="en-US" altLang="zh-CN" sz="2400" b="1">
                <a:latin typeface="宋体" pitchFamily="2" charset="-122"/>
              </a:rPr>
              <a:t>q</a:t>
            </a:r>
            <a:r>
              <a:rPr lang="zh-CN" altLang="en-US" sz="2400" b="1">
                <a:latin typeface="宋体" pitchFamily="2" charset="-122"/>
              </a:rPr>
              <a:t>为</a:t>
            </a:r>
          </a:p>
        </p:txBody>
      </p:sp>
      <p:graphicFrame>
        <p:nvGraphicFramePr>
          <p:cNvPr id="229379" name="Object 3"/>
          <p:cNvGraphicFramePr>
            <a:graphicFrameLocks noChangeAspect="1"/>
          </p:cNvGraphicFramePr>
          <p:nvPr/>
        </p:nvGraphicFramePr>
        <p:xfrm>
          <a:off x="935038" y="4868863"/>
          <a:ext cx="5724525" cy="539750"/>
        </p:xfrm>
        <a:graphic>
          <a:graphicData uri="http://schemas.openxmlformats.org/presentationml/2006/ole">
            <p:oleObj spid="_x0000_s229379" name="公式" r:id="rId4" imgW="2082600" imgH="203040" progId="Equation.3">
              <p:embed/>
            </p:oleObj>
          </a:graphicData>
        </a:graphic>
      </p:graphicFrame>
      <p:grpSp>
        <p:nvGrpSpPr>
          <p:cNvPr id="229380" name="Group 4"/>
          <p:cNvGrpSpPr>
            <a:grpSpLocks/>
          </p:cNvGrpSpPr>
          <p:nvPr/>
        </p:nvGrpSpPr>
        <p:grpSpPr bwMode="auto">
          <a:xfrm>
            <a:off x="431800" y="4113213"/>
            <a:ext cx="9072563" cy="457200"/>
            <a:chOff x="453" y="2614"/>
            <a:chExt cx="4831" cy="288"/>
          </a:xfrm>
        </p:grpSpPr>
        <p:sp>
          <p:nvSpPr>
            <p:cNvPr id="229381" name="Text Box 5"/>
            <p:cNvSpPr txBox="1">
              <a:spLocks noChangeArrowheads="1"/>
            </p:cNvSpPr>
            <p:nvPr/>
          </p:nvSpPr>
          <p:spPr bwMode="auto">
            <a:xfrm>
              <a:off x="453" y="2614"/>
              <a:ext cx="4831"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消去上式中的</a:t>
              </a:r>
              <a:r>
                <a:rPr lang="en-US" altLang="zh-CN" sz="2400" b="1" i="1">
                  <a:latin typeface="宋体" pitchFamily="2" charset="-122"/>
                </a:rPr>
                <a:t>G</a:t>
              </a:r>
              <a:r>
                <a:rPr lang="en-US" altLang="zh-CN" sz="2400" b="1" baseline="-25000">
                  <a:latin typeface="宋体" pitchFamily="2" charset="-122"/>
                </a:rPr>
                <a:t>1</a:t>
              </a:r>
              <a:r>
                <a:rPr lang="zh-CN" altLang="en-US" sz="2400" b="1">
                  <a:latin typeface="宋体" pitchFamily="2" charset="-122"/>
                </a:rPr>
                <a:t>，并考虑到        ，可得</a:t>
              </a:r>
            </a:p>
          </p:txBody>
        </p:sp>
        <p:graphicFrame>
          <p:nvGraphicFramePr>
            <p:cNvPr id="229382" name="Object 6"/>
            <p:cNvGraphicFramePr>
              <a:graphicFrameLocks noChangeAspect="1"/>
            </p:cNvGraphicFramePr>
            <p:nvPr/>
          </p:nvGraphicFramePr>
          <p:xfrm>
            <a:off x="2472" y="2614"/>
            <a:ext cx="499" cy="250"/>
          </p:xfrm>
          <a:graphic>
            <a:graphicData uri="http://schemas.openxmlformats.org/presentationml/2006/ole">
              <p:oleObj spid="_x0000_s229382" name="公式" r:id="rId5" imgW="355320" imgH="177480" progId="Equation.3">
                <p:embed/>
              </p:oleObj>
            </a:graphicData>
          </a:graphic>
        </p:graphicFrame>
      </p:grpSp>
      <p:graphicFrame>
        <p:nvGraphicFramePr>
          <p:cNvPr id="229383" name="Object 7"/>
          <p:cNvGraphicFramePr>
            <a:graphicFrameLocks noChangeAspect="1"/>
          </p:cNvGraphicFramePr>
          <p:nvPr/>
        </p:nvGraphicFramePr>
        <p:xfrm>
          <a:off x="827088" y="5408613"/>
          <a:ext cx="3024187" cy="1008062"/>
        </p:xfrm>
        <a:graphic>
          <a:graphicData uri="http://schemas.openxmlformats.org/presentationml/2006/ole">
            <p:oleObj spid="_x0000_s229383" name="公式" r:id="rId6" imgW="927000" imgH="342720" progId="Equation.3">
              <p:embed/>
            </p:oleObj>
          </a:graphicData>
        </a:graphic>
      </p:graphicFrame>
      <p:pic>
        <p:nvPicPr>
          <p:cNvPr id="229384" name="Picture 8" descr="图8-1"/>
          <p:cNvPicPr>
            <a:picLocks noChangeAspect="1" noChangeArrowheads="1"/>
          </p:cNvPicPr>
          <p:nvPr/>
        </p:nvPicPr>
        <p:blipFill>
          <a:blip r:embed="rId7">
            <a:clrChange>
              <a:clrFrom>
                <a:srgbClr val="F7FAF1"/>
              </a:clrFrom>
              <a:clrTo>
                <a:srgbClr val="F7FAF1">
                  <a:alpha val="0"/>
                </a:srgbClr>
              </a:clrTo>
            </a:clrChange>
          </a:blip>
          <a:srcRect/>
          <a:stretch>
            <a:fillRect/>
          </a:stretch>
        </p:blipFill>
        <p:spPr bwMode="auto">
          <a:xfrm>
            <a:off x="6840538" y="1376363"/>
            <a:ext cx="1990725" cy="2808287"/>
          </a:xfrm>
          <a:prstGeom prst="rect">
            <a:avLst/>
          </a:prstGeom>
          <a:noFill/>
        </p:spPr>
      </p:pic>
      <p:graphicFrame>
        <p:nvGraphicFramePr>
          <p:cNvPr id="229385" name="Object 9"/>
          <p:cNvGraphicFramePr>
            <a:graphicFrameLocks noChangeAspect="1"/>
          </p:cNvGraphicFramePr>
          <p:nvPr/>
        </p:nvGraphicFramePr>
        <p:xfrm>
          <a:off x="5292725" y="5445125"/>
          <a:ext cx="3125788" cy="973138"/>
        </p:xfrm>
        <a:graphic>
          <a:graphicData uri="http://schemas.openxmlformats.org/presentationml/2006/ole">
            <p:oleObj spid="_x0000_s229385" name="公式" r:id="rId8" imgW="965160" imgH="342720" progId="Equation.3">
              <p:embed/>
            </p:oleObj>
          </a:graphicData>
        </a:graphic>
      </p:graphicFrame>
      <p:sp>
        <p:nvSpPr>
          <p:cNvPr id="229386" name="Text Box 10"/>
          <p:cNvSpPr txBox="1">
            <a:spLocks noChangeArrowheads="1"/>
          </p:cNvSpPr>
          <p:nvPr/>
        </p:nvSpPr>
        <p:spPr bwMode="auto">
          <a:xfrm>
            <a:off x="4067175" y="5624513"/>
            <a:ext cx="973138"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即：</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539750" y="368300"/>
            <a:ext cx="8027988" cy="111442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下面来分析两个等温漫灰表面封闭系统内的辐射换热情况。如图</a:t>
            </a:r>
            <a:r>
              <a:rPr lang="en-US" altLang="zh-CN" sz="2400" b="1">
                <a:latin typeface="宋体" pitchFamily="2" charset="-122"/>
              </a:rPr>
              <a:t>6.5-6.5</a:t>
            </a:r>
            <a:r>
              <a:rPr lang="zh-CN" altLang="en-US" sz="2400" b="1">
                <a:latin typeface="宋体" pitchFamily="2" charset="-122"/>
              </a:rPr>
              <a:t>所示，两个表面的净换热量为</a:t>
            </a:r>
          </a:p>
        </p:txBody>
      </p:sp>
      <p:graphicFrame>
        <p:nvGraphicFramePr>
          <p:cNvPr id="231427" name="Object 3"/>
          <p:cNvGraphicFramePr>
            <a:graphicFrameLocks noChangeAspect="1"/>
          </p:cNvGraphicFramePr>
          <p:nvPr/>
        </p:nvGraphicFramePr>
        <p:xfrm>
          <a:off x="2087563" y="1520825"/>
          <a:ext cx="4500562" cy="2051050"/>
        </p:xfrm>
        <a:graphic>
          <a:graphicData uri="http://schemas.openxmlformats.org/presentationml/2006/ole">
            <p:oleObj spid="_x0000_s231427" name="公式" r:id="rId3" imgW="2844720" imgH="1396800" progId="Equation.3">
              <p:embed/>
            </p:oleObj>
          </a:graphicData>
        </a:graphic>
      </p:graphicFrame>
      <p:sp>
        <p:nvSpPr>
          <p:cNvPr id="231428" name="Text Box 4"/>
          <p:cNvSpPr txBox="1">
            <a:spLocks noChangeArrowheads="1"/>
          </p:cNvSpPr>
          <p:nvPr/>
        </p:nvSpPr>
        <p:spPr bwMode="auto">
          <a:xfrm>
            <a:off x="576263" y="3573463"/>
            <a:ext cx="8027987"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根据下式及能量守恒有</a:t>
            </a:r>
          </a:p>
        </p:txBody>
      </p:sp>
      <p:graphicFrame>
        <p:nvGraphicFramePr>
          <p:cNvPr id="231429" name="Object 5"/>
          <p:cNvGraphicFramePr>
            <a:graphicFrameLocks noChangeAspect="1"/>
          </p:cNvGraphicFramePr>
          <p:nvPr/>
        </p:nvGraphicFramePr>
        <p:xfrm>
          <a:off x="4176713" y="3644900"/>
          <a:ext cx="4005262" cy="2808288"/>
        </p:xfrm>
        <a:graphic>
          <a:graphicData uri="http://schemas.openxmlformats.org/presentationml/2006/ole">
            <p:oleObj spid="_x0000_s231429" name="公式" r:id="rId4" imgW="1663560" imgH="1155600" progId="Equation.3">
              <p:embed/>
            </p:oleObj>
          </a:graphicData>
        </a:graphic>
      </p:graphicFrame>
      <p:sp>
        <p:nvSpPr>
          <p:cNvPr id="231430" name="Text Box 6"/>
          <p:cNvSpPr txBox="1">
            <a:spLocks noChangeArrowheads="1"/>
          </p:cNvSpPr>
          <p:nvPr/>
        </p:nvSpPr>
        <p:spPr bwMode="auto">
          <a:xfrm>
            <a:off x="7488238" y="1881188"/>
            <a:ext cx="53975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Times New Roman" pitchFamily="18" charset="0"/>
              </a:rPr>
              <a:t>(d)</a:t>
            </a:r>
          </a:p>
        </p:txBody>
      </p:sp>
      <p:graphicFrame>
        <p:nvGraphicFramePr>
          <p:cNvPr id="231431" name="Object 7"/>
          <p:cNvGraphicFramePr>
            <a:graphicFrameLocks noChangeAspect="1"/>
          </p:cNvGraphicFramePr>
          <p:nvPr/>
        </p:nvGraphicFramePr>
        <p:xfrm>
          <a:off x="647700" y="4545013"/>
          <a:ext cx="2808288" cy="863600"/>
        </p:xfrm>
        <a:graphic>
          <a:graphicData uri="http://schemas.openxmlformats.org/presentationml/2006/ole">
            <p:oleObj spid="_x0000_s231431" name="公式" r:id="rId5" imgW="965160" imgH="342720" progId="Equation.3">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682625" y="3608388"/>
            <a:ext cx="7634288"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于是有</a:t>
            </a:r>
          </a:p>
        </p:txBody>
      </p:sp>
      <p:graphicFrame>
        <p:nvGraphicFramePr>
          <p:cNvPr id="232451" name="Object 3"/>
          <p:cNvGraphicFramePr>
            <a:graphicFrameLocks noChangeAspect="1"/>
          </p:cNvGraphicFramePr>
          <p:nvPr/>
        </p:nvGraphicFramePr>
        <p:xfrm>
          <a:off x="2195513" y="3681413"/>
          <a:ext cx="5508625" cy="1257300"/>
        </p:xfrm>
        <a:graphic>
          <a:graphicData uri="http://schemas.openxmlformats.org/presentationml/2006/ole">
            <p:oleObj spid="_x0000_s232451" name="公式" r:id="rId3" imgW="1688760" imgH="545760" progId="Equation.3">
              <p:embed/>
            </p:oleObj>
          </a:graphicData>
        </a:graphic>
      </p:graphicFrame>
      <p:sp>
        <p:nvSpPr>
          <p:cNvPr id="232452" name="Text Box 4"/>
          <p:cNvSpPr txBox="1">
            <a:spLocks noChangeArrowheads="1"/>
          </p:cNvSpPr>
          <p:nvPr/>
        </p:nvSpPr>
        <p:spPr bwMode="auto">
          <a:xfrm>
            <a:off x="1835150" y="3213100"/>
            <a:ext cx="5976938"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6.5-6.5  </a:t>
            </a:r>
            <a:r>
              <a:rPr lang="zh-CN" altLang="en-US" sz="2400" b="1">
                <a:solidFill>
                  <a:srgbClr val="001010"/>
                </a:solidFill>
                <a:latin typeface="宋体" pitchFamily="2" charset="-122"/>
              </a:rPr>
              <a:t>两个物体组成的辐射换热系统</a:t>
            </a:r>
          </a:p>
        </p:txBody>
      </p:sp>
      <p:pic>
        <p:nvPicPr>
          <p:cNvPr id="232453" name="Picture 5" descr="图8-8"/>
          <p:cNvPicPr>
            <a:picLocks noChangeAspect="1" noChangeArrowheads="1"/>
          </p:cNvPicPr>
          <p:nvPr/>
        </p:nvPicPr>
        <p:blipFill>
          <a:blip r:embed="rId4">
            <a:clrChange>
              <a:clrFrom>
                <a:srgbClr val="F6F9F0"/>
              </a:clrFrom>
              <a:clrTo>
                <a:srgbClr val="F6F9F0">
                  <a:alpha val="0"/>
                </a:srgbClr>
              </a:clrTo>
            </a:clrChange>
          </a:blip>
          <a:srcRect l="3981" t="14354" b="-528"/>
          <a:stretch>
            <a:fillRect/>
          </a:stretch>
        </p:blipFill>
        <p:spPr bwMode="auto">
          <a:xfrm>
            <a:off x="1223963" y="441325"/>
            <a:ext cx="6588125" cy="2822575"/>
          </a:xfrm>
          <a:prstGeom prst="rect">
            <a:avLst/>
          </a:prstGeom>
          <a:noFill/>
        </p:spPr>
      </p:pic>
      <p:graphicFrame>
        <p:nvGraphicFramePr>
          <p:cNvPr id="232454" name="Object 6"/>
          <p:cNvGraphicFramePr>
            <a:graphicFrameLocks noChangeAspect="1"/>
          </p:cNvGraphicFramePr>
          <p:nvPr/>
        </p:nvGraphicFramePr>
        <p:xfrm>
          <a:off x="2232025" y="4941888"/>
          <a:ext cx="5472113" cy="1223962"/>
        </p:xfrm>
        <a:graphic>
          <a:graphicData uri="http://schemas.openxmlformats.org/presentationml/2006/ole">
            <p:oleObj spid="_x0000_s232454" name="公式" r:id="rId5" imgW="2260440" imgH="558720" progId="Equation.3">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755650" y="1881188"/>
            <a:ext cx="7634288"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定义系统黑度</a:t>
            </a:r>
            <a:r>
              <a:rPr lang="en-US" altLang="zh-CN" sz="2400" b="1">
                <a:latin typeface="宋体" pitchFamily="2" charset="-122"/>
              </a:rPr>
              <a:t>(</a:t>
            </a:r>
            <a:r>
              <a:rPr lang="zh-CN" altLang="en-US" sz="2400" b="1">
                <a:latin typeface="宋体" pitchFamily="2" charset="-122"/>
              </a:rPr>
              <a:t>或称为系统发射率</a:t>
            </a:r>
            <a:r>
              <a:rPr lang="en-US" altLang="zh-CN" sz="2400" b="1">
                <a:latin typeface="宋体" pitchFamily="2" charset="-122"/>
              </a:rPr>
              <a:t>)</a:t>
            </a:r>
          </a:p>
        </p:txBody>
      </p:sp>
      <p:graphicFrame>
        <p:nvGraphicFramePr>
          <p:cNvPr id="233475" name="Object 3"/>
          <p:cNvGraphicFramePr>
            <a:graphicFrameLocks noChangeAspect="1"/>
          </p:cNvGraphicFramePr>
          <p:nvPr/>
        </p:nvGraphicFramePr>
        <p:xfrm>
          <a:off x="2268538" y="2349500"/>
          <a:ext cx="4787900" cy="1187450"/>
        </p:xfrm>
        <a:graphic>
          <a:graphicData uri="http://schemas.openxmlformats.org/presentationml/2006/ole">
            <p:oleObj spid="_x0000_s233475" name="公式" r:id="rId3" imgW="3479760" imgH="1041120" progId="Equation.3">
              <p:embed/>
            </p:oleObj>
          </a:graphicData>
        </a:graphic>
      </p:graphicFrame>
      <p:graphicFrame>
        <p:nvGraphicFramePr>
          <p:cNvPr id="233476" name="Object 4"/>
          <p:cNvGraphicFramePr>
            <a:graphicFrameLocks noChangeAspect="1"/>
          </p:cNvGraphicFramePr>
          <p:nvPr/>
        </p:nvGraphicFramePr>
        <p:xfrm>
          <a:off x="2303463" y="476250"/>
          <a:ext cx="4857750" cy="1333500"/>
        </p:xfrm>
        <a:graphic>
          <a:graphicData uri="http://schemas.openxmlformats.org/presentationml/2006/ole">
            <p:oleObj spid="_x0000_s233476" name="公式" r:id="rId4" imgW="2006280" imgH="558720" progId="Equation.3">
              <p:embed/>
            </p:oleObj>
          </a:graphicData>
        </a:graphic>
      </p:graphicFrame>
      <p:graphicFrame>
        <p:nvGraphicFramePr>
          <p:cNvPr id="233477" name="Object 5"/>
          <p:cNvGraphicFramePr>
            <a:graphicFrameLocks noChangeAspect="1"/>
          </p:cNvGraphicFramePr>
          <p:nvPr/>
        </p:nvGraphicFramePr>
        <p:xfrm>
          <a:off x="2339975" y="3897313"/>
          <a:ext cx="4716463" cy="539750"/>
        </p:xfrm>
        <a:graphic>
          <a:graphicData uri="http://schemas.openxmlformats.org/presentationml/2006/ole">
            <p:oleObj spid="_x0000_s233477" name="公式" r:id="rId5" imgW="2628720" imgH="355320" progId="Equation.3">
              <p:embed/>
            </p:oleObj>
          </a:graphicData>
        </a:graphic>
      </p:graphicFrame>
      <p:graphicFrame>
        <p:nvGraphicFramePr>
          <p:cNvPr id="233478" name="Object 6"/>
          <p:cNvGraphicFramePr>
            <a:graphicFrameLocks noChangeAspect="1"/>
          </p:cNvGraphicFramePr>
          <p:nvPr/>
        </p:nvGraphicFramePr>
        <p:xfrm>
          <a:off x="2303463" y="4689475"/>
          <a:ext cx="4787900" cy="611188"/>
        </p:xfrm>
        <a:graphic>
          <a:graphicData uri="http://schemas.openxmlformats.org/presentationml/2006/ole">
            <p:oleObj spid="_x0000_s233478" name="公式" r:id="rId6" imgW="1358640" imgH="215640" progId="Equation.3">
              <p:embed/>
            </p:oleObj>
          </a:graphicData>
        </a:graphic>
      </p:graphicFrame>
      <p:sp>
        <p:nvSpPr>
          <p:cNvPr id="233479" name="Text Box 7"/>
          <p:cNvSpPr txBox="1">
            <a:spLocks noChangeArrowheads="1"/>
          </p:cNvSpPr>
          <p:nvPr/>
        </p:nvSpPr>
        <p:spPr bwMode="auto">
          <a:xfrm>
            <a:off x="719138" y="5192713"/>
            <a:ext cx="7704137" cy="1114425"/>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与黑体辐射换热比较，上式多了一个    ，它是考虑由于灰体系统多次吸收与反射对换热量影响的因子。</a:t>
            </a:r>
            <a:endParaRPr lang="zh-CN" altLang="en-US" sz="2400" b="1">
              <a:solidFill>
                <a:schemeClr val="hlink"/>
              </a:solidFill>
              <a:latin typeface="宋体" pitchFamily="2" charset="-122"/>
            </a:endParaRPr>
          </a:p>
        </p:txBody>
      </p:sp>
      <p:graphicFrame>
        <p:nvGraphicFramePr>
          <p:cNvPr id="233480" name="Object 8"/>
          <p:cNvGraphicFramePr>
            <a:graphicFrameLocks noChangeAspect="1"/>
          </p:cNvGraphicFramePr>
          <p:nvPr/>
        </p:nvGraphicFramePr>
        <p:xfrm>
          <a:off x="5795963" y="5265738"/>
          <a:ext cx="341312" cy="466725"/>
        </p:xfrm>
        <a:graphic>
          <a:graphicData uri="http://schemas.openxmlformats.org/presentationml/2006/ole">
            <p:oleObj spid="_x0000_s233480" name="公式" r:id="rId7" imgW="241200" imgH="330120" progId="Equation.3">
              <p:embed/>
            </p:oleObj>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684213" y="476250"/>
            <a:ext cx="2089150" cy="473075"/>
          </a:xfrm>
          <a:prstGeom prst="rect">
            <a:avLst/>
          </a:prstGeom>
          <a:noFill/>
          <a:ln w="9525">
            <a:noFill/>
            <a:miter lim="800000"/>
            <a:headEnd/>
            <a:tailEnd/>
          </a:ln>
          <a:effectLst/>
        </p:spPr>
        <p:txBody>
          <a:bodyPr wrap="none">
            <a:spAutoFit/>
          </a:bodyPr>
          <a:lstStyle/>
          <a:p>
            <a:pPr eaLnBrk="1" hangingPunct="1"/>
            <a:r>
              <a:rPr lang="zh-CN" altLang="en-US" sz="2500" b="1">
                <a:solidFill>
                  <a:schemeClr val="hlink"/>
                </a:solidFill>
              </a:rPr>
              <a:t>三种特殊情形</a:t>
            </a:r>
          </a:p>
        </p:txBody>
      </p:sp>
      <p:sp>
        <p:nvSpPr>
          <p:cNvPr id="234499" name="Text Box 3"/>
          <p:cNvSpPr txBox="1">
            <a:spLocks noChangeArrowheads="1"/>
          </p:cNvSpPr>
          <p:nvPr/>
        </p:nvSpPr>
        <p:spPr bwMode="auto">
          <a:xfrm>
            <a:off x="755650" y="1089025"/>
            <a:ext cx="7308850"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chemeClr val="hlink"/>
                </a:solidFill>
                <a:latin typeface="宋体" pitchFamily="2" charset="-122"/>
              </a:rPr>
              <a:t>(1)</a:t>
            </a:r>
            <a:r>
              <a:rPr lang="en-US" altLang="zh-CN" sz="2400" b="1">
                <a:latin typeface="宋体" pitchFamily="2" charset="-122"/>
              </a:rPr>
              <a:t> </a:t>
            </a:r>
            <a:r>
              <a:rPr lang="zh-CN" altLang="en-US" sz="2400" b="1">
                <a:latin typeface="宋体" pitchFamily="2" charset="-122"/>
              </a:rPr>
              <a:t>表面</a:t>
            </a:r>
            <a:r>
              <a:rPr lang="en-US" altLang="zh-CN" sz="2400" b="1">
                <a:latin typeface="宋体" pitchFamily="2" charset="-122"/>
              </a:rPr>
              <a:t>1</a:t>
            </a:r>
            <a:r>
              <a:rPr lang="zh-CN" altLang="en-US" sz="2400" b="1">
                <a:latin typeface="宋体" pitchFamily="2" charset="-122"/>
              </a:rPr>
              <a:t>为凸面或平面，此时，</a:t>
            </a:r>
            <a:r>
              <a:rPr lang="en-US" altLang="zh-CN" sz="2400" b="1">
                <a:latin typeface="宋体" pitchFamily="2" charset="-122"/>
              </a:rPr>
              <a:t>X</a:t>
            </a:r>
            <a:r>
              <a:rPr lang="en-US" altLang="zh-CN" sz="2400" b="1" baseline="-25000">
                <a:latin typeface="宋体" pitchFamily="2" charset="-122"/>
              </a:rPr>
              <a:t>1,2</a:t>
            </a:r>
            <a:r>
              <a:rPr lang="zh-CN" altLang="en-US" sz="2400" b="1">
                <a:latin typeface="宋体" pitchFamily="2" charset="-122"/>
              </a:rPr>
              <a:t>＝</a:t>
            </a:r>
            <a:r>
              <a:rPr lang="en-US" altLang="zh-CN" sz="2400" b="1">
                <a:latin typeface="宋体" pitchFamily="2" charset="-122"/>
              </a:rPr>
              <a:t>1</a:t>
            </a:r>
            <a:r>
              <a:rPr lang="zh-CN" altLang="en-US" sz="2400" b="1">
                <a:latin typeface="宋体" pitchFamily="2" charset="-122"/>
              </a:rPr>
              <a:t>，于是</a:t>
            </a:r>
          </a:p>
        </p:txBody>
      </p:sp>
      <p:graphicFrame>
        <p:nvGraphicFramePr>
          <p:cNvPr id="234500" name="Object 4"/>
          <p:cNvGraphicFramePr>
            <a:graphicFrameLocks noChangeAspect="1"/>
          </p:cNvGraphicFramePr>
          <p:nvPr/>
        </p:nvGraphicFramePr>
        <p:xfrm>
          <a:off x="269875" y="1700213"/>
          <a:ext cx="5551488" cy="1239837"/>
        </p:xfrm>
        <a:graphic>
          <a:graphicData uri="http://schemas.openxmlformats.org/presentationml/2006/ole">
            <p:oleObj spid="_x0000_s234500" name="公式" r:id="rId3" imgW="2412720" imgH="545760" progId="Equation.3">
              <p:embed/>
            </p:oleObj>
          </a:graphicData>
        </a:graphic>
      </p:graphicFrame>
      <p:graphicFrame>
        <p:nvGraphicFramePr>
          <p:cNvPr id="234501" name="Object 5"/>
          <p:cNvGraphicFramePr>
            <a:graphicFrameLocks noChangeAspect="1"/>
          </p:cNvGraphicFramePr>
          <p:nvPr/>
        </p:nvGraphicFramePr>
        <p:xfrm>
          <a:off x="5795963" y="1665288"/>
          <a:ext cx="2867025" cy="1266825"/>
        </p:xfrm>
        <a:graphic>
          <a:graphicData uri="http://schemas.openxmlformats.org/presentationml/2006/ole">
            <p:oleObj spid="_x0000_s234501" name="公式" r:id="rId4" imgW="1218960" imgH="545760" progId="Equation.3">
              <p:embed/>
            </p:oleObj>
          </a:graphicData>
        </a:graphic>
      </p:graphicFrame>
      <p:sp>
        <p:nvSpPr>
          <p:cNvPr id="234502" name="Text Box 6"/>
          <p:cNvSpPr txBox="1">
            <a:spLocks noChangeArrowheads="1"/>
          </p:cNvSpPr>
          <p:nvPr/>
        </p:nvSpPr>
        <p:spPr bwMode="auto">
          <a:xfrm>
            <a:off x="719138" y="3176588"/>
            <a:ext cx="7740650"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chemeClr val="hlink"/>
                </a:solidFill>
                <a:latin typeface="宋体" pitchFamily="2" charset="-122"/>
              </a:rPr>
              <a:t>(2)</a:t>
            </a:r>
            <a:r>
              <a:rPr lang="en-US" altLang="zh-CN" sz="2400" b="1">
                <a:latin typeface="宋体" pitchFamily="2" charset="-122"/>
              </a:rPr>
              <a:t> </a:t>
            </a:r>
            <a:r>
              <a:rPr lang="zh-CN" altLang="en-US" sz="2400" b="1">
                <a:latin typeface="宋体" pitchFamily="2" charset="-122"/>
              </a:rPr>
              <a:t>表面积</a:t>
            </a:r>
            <a:r>
              <a:rPr lang="en-US" altLang="zh-CN" sz="2400" b="1">
                <a:latin typeface="宋体" pitchFamily="2" charset="-122"/>
              </a:rPr>
              <a:t>A</a:t>
            </a:r>
            <a:r>
              <a:rPr lang="en-US" altLang="zh-CN" sz="2400" b="1" baseline="-25000">
                <a:latin typeface="宋体" pitchFamily="2" charset="-122"/>
              </a:rPr>
              <a:t>1</a:t>
            </a:r>
            <a:r>
              <a:rPr lang="zh-CN" altLang="en-US" sz="2400" b="1">
                <a:latin typeface="宋体" pitchFamily="2" charset="-122"/>
              </a:rPr>
              <a:t>比表面积</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小得多，即</a:t>
            </a:r>
            <a:r>
              <a:rPr lang="en-US" altLang="zh-CN" sz="2400" b="1">
                <a:latin typeface="宋体" pitchFamily="2" charset="-122"/>
              </a:rPr>
              <a:t>A</a:t>
            </a:r>
            <a:r>
              <a:rPr lang="en-US" altLang="zh-CN" sz="2400" b="1" baseline="-25000">
                <a:latin typeface="宋体" pitchFamily="2" charset="-122"/>
              </a:rPr>
              <a:t>1</a:t>
            </a:r>
            <a:r>
              <a:rPr lang="en-US" altLang="zh-CN" sz="2400" b="1">
                <a:latin typeface="宋体" pitchFamily="2" charset="-122"/>
              </a:rPr>
              <a:t>/A</a:t>
            </a:r>
            <a:r>
              <a:rPr lang="en-US" altLang="zh-CN" sz="2400" b="1" baseline="-25000">
                <a:latin typeface="宋体" pitchFamily="2" charset="-122"/>
              </a:rPr>
              <a:t>2</a:t>
            </a:r>
            <a:r>
              <a:rPr lang="en-US" altLang="zh-CN" sz="2400" b="1">
                <a:latin typeface="宋体" pitchFamily="2" charset="-122"/>
              </a:rPr>
              <a:t> </a:t>
            </a:r>
            <a:r>
              <a:rPr lang="en-US" altLang="zh-CN" sz="2400" b="1">
                <a:latin typeface="宋体" pitchFamily="2" charset="-122"/>
                <a:sym typeface="Symbol" pitchFamily="18" charset="2"/>
              </a:rPr>
              <a:t> 0 </a:t>
            </a:r>
            <a:r>
              <a:rPr lang="zh-CN" altLang="en-US" sz="2400" b="1">
                <a:latin typeface="宋体" pitchFamily="2" charset="-122"/>
              </a:rPr>
              <a:t>于是</a:t>
            </a:r>
          </a:p>
        </p:txBody>
      </p:sp>
      <p:graphicFrame>
        <p:nvGraphicFramePr>
          <p:cNvPr id="234503" name="Object 7"/>
          <p:cNvGraphicFramePr>
            <a:graphicFrameLocks noChangeAspect="1"/>
          </p:cNvGraphicFramePr>
          <p:nvPr/>
        </p:nvGraphicFramePr>
        <p:xfrm>
          <a:off x="3348038" y="3681413"/>
          <a:ext cx="1944687" cy="709612"/>
        </p:xfrm>
        <a:graphic>
          <a:graphicData uri="http://schemas.openxmlformats.org/presentationml/2006/ole">
            <p:oleObj spid="_x0000_s234503" name="公式" r:id="rId5" imgW="406080" imgH="203040" progId="Equation.3">
              <p:embed/>
            </p:oleObj>
          </a:graphicData>
        </a:graphic>
      </p:graphicFrame>
      <p:sp>
        <p:nvSpPr>
          <p:cNvPr id="234504" name="Text Box 8"/>
          <p:cNvSpPr txBox="1">
            <a:spLocks noChangeArrowheads="1"/>
          </p:cNvSpPr>
          <p:nvPr/>
        </p:nvSpPr>
        <p:spPr bwMode="auto">
          <a:xfrm>
            <a:off x="792163" y="4473575"/>
            <a:ext cx="7740650"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chemeClr val="hlink"/>
                </a:solidFill>
                <a:latin typeface="宋体" pitchFamily="2" charset="-122"/>
              </a:rPr>
              <a:t>(3)</a:t>
            </a:r>
            <a:r>
              <a:rPr lang="en-US" altLang="zh-CN" sz="2400" b="1">
                <a:latin typeface="宋体" pitchFamily="2" charset="-122"/>
              </a:rPr>
              <a:t> </a:t>
            </a:r>
            <a:r>
              <a:rPr lang="zh-CN" altLang="en-US" sz="2400" b="1">
                <a:latin typeface="宋体" pitchFamily="2" charset="-122"/>
              </a:rPr>
              <a:t>表面积</a:t>
            </a:r>
            <a:r>
              <a:rPr lang="en-US" altLang="zh-CN" sz="2400" b="1">
                <a:latin typeface="宋体" pitchFamily="2" charset="-122"/>
              </a:rPr>
              <a:t>A</a:t>
            </a:r>
            <a:r>
              <a:rPr lang="en-US" altLang="zh-CN" sz="2400" b="1" baseline="-25000">
                <a:latin typeface="宋体" pitchFamily="2" charset="-122"/>
              </a:rPr>
              <a:t>1</a:t>
            </a:r>
            <a:r>
              <a:rPr lang="zh-CN" altLang="en-US" sz="2400" b="1">
                <a:latin typeface="宋体" pitchFamily="2" charset="-122"/>
              </a:rPr>
              <a:t>与表面积</a:t>
            </a:r>
            <a:r>
              <a:rPr lang="en-US" altLang="zh-CN" sz="2400" b="1">
                <a:latin typeface="宋体" pitchFamily="2" charset="-122"/>
              </a:rPr>
              <a:t>A</a:t>
            </a:r>
            <a:r>
              <a:rPr lang="en-US" altLang="zh-CN" sz="2400" b="1" baseline="-25000">
                <a:latin typeface="宋体" pitchFamily="2" charset="-122"/>
              </a:rPr>
              <a:t>2</a:t>
            </a:r>
            <a:r>
              <a:rPr lang="zh-CN" altLang="en-US" sz="2400" b="1">
                <a:latin typeface="宋体" pitchFamily="2" charset="-122"/>
              </a:rPr>
              <a:t>相当，即</a:t>
            </a:r>
            <a:r>
              <a:rPr lang="en-US" altLang="zh-CN" sz="2400" b="1">
                <a:latin typeface="宋体" pitchFamily="2" charset="-122"/>
              </a:rPr>
              <a:t>A</a:t>
            </a:r>
            <a:r>
              <a:rPr lang="en-US" altLang="zh-CN" sz="2400" b="1" baseline="-25000">
                <a:latin typeface="宋体" pitchFamily="2" charset="-122"/>
              </a:rPr>
              <a:t>1</a:t>
            </a:r>
            <a:r>
              <a:rPr lang="en-US" altLang="zh-CN" sz="2400" b="1">
                <a:latin typeface="宋体" pitchFamily="2" charset="-122"/>
              </a:rPr>
              <a:t>/A</a:t>
            </a:r>
            <a:r>
              <a:rPr lang="en-US" altLang="zh-CN" sz="2400" b="1" baseline="-25000">
                <a:latin typeface="宋体" pitchFamily="2" charset="-122"/>
              </a:rPr>
              <a:t>2</a:t>
            </a:r>
            <a:r>
              <a:rPr lang="en-US" altLang="zh-CN" sz="2400" b="1">
                <a:latin typeface="宋体" pitchFamily="2" charset="-122"/>
              </a:rPr>
              <a:t> </a:t>
            </a:r>
            <a:r>
              <a:rPr lang="en-US" altLang="zh-CN" sz="2400" b="1">
                <a:latin typeface="宋体" pitchFamily="2" charset="-122"/>
                <a:sym typeface="Symbol" pitchFamily="18" charset="2"/>
              </a:rPr>
              <a:t> 1 </a:t>
            </a:r>
            <a:r>
              <a:rPr lang="zh-CN" altLang="en-US" sz="2400" b="1">
                <a:latin typeface="宋体" pitchFamily="2" charset="-122"/>
              </a:rPr>
              <a:t>于是</a:t>
            </a:r>
          </a:p>
        </p:txBody>
      </p:sp>
      <p:graphicFrame>
        <p:nvGraphicFramePr>
          <p:cNvPr id="234505" name="Object 9"/>
          <p:cNvGraphicFramePr>
            <a:graphicFrameLocks noChangeAspect="1"/>
          </p:cNvGraphicFramePr>
          <p:nvPr/>
        </p:nvGraphicFramePr>
        <p:xfrm>
          <a:off x="2951163" y="4905375"/>
          <a:ext cx="2881312" cy="1439863"/>
        </p:xfrm>
        <a:graphic>
          <a:graphicData uri="http://schemas.openxmlformats.org/presentationml/2006/ole">
            <p:oleObj spid="_x0000_s234505" name="公式" r:id="rId6" imgW="914400" imgH="533160" progId="Equation.3">
              <p:embed/>
            </p:oleObj>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287338" y="584200"/>
            <a:ext cx="8135937"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solidFill>
                  <a:srgbClr val="FF0000"/>
                </a:solidFill>
              </a:rPr>
              <a:t>§</a:t>
            </a:r>
            <a:r>
              <a:rPr lang="en-US" altLang="zh-CN" sz="3200"/>
              <a:t> </a:t>
            </a:r>
            <a:r>
              <a:rPr lang="en-US" altLang="zh-CN" sz="3200" b="1">
                <a:solidFill>
                  <a:srgbClr val="FF3300"/>
                </a:solidFill>
                <a:latin typeface="宋体" pitchFamily="2" charset="-122"/>
              </a:rPr>
              <a:t>6.5-3  </a:t>
            </a:r>
            <a:r>
              <a:rPr lang="zh-CN" altLang="en-US" sz="3200" b="1">
                <a:solidFill>
                  <a:srgbClr val="FF3300"/>
                </a:solidFill>
                <a:latin typeface="宋体" pitchFamily="2" charset="-122"/>
              </a:rPr>
              <a:t>多表面系统辐射换热的计算</a:t>
            </a:r>
          </a:p>
        </p:txBody>
      </p:sp>
      <p:sp>
        <p:nvSpPr>
          <p:cNvPr id="235523" name="Text Box 3"/>
          <p:cNvSpPr txBox="1">
            <a:spLocks noChangeArrowheads="1"/>
          </p:cNvSpPr>
          <p:nvPr/>
        </p:nvSpPr>
        <p:spPr bwMode="auto">
          <a:xfrm>
            <a:off x="539750" y="1376363"/>
            <a:ext cx="7993063" cy="3670300"/>
          </a:xfrm>
          <a:prstGeom prst="rect">
            <a:avLst/>
          </a:prstGeom>
          <a:noFill/>
          <a:ln w="9525">
            <a:noFill/>
            <a:miter lim="800000"/>
            <a:headEnd/>
            <a:tailEnd/>
          </a:ln>
          <a:effectLst/>
        </p:spPr>
        <p:txBody>
          <a:bodyPr>
            <a:spAutoFit/>
          </a:bodyPr>
          <a:lstStyle/>
          <a:p>
            <a:pPr algn="just" eaLnBrk="1" hangingPunct="1">
              <a:lnSpc>
                <a:spcPct val="140000"/>
              </a:lnSpc>
              <a:spcBef>
                <a:spcPct val="50000"/>
              </a:spcBef>
            </a:pPr>
            <a:r>
              <a:rPr lang="en-US" altLang="zh-CN" sz="2000" b="1"/>
              <a:t>        </a:t>
            </a:r>
            <a:r>
              <a:rPr lang="zh-CN" altLang="en-US" sz="2400" b="1">
                <a:solidFill>
                  <a:schemeClr val="hlink"/>
                </a:solidFill>
                <a:latin typeface="宋体" pitchFamily="2" charset="-122"/>
              </a:rPr>
              <a:t>净热量法</a:t>
            </a:r>
            <a:r>
              <a:rPr lang="zh-CN" altLang="en-US" sz="2400" b="1">
                <a:latin typeface="宋体" pitchFamily="2" charset="-122"/>
              </a:rPr>
              <a:t>虽然也可以用于多表面情况，当相比之下网络法更简明、直观。</a:t>
            </a:r>
            <a:r>
              <a:rPr lang="zh-CN" altLang="en-US" sz="2400" b="1">
                <a:solidFill>
                  <a:schemeClr val="hlink"/>
                </a:solidFill>
                <a:latin typeface="宋体" pitchFamily="2" charset="-122"/>
              </a:rPr>
              <a:t>网络法</a:t>
            </a:r>
            <a:r>
              <a:rPr lang="en-US" altLang="zh-CN" sz="2400" b="1">
                <a:latin typeface="宋体" pitchFamily="2" charset="-122"/>
              </a:rPr>
              <a:t>(</a:t>
            </a:r>
            <a:r>
              <a:rPr lang="zh-CN" altLang="en-US" sz="2400" b="1">
                <a:latin typeface="宋体" pitchFamily="2" charset="-122"/>
              </a:rPr>
              <a:t>又称热网络法，电网络法等</a:t>
            </a:r>
            <a:r>
              <a:rPr lang="en-US" altLang="zh-CN" sz="2400" b="1">
                <a:latin typeface="宋体" pitchFamily="2" charset="-122"/>
              </a:rPr>
              <a:t>)</a:t>
            </a:r>
            <a:r>
              <a:rPr lang="zh-CN" altLang="en-US" sz="2400" b="1">
                <a:latin typeface="宋体" pitchFamily="2" charset="-122"/>
              </a:rPr>
              <a:t>的原理，是用电学中的电流、电位差和电阻比拟热辐射中的热流、热势差与热阻，用电路来比拟辐射热流的传递路径。但需要注意的是，这两种方法都离不开角系数的计算，所以，必须满足漫灰面、等温、物性均匀以及投射辐射均匀的四个条件。下面从介绍相关概念入手，逐步展开。</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6546" name="Group 2"/>
          <p:cNvGrpSpPr>
            <a:grpSpLocks/>
          </p:cNvGrpSpPr>
          <p:nvPr/>
        </p:nvGrpSpPr>
        <p:grpSpPr bwMode="auto">
          <a:xfrm>
            <a:off x="431800" y="1952625"/>
            <a:ext cx="8712200" cy="3908425"/>
            <a:chOff x="521" y="436"/>
            <a:chExt cx="4831" cy="2352"/>
          </a:xfrm>
        </p:grpSpPr>
        <p:sp>
          <p:nvSpPr>
            <p:cNvPr id="236547" name="Rectangle 3"/>
            <p:cNvSpPr>
              <a:spLocks noChangeArrowheads="1"/>
            </p:cNvSpPr>
            <p:nvPr/>
          </p:nvSpPr>
          <p:spPr bwMode="auto">
            <a:xfrm>
              <a:off x="521" y="436"/>
              <a:ext cx="4831" cy="2352"/>
            </a:xfrm>
            <a:prstGeom prst="rect">
              <a:avLst/>
            </a:prstGeom>
            <a:noFill/>
            <a:ln w="9525">
              <a:noFill/>
              <a:miter lim="800000"/>
              <a:headEnd/>
              <a:tailEnd/>
            </a:ln>
            <a:effectLst/>
          </p:spPr>
          <p:txBody>
            <a:bodyPr>
              <a:spAutoFit/>
            </a:bodyPr>
            <a:lstStyle/>
            <a:p>
              <a:pPr marL="342900" indent="-342900" eaLnBrk="1" hangingPunct="1">
                <a:lnSpc>
                  <a:spcPct val="120000"/>
                </a:lnSpc>
                <a:buFontTx/>
                <a:buAutoNum type="arabicParenBoth"/>
              </a:pPr>
              <a:r>
                <a:rPr lang="en-US" altLang="zh-CN" sz="2400" b="1">
                  <a:solidFill>
                    <a:schemeClr val="hlink"/>
                  </a:solidFill>
                </a:rPr>
                <a:t> </a:t>
              </a:r>
              <a:r>
                <a:rPr lang="zh-CN" altLang="en-US" sz="2400" b="1">
                  <a:solidFill>
                    <a:schemeClr val="hlink"/>
                  </a:solidFill>
                </a:rPr>
                <a:t>热势差与热阻</a:t>
              </a:r>
            </a:p>
            <a:p>
              <a:pPr marL="342900" indent="-342900" eaLnBrk="1" hangingPunct="1">
                <a:spcBef>
                  <a:spcPct val="30000"/>
                </a:spcBef>
              </a:pPr>
              <a:r>
                <a:rPr lang="zh-CN" altLang="en-US" sz="2400" b="1">
                  <a:latin typeface="宋体" pitchFamily="2" charset="-122"/>
                </a:rPr>
                <a:t>上节公式</a:t>
              </a:r>
              <a:r>
                <a:rPr lang="en-US" altLang="zh-CN" sz="2400" b="1">
                  <a:latin typeface="宋体" pitchFamily="2" charset="-122"/>
                </a:rPr>
                <a:t>(6.5-12)</a:t>
              </a:r>
              <a:r>
                <a:rPr lang="zh-CN" altLang="en-US" sz="2400" b="1">
                  <a:latin typeface="宋体" pitchFamily="2" charset="-122"/>
                </a:rPr>
                <a:t>：</a:t>
              </a:r>
            </a:p>
            <a:p>
              <a:pPr marL="342900" indent="-342900" eaLnBrk="1" hangingPunct="1">
                <a:lnSpc>
                  <a:spcPct val="135000"/>
                </a:lnSpc>
                <a:spcBef>
                  <a:spcPct val="30000"/>
                </a:spcBef>
              </a:pPr>
              <a:endParaRPr lang="zh-CN" altLang="en-US" sz="2400" b="1">
                <a:latin typeface="宋体" pitchFamily="2" charset="-122"/>
              </a:endParaRPr>
            </a:p>
            <a:p>
              <a:pPr marL="342900" indent="-342900" eaLnBrk="1" hangingPunct="1">
                <a:lnSpc>
                  <a:spcPct val="140000"/>
                </a:lnSpc>
                <a:spcBef>
                  <a:spcPct val="30000"/>
                </a:spcBef>
              </a:pPr>
              <a:r>
                <a:rPr lang="zh-CN" altLang="en-US" sz="2400" b="1">
                  <a:latin typeface="宋体" pitchFamily="2" charset="-122"/>
                </a:rPr>
                <a:t>改写为：</a:t>
              </a:r>
            </a:p>
            <a:p>
              <a:pPr marL="342900" indent="-342900" eaLnBrk="1" hangingPunct="1">
                <a:lnSpc>
                  <a:spcPct val="130000"/>
                </a:lnSpc>
                <a:spcBef>
                  <a:spcPct val="30000"/>
                </a:spcBef>
              </a:pPr>
              <a:endParaRPr lang="zh-CN" altLang="en-US" sz="2400" b="1">
                <a:latin typeface="宋体" pitchFamily="2" charset="-122"/>
              </a:endParaRPr>
            </a:p>
            <a:p>
              <a:pPr marL="342900" indent="-342900" eaLnBrk="1" hangingPunct="1">
                <a:lnSpc>
                  <a:spcPct val="120000"/>
                </a:lnSpc>
                <a:spcBef>
                  <a:spcPct val="30000"/>
                </a:spcBef>
              </a:pPr>
              <a:r>
                <a:rPr lang="zh-CN" altLang="en-US" sz="2400" b="1">
                  <a:latin typeface="宋体" pitchFamily="2" charset="-122"/>
                </a:rPr>
                <a:t>式中，       称为表面热势差；              则被称为表面</a:t>
              </a:r>
            </a:p>
            <a:p>
              <a:pPr marL="342900" indent="-342900" eaLnBrk="1" hangingPunct="1">
                <a:lnSpc>
                  <a:spcPct val="120000"/>
                </a:lnSpc>
                <a:spcBef>
                  <a:spcPct val="30000"/>
                </a:spcBef>
              </a:pPr>
              <a:r>
                <a:rPr lang="zh-CN" altLang="en-US" sz="2400" b="1">
                  <a:latin typeface="宋体" pitchFamily="2" charset="-122"/>
                </a:rPr>
                <a:t>辐射热阻。</a:t>
              </a:r>
            </a:p>
          </p:txBody>
        </p:sp>
        <p:graphicFrame>
          <p:nvGraphicFramePr>
            <p:cNvPr id="236548" name="Object 4"/>
            <p:cNvGraphicFramePr>
              <a:graphicFrameLocks noChangeAspect="1"/>
            </p:cNvGraphicFramePr>
            <p:nvPr/>
          </p:nvGraphicFramePr>
          <p:xfrm>
            <a:off x="1995" y="1298"/>
            <a:ext cx="2449" cy="681"/>
          </p:xfrm>
          <a:graphic>
            <a:graphicData uri="http://schemas.openxmlformats.org/presentationml/2006/ole">
              <p:oleObj spid="_x0000_s236548" name="公式" r:id="rId3" imgW="2958840" imgH="927000" progId="Equation.3">
                <p:embed/>
              </p:oleObj>
            </a:graphicData>
          </a:graphic>
        </p:graphicFrame>
        <p:graphicFrame>
          <p:nvGraphicFramePr>
            <p:cNvPr id="236549" name="Object 5"/>
            <p:cNvGraphicFramePr>
              <a:graphicFrameLocks noChangeAspect="1"/>
            </p:cNvGraphicFramePr>
            <p:nvPr/>
          </p:nvGraphicFramePr>
          <p:xfrm>
            <a:off x="1043" y="2251"/>
            <a:ext cx="567" cy="268"/>
          </p:xfrm>
          <a:graphic>
            <a:graphicData uri="http://schemas.openxmlformats.org/presentationml/2006/ole">
              <p:oleObj spid="_x0000_s236549" name="公式" r:id="rId4" imgW="698400" imgH="330120" progId="Equation.3">
                <p:embed/>
              </p:oleObj>
            </a:graphicData>
          </a:graphic>
        </p:graphicFrame>
        <p:graphicFrame>
          <p:nvGraphicFramePr>
            <p:cNvPr id="236550" name="Object 6"/>
            <p:cNvGraphicFramePr>
              <a:graphicFrameLocks noChangeAspect="1"/>
            </p:cNvGraphicFramePr>
            <p:nvPr/>
          </p:nvGraphicFramePr>
          <p:xfrm>
            <a:off x="2925" y="2160"/>
            <a:ext cx="1315" cy="475"/>
          </p:xfrm>
          <a:graphic>
            <a:graphicData uri="http://schemas.openxmlformats.org/presentationml/2006/ole">
              <p:oleObj spid="_x0000_s236550" name="公式" r:id="rId5" imgW="1688760" imgH="609480" progId="Equation.3">
                <p:embed/>
              </p:oleObj>
            </a:graphicData>
          </a:graphic>
        </p:graphicFrame>
        <p:graphicFrame>
          <p:nvGraphicFramePr>
            <p:cNvPr id="236551" name="Object 7"/>
            <p:cNvGraphicFramePr>
              <a:graphicFrameLocks noChangeAspect="1"/>
            </p:cNvGraphicFramePr>
            <p:nvPr/>
          </p:nvGraphicFramePr>
          <p:xfrm>
            <a:off x="2358" y="709"/>
            <a:ext cx="1520" cy="540"/>
          </p:xfrm>
          <a:graphic>
            <a:graphicData uri="http://schemas.openxmlformats.org/presentationml/2006/ole">
              <p:oleObj spid="_x0000_s236551" name="公式" r:id="rId6" imgW="965160" imgH="342720" progId="Equation.3">
                <p:embed/>
              </p:oleObj>
            </a:graphicData>
          </a:graphic>
        </p:graphicFrame>
      </p:grpSp>
      <p:graphicFrame>
        <p:nvGraphicFramePr>
          <p:cNvPr id="236552" name="Object 8"/>
          <p:cNvGraphicFramePr>
            <a:graphicFrameLocks noChangeAspect="1"/>
          </p:cNvGraphicFramePr>
          <p:nvPr/>
        </p:nvGraphicFramePr>
        <p:xfrm>
          <a:off x="2411413" y="620713"/>
          <a:ext cx="4078287" cy="1027112"/>
        </p:xfrm>
        <a:graphic>
          <a:graphicData uri="http://schemas.openxmlformats.org/presentationml/2006/ole">
            <p:oleObj spid="_x0000_s236552" name="公式" r:id="rId7" imgW="1562040" imgH="393480" progId="Equation.3">
              <p:embed/>
            </p:oleObj>
          </a:graphicData>
        </a:graphic>
      </p:graphicFrame>
      <p:sp>
        <p:nvSpPr>
          <p:cNvPr id="236553" name="Text Box 9"/>
          <p:cNvSpPr txBox="1">
            <a:spLocks noChangeArrowheads="1"/>
          </p:cNvSpPr>
          <p:nvPr/>
        </p:nvSpPr>
        <p:spPr bwMode="auto">
          <a:xfrm>
            <a:off x="900113" y="728663"/>
            <a:ext cx="1728787" cy="1004887"/>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外部：</a:t>
            </a:r>
          </a:p>
          <a:p>
            <a:pPr eaLnBrk="1" hangingPunct="1">
              <a:spcBef>
                <a:spcPct val="50000"/>
              </a:spcBef>
            </a:pPr>
            <a:r>
              <a:rPr lang="zh-CN" altLang="en-US" sz="2400" b="1"/>
              <a:t>内部：</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7570" name="Group 2"/>
          <p:cNvGrpSpPr>
            <a:grpSpLocks/>
          </p:cNvGrpSpPr>
          <p:nvPr/>
        </p:nvGrpSpPr>
        <p:grpSpPr bwMode="auto">
          <a:xfrm>
            <a:off x="5111750" y="584200"/>
            <a:ext cx="3852863" cy="2767013"/>
            <a:chOff x="3492" y="590"/>
            <a:chExt cx="2134" cy="1045"/>
          </a:xfrm>
        </p:grpSpPr>
        <p:sp>
          <p:nvSpPr>
            <p:cNvPr id="237571" name="Text Box 3"/>
            <p:cNvSpPr txBox="1">
              <a:spLocks noChangeArrowheads="1"/>
            </p:cNvSpPr>
            <p:nvPr/>
          </p:nvSpPr>
          <p:spPr bwMode="auto">
            <a:xfrm>
              <a:off x="3674" y="1462"/>
              <a:ext cx="1952" cy="173"/>
            </a:xfrm>
            <a:prstGeom prst="rect">
              <a:avLst/>
            </a:prstGeom>
            <a:noFill/>
            <a:ln w="9525">
              <a:noFill/>
              <a:miter lim="800000"/>
              <a:headEnd/>
              <a:tailEnd/>
            </a:ln>
            <a:effectLst/>
          </p:spPr>
          <p:txBody>
            <a:bodyPr>
              <a:spAutoFit/>
            </a:bodyPr>
            <a:lstStyle/>
            <a:p>
              <a:pPr eaLnBrk="1" hangingPunct="1"/>
              <a:r>
                <a:rPr lang="zh-CN" altLang="en-US" sz="2400" b="1">
                  <a:solidFill>
                    <a:srgbClr val="001010"/>
                  </a:solidFill>
                  <a:latin typeface="宋体" pitchFamily="2" charset="-122"/>
                </a:rPr>
                <a:t>图</a:t>
              </a:r>
              <a:r>
                <a:rPr lang="en-US" altLang="zh-CN" sz="2400" b="1">
                  <a:solidFill>
                    <a:srgbClr val="001010"/>
                  </a:solidFill>
                  <a:latin typeface="宋体" pitchFamily="2" charset="-122"/>
                </a:rPr>
                <a:t>6.5-9  </a:t>
              </a:r>
              <a:r>
                <a:rPr lang="zh-CN" altLang="en-US" sz="2400" b="1">
                  <a:solidFill>
                    <a:srgbClr val="001010"/>
                  </a:solidFill>
                  <a:latin typeface="宋体" pitchFamily="2" charset="-122"/>
                </a:rPr>
                <a:t>表面辐射热阻</a:t>
              </a:r>
            </a:p>
          </p:txBody>
        </p:sp>
        <p:sp>
          <p:nvSpPr>
            <p:cNvPr id="237572" name="Line 4"/>
            <p:cNvSpPr>
              <a:spLocks noChangeShapeType="1"/>
            </p:cNvSpPr>
            <p:nvPr/>
          </p:nvSpPr>
          <p:spPr bwMode="auto">
            <a:xfrm>
              <a:off x="4127" y="777"/>
              <a:ext cx="522" cy="0"/>
            </a:xfrm>
            <a:prstGeom prst="line">
              <a:avLst/>
            </a:prstGeom>
            <a:noFill/>
            <a:ln w="9525">
              <a:solidFill>
                <a:schemeClr val="tx1"/>
              </a:solidFill>
              <a:round/>
              <a:headEnd/>
              <a:tailEnd type="triangle" w="med" len="med"/>
            </a:ln>
            <a:effectLst/>
          </p:spPr>
          <p:txBody>
            <a:bodyPr/>
            <a:lstStyle/>
            <a:p>
              <a:endParaRPr lang="zh-CN" altLang="en-US"/>
            </a:p>
          </p:txBody>
        </p:sp>
        <p:sp>
          <p:nvSpPr>
            <p:cNvPr id="237573" name="Line 5"/>
            <p:cNvSpPr>
              <a:spLocks noChangeShapeType="1"/>
            </p:cNvSpPr>
            <p:nvPr/>
          </p:nvSpPr>
          <p:spPr bwMode="auto">
            <a:xfrm>
              <a:off x="3787" y="913"/>
              <a:ext cx="386" cy="0"/>
            </a:xfrm>
            <a:prstGeom prst="line">
              <a:avLst/>
            </a:prstGeom>
            <a:noFill/>
            <a:ln w="9525">
              <a:solidFill>
                <a:schemeClr val="tx1"/>
              </a:solidFill>
              <a:round/>
              <a:headEnd/>
              <a:tailEnd/>
            </a:ln>
            <a:effectLst/>
          </p:spPr>
          <p:txBody>
            <a:bodyPr/>
            <a:lstStyle/>
            <a:p>
              <a:endParaRPr lang="zh-CN" altLang="en-US"/>
            </a:p>
          </p:txBody>
        </p:sp>
        <p:sp>
          <p:nvSpPr>
            <p:cNvPr id="237574" name="Line 6"/>
            <p:cNvSpPr>
              <a:spLocks noChangeShapeType="1"/>
            </p:cNvSpPr>
            <p:nvPr/>
          </p:nvSpPr>
          <p:spPr bwMode="auto">
            <a:xfrm>
              <a:off x="4603" y="913"/>
              <a:ext cx="386" cy="0"/>
            </a:xfrm>
            <a:prstGeom prst="line">
              <a:avLst/>
            </a:prstGeom>
            <a:noFill/>
            <a:ln w="9525">
              <a:solidFill>
                <a:schemeClr val="tx1"/>
              </a:solidFill>
              <a:round/>
              <a:headEnd/>
              <a:tailEnd/>
            </a:ln>
            <a:effectLst/>
          </p:spPr>
          <p:txBody>
            <a:bodyPr/>
            <a:lstStyle/>
            <a:p>
              <a:endParaRPr lang="zh-CN" altLang="en-US"/>
            </a:p>
          </p:txBody>
        </p:sp>
        <p:sp>
          <p:nvSpPr>
            <p:cNvPr id="237575" name="Rectangle 7"/>
            <p:cNvSpPr>
              <a:spLocks noChangeArrowheads="1"/>
            </p:cNvSpPr>
            <p:nvPr/>
          </p:nvSpPr>
          <p:spPr bwMode="auto">
            <a:xfrm>
              <a:off x="4173" y="868"/>
              <a:ext cx="430" cy="6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7576" name="Oval 8"/>
            <p:cNvSpPr>
              <a:spLocks noChangeArrowheads="1"/>
            </p:cNvSpPr>
            <p:nvPr/>
          </p:nvSpPr>
          <p:spPr bwMode="auto">
            <a:xfrm>
              <a:off x="3719" y="868"/>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237577" name="Oval 9"/>
            <p:cNvSpPr>
              <a:spLocks noChangeArrowheads="1"/>
            </p:cNvSpPr>
            <p:nvPr/>
          </p:nvSpPr>
          <p:spPr bwMode="auto">
            <a:xfrm>
              <a:off x="5012" y="868"/>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graphicFrame>
          <p:nvGraphicFramePr>
            <p:cNvPr id="237578" name="Object 10"/>
            <p:cNvGraphicFramePr>
              <a:graphicFrameLocks noChangeAspect="1"/>
            </p:cNvGraphicFramePr>
            <p:nvPr/>
          </p:nvGraphicFramePr>
          <p:xfrm>
            <a:off x="3492" y="799"/>
            <a:ext cx="184" cy="208"/>
          </p:xfrm>
          <a:graphic>
            <a:graphicData uri="http://schemas.openxmlformats.org/presentationml/2006/ole">
              <p:oleObj spid="_x0000_s237578" name="公式" r:id="rId3" imgW="291960" imgH="330120" progId="Equation.3">
                <p:embed/>
              </p:oleObj>
            </a:graphicData>
          </a:graphic>
        </p:graphicFrame>
        <p:graphicFrame>
          <p:nvGraphicFramePr>
            <p:cNvPr id="237579" name="Object 11"/>
            <p:cNvGraphicFramePr>
              <a:graphicFrameLocks noChangeAspect="1"/>
            </p:cNvGraphicFramePr>
            <p:nvPr/>
          </p:nvGraphicFramePr>
          <p:xfrm>
            <a:off x="4323" y="590"/>
            <a:ext cx="152" cy="144"/>
          </p:xfrm>
          <a:graphic>
            <a:graphicData uri="http://schemas.openxmlformats.org/presentationml/2006/ole">
              <p:oleObj spid="_x0000_s237579" name="公式" r:id="rId4" imgW="241200" imgH="228600" progId="Equation.3">
                <p:embed/>
              </p:oleObj>
            </a:graphicData>
          </a:graphic>
        </p:graphicFrame>
        <p:graphicFrame>
          <p:nvGraphicFramePr>
            <p:cNvPr id="237580" name="Object 12"/>
            <p:cNvGraphicFramePr>
              <a:graphicFrameLocks noChangeAspect="1"/>
            </p:cNvGraphicFramePr>
            <p:nvPr/>
          </p:nvGraphicFramePr>
          <p:xfrm>
            <a:off x="4233" y="1009"/>
            <a:ext cx="320" cy="384"/>
          </p:xfrm>
          <a:graphic>
            <a:graphicData uri="http://schemas.openxmlformats.org/presentationml/2006/ole">
              <p:oleObj spid="_x0000_s237580" name="公式" r:id="rId5" imgW="507960" imgH="609480" progId="Equation.3">
                <p:embed/>
              </p:oleObj>
            </a:graphicData>
          </a:graphic>
        </p:graphicFrame>
        <p:graphicFrame>
          <p:nvGraphicFramePr>
            <p:cNvPr id="237581" name="Object 13"/>
            <p:cNvGraphicFramePr>
              <a:graphicFrameLocks noChangeAspect="1"/>
            </p:cNvGraphicFramePr>
            <p:nvPr/>
          </p:nvGraphicFramePr>
          <p:xfrm>
            <a:off x="5148" y="822"/>
            <a:ext cx="152" cy="200"/>
          </p:xfrm>
          <a:graphic>
            <a:graphicData uri="http://schemas.openxmlformats.org/presentationml/2006/ole">
              <p:oleObj spid="_x0000_s237581" name="公式" r:id="rId6" imgW="241200" imgH="317160" progId="Equation.3">
                <p:embed/>
              </p:oleObj>
            </a:graphicData>
          </a:graphic>
        </p:graphicFrame>
      </p:grpSp>
      <p:sp>
        <p:nvSpPr>
          <p:cNvPr id="237582" name="Text Box 14"/>
          <p:cNvSpPr txBox="1">
            <a:spLocks noChangeArrowheads="1"/>
          </p:cNvSpPr>
          <p:nvPr/>
        </p:nvSpPr>
        <p:spPr bwMode="auto">
          <a:xfrm>
            <a:off x="323850" y="692150"/>
            <a:ext cx="4464050" cy="2830513"/>
          </a:xfrm>
          <a:prstGeom prst="rect">
            <a:avLst/>
          </a:prstGeom>
          <a:noFill/>
          <a:ln w="9525">
            <a:noFill/>
            <a:miter lim="800000"/>
            <a:headEnd/>
            <a:tailEnd/>
          </a:ln>
          <a:effectLst/>
        </p:spPr>
        <p:txBody>
          <a:bodyPr>
            <a:spAutoFit/>
          </a:bodyPr>
          <a:lstStyle/>
          <a:p>
            <a:pPr eaLnBrk="1" hangingPunct="1">
              <a:lnSpc>
                <a:spcPct val="120000"/>
              </a:lnSpc>
            </a:pPr>
            <a:r>
              <a:rPr lang="zh-CN" altLang="en-US" sz="2400" b="1">
                <a:latin typeface="宋体" pitchFamily="2" charset="-122"/>
              </a:rPr>
              <a:t>表面辐射热阻见图</a:t>
            </a:r>
            <a:r>
              <a:rPr lang="en-US" altLang="zh-CN" sz="2400" b="1">
                <a:latin typeface="宋体" pitchFamily="2" charset="-122"/>
              </a:rPr>
              <a:t>6.5-9</a:t>
            </a:r>
            <a:r>
              <a:rPr lang="zh-CN" altLang="en-US" sz="2400" b="1">
                <a:latin typeface="宋体" pitchFamily="2" charset="-122"/>
              </a:rPr>
              <a:t>所示，可见，</a:t>
            </a:r>
            <a:r>
              <a:rPr lang="zh-CN" altLang="en-US" sz="2400" b="1">
                <a:solidFill>
                  <a:srgbClr val="FF3300"/>
                </a:solidFill>
                <a:latin typeface="宋体" pitchFamily="2" charset="-122"/>
              </a:rPr>
              <a:t>每一个表面都有一个表面辐射热阻。</a:t>
            </a:r>
          </a:p>
          <a:p>
            <a:pPr eaLnBrk="1" hangingPunct="1">
              <a:lnSpc>
                <a:spcPct val="120000"/>
              </a:lnSpc>
            </a:pPr>
            <a:r>
              <a:rPr lang="zh-CN" altLang="en-US" sz="2400" b="1">
                <a:latin typeface="宋体" pitchFamily="2" charset="-122"/>
              </a:rPr>
              <a:t>对于黑表面，</a:t>
            </a:r>
            <a:r>
              <a:rPr lang="zh-CN" altLang="en-US" sz="2400" b="1">
                <a:latin typeface="宋体" pitchFamily="2" charset="-122"/>
                <a:sym typeface="Symbol" pitchFamily="18" charset="2"/>
              </a:rPr>
              <a:t> ＝ </a:t>
            </a:r>
            <a:r>
              <a:rPr lang="en-US" altLang="zh-CN" sz="2400" b="1">
                <a:latin typeface="宋体" pitchFamily="2" charset="-122"/>
                <a:sym typeface="Symbol" pitchFamily="18" charset="2"/>
              </a:rPr>
              <a:t>1  Rr </a:t>
            </a:r>
            <a:r>
              <a:rPr lang="zh-CN" altLang="en-US" sz="2400" b="1">
                <a:latin typeface="宋体" pitchFamily="2" charset="-122"/>
                <a:sym typeface="Symbol" pitchFamily="18" charset="2"/>
              </a:rPr>
              <a:t>＝ </a:t>
            </a:r>
            <a:r>
              <a:rPr lang="en-US" altLang="zh-CN" sz="2400" b="1">
                <a:latin typeface="宋体" pitchFamily="2" charset="-122"/>
                <a:sym typeface="Symbol" pitchFamily="18" charset="2"/>
              </a:rPr>
              <a:t>0 </a:t>
            </a:r>
            <a:r>
              <a:rPr lang="zh-CN" altLang="en-US" sz="2400" b="1">
                <a:latin typeface="宋体" pitchFamily="2" charset="-122"/>
                <a:sym typeface="Symbol" pitchFamily="18" charset="2"/>
              </a:rPr>
              <a:t>即，</a:t>
            </a:r>
            <a:r>
              <a:rPr lang="zh-CN" altLang="en-US" sz="2400" b="1">
                <a:solidFill>
                  <a:srgbClr val="0000CC"/>
                </a:solidFill>
                <a:latin typeface="宋体" pitchFamily="2" charset="-122"/>
                <a:sym typeface="Symbol" pitchFamily="18" charset="2"/>
              </a:rPr>
              <a:t>黑体的表面热阻等于零。</a:t>
            </a:r>
          </a:p>
          <a:p>
            <a:pPr eaLnBrk="1" hangingPunct="1">
              <a:spcBef>
                <a:spcPct val="50000"/>
              </a:spcBef>
            </a:pPr>
            <a:endParaRPr lang="en-US" altLang="zh-CN" sz="2400">
              <a:latin typeface="宋体" pitchFamily="2" charset="-122"/>
            </a:endParaRPr>
          </a:p>
        </p:txBody>
      </p:sp>
      <p:grpSp>
        <p:nvGrpSpPr>
          <p:cNvPr id="237583" name="Group 15"/>
          <p:cNvGrpSpPr>
            <a:grpSpLocks/>
          </p:cNvGrpSpPr>
          <p:nvPr/>
        </p:nvGrpSpPr>
        <p:grpSpPr bwMode="auto">
          <a:xfrm>
            <a:off x="358775" y="3752850"/>
            <a:ext cx="8245475" cy="587375"/>
            <a:chOff x="317" y="1797"/>
            <a:chExt cx="4779" cy="370"/>
          </a:xfrm>
        </p:grpSpPr>
        <p:sp>
          <p:nvSpPr>
            <p:cNvPr id="237584" name="Rectangle 16"/>
            <p:cNvSpPr>
              <a:spLocks noChangeArrowheads="1"/>
            </p:cNvSpPr>
            <p:nvPr/>
          </p:nvSpPr>
          <p:spPr bwMode="auto">
            <a:xfrm>
              <a:off x="317" y="1819"/>
              <a:ext cx="1922" cy="288"/>
            </a:xfrm>
            <a:prstGeom prst="rect">
              <a:avLst/>
            </a:prstGeom>
            <a:noFill/>
            <a:ln w="9525">
              <a:noFill/>
              <a:miter lim="800000"/>
              <a:headEnd/>
              <a:tailEnd/>
            </a:ln>
            <a:effectLst/>
          </p:spPr>
          <p:txBody>
            <a:bodyPr wrap="none">
              <a:spAutoFit/>
            </a:bodyPr>
            <a:lstStyle/>
            <a:p>
              <a:pPr eaLnBrk="1" hangingPunct="1"/>
              <a:r>
                <a:rPr lang="zh-CN" altLang="en-US" sz="2400" b="1"/>
                <a:t>又根据上节中的公式</a:t>
              </a:r>
              <a:r>
                <a:rPr lang="en-US" altLang="zh-CN" sz="2400" b="1"/>
                <a:t>(d)</a:t>
              </a:r>
            </a:p>
          </p:txBody>
        </p:sp>
        <p:graphicFrame>
          <p:nvGraphicFramePr>
            <p:cNvPr id="237585" name="Object 17"/>
            <p:cNvGraphicFramePr>
              <a:graphicFrameLocks noChangeAspect="1"/>
            </p:cNvGraphicFramePr>
            <p:nvPr/>
          </p:nvGraphicFramePr>
          <p:xfrm>
            <a:off x="2245" y="1797"/>
            <a:ext cx="2851" cy="370"/>
          </p:xfrm>
          <a:graphic>
            <a:graphicData uri="http://schemas.openxmlformats.org/presentationml/2006/ole">
              <p:oleObj spid="_x0000_s237585" name="公式" r:id="rId7" imgW="1663560" imgH="215640" progId="Equation.3">
                <p:embed/>
              </p:oleObj>
            </a:graphicData>
          </a:graphic>
        </p:graphicFrame>
      </p:grpSp>
      <p:sp>
        <p:nvSpPr>
          <p:cNvPr id="237586" name="Text Box 18"/>
          <p:cNvSpPr txBox="1">
            <a:spLocks noChangeArrowheads="1"/>
          </p:cNvSpPr>
          <p:nvPr/>
        </p:nvSpPr>
        <p:spPr bwMode="auto">
          <a:xfrm>
            <a:off x="468313" y="4868863"/>
            <a:ext cx="30972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以及角系数相对性</a:t>
            </a:r>
            <a:r>
              <a:rPr lang="zh-CN" altLang="en-US" sz="2400" b="1">
                <a:solidFill>
                  <a:srgbClr val="FF3300"/>
                </a:solidFill>
              </a:rPr>
              <a:t>？</a:t>
            </a:r>
          </a:p>
        </p:txBody>
      </p:sp>
      <p:graphicFrame>
        <p:nvGraphicFramePr>
          <p:cNvPr id="237587" name="Object 19"/>
          <p:cNvGraphicFramePr>
            <a:graphicFrameLocks noChangeAspect="1"/>
          </p:cNvGraphicFramePr>
          <p:nvPr/>
        </p:nvGraphicFramePr>
        <p:xfrm>
          <a:off x="4140200" y="4833938"/>
          <a:ext cx="2382838" cy="587375"/>
        </p:xfrm>
        <a:graphic>
          <a:graphicData uri="http://schemas.openxmlformats.org/presentationml/2006/ole">
            <p:oleObj spid="_x0000_s237587" name="公式" r:id="rId8" imgW="876240" imgH="2156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37583"/>
                                        </p:tgtEl>
                                        <p:attrNameLst>
                                          <p:attrName>style.visibility</p:attrName>
                                        </p:attrNameLst>
                                      </p:cBhvr>
                                      <p:to>
                                        <p:strVal val="visible"/>
                                      </p:to>
                                    </p:set>
                                    <p:anim calcmode="lin" valueType="num">
                                      <p:cBhvr>
                                        <p:cTn id="7" dur="1000" fill="hold"/>
                                        <p:tgtEl>
                                          <p:spTgt spid="237583"/>
                                        </p:tgtEl>
                                        <p:attrNameLst>
                                          <p:attrName>ppt_w</p:attrName>
                                        </p:attrNameLst>
                                      </p:cBhvr>
                                      <p:tavLst>
                                        <p:tav tm="0">
                                          <p:val>
                                            <p:fltVal val="0"/>
                                          </p:val>
                                        </p:tav>
                                        <p:tav tm="100000">
                                          <p:val>
                                            <p:strVal val="#ppt_w"/>
                                          </p:val>
                                        </p:tav>
                                      </p:tavLst>
                                    </p:anim>
                                    <p:anim calcmode="lin" valueType="num">
                                      <p:cBhvr>
                                        <p:cTn id="8" dur="1000" fill="hold"/>
                                        <p:tgtEl>
                                          <p:spTgt spid="237583"/>
                                        </p:tgtEl>
                                        <p:attrNameLst>
                                          <p:attrName>ppt_h</p:attrName>
                                        </p:attrNameLst>
                                      </p:cBhvr>
                                      <p:tavLst>
                                        <p:tav tm="0">
                                          <p:val>
                                            <p:fltVal val="0"/>
                                          </p:val>
                                        </p:tav>
                                        <p:tav tm="100000">
                                          <p:val>
                                            <p:strVal val="#ppt_h"/>
                                          </p:val>
                                        </p:tav>
                                      </p:tavLst>
                                    </p:anim>
                                    <p:anim calcmode="lin" valueType="num">
                                      <p:cBhvr>
                                        <p:cTn id="9" dur="1000" fill="hold"/>
                                        <p:tgtEl>
                                          <p:spTgt spid="23758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375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237587"/>
                                        </p:tgtEl>
                                        <p:attrNameLst>
                                          <p:attrName>style.visibility</p:attrName>
                                        </p:attrNameLst>
                                      </p:cBhvr>
                                      <p:to>
                                        <p:strVal val="visible"/>
                                      </p:to>
                                    </p:set>
                                    <p:anim calcmode="lin" valueType="num">
                                      <p:cBhvr>
                                        <p:cTn id="15" dur="500" fill="hold"/>
                                        <p:tgtEl>
                                          <p:spTgt spid="237587"/>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237587"/>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237587"/>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2375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Text Box 6"/>
          <p:cNvSpPr txBox="1">
            <a:spLocks noChangeArrowheads="1"/>
          </p:cNvSpPr>
          <p:nvPr/>
        </p:nvSpPr>
        <p:spPr bwMode="auto">
          <a:xfrm>
            <a:off x="323850" y="1125538"/>
            <a:ext cx="4429125" cy="3159125"/>
          </a:xfrm>
          <a:prstGeom prst="rect">
            <a:avLst/>
          </a:prstGeom>
          <a:noFill/>
          <a:ln w="9525">
            <a:noFill/>
            <a:miter lim="800000"/>
            <a:headEnd/>
            <a:tailEnd/>
          </a:ln>
          <a:effectLst/>
        </p:spPr>
        <p:txBody>
          <a:bodyPr>
            <a:spAutoFit/>
          </a:bodyPr>
          <a:lstStyle/>
          <a:p>
            <a:pPr marL="342900" indent="-342900" eaLnBrk="1" hangingPunct="1">
              <a:lnSpc>
                <a:spcPct val="140000"/>
              </a:lnSpc>
              <a:buSzPct val="60000"/>
            </a:pPr>
            <a:r>
              <a:rPr lang="en-US" altLang="zh-CN" sz="2400" b="1">
                <a:solidFill>
                  <a:srgbClr val="FF3300"/>
                </a:solidFill>
                <a:latin typeface="宋体" pitchFamily="2" charset="-122"/>
              </a:rPr>
              <a:t>1.</a:t>
            </a:r>
            <a:r>
              <a:rPr lang="zh-CN" altLang="en-US" sz="2400" b="1">
                <a:solidFill>
                  <a:srgbClr val="FF3300"/>
                </a:solidFill>
                <a:latin typeface="宋体" pitchFamily="2" charset="-122"/>
              </a:rPr>
              <a:t>黑体概念</a:t>
            </a:r>
          </a:p>
          <a:p>
            <a:pPr marL="342900" indent="-342900" eaLnBrk="1" hangingPunct="1">
              <a:lnSpc>
                <a:spcPct val="140000"/>
              </a:lnSpc>
            </a:pPr>
            <a:r>
              <a:rPr lang="zh-CN" altLang="en-US" sz="2400" b="1">
                <a:solidFill>
                  <a:srgbClr val="0000CC"/>
                </a:solidFill>
              </a:rPr>
              <a:t>黑体：</a:t>
            </a:r>
            <a:r>
              <a:rPr lang="zh-CN" altLang="en-US" sz="2400" b="1"/>
              <a:t>是指能吸收投入到其面</a:t>
            </a:r>
          </a:p>
          <a:p>
            <a:pPr marL="342900" indent="-342900" eaLnBrk="1" hangingPunct="1">
              <a:lnSpc>
                <a:spcPct val="140000"/>
              </a:lnSpc>
            </a:pPr>
            <a:r>
              <a:rPr lang="zh-CN" altLang="en-US" sz="2400" b="1"/>
              <a:t>上的所有热辐射能的物体，是</a:t>
            </a:r>
          </a:p>
          <a:p>
            <a:pPr marL="342900" indent="-342900" eaLnBrk="1" hangingPunct="1">
              <a:lnSpc>
                <a:spcPct val="140000"/>
              </a:lnSpc>
            </a:pPr>
            <a:r>
              <a:rPr lang="zh-CN" altLang="en-US" sz="2400" b="1"/>
              <a:t>一种科学假想的物体，现实生</a:t>
            </a:r>
          </a:p>
          <a:p>
            <a:pPr marL="342900" indent="-342900" eaLnBrk="1" hangingPunct="1">
              <a:lnSpc>
                <a:spcPct val="140000"/>
              </a:lnSpc>
            </a:pPr>
            <a:r>
              <a:rPr lang="zh-CN" altLang="en-US" sz="2400" b="1"/>
              <a:t>活中是不存在的。但却可以人</a:t>
            </a:r>
          </a:p>
          <a:p>
            <a:pPr marL="342900" indent="-342900" eaLnBrk="1" hangingPunct="1">
              <a:lnSpc>
                <a:spcPct val="140000"/>
              </a:lnSpc>
            </a:pPr>
            <a:r>
              <a:rPr lang="zh-CN" altLang="en-US" sz="2400" b="1"/>
              <a:t>工制造出近似的人工黑体。</a:t>
            </a:r>
          </a:p>
        </p:txBody>
      </p:sp>
      <p:pic>
        <p:nvPicPr>
          <p:cNvPr id="115712" name="Picture 0" descr="图7-5"/>
          <p:cNvPicPr>
            <a:picLocks noChangeAspect="1" noChangeArrowheads="1"/>
          </p:cNvPicPr>
          <p:nvPr/>
        </p:nvPicPr>
        <p:blipFill>
          <a:blip r:embed="rId2">
            <a:clrChange>
              <a:clrFrom>
                <a:srgbClr val="F8F9FB"/>
              </a:clrFrom>
              <a:clrTo>
                <a:srgbClr val="F8F9FB">
                  <a:alpha val="0"/>
                </a:srgbClr>
              </a:clrTo>
            </a:clrChange>
          </a:blip>
          <a:srcRect/>
          <a:stretch>
            <a:fillRect/>
          </a:stretch>
        </p:blipFill>
        <p:spPr bwMode="auto">
          <a:xfrm>
            <a:off x="4895850" y="2133600"/>
            <a:ext cx="3852863" cy="3059113"/>
          </a:xfrm>
          <a:prstGeom prst="rect">
            <a:avLst/>
          </a:prstGeom>
          <a:noFill/>
        </p:spPr>
      </p:pic>
      <p:sp>
        <p:nvSpPr>
          <p:cNvPr id="11271" name="Text Box 7"/>
          <p:cNvSpPr txBox="1">
            <a:spLocks noChangeArrowheads="1"/>
          </p:cNvSpPr>
          <p:nvPr/>
        </p:nvSpPr>
        <p:spPr bwMode="auto">
          <a:xfrm>
            <a:off x="5256213" y="5445125"/>
            <a:ext cx="2592387"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50507"/>
                </a:solidFill>
                <a:latin typeface="宋体" pitchFamily="2" charset="-122"/>
              </a:rPr>
              <a:t>图</a:t>
            </a:r>
            <a:r>
              <a:rPr lang="en-US" altLang="zh-CN" sz="2400" b="1">
                <a:solidFill>
                  <a:srgbClr val="050507"/>
                </a:solidFill>
                <a:latin typeface="宋体" pitchFamily="2" charset="-122"/>
              </a:rPr>
              <a:t>6-5  </a:t>
            </a:r>
            <a:r>
              <a:rPr lang="zh-CN" altLang="en-US" sz="2400" b="1">
                <a:solidFill>
                  <a:srgbClr val="050507"/>
                </a:solidFill>
                <a:latin typeface="宋体" pitchFamily="2" charset="-122"/>
              </a:rPr>
              <a:t>黑体模型</a:t>
            </a:r>
          </a:p>
        </p:txBody>
      </p:sp>
      <p:sp>
        <p:nvSpPr>
          <p:cNvPr id="192512" name="Rectangle 1024"/>
          <p:cNvSpPr>
            <a:spLocks noChangeArrowheads="1"/>
          </p:cNvSpPr>
          <p:nvPr/>
        </p:nvSpPr>
        <p:spPr bwMode="auto">
          <a:xfrm>
            <a:off x="250825" y="692150"/>
            <a:ext cx="5570538" cy="579438"/>
          </a:xfrm>
          <a:prstGeom prst="rect">
            <a:avLst/>
          </a:prstGeom>
          <a:noFill/>
          <a:ln w="9525">
            <a:noFill/>
            <a:miter lim="800000"/>
            <a:headEnd/>
            <a:tailEnd/>
          </a:ln>
          <a:effectLst/>
        </p:spPr>
        <p:txBody>
          <a:bodyPr>
            <a:spAutoFit/>
          </a:bodyPr>
          <a:lstStyle/>
          <a:p>
            <a:pPr eaLnBrk="1" hangingPunct="1"/>
            <a:r>
              <a:rPr lang="en-US" altLang="zh-CN" sz="3200" b="1">
                <a:solidFill>
                  <a:srgbClr val="FF3300"/>
                </a:solidFill>
              </a:rPr>
              <a:t>§6-2  </a:t>
            </a:r>
            <a:r>
              <a:rPr lang="zh-CN" altLang="en-US" sz="3200" b="1">
                <a:solidFill>
                  <a:srgbClr val="FF3300"/>
                </a:solidFill>
              </a:rPr>
              <a:t>黑体辐射的基本定律</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358775" y="2420938"/>
            <a:ext cx="7850188" cy="16256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式中，          是空间热势差，        则是空间辐射热阻，如图</a:t>
            </a:r>
            <a:r>
              <a:rPr lang="en-US" altLang="zh-CN" sz="2400" b="1">
                <a:latin typeface="宋体" pitchFamily="2" charset="-122"/>
              </a:rPr>
              <a:t>6.5-10</a:t>
            </a:r>
            <a:r>
              <a:rPr lang="zh-CN" altLang="en-US" sz="2400" b="1">
                <a:latin typeface="宋体" pitchFamily="2" charset="-122"/>
              </a:rPr>
              <a:t>所示，可见，</a:t>
            </a:r>
            <a:r>
              <a:rPr lang="zh-CN" altLang="en-US" sz="2400" b="1">
                <a:solidFill>
                  <a:srgbClr val="FF3300"/>
                </a:solidFill>
                <a:latin typeface="宋体" pitchFamily="2" charset="-122"/>
              </a:rPr>
              <a:t>每一对表面就有一个空间辐射热阻。</a:t>
            </a:r>
          </a:p>
        </p:txBody>
      </p:sp>
      <p:grpSp>
        <p:nvGrpSpPr>
          <p:cNvPr id="238595" name="Group 3"/>
          <p:cNvGrpSpPr>
            <a:grpSpLocks/>
          </p:cNvGrpSpPr>
          <p:nvPr/>
        </p:nvGrpSpPr>
        <p:grpSpPr bwMode="auto">
          <a:xfrm>
            <a:off x="1187450" y="657225"/>
            <a:ext cx="6048375" cy="1441450"/>
            <a:chOff x="431" y="2500"/>
            <a:chExt cx="2993" cy="746"/>
          </a:xfrm>
        </p:grpSpPr>
        <p:graphicFrame>
          <p:nvGraphicFramePr>
            <p:cNvPr id="238596" name="Object 4"/>
            <p:cNvGraphicFramePr>
              <a:graphicFrameLocks noChangeAspect="1"/>
            </p:cNvGraphicFramePr>
            <p:nvPr/>
          </p:nvGraphicFramePr>
          <p:xfrm>
            <a:off x="975" y="2500"/>
            <a:ext cx="2449" cy="746"/>
          </p:xfrm>
          <a:graphic>
            <a:graphicData uri="http://schemas.openxmlformats.org/presentationml/2006/ole">
              <p:oleObj spid="_x0000_s238596" name="公式" r:id="rId3" imgW="1790640" imgH="545760" progId="Equation.3">
                <p:embed/>
              </p:oleObj>
            </a:graphicData>
          </a:graphic>
        </p:graphicFrame>
        <p:sp>
          <p:nvSpPr>
            <p:cNvPr id="238597" name="Text Box 5"/>
            <p:cNvSpPr txBox="1">
              <a:spLocks noChangeArrowheads="1"/>
            </p:cNvSpPr>
            <p:nvPr/>
          </p:nvSpPr>
          <p:spPr bwMode="auto">
            <a:xfrm>
              <a:off x="431" y="2545"/>
              <a:ext cx="635" cy="324"/>
            </a:xfrm>
            <a:prstGeom prst="rect">
              <a:avLst/>
            </a:prstGeom>
            <a:noFill/>
            <a:ln w="9525">
              <a:noFill/>
              <a:miter lim="800000"/>
              <a:headEnd/>
              <a:tailEnd/>
            </a:ln>
            <a:effectLst/>
          </p:spPr>
          <p:txBody>
            <a:bodyPr>
              <a:spAutoFit/>
            </a:bodyPr>
            <a:lstStyle/>
            <a:p>
              <a:pPr eaLnBrk="1" hangingPunct="1">
                <a:spcBef>
                  <a:spcPct val="50000"/>
                </a:spcBef>
              </a:pPr>
              <a:r>
                <a:rPr lang="en-US" altLang="zh-CN" sz="3500" b="1">
                  <a:solidFill>
                    <a:srgbClr val="0000CC"/>
                  </a:solidFill>
                  <a:sym typeface="Symbol" pitchFamily="18" charset="2"/>
                </a:rPr>
                <a:t></a:t>
              </a:r>
            </a:p>
          </p:txBody>
        </p:sp>
      </p:grpSp>
      <p:graphicFrame>
        <p:nvGraphicFramePr>
          <p:cNvPr id="238598" name="Object 6"/>
          <p:cNvGraphicFramePr>
            <a:graphicFrameLocks noChangeAspect="1"/>
          </p:cNvGraphicFramePr>
          <p:nvPr>
            <p:ph sz="quarter" idx="2"/>
          </p:nvPr>
        </p:nvGraphicFramePr>
        <p:xfrm>
          <a:off x="1938338" y="2435225"/>
          <a:ext cx="974725" cy="407988"/>
        </p:xfrm>
        <a:graphic>
          <a:graphicData uri="http://schemas.openxmlformats.org/presentationml/2006/ole">
            <p:oleObj spid="_x0000_s238598" name="公式" r:id="rId4" imgW="711000" imgH="317160" progId="Equation.3">
              <p:embed/>
            </p:oleObj>
          </a:graphicData>
        </a:graphic>
      </p:graphicFrame>
      <p:graphicFrame>
        <p:nvGraphicFramePr>
          <p:cNvPr id="238599" name="Object 7"/>
          <p:cNvGraphicFramePr>
            <a:graphicFrameLocks noChangeAspect="1"/>
          </p:cNvGraphicFramePr>
          <p:nvPr>
            <p:ph sz="quarter" idx="3"/>
          </p:nvPr>
        </p:nvGraphicFramePr>
        <p:xfrm>
          <a:off x="4889500" y="2184400"/>
          <a:ext cx="1169988" cy="722313"/>
        </p:xfrm>
        <a:graphic>
          <a:graphicData uri="http://schemas.openxmlformats.org/presentationml/2006/ole">
            <p:oleObj spid="_x0000_s238599" name="公式" r:id="rId5" imgW="698400" imgH="698400" progId="Equation.3">
              <p:embed/>
            </p:oleObj>
          </a:graphicData>
        </a:graphic>
      </p:graphicFrame>
      <p:grpSp>
        <p:nvGrpSpPr>
          <p:cNvPr id="238600" name="Group 8"/>
          <p:cNvGrpSpPr>
            <a:grpSpLocks/>
          </p:cNvGrpSpPr>
          <p:nvPr/>
        </p:nvGrpSpPr>
        <p:grpSpPr bwMode="auto">
          <a:xfrm>
            <a:off x="2771775" y="3752850"/>
            <a:ext cx="4068763" cy="2482850"/>
            <a:chOff x="3479" y="2115"/>
            <a:chExt cx="1829" cy="1070"/>
          </a:xfrm>
        </p:grpSpPr>
        <p:sp>
          <p:nvSpPr>
            <p:cNvPr id="238601" name="Text Box 9"/>
            <p:cNvSpPr txBox="1">
              <a:spLocks noChangeArrowheads="1"/>
            </p:cNvSpPr>
            <p:nvPr/>
          </p:nvSpPr>
          <p:spPr bwMode="auto">
            <a:xfrm>
              <a:off x="3670" y="2988"/>
              <a:ext cx="1590" cy="197"/>
            </a:xfrm>
            <a:prstGeom prst="rect">
              <a:avLst/>
            </a:prstGeom>
            <a:noFill/>
            <a:ln w="9525">
              <a:noFill/>
              <a:miter lim="800000"/>
              <a:headEnd/>
              <a:tailEnd/>
            </a:ln>
            <a:effectLst/>
          </p:spPr>
          <p:txBody>
            <a:bodyPr wrap="none">
              <a:spAutoFit/>
            </a:bodyPr>
            <a:lstStyle/>
            <a:p>
              <a:pPr eaLnBrk="1" hangingPunct="1"/>
              <a:r>
                <a:rPr lang="zh-CN" altLang="en-US" sz="2400" b="1">
                  <a:solidFill>
                    <a:srgbClr val="001010"/>
                  </a:solidFill>
                  <a:latin typeface="宋体" pitchFamily="2" charset="-122"/>
                </a:rPr>
                <a:t>图</a:t>
              </a:r>
              <a:r>
                <a:rPr lang="en-US" altLang="zh-CN" sz="2400" b="1">
                  <a:solidFill>
                    <a:srgbClr val="001010"/>
                  </a:solidFill>
                  <a:latin typeface="宋体" pitchFamily="2" charset="-122"/>
                </a:rPr>
                <a:t>6.5-10  </a:t>
              </a:r>
              <a:r>
                <a:rPr lang="zh-CN" altLang="en-US" sz="2400" b="1">
                  <a:solidFill>
                    <a:srgbClr val="001010"/>
                  </a:solidFill>
                  <a:latin typeface="宋体" pitchFamily="2" charset="-122"/>
                </a:rPr>
                <a:t>空间辐射热阻</a:t>
              </a:r>
            </a:p>
          </p:txBody>
        </p:sp>
        <p:sp>
          <p:nvSpPr>
            <p:cNvPr id="238602" name="Line 10"/>
            <p:cNvSpPr>
              <a:spLocks noChangeShapeType="1"/>
            </p:cNvSpPr>
            <p:nvPr/>
          </p:nvSpPr>
          <p:spPr bwMode="auto">
            <a:xfrm>
              <a:off x="4123" y="2302"/>
              <a:ext cx="522" cy="0"/>
            </a:xfrm>
            <a:prstGeom prst="line">
              <a:avLst/>
            </a:prstGeom>
            <a:noFill/>
            <a:ln w="9525">
              <a:solidFill>
                <a:schemeClr val="tx1"/>
              </a:solidFill>
              <a:round/>
              <a:headEnd/>
              <a:tailEnd type="triangle" w="med" len="med"/>
            </a:ln>
            <a:effectLst/>
          </p:spPr>
          <p:txBody>
            <a:bodyPr/>
            <a:lstStyle/>
            <a:p>
              <a:endParaRPr lang="zh-CN" altLang="en-US"/>
            </a:p>
          </p:txBody>
        </p:sp>
        <p:sp>
          <p:nvSpPr>
            <p:cNvPr id="238603" name="Line 11"/>
            <p:cNvSpPr>
              <a:spLocks noChangeShapeType="1"/>
            </p:cNvSpPr>
            <p:nvPr/>
          </p:nvSpPr>
          <p:spPr bwMode="auto">
            <a:xfrm>
              <a:off x="3783" y="2438"/>
              <a:ext cx="386" cy="0"/>
            </a:xfrm>
            <a:prstGeom prst="line">
              <a:avLst/>
            </a:prstGeom>
            <a:noFill/>
            <a:ln w="9525">
              <a:solidFill>
                <a:schemeClr val="tx1"/>
              </a:solidFill>
              <a:round/>
              <a:headEnd/>
              <a:tailEnd/>
            </a:ln>
            <a:effectLst/>
          </p:spPr>
          <p:txBody>
            <a:bodyPr/>
            <a:lstStyle/>
            <a:p>
              <a:endParaRPr lang="zh-CN" altLang="en-US"/>
            </a:p>
          </p:txBody>
        </p:sp>
        <p:sp>
          <p:nvSpPr>
            <p:cNvPr id="238604" name="Line 12"/>
            <p:cNvSpPr>
              <a:spLocks noChangeShapeType="1"/>
            </p:cNvSpPr>
            <p:nvPr/>
          </p:nvSpPr>
          <p:spPr bwMode="auto">
            <a:xfrm>
              <a:off x="4599" y="2438"/>
              <a:ext cx="386" cy="0"/>
            </a:xfrm>
            <a:prstGeom prst="line">
              <a:avLst/>
            </a:prstGeom>
            <a:noFill/>
            <a:ln w="9525">
              <a:solidFill>
                <a:schemeClr val="tx1"/>
              </a:solidFill>
              <a:round/>
              <a:headEnd/>
              <a:tailEnd/>
            </a:ln>
            <a:effectLst/>
          </p:spPr>
          <p:txBody>
            <a:bodyPr/>
            <a:lstStyle/>
            <a:p>
              <a:endParaRPr lang="zh-CN" altLang="en-US"/>
            </a:p>
          </p:txBody>
        </p:sp>
        <p:sp>
          <p:nvSpPr>
            <p:cNvPr id="238605" name="Rectangle 13"/>
            <p:cNvSpPr>
              <a:spLocks noChangeArrowheads="1"/>
            </p:cNvSpPr>
            <p:nvPr/>
          </p:nvSpPr>
          <p:spPr bwMode="auto">
            <a:xfrm>
              <a:off x="4169" y="2393"/>
              <a:ext cx="430" cy="6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8606" name="Oval 14"/>
            <p:cNvSpPr>
              <a:spLocks noChangeArrowheads="1"/>
            </p:cNvSpPr>
            <p:nvPr/>
          </p:nvSpPr>
          <p:spPr bwMode="auto">
            <a:xfrm>
              <a:off x="3715" y="2393"/>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238607" name="Oval 15"/>
            <p:cNvSpPr>
              <a:spLocks noChangeArrowheads="1"/>
            </p:cNvSpPr>
            <p:nvPr/>
          </p:nvSpPr>
          <p:spPr bwMode="auto">
            <a:xfrm>
              <a:off x="5008" y="2393"/>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graphicFrame>
          <p:nvGraphicFramePr>
            <p:cNvPr id="238608" name="Object 16"/>
            <p:cNvGraphicFramePr>
              <a:graphicFrameLocks noChangeAspect="1"/>
            </p:cNvGraphicFramePr>
            <p:nvPr/>
          </p:nvGraphicFramePr>
          <p:xfrm>
            <a:off x="3479" y="2349"/>
            <a:ext cx="152" cy="200"/>
          </p:xfrm>
          <a:graphic>
            <a:graphicData uri="http://schemas.openxmlformats.org/presentationml/2006/ole">
              <p:oleObj spid="_x0000_s238608" name="公式" r:id="rId6" imgW="241200" imgH="317160" progId="Equation.3">
                <p:embed/>
              </p:oleObj>
            </a:graphicData>
          </a:graphic>
        </p:graphicFrame>
        <p:graphicFrame>
          <p:nvGraphicFramePr>
            <p:cNvPr id="238609" name="Object 17"/>
            <p:cNvGraphicFramePr>
              <a:graphicFrameLocks noChangeAspect="1"/>
            </p:cNvGraphicFramePr>
            <p:nvPr/>
          </p:nvGraphicFramePr>
          <p:xfrm>
            <a:off x="4319" y="2115"/>
            <a:ext cx="152" cy="144"/>
          </p:xfrm>
          <a:graphic>
            <a:graphicData uri="http://schemas.openxmlformats.org/presentationml/2006/ole">
              <p:oleObj spid="_x0000_s238609" name="公式" r:id="rId7" imgW="241200" imgH="228600" progId="Equation.3">
                <p:embed/>
              </p:oleObj>
            </a:graphicData>
          </a:graphic>
        </p:graphicFrame>
        <p:graphicFrame>
          <p:nvGraphicFramePr>
            <p:cNvPr id="238610" name="Object 18"/>
            <p:cNvGraphicFramePr>
              <a:graphicFrameLocks noChangeAspect="1"/>
            </p:cNvGraphicFramePr>
            <p:nvPr/>
          </p:nvGraphicFramePr>
          <p:xfrm>
            <a:off x="4169" y="2506"/>
            <a:ext cx="440" cy="440"/>
          </p:xfrm>
          <a:graphic>
            <a:graphicData uri="http://schemas.openxmlformats.org/presentationml/2006/ole">
              <p:oleObj spid="_x0000_s238610" name="公式" r:id="rId8" imgW="698400" imgH="698400" progId="Equation.3">
                <p:embed/>
              </p:oleObj>
            </a:graphicData>
          </a:graphic>
        </p:graphicFrame>
        <p:graphicFrame>
          <p:nvGraphicFramePr>
            <p:cNvPr id="238611" name="Object 19"/>
            <p:cNvGraphicFramePr>
              <a:graphicFrameLocks noChangeAspect="1"/>
            </p:cNvGraphicFramePr>
            <p:nvPr/>
          </p:nvGraphicFramePr>
          <p:xfrm>
            <a:off x="5140" y="2341"/>
            <a:ext cx="168" cy="200"/>
          </p:xfrm>
          <a:graphic>
            <a:graphicData uri="http://schemas.openxmlformats.org/presentationml/2006/ole">
              <p:oleObj spid="_x0000_s238611" name="公式" r:id="rId9" imgW="266400" imgH="31716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dissolve">
                                      <p:cBhvr>
                                        <p:cTn id="7" dur="500"/>
                                        <p:tgtEl>
                                          <p:spTgt spid="238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323850" y="512763"/>
            <a:ext cx="4608513" cy="4108450"/>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en-US" altLang="zh-CN" sz="2400" b="1">
                <a:solidFill>
                  <a:schemeClr val="hlink"/>
                </a:solidFill>
                <a:latin typeface="宋体" pitchFamily="2" charset="-122"/>
              </a:rPr>
              <a:t>(2)  </a:t>
            </a:r>
            <a:r>
              <a:rPr lang="zh-CN" altLang="en-US" sz="2400" b="1">
                <a:solidFill>
                  <a:schemeClr val="hlink"/>
                </a:solidFill>
                <a:latin typeface="宋体" pitchFamily="2" charset="-122"/>
              </a:rPr>
              <a:t>网络法的应用举例</a:t>
            </a:r>
          </a:p>
          <a:p>
            <a:pPr algn="just" eaLnBrk="1" hangingPunct="1">
              <a:lnSpc>
                <a:spcPct val="120000"/>
              </a:lnSpc>
              <a:spcBef>
                <a:spcPct val="20000"/>
              </a:spcBef>
            </a:pPr>
            <a:r>
              <a:rPr lang="zh-CN" altLang="en-US" sz="2400" b="1">
                <a:latin typeface="宋体" pitchFamily="2" charset="-122"/>
              </a:rPr>
              <a:t>      首先来看前面讲过的两漫灰表面组成的封闭系统，参见</a:t>
            </a:r>
            <a:r>
              <a:rPr lang="zh-CN" altLang="en-US" sz="2400" b="1">
                <a:latin typeface="宋体" pitchFamily="2" charset="-122"/>
                <a:hlinkClick r:id="rId3" action="ppaction://hlinksldjump"/>
              </a:rPr>
              <a:t>图</a:t>
            </a:r>
            <a:r>
              <a:rPr lang="en-US" altLang="zh-CN" sz="2400" b="1">
                <a:latin typeface="宋体" pitchFamily="2" charset="-122"/>
                <a:hlinkClick r:id="rId3" action="ppaction://hlinksldjump"/>
              </a:rPr>
              <a:t>6.5-6.5</a:t>
            </a:r>
            <a:r>
              <a:rPr lang="zh-CN" altLang="en-US" sz="2400" b="1">
                <a:latin typeface="宋体" pitchFamily="2" charset="-122"/>
              </a:rPr>
              <a:t>，其等效网络图见</a:t>
            </a:r>
            <a:r>
              <a:rPr lang="en-US" altLang="zh-CN" sz="2400" b="1">
                <a:latin typeface="宋体" pitchFamily="2" charset="-122"/>
              </a:rPr>
              <a:t>6.5-11</a:t>
            </a:r>
            <a:r>
              <a:rPr lang="zh-CN" altLang="en-US" sz="2400" b="1">
                <a:latin typeface="宋体" pitchFamily="2" charset="-122"/>
              </a:rPr>
              <a:t>所示，根据电路中的</a:t>
            </a:r>
            <a:r>
              <a:rPr lang="zh-CN" altLang="en-US" sz="2400" b="1">
                <a:solidFill>
                  <a:schemeClr val="hlink"/>
                </a:solidFill>
                <a:latin typeface="宋体" pitchFamily="2" charset="-122"/>
              </a:rPr>
              <a:t>基尔霍夫定律</a:t>
            </a:r>
            <a:r>
              <a:rPr lang="en-US" altLang="zh-CN" sz="2400" b="1">
                <a:latin typeface="宋体" pitchFamily="2" charset="-122"/>
              </a:rPr>
              <a:t>——</a:t>
            </a:r>
            <a:r>
              <a:rPr lang="zh-CN" altLang="en-US" sz="2400" b="1">
                <a:latin typeface="宋体" pitchFamily="2" charset="-122"/>
              </a:rPr>
              <a:t>流入节电的电流总和等于零，列出个个节点的热流方程，组成有效辐射的联立方程组，见左式</a:t>
            </a:r>
          </a:p>
        </p:txBody>
      </p:sp>
      <p:grpSp>
        <p:nvGrpSpPr>
          <p:cNvPr id="239619" name="Group 3"/>
          <p:cNvGrpSpPr>
            <a:grpSpLocks/>
          </p:cNvGrpSpPr>
          <p:nvPr/>
        </p:nvGrpSpPr>
        <p:grpSpPr bwMode="auto">
          <a:xfrm>
            <a:off x="1727200" y="4292600"/>
            <a:ext cx="7510463" cy="2084388"/>
            <a:chOff x="687" y="2415"/>
            <a:chExt cx="4731" cy="1313"/>
          </a:xfrm>
        </p:grpSpPr>
        <p:sp>
          <p:nvSpPr>
            <p:cNvPr id="239620" name="Text Box 4"/>
            <p:cNvSpPr txBox="1">
              <a:spLocks noChangeArrowheads="1"/>
            </p:cNvSpPr>
            <p:nvPr/>
          </p:nvSpPr>
          <p:spPr bwMode="auto">
            <a:xfrm>
              <a:off x="1270" y="3440"/>
              <a:ext cx="4148" cy="288"/>
            </a:xfrm>
            <a:prstGeom prst="rect">
              <a:avLst/>
            </a:prstGeom>
            <a:noFill/>
            <a:ln w="9525">
              <a:noFill/>
              <a:miter lim="800000"/>
              <a:headEnd/>
              <a:tailEnd/>
            </a:ln>
            <a:effectLst/>
          </p:spPr>
          <p:txBody>
            <a:bodyPr wrap="none">
              <a:spAutoFit/>
            </a:bodyPr>
            <a:lstStyle/>
            <a:p>
              <a:pPr eaLnBrk="1" hangingPunct="1"/>
              <a:r>
                <a:rPr lang="zh-CN" altLang="en-US" sz="2400" b="1">
                  <a:solidFill>
                    <a:srgbClr val="001010"/>
                  </a:solidFill>
                  <a:latin typeface="宋体" pitchFamily="2" charset="-122"/>
                </a:rPr>
                <a:t>图</a:t>
              </a:r>
              <a:r>
                <a:rPr lang="en-US" altLang="zh-CN" sz="2400" b="1">
                  <a:solidFill>
                    <a:srgbClr val="001010"/>
                  </a:solidFill>
                  <a:latin typeface="宋体" pitchFamily="2" charset="-122"/>
                </a:rPr>
                <a:t>6.5-11  </a:t>
              </a:r>
              <a:r>
                <a:rPr lang="zh-CN" altLang="en-US" sz="2400" b="1">
                  <a:solidFill>
                    <a:srgbClr val="001010"/>
                  </a:solidFill>
                  <a:latin typeface="宋体" pitchFamily="2" charset="-122"/>
                </a:rPr>
                <a:t>两表面封闭系统辐射换热等效网络图</a:t>
              </a:r>
            </a:p>
          </p:txBody>
        </p:sp>
        <p:sp>
          <p:nvSpPr>
            <p:cNvPr id="239621" name="Line 5"/>
            <p:cNvSpPr>
              <a:spLocks noChangeShapeType="1"/>
            </p:cNvSpPr>
            <p:nvPr/>
          </p:nvSpPr>
          <p:spPr bwMode="auto">
            <a:xfrm>
              <a:off x="2426" y="2642"/>
              <a:ext cx="522" cy="0"/>
            </a:xfrm>
            <a:prstGeom prst="line">
              <a:avLst/>
            </a:prstGeom>
            <a:noFill/>
            <a:ln w="9525">
              <a:solidFill>
                <a:schemeClr val="tx1"/>
              </a:solidFill>
              <a:round/>
              <a:headEnd/>
              <a:tailEnd type="triangle" w="med" len="med"/>
            </a:ln>
            <a:effectLst/>
          </p:spPr>
          <p:txBody>
            <a:bodyPr/>
            <a:lstStyle/>
            <a:p>
              <a:endParaRPr lang="zh-CN" altLang="en-US"/>
            </a:p>
          </p:txBody>
        </p:sp>
        <p:grpSp>
          <p:nvGrpSpPr>
            <p:cNvPr id="239622" name="Group 6"/>
            <p:cNvGrpSpPr>
              <a:grpSpLocks/>
            </p:cNvGrpSpPr>
            <p:nvPr/>
          </p:nvGrpSpPr>
          <p:grpSpPr bwMode="auto">
            <a:xfrm>
              <a:off x="2018" y="2733"/>
              <a:ext cx="1270" cy="68"/>
              <a:chOff x="2018" y="2733"/>
              <a:chExt cx="1270" cy="68"/>
            </a:xfrm>
          </p:grpSpPr>
          <p:sp>
            <p:nvSpPr>
              <p:cNvPr id="239623" name="Line 7"/>
              <p:cNvSpPr>
                <a:spLocks noChangeShapeType="1"/>
              </p:cNvSpPr>
              <p:nvPr/>
            </p:nvSpPr>
            <p:spPr bwMode="auto">
              <a:xfrm>
                <a:off x="2086" y="2778"/>
                <a:ext cx="386" cy="0"/>
              </a:xfrm>
              <a:prstGeom prst="line">
                <a:avLst/>
              </a:prstGeom>
              <a:noFill/>
              <a:ln w="9525">
                <a:solidFill>
                  <a:schemeClr val="tx1"/>
                </a:solidFill>
                <a:round/>
                <a:headEnd/>
                <a:tailEnd/>
              </a:ln>
              <a:effectLst/>
            </p:spPr>
            <p:txBody>
              <a:bodyPr/>
              <a:lstStyle/>
              <a:p>
                <a:endParaRPr lang="zh-CN" altLang="en-US"/>
              </a:p>
            </p:txBody>
          </p:sp>
          <p:sp>
            <p:nvSpPr>
              <p:cNvPr id="239624" name="Oval 8"/>
              <p:cNvSpPr>
                <a:spLocks noChangeArrowheads="1"/>
              </p:cNvSpPr>
              <p:nvPr/>
            </p:nvSpPr>
            <p:spPr bwMode="auto">
              <a:xfrm>
                <a:off x="2018" y="2733"/>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239625" name="Line 9"/>
              <p:cNvSpPr>
                <a:spLocks noChangeShapeType="1"/>
              </p:cNvSpPr>
              <p:nvPr/>
            </p:nvSpPr>
            <p:spPr bwMode="auto">
              <a:xfrm>
                <a:off x="2902" y="2778"/>
                <a:ext cx="386" cy="0"/>
              </a:xfrm>
              <a:prstGeom prst="line">
                <a:avLst/>
              </a:prstGeom>
              <a:noFill/>
              <a:ln w="9525">
                <a:solidFill>
                  <a:schemeClr val="tx1"/>
                </a:solidFill>
                <a:round/>
                <a:headEnd/>
                <a:tailEnd/>
              </a:ln>
              <a:effectLst/>
            </p:spPr>
            <p:txBody>
              <a:bodyPr/>
              <a:lstStyle/>
              <a:p>
                <a:endParaRPr lang="zh-CN" altLang="en-US"/>
              </a:p>
            </p:txBody>
          </p:sp>
          <p:sp>
            <p:nvSpPr>
              <p:cNvPr id="239626" name="Rectangle 10"/>
              <p:cNvSpPr>
                <a:spLocks noChangeArrowheads="1"/>
              </p:cNvSpPr>
              <p:nvPr/>
            </p:nvSpPr>
            <p:spPr bwMode="auto">
              <a:xfrm>
                <a:off x="2472" y="2733"/>
                <a:ext cx="430" cy="6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sp>
          <p:nvSpPr>
            <p:cNvPr id="239627" name="Oval 11"/>
            <p:cNvSpPr>
              <a:spLocks noChangeArrowheads="1"/>
            </p:cNvSpPr>
            <p:nvPr/>
          </p:nvSpPr>
          <p:spPr bwMode="auto">
            <a:xfrm>
              <a:off x="3288" y="2750"/>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graphicFrame>
          <p:nvGraphicFramePr>
            <p:cNvPr id="239628" name="Object 12"/>
            <p:cNvGraphicFramePr>
              <a:graphicFrameLocks noChangeAspect="1"/>
            </p:cNvGraphicFramePr>
            <p:nvPr/>
          </p:nvGraphicFramePr>
          <p:xfrm>
            <a:off x="687" y="2500"/>
            <a:ext cx="216" cy="208"/>
          </p:xfrm>
          <a:graphic>
            <a:graphicData uri="http://schemas.openxmlformats.org/presentationml/2006/ole">
              <p:oleObj spid="_x0000_s239628" name="公式" r:id="rId4" imgW="342720" imgH="330120" progId="Equation.3">
                <p:embed/>
              </p:oleObj>
            </a:graphicData>
          </a:graphic>
        </p:graphicFrame>
        <p:graphicFrame>
          <p:nvGraphicFramePr>
            <p:cNvPr id="239629" name="Object 13"/>
            <p:cNvGraphicFramePr>
              <a:graphicFrameLocks noChangeAspect="1"/>
            </p:cNvGraphicFramePr>
            <p:nvPr/>
          </p:nvGraphicFramePr>
          <p:xfrm>
            <a:off x="2562" y="2415"/>
            <a:ext cx="272" cy="224"/>
          </p:xfrm>
          <a:graphic>
            <a:graphicData uri="http://schemas.openxmlformats.org/presentationml/2006/ole">
              <p:oleObj spid="_x0000_s239629" name="公式" r:id="rId5" imgW="431640" imgH="355320" progId="Equation.3">
                <p:embed/>
              </p:oleObj>
            </a:graphicData>
          </a:graphic>
        </p:graphicFrame>
        <p:graphicFrame>
          <p:nvGraphicFramePr>
            <p:cNvPr id="239630" name="Object 14"/>
            <p:cNvGraphicFramePr>
              <a:graphicFrameLocks noChangeAspect="1"/>
            </p:cNvGraphicFramePr>
            <p:nvPr/>
          </p:nvGraphicFramePr>
          <p:xfrm>
            <a:off x="1227" y="2866"/>
            <a:ext cx="360" cy="424"/>
          </p:xfrm>
          <a:graphic>
            <a:graphicData uri="http://schemas.openxmlformats.org/presentationml/2006/ole">
              <p:oleObj spid="_x0000_s239630" name="公式" r:id="rId6" imgW="571320" imgH="672840" progId="Equation.3">
                <p:embed/>
              </p:oleObj>
            </a:graphicData>
          </a:graphic>
        </p:graphicFrame>
        <p:graphicFrame>
          <p:nvGraphicFramePr>
            <p:cNvPr id="239631" name="Object 15"/>
            <p:cNvGraphicFramePr>
              <a:graphicFrameLocks noChangeAspect="1"/>
            </p:cNvGraphicFramePr>
            <p:nvPr/>
          </p:nvGraphicFramePr>
          <p:xfrm>
            <a:off x="3235" y="2523"/>
            <a:ext cx="168" cy="200"/>
          </p:xfrm>
          <a:graphic>
            <a:graphicData uri="http://schemas.openxmlformats.org/presentationml/2006/ole">
              <p:oleObj spid="_x0000_s239631" name="公式" r:id="rId7" imgW="266400" imgH="317160" progId="Equation.3">
                <p:embed/>
              </p:oleObj>
            </a:graphicData>
          </a:graphic>
        </p:graphicFrame>
        <p:grpSp>
          <p:nvGrpSpPr>
            <p:cNvPr id="239632" name="Group 16"/>
            <p:cNvGrpSpPr>
              <a:grpSpLocks/>
            </p:cNvGrpSpPr>
            <p:nvPr/>
          </p:nvGrpSpPr>
          <p:grpSpPr bwMode="auto">
            <a:xfrm>
              <a:off x="3765" y="2750"/>
              <a:ext cx="884" cy="85"/>
              <a:chOff x="2472" y="2733"/>
              <a:chExt cx="884" cy="85"/>
            </a:xfrm>
          </p:grpSpPr>
          <p:sp>
            <p:nvSpPr>
              <p:cNvPr id="239633" name="Line 17"/>
              <p:cNvSpPr>
                <a:spLocks noChangeShapeType="1"/>
              </p:cNvSpPr>
              <p:nvPr/>
            </p:nvSpPr>
            <p:spPr bwMode="auto">
              <a:xfrm>
                <a:off x="2902" y="2778"/>
                <a:ext cx="386" cy="0"/>
              </a:xfrm>
              <a:prstGeom prst="line">
                <a:avLst/>
              </a:prstGeom>
              <a:noFill/>
              <a:ln w="9525">
                <a:solidFill>
                  <a:schemeClr val="tx1"/>
                </a:solidFill>
                <a:round/>
                <a:headEnd/>
                <a:tailEnd/>
              </a:ln>
              <a:effectLst/>
            </p:spPr>
            <p:txBody>
              <a:bodyPr/>
              <a:lstStyle/>
              <a:p>
                <a:endParaRPr lang="zh-CN" altLang="en-US"/>
              </a:p>
            </p:txBody>
          </p:sp>
          <p:sp>
            <p:nvSpPr>
              <p:cNvPr id="239634" name="Rectangle 18"/>
              <p:cNvSpPr>
                <a:spLocks noChangeArrowheads="1"/>
              </p:cNvSpPr>
              <p:nvPr/>
            </p:nvSpPr>
            <p:spPr bwMode="auto">
              <a:xfrm>
                <a:off x="2472" y="2733"/>
                <a:ext cx="430" cy="6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9635" name="Oval 19"/>
              <p:cNvSpPr>
                <a:spLocks noChangeArrowheads="1"/>
              </p:cNvSpPr>
              <p:nvPr/>
            </p:nvSpPr>
            <p:spPr bwMode="auto">
              <a:xfrm>
                <a:off x="3288" y="2750"/>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grpSp>
        <p:sp>
          <p:nvSpPr>
            <p:cNvPr id="239636" name="Line 20"/>
            <p:cNvSpPr>
              <a:spLocks noChangeShapeType="1"/>
            </p:cNvSpPr>
            <p:nvPr/>
          </p:nvSpPr>
          <p:spPr bwMode="auto">
            <a:xfrm>
              <a:off x="3356" y="2795"/>
              <a:ext cx="386" cy="0"/>
            </a:xfrm>
            <a:prstGeom prst="line">
              <a:avLst/>
            </a:prstGeom>
            <a:noFill/>
            <a:ln w="9525">
              <a:solidFill>
                <a:schemeClr val="tx1"/>
              </a:solidFill>
              <a:round/>
              <a:headEnd/>
              <a:tailEnd/>
            </a:ln>
            <a:effectLst/>
          </p:spPr>
          <p:txBody>
            <a:bodyPr/>
            <a:lstStyle/>
            <a:p>
              <a:endParaRPr lang="zh-CN" altLang="en-US"/>
            </a:p>
          </p:txBody>
        </p:sp>
        <p:grpSp>
          <p:nvGrpSpPr>
            <p:cNvPr id="239637" name="Group 21"/>
            <p:cNvGrpSpPr>
              <a:grpSpLocks/>
            </p:cNvGrpSpPr>
            <p:nvPr/>
          </p:nvGrpSpPr>
          <p:grpSpPr bwMode="auto">
            <a:xfrm>
              <a:off x="748" y="2727"/>
              <a:ext cx="1270" cy="68"/>
              <a:chOff x="2018" y="2733"/>
              <a:chExt cx="1270" cy="68"/>
            </a:xfrm>
          </p:grpSpPr>
          <p:sp>
            <p:nvSpPr>
              <p:cNvPr id="239638" name="Line 22"/>
              <p:cNvSpPr>
                <a:spLocks noChangeShapeType="1"/>
              </p:cNvSpPr>
              <p:nvPr/>
            </p:nvSpPr>
            <p:spPr bwMode="auto">
              <a:xfrm>
                <a:off x="2086" y="2778"/>
                <a:ext cx="386" cy="0"/>
              </a:xfrm>
              <a:prstGeom prst="line">
                <a:avLst/>
              </a:prstGeom>
              <a:noFill/>
              <a:ln w="9525">
                <a:solidFill>
                  <a:schemeClr val="tx1"/>
                </a:solidFill>
                <a:round/>
                <a:headEnd/>
                <a:tailEnd/>
              </a:ln>
              <a:effectLst/>
            </p:spPr>
            <p:txBody>
              <a:bodyPr/>
              <a:lstStyle/>
              <a:p>
                <a:endParaRPr lang="zh-CN" altLang="en-US"/>
              </a:p>
            </p:txBody>
          </p:sp>
          <p:sp>
            <p:nvSpPr>
              <p:cNvPr id="239639" name="Oval 23"/>
              <p:cNvSpPr>
                <a:spLocks noChangeArrowheads="1"/>
              </p:cNvSpPr>
              <p:nvPr/>
            </p:nvSpPr>
            <p:spPr bwMode="auto">
              <a:xfrm>
                <a:off x="2018" y="2733"/>
                <a:ext cx="68" cy="68"/>
              </a:xfrm>
              <a:prstGeom prst="ellipse">
                <a:avLst/>
              </a:prstGeom>
              <a:solidFill>
                <a:srgbClr val="FF0000"/>
              </a:solidFill>
              <a:ln w="9525">
                <a:solidFill>
                  <a:schemeClr val="tx1"/>
                </a:solidFill>
                <a:round/>
                <a:headEnd/>
                <a:tailEnd/>
              </a:ln>
              <a:effectLst/>
            </p:spPr>
            <p:txBody>
              <a:bodyPr wrap="none" anchor="ctr"/>
              <a:lstStyle/>
              <a:p>
                <a:endParaRPr lang="zh-CN" altLang="en-US"/>
              </a:p>
            </p:txBody>
          </p:sp>
          <p:sp>
            <p:nvSpPr>
              <p:cNvPr id="239640" name="Line 24"/>
              <p:cNvSpPr>
                <a:spLocks noChangeShapeType="1"/>
              </p:cNvSpPr>
              <p:nvPr/>
            </p:nvSpPr>
            <p:spPr bwMode="auto">
              <a:xfrm>
                <a:off x="2902" y="2778"/>
                <a:ext cx="386" cy="0"/>
              </a:xfrm>
              <a:prstGeom prst="line">
                <a:avLst/>
              </a:prstGeom>
              <a:noFill/>
              <a:ln w="9525">
                <a:solidFill>
                  <a:schemeClr val="tx1"/>
                </a:solidFill>
                <a:round/>
                <a:headEnd/>
                <a:tailEnd/>
              </a:ln>
              <a:effectLst/>
            </p:spPr>
            <p:txBody>
              <a:bodyPr/>
              <a:lstStyle/>
              <a:p>
                <a:endParaRPr lang="zh-CN" altLang="en-US"/>
              </a:p>
            </p:txBody>
          </p:sp>
          <p:sp>
            <p:nvSpPr>
              <p:cNvPr id="239641" name="Rectangle 25"/>
              <p:cNvSpPr>
                <a:spLocks noChangeArrowheads="1"/>
              </p:cNvSpPr>
              <p:nvPr/>
            </p:nvSpPr>
            <p:spPr bwMode="auto">
              <a:xfrm>
                <a:off x="2472" y="2733"/>
                <a:ext cx="430" cy="68"/>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grpSp>
        <p:graphicFrame>
          <p:nvGraphicFramePr>
            <p:cNvPr id="239642" name="Object 26"/>
            <p:cNvGraphicFramePr>
              <a:graphicFrameLocks noChangeAspect="1"/>
            </p:cNvGraphicFramePr>
            <p:nvPr/>
          </p:nvGraphicFramePr>
          <p:xfrm>
            <a:off x="1973" y="2500"/>
            <a:ext cx="152" cy="200"/>
          </p:xfrm>
          <a:graphic>
            <a:graphicData uri="http://schemas.openxmlformats.org/presentationml/2006/ole">
              <p:oleObj spid="_x0000_s239642" name="公式" r:id="rId8" imgW="241200" imgH="317160" progId="Equation.3">
                <p:embed/>
              </p:oleObj>
            </a:graphicData>
          </a:graphic>
        </p:graphicFrame>
        <p:graphicFrame>
          <p:nvGraphicFramePr>
            <p:cNvPr id="239643" name="Object 27"/>
            <p:cNvGraphicFramePr>
              <a:graphicFrameLocks noChangeAspect="1"/>
            </p:cNvGraphicFramePr>
            <p:nvPr/>
          </p:nvGraphicFramePr>
          <p:xfrm>
            <a:off x="4505" y="2523"/>
            <a:ext cx="232" cy="208"/>
          </p:xfrm>
          <a:graphic>
            <a:graphicData uri="http://schemas.openxmlformats.org/presentationml/2006/ole">
              <p:oleObj spid="_x0000_s239643" name="公式" r:id="rId9" imgW="368280" imgH="330120" progId="Equation.3">
                <p:embed/>
              </p:oleObj>
            </a:graphicData>
          </a:graphic>
        </p:graphicFrame>
        <p:graphicFrame>
          <p:nvGraphicFramePr>
            <p:cNvPr id="239644" name="Object 28"/>
            <p:cNvGraphicFramePr>
              <a:graphicFrameLocks noChangeAspect="1"/>
            </p:cNvGraphicFramePr>
            <p:nvPr/>
          </p:nvGraphicFramePr>
          <p:xfrm>
            <a:off x="3805" y="2888"/>
            <a:ext cx="376" cy="424"/>
          </p:xfrm>
          <a:graphic>
            <a:graphicData uri="http://schemas.openxmlformats.org/presentationml/2006/ole">
              <p:oleObj spid="_x0000_s239644" name="公式" r:id="rId10" imgW="596880" imgH="672840" progId="Equation.3">
                <p:embed/>
              </p:oleObj>
            </a:graphicData>
          </a:graphic>
        </p:graphicFrame>
        <p:graphicFrame>
          <p:nvGraphicFramePr>
            <p:cNvPr id="239645" name="Object 29"/>
            <p:cNvGraphicFramePr>
              <a:graphicFrameLocks noChangeAspect="1"/>
            </p:cNvGraphicFramePr>
            <p:nvPr/>
          </p:nvGraphicFramePr>
          <p:xfrm>
            <a:off x="2440" y="2858"/>
            <a:ext cx="520" cy="440"/>
          </p:xfrm>
          <a:graphic>
            <a:graphicData uri="http://schemas.openxmlformats.org/presentationml/2006/ole">
              <p:oleObj spid="_x0000_s239645" name="公式" r:id="rId11" imgW="825480" imgH="698400" progId="Equation.3">
                <p:embed/>
              </p:oleObj>
            </a:graphicData>
          </a:graphic>
        </p:graphicFrame>
      </p:grpSp>
      <p:graphicFrame>
        <p:nvGraphicFramePr>
          <p:cNvPr id="239646" name="Object 30"/>
          <p:cNvGraphicFramePr>
            <a:graphicFrameLocks noChangeAspect="1"/>
          </p:cNvGraphicFramePr>
          <p:nvPr>
            <p:ph/>
          </p:nvPr>
        </p:nvGraphicFramePr>
        <p:xfrm>
          <a:off x="4649788" y="1347788"/>
          <a:ext cx="3671887" cy="2197100"/>
        </p:xfrm>
        <a:graphic>
          <a:graphicData uri="http://schemas.openxmlformats.org/presentationml/2006/ole">
            <p:oleObj spid="_x0000_s239646" name="公式" r:id="rId12" imgW="2628720" imgH="2082600" progId="Equation.3">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0642" name="Group 2"/>
          <p:cNvGrpSpPr>
            <a:grpSpLocks/>
          </p:cNvGrpSpPr>
          <p:nvPr/>
        </p:nvGrpSpPr>
        <p:grpSpPr bwMode="auto">
          <a:xfrm>
            <a:off x="107950" y="584200"/>
            <a:ext cx="9036050" cy="5554663"/>
            <a:chOff x="317" y="414"/>
            <a:chExt cx="5058" cy="2277"/>
          </a:xfrm>
        </p:grpSpPr>
        <p:sp>
          <p:nvSpPr>
            <p:cNvPr id="240643" name="Text Box 3"/>
            <p:cNvSpPr txBox="1">
              <a:spLocks noChangeArrowheads="1"/>
            </p:cNvSpPr>
            <p:nvPr/>
          </p:nvSpPr>
          <p:spPr bwMode="auto">
            <a:xfrm>
              <a:off x="317" y="414"/>
              <a:ext cx="5058" cy="696"/>
            </a:xfrm>
            <a:prstGeom prst="rect">
              <a:avLst/>
            </a:prstGeom>
            <a:noFill/>
            <a:ln w="9525">
              <a:noFill/>
              <a:miter lim="800000"/>
              <a:headEnd/>
              <a:tailEnd/>
            </a:ln>
            <a:effectLst/>
          </p:spPr>
          <p:txBody>
            <a:bodyPr>
              <a:spAutoFit/>
            </a:bodyPr>
            <a:lstStyle/>
            <a:p>
              <a:pPr eaLnBrk="1" hangingPunct="1">
                <a:lnSpc>
                  <a:spcPct val="220000"/>
                </a:lnSpc>
                <a:spcBef>
                  <a:spcPct val="50000"/>
                </a:spcBef>
              </a:pPr>
              <a:r>
                <a:rPr lang="zh-CN" altLang="en-US" sz="2400" b="1">
                  <a:latin typeface="宋体" pitchFamily="2" charset="-122"/>
                </a:rPr>
                <a:t>求解上面方程组获得               ，根据：                      计算净辐射热流，其中</a:t>
              </a:r>
              <a:r>
                <a:rPr lang="en-US" altLang="zh-CN" sz="2400" b="1" i="1">
                  <a:latin typeface="宋体" pitchFamily="2" charset="-122"/>
                </a:rPr>
                <a:t>i </a:t>
              </a:r>
              <a:r>
                <a:rPr lang="zh-CN" altLang="en-US" sz="2400" b="1">
                  <a:latin typeface="宋体" pitchFamily="2" charset="-122"/>
                </a:rPr>
                <a:t>代表表面</a:t>
              </a:r>
              <a:r>
                <a:rPr lang="en-US" altLang="zh-CN" sz="2400" b="1">
                  <a:latin typeface="宋体" pitchFamily="2" charset="-122"/>
                </a:rPr>
                <a:t>1</a:t>
              </a:r>
              <a:r>
                <a:rPr lang="zh-CN" altLang="en-US" sz="2400" b="1">
                  <a:latin typeface="宋体" pitchFamily="2" charset="-122"/>
                </a:rPr>
                <a:t>或表面</a:t>
              </a:r>
              <a:r>
                <a:rPr lang="en-US" altLang="zh-CN" sz="2400" b="1">
                  <a:latin typeface="宋体" pitchFamily="2" charset="-122"/>
                </a:rPr>
                <a:t>2</a:t>
              </a:r>
              <a:r>
                <a:rPr lang="zh-CN" altLang="en-US" sz="2400" b="1">
                  <a:latin typeface="宋体" pitchFamily="2" charset="-122"/>
                </a:rPr>
                <a:t>。</a:t>
              </a:r>
            </a:p>
          </p:txBody>
        </p:sp>
        <p:graphicFrame>
          <p:nvGraphicFramePr>
            <p:cNvPr id="240644" name="Object 4"/>
            <p:cNvGraphicFramePr>
              <a:graphicFrameLocks noChangeAspect="1"/>
            </p:cNvGraphicFramePr>
            <p:nvPr/>
          </p:nvGraphicFramePr>
          <p:xfrm>
            <a:off x="2086" y="618"/>
            <a:ext cx="528" cy="200"/>
          </p:xfrm>
          <a:graphic>
            <a:graphicData uri="http://schemas.openxmlformats.org/presentationml/2006/ole">
              <p:oleObj spid="_x0000_s240644" name="公式" r:id="rId3" imgW="838080" imgH="317160" progId="Equation.3">
                <p:embed/>
              </p:oleObj>
            </a:graphicData>
          </a:graphic>
        </p:graphicFrame>
        <p:graphicFrame>
          <p:nvGraphicFramePr>
            <p:cNvPr id="240645" name="Object 5"/>
            <p:cNvGraphicFramePr>
              <a:graphicFrameLocks noChangeAspect="1"/>
            </p:cNvGraphicFramePr>
            <p:nvPr/>
          </p:nvGraphicFramePr>
          <p:xfrm>
            <a:off x="4054" y="504"/>
            <a:ext cx="856" cy="624"/>
          </p:xfrm>
          <a:graphic>
            <a:graphicData uri="http://schemas.openxmlformats.org/presentationml/2006/ole">
              <p:oleObj spid="_x0000_s240645" name="公式" r:id="rId4" imgW="1358640" imgH="990360" progId="Equation.3">
                <p:embed/>
              </p:oleObj>
            </a:graphicData>
          </a:graphic>
        </p:graphicFrame>
        <p:sp>
          <p:nvSpPr>
            <p:cNvPr id="240646" name="Text Box 6"/>
            <p:cNvSpPr txBox="1">
              <a:spLocks noChangeArrowheads="1"/>
            </p:cNvSpPr>
            <p:nvPr/>
          </p:nvSpPr>
          <p:spPr bwMode="auto">
            <a:xfrm>
              <a:off x="363" y="1321"/>
              <a:ext cx="4921" cy="1370"/>
            </a:xfrm>
            <a:prstGeom prst="rect">
              <a:avLst/>
            </a:prstGeom>
            <a:noFill/>
            <a:ln w="9525">
              <a:noFill/>
              <a:miter lim="800000"/>
              <a:headEnd/>
              <a:tailEnd/>
            </a:ln>
            <a:effectLst/>
          </p:spPr>
          <p:txBody>
            <a:bodyPr>
              <a:spAutoFit/>
            </a:bodyPr>
            <a:lstStyle/>
            <a:p>
              <a:pPr algn="just" eaLnBrk="1" hangingPunct="1">
                <a:lnSpc>
                  <a:spcPct val="140000"/>
                </a:lnSpc>
                <a:spcBef>
                  <a:spcPct val="50000"/>
                </a:spcBef>
              </a:pPr>
              <a:r>
                <a:rPr lang="zh-CN" altLang="en-US" sz="2400" b="1">
                  <a:latin typeface="宋体" pitchFamily="2" charset="-122"/>
                </a:rPr>
                <a:t>在上面的过程中需要注意的是</a:t>
              </a:r>
              <a:r>
                <a:rPr lang="en-US" altLang="zh-CN" sz="2400" b="1">
                  <a:solidFill>
                    <a:srgbClr val="0000CC"/>
                  </a:solidFill>
                  <a:latin typeface="宋体" pitchFamily="2" charset="-122"/>
                </a:rPr>
                <a:t>(1)</a:t>
              </a:r>
              <a:r>
                <a:rPr lang="zh-CN" altLang="en-US" sz="2400" b="1">
                  <a:solidFill>
                    <a:srgbClr val="0000CC"/>
                  </a:solidFill>
                  <a:latin typeface="宋体" pitchFamily="2" charset="-122"/>
                </a:rPr>
                <a:t>节点的概念；</a:t>
              </a:r>
              <a:r>
                <a:rPr lang="en-US" altLang="zh-CN" sz="2400" b="1">
                  <a:solidFill>
                    <a:srgbClr val="0000CC"/>
                  </a:solidFill>
                  <a:latin typeface="宋体" pitchFamily="2" charset="-122"/>
                </a:rPr>
                <a:t>(2)</a:t>
              </a:r>
              <a:r>
                <a:rPr lang="zh-CN" altLang="en-US" sz="2400" b="1">
                  <a:solidFill>
                    <a:srgbClr val="0000CC"/>
                  </a:solidFill>
                  <a:latin typeface="宋体" pitchFamily="2" charset="-122"/>
                </a:rPr>
                <a:t>每个表面一个表面热阻，每对表面一个空间热阻；</a:t>
              </a:r>
              <a:r>
                <a:rPr lang="en-US" altLang="zh-CN" sz="2400" b="1">
                  <a:solidFill>
                    <a:srgbClr val="0000CC"/>
                  </a:solidFill>
                  <a:latin typeface="宋体" pitchFamily="2" charset="-122"/>
                </a:rPr>
                <a:t>(3)</a:t>
              </a:r>
              <a:r>
                <a:rPr lang="zh-CN" altLang="en-US" sz="2400" b="1">
                  <a:solidFill>
                    <a:srgbClr val="0000CC"/>
                  </a:solidFill>
                  <a:latin typeface="宋体" pitchFamily="2" charset="-122"/>
                </a:rPr>
                <a:t>以及画电路图的一些基本知识。</a:t>
              </a:r>
            </a:p>
            <a:p>
              <a:pPr algn="just" eaLnBrk="1" hangingPunct="1">
                <a:lnSpc>
                  <a:spcPct val="140000"/>
                </a:lnSpc>
                <a:spcBef>
                  <a:spcPct val="50000"/>
                </a:spcBef>
              </a:pPr>
              <a:r>
                <a:rPr lang="zh-CN" altLang="en-US" sz="2400" b="1">
                  <a:latin typeface="宋体" pitchFamily="2" charset="-122"/>
                </a:rPr>
                <a:t>下面再来看一下三个表面的情况，见图</a:t>
              </a:r>
              <a:r>
                <a:rPr lang="en-US" altLang="zh-CN" sz="2400" b="1">
                  <a:latin typeface="宋体" pitchFamily="2" charset="-122"/>
                </a:rPr>
                <a:t>6.5-12</a:t>
              </a:r>
              <a:r>
                <a:rPr lang="zh-CN" altLang="en-US" sz="2400" b="1">
                  <a:latin typeface="宋体" pitchFamily="2" charset="-122"/>
                </a:rPr>
                <a:t>。与两个表面相似，首先需要画出等效网络，见图</a:t>
              </a:r>
              <a:r>
                <a:rPr lang="en-US" altLang="zh-CN" sz="2400" b="1">
                  <a:latin typeface="宋体" pitchFamily="2" charset="-122"/>
                </a:rPr>
                <a:t>6.5-13</a:t>
              </a:r>
              <a:r>
                <a:rPr lang="zh-CN" altLang="en-US" sz="2400" b="1">
                  <a:latin typeface="宋体" pitchFamily="2" charset="-122"/>
                </a:rPr>
                <a:t>所示，然后，列出各节点的电流方程。</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1666" name="Picture 2" descr="图8-12"/>
          <p:cNvPicPr>
            <a:picLocks noChangeAspect="1" noChangeArrowheads="1"/>
          </p:cNvPicPr>
          <p:nvPr/>
        </p:nvPicPr>
        <p:blipFill>
          <a:blip r:embed="rId2">
            <a:clrChange>
              <a:clrFrom>
                <a:srgbClr val="EBF0EC"/>
              </a:clrFrom>
              <a:clrTo>
                <a:srgbClr val="EBF0EC">
                  <a:alpha val="0"/>
                </a:srgbClr>
              </a:clrTo>
            </a:clrChange>
          </a:blip>
          <a:srcRect/>
          <a:stretch>
            <a:fillRect/>
          </a:stretch>
        </p:blipFill>
        <p:spPr bwMode="auto">
          <a:xfrm>
            <a:off x="179388" y="873125"/>
            <a:ext cx="3455987" cy="3455988"/>
          </a:xfrm>
          <a:prstGeom prst="rect">
            <a:avLst/>
          </a:prstGeom>
          <a:noFill/>
        </p:spPr>
      </p:pic>
      <p:pic>
        <p:nvPicPr>
          <p:cNvPr id="241667" name="Picture 3" descr="图8-13"/>
          <p:cNvPicPr>
            <a:picLocks noChangeAspect="1" noChangeArrowheads="1"/>
          </p:cNvPicPr>
          <p:nvPr/>
        </p:nvPicPr>
        <p:blipFill>
          <a:blip r:embed="rId3">
            <a:clrChange>
              <a:clrFrom>
                <a:srgbClr val="F9FCF3"/>
              </a:clrFrom>
              <a:clrTo>
                <a:srgbClr val="F9FCF3">
                  <a:alpha val="0"/>
                </a:srgbClr>
              </a:clrTo>
            </a:clrChange>
          </a:blip>
          <a:srcRect/>
          <a:stretch>
            <a:fillRect/>
          </a:stretch>
        </p:blipFill>
        <p:spPr bwMode="auto">
          <a:xfrm>
            <a:off x="3887788" y="873125"/>
            <a:ext cx="5076825" cy="3924300"/>
          </a:xfrm>
          <a:prstGeom prst="rect">
            <a:avLst/>
          </a:prstGeom>
          <a:noFill/>
        </p:spPr>
      </p:pic>
      <p:sp>
        <p:nvSpPr>
          <p:cNvPr id="241668" name="Text Box 4"/>
          <p:cNvSpPr txBox="1">
            <a:spLocks noChangeArrowheads="1"/>
          </p:cNvSpPr>
          <p:nvPr/>
        </p:nvSpPr>
        <p:spPr bwMode="auto">
          <a:xfrm>
            <a:off x="576263" y="4616450"/>
            <a:ext cx="3060700" cy="1370013"/>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001010"/>
                </a:solidFill>
                <a:latin typeface="宋体" pitchFamily="2" charset="-122"/>
              </a:rPr>
              <a:t>6.5-12  </a:t>
            </a:r>
            <a:r>
              <a:rPr lang="zh-CN" altLang="en-US" sz="2400" b="1">
                <a:solidFill>
                  <a:srgbClr val="001010"/>
                </a:solidFill>
                <a:latin typeface="宋体" pitchFamily="2" charset="-122"/>
              </a:rPr>
              <a:t>由三个表面组成的封闭系统</a:t>
            </a:r>
          </a:p>
          <a:p>
            <a:pPr eaLnBrk="1" hangingPunct="1">
              <a:spcBef>
                <a:spcPct val="50000"/>
              </a:spcBef>
            </a:pPr>
            <a:endParaRPr lang="en-US" altLang="zh-CN" sz="2400">
              <a:solidFill>
                <a:srgbClr val="001010"/>
              </a:solidFill>
              <a:latin typeface="宋体" pitchFamily="2" charset="-122"/>
            </a:endParaRPr>
          </a:p>
        </p:txBody>
      </p:sp>
      <p:sp>
        <p:nvSpPr>
          <p:cNvPr id="241669" name="Text Box 5"/>
          <p:cNvSpPr txBox="1">
            <a:spLocks noChangeArrowheads="1"/>
          </p:cNvSpPr>
          <p:nvPr/>
        </p:nvSpPr>
        <p:spPr bwMode="auto">
          <a:xfrm>
            <a:off x="5076825" y="4797425"/>
            <a:ext cx="2771775" cy="1370013"/>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001010"/>
                </a:solidFill>
                <a:latin typeface="宋体" pitchFamily="2" charset="-122"/>
              </a:rPr>
              <a:t>6.5-13  </a:t>
            </a:r>
            <a:r>
              <a:rPr lang="zh-CN" altLang="en-US" sz="2400" b="1">
                <a:solidFill>
                  <a:srgbClr val="001010"/>
                </a:solidFill>
                <a:latin typeface="宋体" pitchFamily="2" charset="-122"/>
              </a:rPr>
              <a:t>三表面封闭腔的等效网络图</a:t>
            </a:r>
          </a:p>
          <a:p>
            <a:pPr eaLnBrk="1" hangingPunct="1">
              <a:spcBef>
                <a:spcPct val="50000"/>
              </a:spcBef>
            </a:pPr>
            <a:endParaRPr lang="en-US" altLang="zh-CN" sz="2400" b="1">
              <a:solidFill>
                <a:srgbClr val="001010"/>
              </a:solidFill>
              <a:latin typeface="宋体"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503238" y="549275"/>
            <a:ext cx="78851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节点            的热流方程如下：</a:t>
            </a:r>
          </a:p>
        </p:txBody>
      </p:sp>
      <p:graphicFrame>
        <p:nvGraphicFramePr>
          <p:cNvPr id="242691" name="Object 3"/>
          <p:cNvGraphicFramePr>
            <a:graphicFrameLocks noChangeAspect="1"/>
          </p:cNvGraphicFramePr>
          <p:nvPr/>
        </p:nvGraphicFramePr>
        <p:xfrm>
          <a:off x="1368425" y="584200"/>
          <a:ext cx="1619250" cy="433388"/>
        </p:xfrm>
        <a:graphic>
          <a:graphicData uri="http://schemas.openxmlformats.org/presentationml/2006/ole">
            <p:oleObj spid="_x0000_s242691" name="公式" r:id="rId3" imgW="1371600" imgH="330120" progId="Equation.3">
              <p:embed/>
            </p:oleObj>
          </a:graphicData>
        </a:graphic>
      </p:graphicFrame>
      <p:sp>
        <p:nvSpPr>
          <p:cNvPr id="242692" name="Rectangle 4"/>
          <p:cNvSpPr>
            <a:spLocks noChangeArrowheads="1"/>
          </p:cNvSpPr>
          <p:nvPr/>
        </p:nvSpPr>
        <p:spPr bwMode="auto">
          <a:xfrm>
            <a:off x="792163" y="5300663"/>
            <a:ext cx="5365750" cy="457200"/>
          </a:xfrm>
          <a:prstGeom prst="rect">
            <a:avLst/>
          </a:prstGeom>
          <a:noFill/>
          <a:ln w="9525">
            <a:noFill/>
            <a:miter lim="800000"/>
            <a:headEnd/>
            <a:tailEnd/>
          </a:ln>
          <a:effectLst/>
        </p:spPr>
        <p:txBody>
          <a:bodyPr wrap="none">
            <a:spAutoFit/>
          </a:bodyPr>
          <a:lstStyle/>
          <a:p>
            <a:pPr eaLnBrk="1" hangingPunct="1"/>
            <a:r>
              <a:rPr lang="zh-CN" altLang="en-US" sz="2400" b="1"/>
              <a:t>求解上面的方程组，再计算净换热量。</a:t>
            </a:r>
          </a:p>
        </p:txBody>
      </p:sp>
      <p:pic>
        <p:nvPicPr>
          <p:cNvPr id="242693" name="Picture 5" descr="公式-1"/>
          <p:cNvPicPr>
            <a:picLocks noChangeAspect="1" noChangeArrowheads="1"/>
          </p:cNvPicPr>
          <p:nvPr/>
        </p:nvPicPr>
        <p:blipFill>
          <a:blip r:embed="rId4">
            <a:clrChange>
              <a:clrFrom>
                <a:srgbClr val="F8FBF2"/>
              </a:clrFrom>
              <a:clrTo>
                <a:srgbClr val="F8FBF2">
                  <a:alpha val="0"/>
                </a:srgbClr>
              </a:clrTo>
            </a:clrChange>
          </a:blip>
          <a:srcRect/>
          <a:stretch>
            <a:fillRect/>
          </a:stretch>
        </p:blipFill>
        <p:spPr bwMode="auto">
          <a:xfrm>
            <a:off x="971550" y="1089025"/>
            <a:ext cx="6948488" cy="424815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503238" y="1916113"/>
            <a:ext cx="8172450" cy="3633787"/>
          </a:xfrm>
          <a:prstGeom prst="rect">
            <a:avLst/>
          </a:prstGeom>
          <a:noFill/>
          <a:ln w="9525">
            <a:noFill/>
            <a:miter lim="800000"/>
            <a:headEnd/>
            <a:tailEnd/>
          </a:ln>
          <a:effectLst/>
        </p:spPr>
        <p:txBody>
          <a:bodyPr>
            <a:spAutoFit/>
          </a:bodyPr>
          <a:lstStyle/>
          <a:p>
            <a:pPr marL="342900" indent="-342900" eaLnBrk="1" hangingPunct="1">
              <a:spcBef>
                <a:spcPct val="50000"/>
              </a:spcBef>
            </a:pPr>
            <a:r>
              <a:rPr lang="en-US" altLang="zh-CN" sz="2400" b="1">
                <a:solidFill>
                  <a:schemeClr val="hlink"/>
                </a:solidFill>
                <a:latin typeface="宋体" pitchFamily="2" charset="-122"/>
              </a:rPr>
              <a:t>A</a:t>
            </a:r>
            <a:r>
              <a:rPr lang="en-US" altLang="zh-CN" sz="2400" b="1">
                <a:latin typeface="宋体" pitchFamily="2" charset="-122"/>
              </a:rPr>
              <a:t>  </a:t>
            </a:r>
            <a:r>
              <a:rPr lang="zh-CN" altLang="en-US" sz="2400" b="1">
                <a:latin typeface="宋体" pitchFamily="2" charset="-122"/>
              </a:rPr>
              <a:t>画等效电路图；</a:t>
            </a:r>
          </a:p>
          <a:p>
            <a:pPr marL="342900" indent="-342900" eaLnBrk="1" hangingPunct="1">
              <a:spcBef>
                <a:spcPct val="50000"/>
              </a:spcBef>
            </a:pPr>
            <a:r>
              <a:rPr lang="en-US" altLang="zh-CN" sz="2400" b="1">
                <a:solidFill>
                  <a:schemeClr val="hlink"/>
                </a:solidFill>
                <a:latin typeface="宋体" pitchFamily="2" charset="-122"/>
              </a:rPr>
              <a:t>B</a:t>
            </a:r>
            <a:r>
              <a:rPr lang="en-US" altLang="zh-CN" sz="2400" b="1">
                <a:latin typeface="宋体" pitchFamily="2" charset="-122"/>
              </a:rPr>
              <a:t>  </a:t>
            </a:r>
            <a:r>
              <a:rPr lang="zh-CN" altLang="en-US" sz="2400" b="1">
                <a:latin typeface="宋体" pitchFamily="2" charset="-122"/>
              </a:rPr>
              <a:t>列出各节点的热流</a:t>
            </a:r>
            <a:r>
              <a:rPr lang="en-US" altLang="zh-CN" sz="2400" b="1">
                <a:latin typeface="宋体" pitchFamily="2" charset="-122"/>
              </a:rPr>
              <a:t>(</a:t>
            </a:r>
            <a:r>
              <a:rPr lang="zh-CN" altLang="en-US" sz="2400" b="1">
                <a:latin typeface="宋体" pitchFamily="2" charset="-122"/>
              </a:rPr>
              <a:t>电流</a:t>
            </a:r>
            <a:r>
              <a:rPr lang="en-US" altLang="zh-CN" sz="2400" b="1">
                <a:latin typeface="宋体" pitchFamily="2" charset="-122"/>
              </a:rPr>
              <a:t>)</a:t>
            </a:r>
            <a:r>
              <a:rPr lang="zh-CN" altLang="en-US" sz="2400" b="1">
                <a:latin typeface="宋体" pitchFamily="2" charset="-122"/>
              </a:rPr>
              <a:t>方程组；</a:t>
            </a:r>
          </a:p>
          <a:p>
            <a:pPr marL="342900" indent="-342900" eaLnBrk="1" hangingPunct="1">
              <a:spcBef>
                <a:spcPct val="50000"/>
              </a:spcBef>
            </a:pPr>
            <a:r>
              <a:rPr lang="en-US" altLang="zh-CN" sz="2400" b="1">
                <a:solidFill>
                  <a:schemeClr val="hlink"/>
                </a:solidFill>
                <a:latin typeface="宋体" pitchFamily="2" charset="-122"/>
              </a:rPr>
              <a:t>C</a:t>
            </a:r>
            <a:r>
              <a:rPr lang="en-US" altLang="zh-CN" sz="2400" b="1">
                <a:latin typeface="宋体" pitchFamily="2" charset="-122"/>
              </a:rPr>
              <a:t>  </a:t>
            </a:r>
            <a:r>
              <a:rPr lang="zh-CN" altLang="en-US" sz="2400" b="1">
                <a:latin typeface="宋体" pitchFamily="2" charset="-122"/>
              </a:rPr>
              <a:t>求解方程组，以获得各个节点的等效辐射；</a:t>
            </a:r>
          </a:p>
          <a:p>
            <a:pPr marL="342900" indent="-342900" eaLnBrk="1" hangingPunct="1">
              <a:spcBef>
                <a:spcPct val="50000"/>
              </a:spcBef>
            </a:pPr>
            <a:r>
              <a:rPr lang="en-US" altLang="zh-CN" sz="2400" b="1">
                <a:solidFill>
                  <a:schemeClr val="hlink"/>
                </a:solidFill>
                <a:latin typeface="宋体" pitchFamily="2" charset="-122"/>
              </a:rPr>
              <a:t>D</a:t>
            </a:r>
            <a:r>
              <a:rPr lang="en-US" altLang="zh-CN" sz="2400" b="1">
                <a:latin typeface="宋体" pitchFamily="2" charset="-122"/>
              </a:rPr>
              <a:t>  </a:t>
            </a:r>
            <a:r>
              <a:rPr lang="zh-CN" altLang="en-US" sz="2400" b="1">
                <a:latin typeface="宋体" pitchFamily="2" charset="-122"/>
              </a:rPr>
              <a:t>利用公式                   计算每个表面的净辐</a:t>
            </a:r>
          </a:p>
          <a:p>
            <a:pPr marL="342900" indent="-342900" eaLnBrk="1" hangingPunct="1">
              <a:spcBef>
                <a:spcPct val="50000"/>
              </a:spcBef>
            </a:pPr>
            <a:endParaRPr lang="zh-CN" altLang="en-US" sz="2400" b="1">
              <a:latin typeface="宋体" pitchFamily="2" charset="-122"/>
            </a:endParaRPr>
          </a:p>
          <a:p>
            <a:pPr marL="342900" indent="-342900" eaLnBrk="1" hangingPunct="1">
              <a:spcBef>
                <a:spcPct val="50000"/>
              </a:spcBef>
            </a:pPr>
            <a:r>
              <a:rPr lang="zh-CN" altLang="en-US" sz="2400" b="1">
                <a:latin typeface="宋体" pitchFamily="2" charset="-122"/>
              </a:rPr>
              <a:t>   射热流量。</a:t>
            </a:r>
          </a:p>
          <a:p>
            <a:pPr marL="342900" indent="-342900" eaLnBrk="1" hangingPunct="1">
              <a:spcBef>
                <a:spcPct val="20000"/>
              </a:spcBef>
            </a:pPr>
            <a:endParaRPr lang="en-US" altLang="zh-CN" sz="2400" b="1">
              <a:solidFill>
                <a:schemeClr val="hlink"/>
              </a:solidFill>
              <a:latin typeface="宋体" pitchFamily="2" charset="-122"/>
            </a:endParaRPr>
          </a:p>
        </p:txBody>
      </p:sp>
      <p:graphicFrame>
        <p:nvGraphicFramePr>
          <p:cNvPr id="243715" name="Object 3"/>
          <p:cNvGraphicFramePr>
            <a:graphicFrameLocks noChangeAspect="1"/>
          </p:cNvGraphicFramePr>
          <p:nvPr>
            <p:ph/>
          </p:nvPr>
        </p:nvGraphicFramePr>
        <p:xfrm>
          <a:off x="2717800" y="3101975"/>
          <a:ext cx="2043113" cy="1050925"/>
        </p:xfrm>
        <a:graphic>
          <a:graphicData uri="http://schemas.openxmlformats.org/presentationml/2006/ole">
            <p:oleObj spid="_x0000_s243715" name="公式" r:id="rId3" imgW="1358640" imgH="990360" progId="Equation.3">
              <p:embed/>
            </p:oleObj>
          </a:graphicData>
        </a:graphic>
      </p:graphicFrame>
      <p:sp>
        <p:nvSpPr>
          <p:cNvPr id="243716" name="Text Box 4"/>
          <p:cNvSpPr txBox="1">
            <a:spLocks noChangeArrowheads="1"/>
          </p:cNvSpPr>
          <p:nvPr/>
        </p:nvSpPr>
        <p:spPr bwMode="auto">
          <a:xfrm>
            <a:off x="503238" y="1089025"/>
            <a:ext cx="8064500"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总结上面过程，可以得到应用</a:t>
            </a:r>
            <a:r>
              <a:rPr lang="zh-CN" altLang="en-US" sz="2400" b="1">
                <a:solidFill>
                  <a:schemeClr val="hlink"/>
                </a:solidFill>
              </a:rPr>
              <a:t>网络法的基本步骤</a:t>
            </a:r>
            <a:r>
              <a:rPr lang="zh-CN" altLang="en-US" sz="2400" b="1"/>
              <a:t>如下：</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755650" y="2420938"/>
            <a:ext cx="7524750" cy="36703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en-US" altLang="zh-CN" sz="2400" b="1">
                <a:latin typeface="宋体" pitchFamily="2" charset="-122"/>
              </a:rPr>
              <a:t>b  </a:t>
            </a:r>
            <a:r>
              <a:rPr lang="zh-CN" altLang="en-US" sz="2400" b="1">
                <a:latin typeface="宋体" pitchFamily="2" charset="-122"/>
              </a:rPr>
              <a:t>有一个表面绝热，</a:t>
            </a:r>
            <a:r>
              <a:rPr lang="zh-CN" altLang="en-US" sz="2400" b="1">
                <a:solidFill>
                  <a:srgbClr val="FF3300"/>
                </a:solidFill>
                <a:latin typeface="宋体" pitchFamily="2" charset="-122"/>
              </a:rPr>
              <a:t>即该表面的净换热量为零</a:t>
            </a:r>
            <a:r>
              <a:rPr lang="zh-CN" altLang="en-US" sz="2400" b="1">
                <a:latin typeface="宋体" pitchFamily="2" charset="-122"/>
              </a:rPr>
              <a:t>。其网络图见图</a:t>
            </a:r>
            <a:r>
              <a:rPr lang="en-US" altLang="zh-CN" sz="2400" b="1">
                <a:latin typeface="宋体" pitchFamily="2" charset="-122"/>
              </a:rPr>
              <a:t>6.5-14b </a:t>
            </a:r>
            <a:r>
              <a:rPr lang="zh-CN" altLang="en-US" sz="2400" b="1">
                <a:latin typeface="宋体" pitchFamily="2" charset="-122"/>
              </a:rPr>
              <a:t>和</a:t>
            </a:r>
            <a:r>
              <a:rPr lang="en-US" altLang="zh-CN" sz="2400" b="1">
                <a:latin typeface="宋体" pitchFamily="2" charset="-122"/>
              </a:rPr>
              <a:t>6.5-14c</a:t>
            </a:r>
            <a:r>
              <a:rPr lang="zh-CN" altLang="en-US" sz="2400" b="1">
                <a:latin typeface="宋体" pitchFamily="2" charset="-122"/>
              </a:rPr>
              <a:t>，与黑体不同的是，此时该表面的温度是未知的。同时，它仍然吸收和发射辐射，只是发出的和吸收的辐射相等。由于，热辐射具有方向性，因此，他仍然影响其它表面的辐射换热。这种表面温度未定而净辐射换热量为零的表面被称为</a:t>
            </a:r>
            <a:r>
              <a:rPr lang="zh-CN" altLang="en-US" sz="2400" b="1">
                <a:solidFill>
                  <a:srgbClr val="0000CC"/>
                </a:solidFill>
                <a:latin typeface="宋体" pitchFamily="2" charset="-122"/>
              </a:rPr>
              <a:t>重辐射面</a:t>
            </a:r>
            <a:r>
              <a:rPr lang="zh-CN" altLang="en-US" sz="2400" b="1">
                <a:latin typeface="宋体" pitchFamily="2" charset="-122"/>
              </a:rPr>
              <a:t>。</a:t>
            </a:r>
          </a:p>
        </p:txBody>
      </p:sp>
      <p:sp>
        <p:nvSpPr>
          <p:cNvPr id="244739" name="Text Box 3"/>
          <p:cNvSpPr txBox="1">
            <a:spLocks noChangeArrowheads="1"/>
          </p:cNvSpPr>
          <p:nvPr/>
        </p:nvSpPr>
        <p:spPr bwMode="auto">
          <a:xfrm>
            <a:off x="1584325" y="6273800"/>
            <a:ext cx="6011863" cy="366713"/>
          </a:xfrm>
          <a:prstGeom prst="rect">
            <a:avLst/>
          </a:prstGeom>
          <a:noFill/>
          <a:ln w="9525">
            <a:noFill/>
            <a:miter lim="800000"/>
            <a:headEnd/>
            <a:tailEnd/>
          </a:ln>
          <a:effectLst/>
        </p:spPr>
        <p:txBody>
          <a:bodyPr>
            <a:spAutoFit/>
          </a:bodyPr>
          <a:lstStyle/>
          <a:p>
            <a:pPr algn="ctr" eaLnBrk="1" hangingPunct="1">
              <a:spcBef>
                <a:spcPct val="50000"/>
              </a:spcBef>
            </a:pPr>
            <a:r>
              <a:rPr lang="zh-CN" altLang="en-US" b="1"/>
              <a:t>图</a:t>
            </a:r>
            <a:r>
              <a:rPr lang="en-US" altLang="zh-CN" b="1"/>
              <a:t>6.5-14  </a:t>
            </a:r>
            <a:r>
              <a:rPr lang="zh-CN" altLang="en-US" b="1"/>
              <a:t>三表面系统的两个特例</a:t>
            </a:r>
            <a:r>
              <a:rPr lang="zh-CN" altLang="en-US"/>
              <a:t>  </a:t>
            </a:r>
          </a:p>
        </p:txBody>
      </p:sp>
      <p:sp>
        <p:nvSpPr>
          <p:cNvPr id="244740" name="Text Box 4"/>
          <p:cNvSpPr txBox="1">
            <a:spLocks noChangeArrowheads="1"/>
          </p:cNvSpPr>
          <p:nvPr/>
        </p:nvSpPr>
        <p:spPr bwMode="auto">
          <a:xfrm>
            <a:off x="792163" y="620713"/>
            <a:ext cx="7596187" cy="2355850"/>
          </a:xfrm>
          <a:prstGeom prst="rect">
            <a:avLst/>
          </a:prstGeom>
          <a:noFill/>
          <a:ln w="9525">
            <a:noFill/>
            <a:miter lim="800000"/>
            <a:headEnd/>
            <a:tailEnd/>
          </a:ln>
          <a:effectLst/>
        </p:spPr>
        <p:txBody>
          <a:bodyPr>
            <a:spAutoFit/>
          </a:bodyPr>
          <a:lstStyle/>
          <a:p>
            <a:pPr eaLnBrk="1" hangingPunct="1">
              <a:lnSpc>
                <a:spcPct val="140000"/>
              </a:lnSpc>
              <a:spcBef>
                <a:spcPct val="30000"/>
              </a:spcBef>
            </a:pPr>
            <a:r>
              <a:rPr lang="en-US" altLang="zh-CN" sz="2400" b="1">
                <a:solidFill>
                  <a:schemeClr val="hlink"/>
                </a:solidFill>
                <a:latin typeface="宋体" pitchFamily="2" charset="-122"/>
              </a:rPr>
              <a:t>(3) </a:t>
            </a:r>
            <a:r>
              <a:rPr lang="zh-CN" altLang="en-US" sz="2400" b="1">
                <a:solidFill>
                  <a:schemeClr val="hlink"/>
                </a:solidFill>
                <a:latin typeface="宋体" pitchFamily="2" charset="-122"/>
              </a:rPr>
              <a:t>两个重要特例</a:t>
            </a:r>
          </a:p>
          <a:p>
            <a:pPr eaLnBrk="1" hangingPunct="1">
              <a:lnSpc>
                <a:spcPct val="140000"/>
              </a:lnSpc>
              <a:spcBef>
                <a:spcPct val="30000"/>
              </a:spcBef>
            </a:pPr>
            <a:r>
              <a:rPr lang="en-US" altLang="zh-CN" sz="2400" b="1">
                <a:latin typeface="宋体" pitchFamily="2" charset="-122"/>
              </a:rPr>
              <a:t>a  </a:t>
            </a:r>
            <a:r>
              <a:rPr lang="zh-CN" altLang="en-US" sz="2400" b="1">
                <a:latin typeface="宋体" pitchFamily="2" charset="-122"/>
              </a:rPr>
              <a:t>有一个表面为黑体。</a:t>
            </a:r>
            <a:r>
              <a:rPr lang="zh-CN" altLang="en-US" sz="2400" b="1">
                <a:solidFill>
                  <a:srgbClr val="FF3300"/>
                </a:solidFill>
                <a:latin typeface="宋体" pitchFamily="2" charset="-122"/>
              </a:rPr>
              <a:t>黑体的表面热阻为零</a:t>
            </a:r>
            <a:r>
              <a:rPr lang="zh-CN" altLang="en-US" sz="2400" b="1">
                <a:latin typeface="宋体" pitchFamily="2" charset="-122"/>
              </a:rPr>
              <a:t>。其网络图见图</a:t>
            </a:r>
            <a:r>
              <a:rPr lang="en-US" altLang="zh-CN" sz="2400" b="1">
                <a:latin typeface="宋体" pitchFamily="2" charset="-122"/>
              </a:rPr>
              <a:t>6.5-14a</a:t>
            </a:r>
            <a:r>
              <a:rPr lang="zh-CN" altLang="en-US" sz="2400" b="1">
                <a:latin typeface="宋体" pitchFamily="2" charset="-122"/>
              </a:rPr>
              <a:t>。此时，该表面的温度一般是已知的。</a:t>
            </a:r>
          </a:p>
          <a:p>
            <a:pPr eaLnBrk="1" hangingPunct="1">
              <a:lnSpc>
                <a:spcPct val="140000"/>
              </a:lnSpc>
              <a:spcBef>
                <a:spcPct val="30000"/>
              </a:spcBef>
            </a:pPr>
            <a:endParaRPr lang="en-US" altLang="zh-CN" sz="2400">
              <a:latin typeface="宋体"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62" name="Picture 2" descr="图8-14"/>
          <p:cNvPicPr>
            <a:picLocks noChangeAspect="1" noChangeArrowheads="1"/>
          </p:cNvPicPr>
          <p:nvPr/>
        </p:nvPicPr>
        <p:blipFill>
          <a:blip r:embed="rId2">
            <a:clrChange>
              <a:clrFrom>
                <a:srgbClr val="F8FCEE"/>
              </a:clrFrom>
              <a:clrTo>
                <a:srgbClr val="F8FCEE">
                  <a:alpha val="0"/>
                </a:srgbClr>
              </a:clrTo>
            </a:clrChange>
          </a:blip>
          <a:srcRect t="3650"/>
          <a:stretch>
            <a:fillRect/>
          </a:stretch>
        </p:blipFill>
        <p:spPr bwMode="auto">
          <a:xfrm>
            <a:off x="287338" y="584200"/>
            <a:ext cx="8677275" cy="5761038"/>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idx="4294967295"/>
          </p:nvPr>
        </p:nvSpPr>
        <p:spPr>
          <a:xfrm>
            <a:off x="215900" y="260350"/>
            <a:ext cx="8540750" cy="1143000"/>
          </a:xfrm>
        </p:spPr>
        <p:txBody>
          <a:bodyPr/>
          <a:lstStyle/>
          <a:p>
            <a:r>
              <a:rPr lang="en-US" altLang="zh-CN" sz="3200" b="1">
                <a:solidFill>
                  <a:srgbClr val="FF0000"/>
                </a:solidFill>
                <a:latin typeface="Times New Roman" pitchFamily="18" charset="0"/>
                <a:cs typeface="Times New Roman" pitchFamily="18" charset="0"/>
              </a:rPr>
              <a:t>§</a:t>
            </a:r>
            <a:r>
              <a:rPr lang="en-US" altLang="zh-CN" sz="3200" b="1">
                <a:solidFill>
                  <a:srgbClr val="FF3300"/>
                </a:solidFill>
                <a:latin typeface="宋体" pitchFamily="2" charset="-122"/>
              </a:rPr>
              <a:t>6.5-4  </a:t>
            </a:r>
            <a:r>
              <a:rPr lang="zh-CN" altLang="en-US" sz="3200" b="1">
                <a:solidFill>
                  <a:srgbClr val="FF3300"/>
                </a:solidFill>
                <a:latin typeface="宋体" pitchFamily="2" charset="-122"/>
              </a:rPr>
              <a:t>辐射换热的强化与削弱</a:t>
            </a:r>
          </a:p>
        </p:txBody>
      </p:sp>
      <p:sp>
        <p:nvSpPr>
          <p:cNvPr id="246787" name="Text Box 3"/>
          <p:cNvSpPr txBox="1">
            <a:spLocks noChangeArrowheads="1"/>
          </p:cNvSpPr>
          <p:nvPr/>
        </p:nvSpPr>
        <p:spPr bwMode="auto">
          <a:xfrm>
            <a:off x="287338" y="1252538"/>
            <a:ext cx="8316912" cy="4254500"/>
          </a:xfrm>
          <a:prstGeom prst="rect">
            <a:avLst/>
          </a:prstGeom>
          <a:noFill/>
          <a:ln w="9525">
            <a:noFill/>
            <a:miter lim="800000"/>
            <a:headEnd/>
            <a:tailEnd/>
          </a:ln>
          <a:effectLst/>
        </p:spPr>
        <p:txBody>
          <a:bodyPr>
            <a:spAutoFit/>
          </a:bodyPr>
          <a:lstStyle/>
          <a:p>
            <a:pPr eaLnBrk="1" hangingPunct="1">
              <a:lnSpc>
                <a:spcPct val="120000"/>
              </a:lnSpc>
              <a:spcBef>
                <a:spcPct val="30000"/>
              </a:spcBef>
            </a:pPr>
            <a:r>
              <a:rPr lang="zh-CN" altLang="en-US" sz="2400" b="1"/>
              <a:t>由于工程上的需求，经常需要强化或削弱辐射换热。</a:t>
            </a:r>
          </a:p>
          <a:p>
            <a:pPr eaLnBrk="1" hangingPunct="1">
              <a:lnSpc>
                <a:spcPct val="120000"/>
              </a:lnSpc>
              <a:spcBef>
                <a:spcPct val="30000"/>
              </a:spcBef>
            </a:pPr>
            <a:r>
              <a:rPr lang="zh-CN" altLang="en-US" sz="2400" b="1">
                <a:solidFill>
                  <a:schemeClr val="hlink"/>
                </a:solidFill>
              </a:rPr>
              <a:t>强化辐射换热</a:t>
            </a:r>
            <a:r>
              <a:rPr lang="zh-CN" altLang="en-US" sz="2400" b="1"/>
              <a:t>的主要途径有两种：</a:t>
            </a:r>
          </a:p>
          <a:p>
            <a:pPr eaLnBrk="1" hangingPunct="1">
              <a:lnSpc>
                <a:spcPct val="120000"/>
              </a:lnSpc>
              <a:spcBef>
                <a:spcPct val="30000"/>
              </a:spcBef>
            </a:pPr>
            <a:r>
              <a:rPr lang="zh-CN" altLang="en-US" sz="2400" b="1"/>
              <a:t>        </a:t>
            </a:r>
            <a:r>
              <a:rPr lang="en-US" altLang="zh-CN" sz="2400" b="1"/>
              <a:t>(1) </a:t>
            </a:r>
            <a:r>
              <a:rPr lang="zh-CN" altLang="en-US" sz="2400" b="1"/>
              <a:t>增加发射率；</a:t>
            </a:r>
            <a:r>
              <a:rPr lang="en-US" altLang="zh-CN" sz="2400" b="1"/>
              <a:t>(2) </a:t>
            </a:r>
            <a:r>
              <a:rPr lang="zh-CN" altLang="en-US" sz="2400" b="1"/>
              <a:t>增加角系数。</a:t>
            </a:r>
          </a:p>
          <a:p>
            <a:pPr eaLnBrk="1" hangingPunct="1">
              <a:lnSpc>
                <a:spcPct val="120000"/>
              </a:lnSpc>
              <a:spcBef>
                <a:spcPct val="30000"/>
              </a:spcBef>
            </a:pPr>
            <a:r>
              <a:rPr lang="zh-CN" altLang="en-US" sz="2400" b="1">
                <a:solidFill>
                  <a:schemeClr val="hlink"/>
                </a:solidFill>
              </a:rPr>
              <a:t>削弱辐射换热</a:t>
            </a:r>
            <a:r>
              <a:rPr lang="zh-CN" altLang="en-US" sz="2400" b="1"/>
              <a:t>的主要途径有三种：</a:t>
            </a:r>
          </a:p>
          <a:p>
            <a:pPr eaLnBrk="1" hangingPunct="1">
              <a:lnSpc>
                <a:spcPct val="120000"/>
              </a:lnSpc>
              <a:spcBef>
                <a:spcPct val="30000"/>
              </a:spcBef>
            </a:pPr>
            <a:r>
              <a:rPr lang="zh-CN" altLang="en-US" sz="2400" b="1"/>
              <a:t>        </a:t>
            </a:r>
            <a:r>
              <a:rPr lang="en-US" altLang="zh-CN" sz="2400" b="1"/>
              <a:t>(1) </a:t>
            </a:r>
            <a:r>
              <a:rPr lang="zh-CN" altLang="en-US" sz="2400" b="1"/>
              <a:t>降低发射率；</a:t>
            </a:r>
            <a:r>
              <a:rPr lang="en-US" altLang="zh-CN" sz="2400" b="1"/>
              <a:t>(2) </a:t>
            </a:r>
            <a:r>
              <a:rPr lang="zh-CN" altLang="en-US" sz="2400" b="1"/>
              <a:t>降低角系数； </a:t>
            </a:r>
            <a:r>
              <a:rPr lang="en-US" altLang="zh-CN" sz="2400" b="1"/>
              <a:t>(3) </a:t>
            </a:r>
            <a:r>
              <a:rPr lang="zh-CN" altLang="en-US" sz="2400" b="1"/>
              <a:t>加入隔热板。</a:t>
            </a:r>
          </a:p>
          <a:p>
            <a:pPr eaLnBrk="1" hangingPunct="1">
              <a:lnSpc>
                <a:spcPct val="120000"/>
              </a:lnSpc>
              <a:spcBef>
                <a:spcPct val="30000"/>
              </a:spcBef>
            </a:pPr>
            <a:r>
              <a:rPr lang="zh-CN" altLang="en-US" sz="2400" b="1"/>
              <a:t>其实插入防热板相当于降低了表面发射率。本节主要讨论这种削弱辐射换热的方式。</a:t>
            </a:r>
          </a:p>
          <a:p>
            <a:pPr eaLnBrk="1" hangingPunct="1">
              <a:lnSpc>
                <a:spcPct val="120000"/>
              </a:lnSpc>
              <a:spcBef>
                <a:spcPct val="30000"/>
              </a:spcBef>
            </a:pPr>
            <a:r>
              <a:rPr lang="zh-CN" altLang="en-US" sz="2400" b="1"/>
              <a:t>对于两个无限大平面组成的封闭系统，其换热量为</a:t>
            </a:r>
            <a:r>
              <a:rPr lang="en-US" altLang="zh-CN" sz="2400" b="1"/>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47810" name="Object 2"/>
          <p:cNvGraphicFramePr>
            <a:graphicFrameLocks noChangeAspect="1"/>
          </p:cNvGraphicFramePr>
          <p:nvPr/>
        </p:nvGraphicFramePr>
        <p:xfrm>
          <a:off x="2016125" y="657225"/>
          <a:ext cx="4356100" cy="1258888"/>
        </p:xfrm>
        <a:graphic>
          <a:graphicData uri="http://schemas.openxmlformats.org/presentationml/2006/ole">
            <p:oleObj spid="_x0000_s247810" name="公式" r:id="rId3" imgW="2946240" imgH="1002960" progId="Equation.3">
              <p:embed/>
            </p:oleObj>
          </a:graphicData>
        </a:graphic>
      </p:graphicFrame>
      <p:sp>
        <p:nvSpPr>
          <p:cNvPr id="247811" name="Text Box 3"/>
          <p:cNvSpPr txBox="1">
            <a:spLocks noChangeArrowheads="1"/>
          </p:cNvSpPr>
          <p:nvPr/>
        </p:nvSpPr>
        <p:spPr bwMode="auto">
          <a:xfrm>
            <a:off x="755650" y="2312988"/>
            <a:ext cx="8064500" cy="3779837"/>
          </a:xfrm>
          <a:prstGeom prst="rect">
            <a:avLst/>
          </a:prstGeom>
          <a:noFill/>
          <a:ln w="9525">
            <a:noFill/>
            <a:miter lim="800000"/>
            <a:headEnd/>
            <a:tailEnd/>
          </a:ln>
          <a:effectLst/>
        </p:spPr>
        <p:txBody>
          <a:bodyPr>
            <a:spAutoFit/>
          </a:bodyPr>
          <a:lstStyle/>
          <a:p>
            <a:pPr eaLnBrk="1" hangingPunct="1">
              <a:lnSpc>
                <a:spcPct val="120000"/>
              </a:lnSpc>
            </a:pPr>
            <a:r>
              <a:rPr lang="zh-CN" altLang="en-US" sz="2400" b="1">
                <a:latin typeface="宋体" pitchFamily="2" charset="-122"/>
              </a:rPr>
              <a:t>为简单起见，假设                            ，则</a:t>
            </a:r>
          </a:p>
          <a:p>
            <a:pPr eaLnBrk="1" hangingPunct="1">
              <a:lnSpc>
                <a:spcPct val="120000"/>
              </a:lnSpc>
            </a:pPr>
            <a:r>
              <a:rPr lang="zh-CN" altLang="en-US" sz="2400" b="1">
                <a:latin typeface="宋体" pitchFamily="2" charset="-122"/>
              </a:rPr>
              <a:t>上式变为                                         。</a:t>
            </a:r>
          </a:p>
          <a:p>
            <a:pPr eaLnBrk="1" hangingPunct="1">
              <a:lnSpc>
                <a:spcPct val="120000"/>
              </a:lnSpc>
            </a:pPr>
            <a:endParaRPr lang="zh-CN" altLang="en-US" sz="2400" b="1">
              <a:latin typeface="宋体" pitchFamily="2" charset="-122"/>
            </a:endParaRPr>
          </a:p>
          <a:p>
            <a:pPr eaLnBrk="1" hangingPunct="1">
              <a:lnSpc>
                <a:spcPct val="120000"/>
              </a:lnSpc>
            </a:pPr>
            <a:endParaRPr lang="zh-CN" altLang="en-US" sz="2400" b="1">
              <a:latin typeface="宋体" pitchFamily="2" charset="-122"/>
            </a:endParaRPr>
          </a:p>
          <a:p>
            <a:pPr eaLnBrk="1" hangingPunct="1">
              <a:lnSpc>
                <a:spcPct val="120000"/>
              </a:lnSpc>
            </a:pPr>
            <a:endParaRPr lang="zh-CN" altLang="en-US" sz="2400" b="1">
              <a:latin typeface="宋体" pitchFamily="2" charset="-122"/>
            </a:endParaRPr>
          </a:p>
          <a:p>
            <a:pPr eaLnBrk="1" hangingPunct="1">
              <a:lnSpc>
                <a:spcPct val="120000"/>
              </a:lnSpc>
            </a:pPr>
            <a:r>
              <a:rPr lang="zh-CN" altLang="en-US" sz="2400" b="1">
                <a:latin typeface="宋体" pitchFamily="2" charset="-122"/>
              </a:rPr>
              <a:t>现在在两面之间插入一块发射率仍为    的遮热板，</a:t>
            </a:r>
          </a:p>
          <a:p>
            <a:pPr eaLnBrk="1" hangingPunct="1">
              <a:lnSpc>
                <a:spcPct val="120000"/>
              </a:lnSpc>
            </a:pPr>
            <a:r>
              <a:rPr lang="zh-CN" altLang="en-US" sz="2400" b="1">
                <a:latin typeface="宋体" pitchFamily="2" charset="-122"/>
              </a:rPr>
              <a:t>这样就组成了两个换热系统，如图</a:t>
            </a:r>
            <a:r>
              <a:rPr lang="en-US" altLang="zh-CN" sz="2400" b="1">
                <a:latin typeface="宋体" pitchFamily="2" charset="-122"/>
              </a:rPr>
              <a:t>6.5-15</a:t>
            </a:r>
            <a:r>
              <a:rPr lang="zh-CN" altLang="en-US" sz="2400" b="1">
                <a:latin typeface="宋体" pitchFamily="2" charset="-122"/>
              </a:rPr>
              <a:t>所示</a:t>
            </a:r>
            <a:r>
              <a:rPr lang="en-US" altLang="zh-CN" sz="2400" b="1">
                <a:latin typeface="宋体" pitchFamily="2" charset="-122"/>
              </a:rPr>
              <a:t>.</a:t>
            </a:r>
          </a:p>
          <a:p>
            <a:pPr eaLnBrk="1" hangingPunct="1">
              <a:lnSpc>
                <a:spcPct val="120000"/>
              </a:lnSpc>
              <a:spcBef>
                <a:spcPct val="50000"/>
              </a:spcBef>
            </a:pPr>
            <a:endParaRPr lang="en-US" altLang="zh-CN" sz="2400">
              <a:latin typeface="宋体" pitchFamily="2" charset="-122"/>
            </a:endParaRPr>
          </a:p>
        </p:txBody>
      </p:sp>
      <p:graphicFrame>
        <p:nvGraphicFramePr>
          <p:cNvPr id="247812" name="Object 4"/>
          <p:cNvGraphicFramePr>
            <a:graphicFrameLocks noChangeAspect="1"/>
          </p:cNvGraphicFramePr>
          <p:nvPr/>
        </p:nvGraphicFramePr>
        <p:xfrm>
          <a:off x="3492500" y="2420938"/>
          <a:ext cx="4068763" cy="463550"/>
        </p:xfrm>
        <a:graphic>
          <a:graphicData uri="http://schemas.openxmlformats.org/presentationml/2006/ole">
            <p:oleObj spid="_x0000_s247812" name="公式" r:id="rId4" imgW="3822480" imgH="355320" progId="Equation.3">
              <p:embed/>
            </p:oleObj>
          </a:graphicData>
        </a:graphic>
      </p:graphicFrame>
      <p:graphicFrame>
        <p:nvGraphicFramePr>
          <p:cNvPr id="247813" name="Object 5"/>
          <p:cNvGraphicFramePr>
            <a:graphicFrameLocks noChangeAspect="1"/>
          </p:cNvGraphicFramePr>
          <p:nvPr/>
        </p:nvGraphicFramePr>
        <p:xfrm>
          <a:off x="2411413" y="3068638"/>
          <a:ext cx="3887787" cy="1223962"/>
        </p:xfrm>
        <a:graphic>
          <a:graphicData uri="http://schemas.openxmlformats.org/presentationml/2006/ole">
            <p:oleObj spid="_x0000_s247813" name="公式" r:id="rId5" imgW="3238200" imgH="977760" progId="Equation.3">
              <p:embed/>
            </p:oleObj>
          </a:graphicData>
        </a:graphic>
      </p:graphicFrame>
      <p:graphicFrame>
        <p:nvGraphicFramePr>
          <p:cNvPr id="247814" name="Object 6"/>
          <p:cNvGraphicFramePr>
            <a:graphicFrameLocks noChangeAspect="1"/>
          </p:cNvGraphicFramePr>
          <p:nvPr/>
        </p:nvGraphicFramePr>
        <p:xfrm>
          <a:off x="5940425" y="4652963"/>
          <a:ext cx="277813" cy="298450"/>
        </p:xfrm>
        <a:graphic>
          <a:graphicData uri="http://schemas.openxmlformats.org/presentationml/2006/ole">
            <p:oleObj spid="_x0000_s247814" name="公式" r:id="rId6" imgW="177480" imgH="190440" progId="Equation.3">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611188" y="908050"/>
            <a:ext cx="7812087" cy="2830513"/>
          </a:xfrm>
          <a:prstGeom prst="rect">
            <a:avLst/>
          </a:prstGeom>
          <a:noFill/>
          <a:ln w="9525">
            <a:noFill/>
            <a:miter lim="800000"/>
            <a:headEnd/>
            <a:tailEnd/>
          </a:ln>
          <a:effectLst/>
        </p:spPr>
        <p:txBody>
          <a:bodyPr>
            <a:spAutoFit/>
          </a:bodyPr>
          <a:lstStyle/>
          <a:p>
            <a:pPr marL="342900" indent="-342900" eaLnBrk="1" hangingPunct="1">
              <a:spcBef>
                <a:spcPct val="50000"/>
              </a:spcBef>
            </a:pPr>
            <a:r>
              <a:rPr lang="zh-CN" altLang="en-US" sz="2400" b="1">
                <a:solidFill>
                  <a:srgbClr val="0000CC"/>
                </a:solidFill>
                <a:latin typeface="宋体" pitchFamily="2" charset="-122"/>
              </a:rPr>
              <a:t>辐射力</a:t>
            </a:r>
            <a:r>
              <a:rPr lang="en-US" altLang="zh-CN" sz="2400" b="1" i="1">
                <a:solidFill>
                  <a:srgbClr val="0000CC"/>
                </a:solidFill>
                <a:latin typeface="宋体" pitchFamily="2" charset="-122"/>
              </a:rPr>
              <a:t>E</a:t>
            </a:r>
            <a:r>
              <a:rPr lang="zh-CN" altLang="en-US" sz="2400">
                <a:solidFill>
                  <a:srgbClr val="0000CC"/>
                </a:solidFill>
                <a:latin typeface="宋体" pitchFamily="2" charset="-122"/>
              </a:rPr>
              <a:t>：</a:t>
            </a:r>
          </a:p>
          <a:p>
            <a:pPr marL="342900" indent="-342900" eaLnBrk="1" hangingPunct="1">
              <a:spcBef>
                <a:spcPct val="50000"/>
              </a:spcBef>
            </a:pPr>
            <a:r>
              <a:rPr lang="zh-CN" altLang="en-US" sz="2400" b="1">
                <a:latin typeface="宋体" pitchFamily="2" charset="-122"/>
              </a:rPr>
              <a:t>单位时间内，物体的单位表面积向半球空间发射的所有波长的能量总和。</a:t>
            </a:r>
            <a:r>
              <a:rPr lang="zh-CN" altLang="en-US" sz="2400">
                <a:latin typeface="宋体" pitchFamily="2" charset="-122"/>
              </a:rPr>
              <a:t> </a:t>
            </a:r>
            <a:r>
              <a:rPr lang="en-US" altLang="zh-CN" sz="2400">
                <a:latin typeface="宋体" pitchFamily="2" charset="-122"/>
              </a:rPr>
              <a:t>(W/m</a:t>
            </a:r>
            <a:r>
              <a:rPr lang="en-US" altLang="zh-CN" sz="2400" baseline="30000">
                <a:latin typeface="宋体" pitchFamily="2" charset="-122"/>
              </a:rPr>
              <a:t>2</a:t>
            </a:r>
            <a:r>
              <a:rPr lang="en-US" altLang="zh-CN" sz="2400">
                <a:latin typeface="宋体" pitchFamily="2" charset="-122"/>
              </a:rPr>
              <a:t>)</a:t>
            </a:r>
            <a:r>
              <a:rPr lang="zh-CN" altLang="en-US" sz="2400">
                <a:latin typeface="宋体" pitchFamily="2" charset="-122"/>
              </a:rPr>
              <a:t>；</a:t>
            </a:r>
          </a:p>
          <a:p>
            <a:pPr marL="342900" indent="-342900" eaLnBrk="1" hangingPunct="1">
              <a:spcBef>
                <a:spcPct val="50000"/>
              </a:spcBef>
            </a:pPr>
            <a:r>
              <a:rPr lang="zh-CN" altLang="en-US" sz="2400" b="1">
                <a:solidFill>
                  <a:srgbClr val="0000CC"/>
                </a:solidFill>
                <a:latin typeface="宋体" pitchFamily="2" charset="-122"/>
              </a:rPr>
              <a:t>光谱辐射力</a:t>
            </a:r>
            <a:r>
              <a:rPr lang="en-US" altLang="zh-CN" sz="2400" b="1" i="1">
                <a:solidFill>
                  <a:srgbClr val="0000CC"/>
                </a:solidFill>
                <a:latin typeface="宋体" pitchFamily="2" charset="-122"/>
              </a:rPr>
              <a:t>E</a:t>
            </a:r>
            <a:r>
              <a:rPr lang="en-US" altLang="zh-CN" sz="2400" b="1" i="1" baseline="-25000">
                <a:solidFill>
                  <a:srgbClr val="0000CC"/>
                </a:solidFill>
                <a:latin typeface="宋体" pitchFamily="2" charset="-122"/>
              </a:rPr>
              <a:t>λ</a:t>
            </a:r>
            <a:r>
              <a:rPr lang="zh-CN" altLang="en-US" sz="2400">
                <a:solidFill>
                  <a:srgbClr val="0000CC"/>
                </a:solidFill>
                <a:latin typeface="宋体" pitchFamily="2" charset="-122"/>
              </a:rPr>
              <a:t>：</a:t>
            </a:r>
          </a:p>
          <a:p>
            <a:pPr marL="342900" indent="-342900" eaLnBrk="1" hangingPunct="1">
              <a:spcBef>
                <a:spcPct val="50000"/>
              </a:spcBef>
            </a:pPr>
            <a:r>
              <a:rPr lang="zh-CN" altLang="en-US" sz="2400" b="1">
                <a:latin typeface="宋体" pitchFamily="2" charset="-122"/>
              </a:rPr>
              <a:t>单位时间内，单位波长范围内</a:t>
            </a:r>
            <a:r>
              <a:rPr lang="en-US" altLang="zh-CN" sz="2400" b="1">
                <a:latin typeface="宋体" pitchFamily="2" charset="-122"/>
              </a:rPr>
              <a:t>(</a:t>
            </a:r>
            <a:r>
              <a:rPr lang="zh-CN" altLang="en-US" sz="2400" b="1">
                <a:latin typeface="宋体" pitchFamily="2" charset="-122"/>
              </a:rPr>
              <a:t>包含某一给定波长</a:t>
            </a:r>
            <a:r>
              <a:rPr lang="en-US" altLang="zh-CN" sz="2400" b="1">
                <a:latin typeface="宋体" pitchFamily="2" charset="-122"/>
              </a:rPr>
              <a:t>)</a:t>
            </a:r>
            <a:r>
              <a:rPr lang="zh-CN" altLang="en-US" sz="2400" b="1">
                <a:latin typeface="宋体" pitchFamily="2" charset="-122"/>
              </a:rPr>
              <a:t>，物体的单位表面积向半球空间发射的能量。</a:t>
            </a:r>
            <a:r>
              <a:rPr lang="zh-CN" altLang="en-US" sz="2400">
                <a:latin typeface="宋体" pitchFamily="2" charset="-122"/>
              </a:rPr>
              <a:t> </a:t>
            </a:r>
            <a:r>
              <a:rPr lang="en-US" altLang="zh-CN" sz="2400">
                <a:latin typeface="宋体" pitchFamily="2" charset="-122"/>
              </a:rPr>
              <a:t>(W/m</a:t>
            </a:r>
            <a:r>
              <a:rPr lang="en-US" altLang="zh-CN" sz="2400" baseline="30000">
                <a:latin typeface="宋体" pitchFamily="2" charset="-122"/>
              </a:rPr>
              <a:t>3</a:t>
            </a:r>
            <a:r>
              <a:rPr lang="en-US" altLang="zh-CN" sz="2400">
                <a:latin typeface="宋体" pitchFamily="2" charset="-122"/>
              </a:rPr>
              <a:t>)</a:t>
            </a:r>
            <a:r>
              <a:rPr lang="zh-CN" altLang="en-US" sz="2400">
                <a:latin typeface="宋体" pitchFamily="2" charset="-122"/>
              </a:rPr>
              <a:t>；</a:t>
            </a:r>
          </a:p>
        </p:txBody>
      </p:sp>
      <p:sp>
        <p:nvSpPr>
          <p:cNvPr id="13322" name="Text Box 10"/>
          <p:cNvSpPr txBox="1">
            <a:spLocks noChangeArrowheads="1"/>
          </p:cNvSpPr>
          <p:nvPr/>
        </p:nvSpPr>
        <p:spPr bwMode="auto">
          <a:xfrm>
            <a:off x="684213" y="5300663"/>
            <a:ext cx="7704137" cy="366712"/>
          </a:xfrm>
          <a:prstGeom prst="rect">
            <a:avLst/>
          </a:prstGeom>
          <a:noFill/>
          <a:ln w="9525">
            <a:noFill/>
            <a:miter lim="800000"/>
            <a:headEnd/>
            <a:tailEnd/>
          </a:ln>
          <a:effectLst/>
        </p:spPr>
        <p:txBody>
          <a:bodyPr>
            <a:spAutoFit/>
          </a:bodyPr>
          <a:lstStyle/>
          <a:p>
            <a:pPr eaLnBrk="1" hangingPunct="1">
              <a:spcBef>
                <a:spcPct val="50000"/>
              </a:spcBef>
            </a:pPr>
            <a:endParaRPr lang="zh-CN" altLang="zh-CN"/>
          </a:p>
        </p:txBody>
      </p:sp>
      <p:sp>
        <p:nvSpPr>
          <p:cNvPr id="28673" name="Rectangle 1"/>
          <p:cNvSpPr>
            <a:spLocks noChangeArrowheads="1"/>
          </p:cNvSpPr>
          <p:nvPr/>
        </p:nvSpPr>
        <p:spPr bwMode="auto">
          <a:xfrm>
            <a:off x="468313" y="512763"/>
            <a:ext cx="3556000" cy="457200"/>
          </a:xfrm>
          <a:prstGeom prst="rect">
            <a:avLst/>
          </a:prstGeom>
          <a:noFill/>
          <a:ln w="9525">
            <a:noFill/>
            <a:miter lim="800000"/>
            <a:headEnd/>
            <a:tailEnd/>
          </a:ln>
          <a:effectLst/>
        </p:spPr>
        <p:txBody>
          <a:bodyPr wrap="none">
            <a:spAutoFit/>
          </a:bodyPr>
          <a:lstStyle/>
          <a:p>
            <a:pPr marL="342900" indent="-342900" eaLnBrk="1" hangingPunct="1">
              <a:spcBef>
                <a:spcPct val="50000"/>
              </a:spcBef>
            </a:pPr>
            <a:r>
              <a:rPr lang="en-US" altLang="zh-CN" sz="2400" b="1">
                <a:solidFill>
                  <a:srgbClr val="FF3300"/>
                </a:solidFill>
                <a:latin typeface="宋体" pitchFamily="2" charset="-122"/>
              </a:rPr>
              <a:t>2.</a:t>
            </a:r>
            <a:r>
              <a:rPr lang="zh-CN" altLang="en-US" sz="2400" b="1">
                <a:solidFill>
                  <a:srgbClr val="FF3300"/>
                </a:solidFill>
                <a:latin typeface="宋体" pitchFamily="2" charset="-122"/>
              </a:rPr>
              <a:t>热辐射能量的表示方法</a:t>
            </a:r>
          </a:p>
        </p:txBody>
      </p:sp>
      <p:sp>
        <p:nvSpPr>
          <p:cNvPr id="28674" name="Text Box 2"/>
          <p:cNvSpPr txBox="1">
            <a:spLocks noChangeArrowheads="1"/>
          </p:cNvSpPr>
          <p:nvPr/>
        </p:nvSpPr>
        <p:spPr bwMode="auto">
          <a:xfrm>
            <a:off x="647700" y="3681413"/>
            <a:ext cx="2844800" cy="869950"/>
          </a:xfrm>
          <a:prstGeom prst="rect">
            <a:avLst/>
          </a:prstGeom>
          <a:noFill/>
          <a:ln w="9525">
            <a:noFill/>
            <a:miter lim="800000"/>
            <a:headEnd/>
            <a:tailEnd/>
          </a:ln>
          <a:effectLst/>
        </p:spPr>
        <p:txBody>
          <a:bodyPr>
            <a:spAutoFit/>
          </a:bodyPr>
          <a:lstStyle/>
          <a:p>
            <a:pPr eaLnBrk="1" hangingPunct="1"/>
            <a:r>
              <a:rPr lang="en-US" altLang="zh-CN" sz="2400" b="1" i="1">
                <a:solidFill>
                  <a:srgbClr val="0000CC"/>
                </a:solidFill>
              </a:rPr>
              <a:t>E</a:t>
            </a:r>
            <a:r>
              <a:rPr lang="zh-CN" altLang="en-US" sz="2400" b="1">
                <a:solidFill>
                  <a:srgbClr val="0000CC"/>
                </a:solidFill>
              </a:rPr>
              <a:t>、</a:t>
            </a:r>
            <a:r>
              <a:rPr lang="en-US" altLang="zh-CN" sz="2400" b="1" i="1">
                <a:solidFill>
                  <a:srgbClr val="0000CC"/>
                </a:solidFill>
              </a:rPr>
              <a:t>Eλ</a:t>
            </a:r>
            <a:r>
              <a:rPr lang="zh-CN" altLang="en-US" sz="2400" b="1">
                <a:solidFill>
                  <a:srgbClr val="0000CC"/>
                </a:solidFill>
              </a:rPr>
              <a:t>关系</a:t>
            </a:r>
            <a:r>
              <a:rPr lang="en-US" altLang="zh-CN" sz="2400" b="1">
                <a:solidFill>
                  <a:srgbClr val="0000CC"/>
                </a:solidFill>
              </a:rPr>
              <a:t>:</a:t>
            </a:r>
          </a:p>
          <a:p>
            <a:pPr eaLnBrk="1" hangingPunct="1">
              <a:spcBef>
                <a:spcPct val="50000"/>
              </a:spcBef>
            </a:pPr>
            <a:endParaRPr lang="en-US" altLang="zh-CN">
              <a:solidFill>
                <a:srgbClr val="0000CC"/>
              </a:solidFill>
            </a:endParaRPr>
          </a:p>
        </p:txBody>
      </p:sp>
      <p:sp>
        <p:nvSpPr>
          <p:cNvPr id="28675" name="Text Box 3"/>
          <p:cNvSpPr txBox="1">
            <a:spLocks noChangeArrowheads="1"/>
          </p:cNvSpPr>
          <p:nvPr/>
        </p:nvSpPr>
        <p:spPr bwMode="auto">
          <a:xfrm>
            <a:off x="2663825" y="3573463"/>
            <a:ext cx="5868988" cy="1150937"/>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显然， </a:t>
            </a:r>
            <a:r>
              <a:rPr lang="en-US" altLang="zh-CN" sz="2400" b="1" i="1"/>
              <a:t>E</a:t>
            </a:r>
            <a:r>
              <a:rPr lang="zh-CN" altLang="en-US" sz="2400" b="1"/>
              <a:t>和</a:t>
            </a:r>
            <a:r>
              <a:rPr lang="en-US" altLang="zh-CN" sz="2400" b="1" i="1"/>
              <a:t>Eλ</a:t>
            </a:r>
            <a:r>
              <a:rPr lang="zh-CN" altLang="en-US" sz="2400" b="1"/>
              <a:t>之间具有如下关系：</a:t>
            </a:r>
          </a:p>
          <a:p>
            <a:pPr eaLnBrk="1" hangingPunct="1">
              <a:spcBef>
                <a:spcPct val="50000"/>
              </a:spcBef>
            </a:pPr>
            <a:endParaRPr lang="en-US" altLang="zh-CN" sz="2400" b="1"/>
          </a:p>
        </p:txBody>
      </p:sp>
      <p:graphicFrame>
        <p:nvGraphicFramePr>
          <p:cNvPr id="28676" name="Object 4"/>
          <p:cNvGraphicFramePr>
            <a:graphicFrameLocks noChangeAspect="1"/>
          </p:cNvGraphicFramePr>
          <p:nvPr>
            <p:ph/>
          </p:nvPr>
        </p:nvGraphicFramePr>
        <p:xfrm>
          <a:off x="2911475" y="3663950"/>
          <a:ext cx="2532063" cy="766763"/>
        </p:xfrm>
        <a:graphic>
          <a:graphicData uri="http://schemas.openxmlformats.org/presentationml/2006/ole">
            <p:oleObj spid="_x0000_s28676" name="公式" r:id="rId3" imgW="685800" imgH="342720" progId="Equation.3">
              <p:embed/>
            </p:oleObj>
          </a:graphicData>
        </a:graphic>
      </p:graphicFrame>
      <p:sp>
        <p:nvSpPr>
          <p:cNvPr id="28678" name="Text Box 6"/>
          <p:cNvSpPr txBox="1">
            <a:spLocks noChangeArrowheads="1"/>
          </p:cNvSpPr>
          <p:nvPr/>
        </p:nvSpPr>
        <p:spPr bwMode="auto">
          <a:xfrm>
            <a:off x="1116013" y="4724400"/>
            <a:ext cx="7092950" cy="1662113"/>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t>黑体一般采用下标</a:t>
            </a:r>
            <a:r>
              <a:rPr lang="en-US" altLang="zh-CN" sz="2400" b="1"/>
              <a:t>b</a:t>
            </a:r>
            <a:r>
              <a:rPr lang="zh-CN" altLang="en-US" sz="2400" b="1"/>
              <a:t>表示，如黑体的辐射力为</a:t>
            </a:r>
            <a:r>
              <a:rPr lang="en-US" altLang="zh-CN" sz="2400" b="1" i="1"/>
              <a:t>Eb</a:t>
            </a:r>
            <a:r>
              <a:rPr lang="zh-CN" altLang="en-US" sz="2400" b="1"/>
              <a:t>，黑体的</a:t>
            </a:r>
            <a:r>
              <a:rPr lang="zh-CN" altLang="en-US" sz="2400" b="1" i="1">
                <a:solidFill>
                  <a:schemeClr val="hlink"/>
                </a:solidFill>
              </a:rPr>
              <a:t>光谱辐射力</a:t>
            </a:r>
            <a:r>
              <a:rPr lang="zh-CN" altLang="en-US" sz="2400" b="1"/>
              <a:t>为</a:t>
            </a:r>
            <a:r>
              <a:rPr lang="en-US" altLang="zh-CN" sz="2400" b="1" i="1"/>
              <a:t>Ebλ</a:t>
            </a:r>
          </a:p>
          <a:p>
            <a:pPr eaLnBrk="1" hangingPunct="1">
              <a:spcBef>
                <a:spcPct val="50000"/>
              </a:spcBef>
            </a:pPr>
            <a:endParaRPr lang="en-US" altLang="zh-CN" sz="2400" b="1"/>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503238" y="476250"/>
            <a:ext cx="1981200" cy="822325"/>
          </a:xfrm>
          <a:prstGeom prst="rect">
            <a:avLst/>
          </a:prstGeom>
          <a:noFill/>
          <a:ln w="9525">
            <a:noFill/>
            <a:miter lim="800000"/>
            <a:headEnd/>
            <a:tailEnd/>
          </a:ln>
          <a:effectLst/>
        </p:spPr>
        <p:txBody>
          <a:bodyPr>
            <a:spAutoFit/>
          </a:bodyPr>
          <a:lstStyle/>
          <a:p>
            <a:pPr eaLnBrk="1" hangingPunct="1">
              <a:lnSpc>
                <a:spcPct val="200000"/>
              </a:lnSpc>
              <a:spcBef>
                <a:spcPct val="50000"/>
              </a:spcBef>
            </a:pPr>
            <a:r>
              <a:rPr lang="zh-CN" altLang="en-US" sz="2400" b="1"/>
              <a:t>稳态时有</a:t>
            </a:r>
            <a:r>
              <a:rPr lang="en-US" altLang="zh-CN" sz="2400" b="1"/>
              <a:t>:</a:t>
            </a:r>
          </a:p>
        </p:txBody>
      </p:sp>
      <p:graphicFrame>
        <p:nvGraphicFramePr>
          <p:cNvPr id="248835" name="Object 3"/>
          <p:cNvGraphicFramePr>
            <a:graphicFrameLocks noChangeAspect="1"/>
          </p:cNvGraphicFramePr>
          <p:nvPr/>
        </p:nvGraphicFramePr>
        <p:xfrm>
          <a:off x="468313" y="1736725"/>
          <a:ext cx="6013450" cy="1763713"/>
        </p:xfrm>
        <a:graphic>
          <a:graphicData uri="http://schemas.openxmlformats.org/presentationml/2006/ole">
            <p:oleObj spid="_x0000_s248835" name="公式" r:id="rId3" imgW="2705040" imgH="787320" progId="Equation.3">
              <p:embed/>
            </p:oleObj>
          </a:graphicData>
        </a:graphic>
      </p:graphicFrame>
      <p:sp>
        <p:nvSpPr>
          <p:cNvPr id="248836" name="Text Box 4"/>
          <p:cNvSpPr txBox="1">
            <a:spLocks noChangeArrowheads="1"/>
          </p:cNvSpPr>
          <p:nvPr/>
        </p:nvSpPr>
        <p:spPr bwMode="auto">
          <a:xfrm>
            <a:off x="468313" y="4005263"/>
            <a:ext cx="5219700"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可见，与没有遮热板时相比，辐射换热量减小了一半。</a:t>
            </a:r>
          </a:p>
        </p:txBody>
      </p:sp>
      <p:sp>
        <p:nvSpPr>
          <p:cNvPr id="248837" name="Text Box 5"/>
          <p:cNvSpPr txBox="1">
            <a:spLocks noChangeArrowheads="1"/>
          </p:cNvSpPr>
          <p:nvPr/>
        </p:nvSpPr>
        <p:spPr bwMode="auto">
          <a:xfrm>
            <a:off x="6372225" y="5445125"/>
            <a:ext cx="2771775"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6.5-15  </a:t>
            </a:r>
            <a:r>
              <a:rPr lang="zh-CN" altLang="en-US" sz="2400" b="1">
                <a:solidFill>
                  <a:srgbClr val="001010"/>
                </a:solidFill>
                <a:latin typeface="宋体" pitchFamily="2" charset="-122"/>
              </a:rPr>
              <a:t>遮热板</a:t>
            </a:r>
          </a:p>
        </p:txBody>
      </p:sp>
      <p:pic>
        <p:nvPicPr>
          <p:cNvPr id="248838" name="Picture 6" descr="图8-15"/>
          <p:cNvPicPr>
            <a:picLocks noChangeAspect="1" noChangeArrowheads="1"/>
          </p:cNvPicPr>
          <p:nvPr/>
        </p:nvPicPr>
        <p:blipFill>
          <a:blip r:embed="rId4">
            <a:clrChange>
              <a:clrFrom>
                <a:srgbClr val="F5F8ED"/>
              </a:clrFrom>
              <a:clrTo>
                <a:srgbClr val="F5F8ED">
                  <a:alpha val="0"/>
                </a:srgbClr>
              </a:clrTo>
            </a:clrChange>
          </a:blip>
          <a:srcRect/>
          <a:stretch>
            <a:fillRect/>
          </a:stretch>
        </p:blipFill>
        <p:spPr bwMode="auto">
          <a:xfrm>
            <a:off x="6443663" y="1592263"/>
            <a:ext cx="2376487" cy="3636962"/>
          </a:xfrm>
          <a:prstGeom prst="rect">
            <a:avLst/>
          </a:prstGeom>
          <a:noFill/>
        </p:spPr>
      </p:pic>
    </p:spTree>
  </p:cSld>
  <p:clrMapOvr>
    <a:masterClrMapping/>
  </p:clrMapOvr>
  <p:transition>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Text Box 2"/>
          <p:cNvSpPr txBox="1">
            <a:spLocks noChangeArrowheads="1"/>
          </p:cNvSpPr>
          <p:nvPr/>
        </p:nvSpPr>
        <p:spPr bwMode="auto">
          <a:xfrm>
            <a:off x="468313" y="404813"/>
            <a:ext cx="7848600" cy="579437"/>
          </a:xfrm>
          <a:prstGeom prst="rect">
            <a:avLst/>
          </a:prstGeom>
          <a:noFill/>
          <a:ln w="9525">
            <a:noFill/>
            <a:miter lim="800000"/>
            <a:headEnd/>
            <a:tailEnd/>
          </a:ln>
          <a:effectLst/>
        </p:spPr>
        <p:txBody>
          <a:bodyPr>
            <a:spAutoFit/>
          </a:bodyPr>
          <a:lstStyle/>
          <a:p>
            <a:pPr eaLnBrk="1" hangingPunct="1">
              <a:spcBef>
                <a:spcPct val="50000"/>
              </a:spcBef>
            </a:pPr>
            <a:r>
              <a:rPr lang="en-US" altLang="zh-CN" sz="3200" b="1">
                <a:solidFill>
                  <a:srgbClr val="FF0000"/>
                </a:solidFill>
              </a:rPr>
              <a:t>§</a:t>
            </a:r>
            <a:r>
              <a:rPr lang="en-US" altLang="zh-CN" sz="3200"/>
              <a:t> </a:t>
            </a:r>
            <a:r>
              <a:rPr lang="en-US" altLang="zh-CN" sz="3200" b="1">
                <a:solidFill>
                  <a:srgbClr val="FF3300"/>
                </a:solidFill>
                <a:latin typeface="宋体" pitchFamily="2" charset="-122"/>
              </a:rPr>
              <a:t>6.5-5  </a:t>
            </a:r>
            <a:r>
              <a:rPr lang="zh-CN" altLang="en-US" sz="3200" b="1">
                <a:solidFill>
                  <a:srgbClr val="FF3300"/>
                </a:solidFill>
                <a:latin typeface="宋体" pitchFamily="2" charset="-122"/>
              </a:rPr>
              <a:t>气体辐射</a:t>
            </a:r>
          </a:p>
        </p:txBody>
      </p:sp>
      <p:sp>
        <p:nvSpPr>
          <p:cNvPr id="249859" name="Text Box 3"/>
          <p:cNvSpPr txBox="1">
            <a:spLocks noChangeArrowheads="1"/>
          </p:cNvSpPr>
          <p:nvPr/>
        </p:nvSpPr>
        <p:spPr bwMode="auto">
          <a:xfrm>
            <a:off x="358775" y="981075"/>
            <a:ext cx="8281988" cy="5568950"/>
          </a:xfrm>
          <a:prstGeom prst="rect">
            <a:avLst/>
          </a:prstGeom>
          <a:noFill/>
          <a:ln w="9525">
            <a:noFill/>
            <a:miter lim="800000"/>
            <a:headEnd/>
            <a:tailEnd/>
          </a:ln>
          <a:effectLst/>
        </p:spPr>
        <p:txBody>
          <a:bodyPr>
            <a:spAutoFit/>
          </a:bodyPr>
          <a:lstStyle/>
          <a:p>
            <a:pPr algn="just" eaLnBrk="1" hangingPunct="1">
              <a:lnSpc>
                <a:spcPct val="120000"/>
              </a:lnSpc>
              <a:spcBef>
                <a:spcPct val="20000"/>
              </a:spcBef>
            </a:pPr>
            <a:r>
              <a:rPr lang="zh-CN" altLang="en-US" sz="2400" b="1">
                <a:latin typeface="宋体" pitchFamily="2" charset="-122"/>
              </a:rPr>
              <a:t>本节将简要介绍气体辐射的特点、换热过程及其处理方法。在工程中常见的温度范围内，  和    具有很强的吸收和发射热辐射的本领，而其他的气体则较弱，这也是本节采用这两种气体作为例子的原因。</a:t>
            </a:r>
          </a:p>
          <a:p>
            <a:pPr eaLnBrk="1" hangingPunct="1">
              <a:lnSpc>
                <a:spcPct val="120000"/>
              </a:lnSpc>
              <a:spcBef>
                <a:spcPct val="20000"/>
              </a:spcBef>
            </a:pPr>
            <a:r>
              <a:rPr lang="en-US" altLang="zh-CN" sz="2400" b="1">
                <a:solidFill>
                  <a:schemeClr val="hlink"/>
                </a:solidFill>
                <a:latin typeface="宋体" pitchFamily="2" charset="-122"/>
              </a:rPr>
              <a:t>1  </a:t>
            </a:r>
            <a:r>
              <a:rPr lang="zh-CN" altLang="en-US" sz="2400" b="1">
                <a:solidFill>
                  <a:schemeClr val="hlink"/>
                </a:solidFill>
                <a:latin typeface="宋体" pitchFamily="2" charset="-122"/>
              </a:rPr>
              <a:t>气体辐射的特点</a:t>
            </a:r>
          </a:p>
          <a:p>
            <a:pPr eaLnBrk="1" hangingPunct="1">
              <a:lnSpc>
                <a:spcPct val="120000"/>
              </a:lnSpc>
              <a:spcBef>
                <a:spcPct val="20000"/>
              </a:spcBef>
            </a:pPr>
            <a:r>
              <a:rPr lang="zh-CN" altLang="en-US" sz="2400" b="1">
                <a:solidFill>
                  <a:srgbClr val="0000CC"/>
                </a:solidFill>
                <a:latin typeface="宋体" pitchFamily="2" charset="-122"/>
              </a:rPr>
              <a:t>    </a:t>
            </a:r>
            <a:r>
              <a:rPr lang="en-US" altLang="zh-CN" sz="2400" b="1">
                <a:solidFill>
                  <a:srgbClr val="0000CC"/>
                </a:solidFill>
                <a:latin typeface="宋体" pitchFamily="2" charset="-122"/>
              </a:rPr>
              <a:t>(1)  </a:t>
            </a:r>
            <a:r>
              <a:rPr lang="zh-CN" altLang="en-US" sz="2400" b="1">
                <a:solidFill>
                  <a:srgbClr val="0000CC"/>
                </a:solidFill>
                <a:latin typeface="宋体" pitchFamily="2" charset="-122"/>
              </a:rPr>
              <a:t>气体辐射对波长具有选择性。</a:t>
            </a:r>
            <a:r>
              <a:rPr lang="zh-CN" altLang="en-US" sz="2400" b="1">
                <a:latin typeface="宋体" pitchFamily="2" charset="-122"/>
              </a:rPr>
              <a:t>它只在某谱带内具有发射和吸收辐射的本领，而对于其他谱带则呈现透明状态。如图</a:t>
            </a:r>
            <a:r>
              <a:rPr lang="en-US" altLang="zh-CN" sz="2400" b="1">
                <a:latin typeface="宋体" pitchFamily="2" charset="-122"/>
              </a:rPr>
              <a:t>6.5-16</a:t>
            </a:r>
            <a:r>
              <a:rPr lang="zh-CN" altLang="en-US" sz="2400" b="1">
                <a:latin typeface="宋体" pitchFamily="2" charset="-122"/>
              </a:rPr>
              <a:t>所示。</a:t>
            </a:r>
          </a:p>
          <a:p>
            <a:pPr algn="just" eaLnBrk="1" hangingPunct="1">
              <a:lnSpc>
                <a:spcPct val="120000"/>
              </a:lnSpc>
              <a:spcBef>
                <a:spcPct val="20000"/>
              </a:spcBef>
            </a:pPr>
            <a:r>
              <a:rPr lang="zh-CN" altLang="en-US" sz="2400" b="1">
                <a:solidFill>
                  <a:srgbClr val="0000CC"/>
                </a:solidFill>
                <a:latin typeface="宋体" pitchFamily="2" charset="-122"/>
              </a:rPr>
              <a:t>    </a:t>
            </a:r>
            <a:r>
              <a:rPr lang="en-US" altLang="zh-CN" sz="2400" b="1">
                <a:solidFill>
                  <a:srgbClr val="0000CC"/>
                </a:solidFill>
                <a:latin typeface="宋体" pitchFamily="2" charset="-122"/>
              </a:rPr>
              <a:t>(2)  </a:t>
            </a:r>
            <a:r>
              <a:rPr lang="zh-CN" altLang="en-US" sz="2400" b="1">
                <a:solidFill>
                  <a:srgbClr val="0000CC"/>
                </a:solidFill>
                <a:latin typeface="宋体" pitchFamily="2" charset="-122"/>
              </a:rPr>
              <a:t>气体的辐射和吸收是在整个容积中进行的。</a:t>
            </a:r>
            <a:r>
              <a:rPr lang="zh-CN" altLang="en-US" sz="2400" b="1">
                <a:latin typeface="宋体" pitchFamily="2" charset="-122"/>
              </a:rPr>
              <a:t>这是由于辐射可以进入气体，并在其内部进行传递，最后有一部分会穿透气体而到达外部或固体壁面，因而，气体的发射率和吸收比还与容器的形状和容积大小有关。</a:t>
            </a:r>
          </a:p>
        </p:txBody>
      </p:sp>
      <p:graphicFrame>
        <p:nvGraphicFramePr>
          <p:cNvPr id="249860" name="Object 4"/>
          <p:cNvGraphicFramePr>
            <a:graphicFrameLocks noChangeAspect="1"/>
          </p:cNvGraphicFramePr>
          <p:nvPr/>
        </p:nvGraphicFramePr>
        <p:xfrm>
          <a:off x="5219700" y="1592263"/>
          <a:ext cx="468313" cy="296862"/>
        </p:xfrm>
        <a:graphic>
          <a:graphicData uri="http://schemas.openxmlformats.org/presentationml/2006/ole">
            <p:oleObj spid="_x0000_s249860" name="公式" r:id="rId3" imgW="622080" imgH="393480" progId="Equation.3">
              <p:embed/>
            </p:oleObj>
          </a:graphicData>
        </a:graphic>
      </p:graphicFrame>
      <p:graphicFrame>
        <p:nvGraphicFramePr>
          <p:cNvPr id="249861" name="Object 5"/>
          <p:cNvGraphicFramePr>
            <a:graphicFrameLocks noChangeAspect="1"/>
          </p:cNvGraphicFramePr>
          <p:nvPr/>
        </p:nvGraphicFramePr>
        <p:xfrm>
          <a:off x="4356100" y="1592263"/>
          <a:ext cx="503238" cy="312737"/>
        </p:xfrm>
        <a:graphic>
          <a:graphicData uri="http://schemas.openxmlformats.org/presentationml/2006/ole">
            <p:oleObj spid="_x0000_s249861" name="公式" r:id="rId4" imgW="634680" imgH="393480" progId="Equation.3">
              <p:embed/>
            </p:oleObj>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Text Box 2"/>
          <p:cNvSpPr txBox="1">
            <a:spLocks noChangeArrowheads="1"/>
          </p:cNvSpPr>
          <p:nvPr/>
        </p:nvSpPr>
        <p:spPr bwMode="auto">
          <a:xfrm>
            <a:off x="1584325" y="3249613"/>
            <a:ext cx="5437188"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6.5-16  CO2 </a:t>
            </a:r>
            <a:r>
              <a:rPr lang="zh-CN" altLang="en-US" sz="2400" b="1">
                <a:solidFill>
                  <a:srgbClr val="001010"/>
                </a:solidFill>
                <a:latin typeface="宋体" pitchFamily="2" charset="-122"/>
              </a:rPr>
              <a:t>和</a:t>
            </a:r>
            <a:r>
              <a:rPr lang="en-US" altLang="zh-CN" sz="2400" b="1">
                <a:solidFill>
                  <a:srgbClr val="001010"/>
                </a:solidFill>
                <a:latin typeface="宋体" pitchFamily="2" charset="-122"/>
              </a:rPr>
              <a:t>H2O</a:t>
            </a:r>
            <a:r>
              <a:rPr lang="zh-CN" altLang="en-US" sz="2400" b="1">
                <a:solidFill>
                  <a:srgbClr val="001010"/>
                </a:solidFill>
                <a:latin typeface="宋体" pitchFamily="2" charset="-122"/>
              </a:rPr>
              <a:t>的主要吸收谱带</a:t>
            </a:r>
          </a:p>
        </p:txBody>
      </p:sp>
      <p:sp>
        <p:nvSpPr>
          <p:cNvPr id="250883" name="Rectangle 3"/>
          <p:cNvSpPr>
            <a:spLocks noChangeArrowheads="1"/>
          </p:cNvSpPr>
          <p:nvPr/>
        </p:nvSpPr>
        <p:spPr bwMode="auto">
          <a:xfrm>
            <a:off x="1871663" y="5949950"/>
            <a:ext cx="5886450" cy="457200"/>
          </a:xfrm>
          <a:prstGeom prst="rect">
            <a:avLst/>
          </a:prstGeom>
          <a:noFill/>
          <a:ln w="9525">
            <a:noFill/>
            <a:miter lim="800000"/>
            <a:headEnd/>
            <a:tailEnd/>
          </a:ln>
          <a:effectLst/>
        </p:spPr>
        <p:txBody>
          <a:bodyPr wrap="none">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6.5-16.5 </a:t>
            </a:r>
            <a:r>
              <a:rPr lang="zh-CN" altLang="en-US" sz="2400" b="1">
                <a:solidFill>
                  <a:srgbClr val="001010"/>
                </a:solidFill>
                <a:latin typeface="宋体" pitchFamily="2" charset="-122"/>
              </a:rPr>
              <a:t>光谱辐射穿过气体层时的衰减</a:t>
            </a:r>
            <a:r>
              <a:rPr lang="zh-CN" altLang="en-US"/>
              <a:t> </a:t>
            </a:r>
          </a:p>
        </p:txBody>
      </p:sp>
      <p:pic>
        <p:nvPicPr>
          <p:cNvPr id="250884" name="Picture 4" descr="图8-16"/>
          <p:cNvPicPr>
            <a:picLocks noChangeAspect="1" noChangeArrowheads="1"/>
          </p:cNvPicPr>
          <p:nvPr/>
        </p:nvPicPr>
        <p:blipFill>
          <a:blip r:embed="rId2">
            <a:clrChange>
              <a:clrFrom>
                <a:srgbClr val="F7FBED"/>
              </a:clrFrom>
              <a:clrTo>
                <a:srgbClr val="F7FBED">
                  <a:alpha val="0"/>
                </a:srgbClr>
              </a:clrTo>
            </a:clrChange>
          </a:blip>
          <a:srcRect t="10484"/>
          <a:stretch>
            <a:fillRect/>
          </a:stretch>
        </p:blipFill>
        <p:spPr bwMode="auto">
          <a:xfrm>
            <a:off x="1008063" y="549275"/>
            <a:ext cx="6013450" cy="2728913"/>
          </a:xfrm>
          <a:prstGeom prst="rect">
            <a:avLst/>
          </a:prstGeom>
          <a:noFill/>
        </p:spPr>
      </p:pic>
      <p:pic>
        <p:nvPicPr>
          <p:cNvPr id="250885" name="Picture 5" descr="图8-17"/>
          <p:cNvPicPr>
            <a:picLocks noChangeAspect="1" noChangeArrowheads="1"/>
          </p:cNvPicPr>
          <p:nvPr/>
        </p:nvPicPr>
        <p:blipFill>
          <a:blip r:embed="rId3">
            <a:clrChange>
              <a:clrFrom>
                <a:srgbClr val="FAFCEF"/>
              </a:clrFrom>
              <a:clrTo>
                <a:srgbClr val="FAFCEF">
                  <a:alpha val="0"/>
                </a:srgbClr>
              </a:clrTo>
            </a:clrChange>
          </a:blip>
          <a:srcRect l="17343"/>
          <a:stretch>
            <a:fillRect/>
          </a:stretch>
        </p:blipFill>
        <p:spPr bwMode="auto">
          <a:xfrm>
            <a:off x="2555875" y="3500438"/>
            <a:ext cx="2844800" cy="2478087"/>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1906" name="Group 2"/>
          <p:cNvGrpSpPr>
            <a:grpSpLocks/>
          </p:cNvGrpSpPr>
          <p:nvPr/>
        </p:nvGrpSpPr>
        <p:grpSpPr bwMode="auto">
          <a:xfrm>
            <a:off x="215900" y="728663"/>
            <a:ext cx="8281988" cy="5616575"/>
            <a:chOff x="340" y="278"/>
            <a:chExt cx="5012" cy="2876"/>
          </a:xfrm>
        </p:grpSpPr>
        <p:sp>
          <p:nvSpPr>
            <p:cNvPr id="251907" name="Rectangle 3"/>
            <p:cNvSpPr>
              <a:spLocks noChangeArrowheads="1"/>
            </p:cNvSpPr>
            <p:nvPr/>
          </p:nvSpPr>
          <p:spPr bwMode="auto">
            <a:xfrm>
              <a:off x="340" y="278"/>
              <a:ext cx="5012" cy="1711"/>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en-US" altLang="zh-CN" sz="2400" b="1">
                  <a:solidFill>
                    <a:schemeClr val="hlink"/>
                  </a:solidFill>
                  <a:latin typeface="宋体" pitchFamily="2" charset="-122"/>
                </a:rPr>
                <a:t>2  </a:t>
              </a:r>
              <a:r>
                <a:rPr lang="zh-CN" altLang="en-US" sz="2400" b="1">
                  <a:solidFill>
                    <a:schemeClr val="hlink"/>
                  </a:solidFill>
                  <a:latin typeface="宋体" pitchFamily="2" charset="-122"/>
                </a:rPr>
                <a:t>气体辐射的衰减规律</a:t>
              </a:r>
            </a:p>
            <a:p>
              <a:pPr algn="just" eaLnBrk="1" hangingPunct="1">
                <a:lnSpc>
                  <a:spcPct val="140000"/>
                </a:lnSpc>
                <a:spcBef>
                  <a:spcPct val="50000"/>
                </a:spcBef>
              </a:pPr>
              <a:r>
                <a:rPr lang="zh-CN" altLang="en-US" sz="2400" b="1">
                  <a:latin typeface="宋体" pitchFamily="2" charset="-122"/>
                </a:rPr>
                <a:t>当热辐射进入吸收性气体层时，因沿途被气体吸收而衰减。为了考察辐射在气体内的衰减规律，如图</a:t>
              </a:r>
              <a:r>
                <a:rPr lang="en-US" altLang="zh-CN" sz="2400" b="1">
                  <a:latin typeface="宋体" pitchFamily="2" charset="-122"/>
                </a:rPr>
                <a:t>6.5-16.5</a:t>
              </a:r>
              <a:r>
                <a:rPr lang="zh-CN" altLang="en-US" sz="2400" b="1">
                  <a:latin typeface="宋体" pitchFamily="2" charset="-122"/>
                </a:rPr>
                <a:t>所示，我们假设投射到气体界面 </a:t>
              </a:r>
              <a:r>
                <a:rPr lang="en-US" altLang="zh-CN" sz="2400" b="1" i="1">
                  <a:latin typeface="宋体" pitchFamily="2" charset="-122"/>
                </a:rPr>
                <a:t>x</a:t>
              </a:r>
              <a:r>
                <a:rPr lang="en-US" altLang="zh-CN" sz="2400" b="1">
                  <a:latin typeface="宋体" pitchFamily="2" charset="-122"/>
                </a:rPr>
                <a:t> = 0 </a:t>
              </a:r>
              <a:r>
                <a:rPr lang="zh-CN" altLang="en-US" sz="2400" b="1">
                  <a:latin typeface="宋体" pitchFamily="2" charset="-122"/>
                </a:rPr>
                <a:t>处的光谱辐射强度为      ，通过一段距离</a:t>
              </a:r>
              <a:r>
                <a:rPr lang="en-US" altLang="zh-CN" sz="2400" b="1">
                  <a:latin typeface="宋体" pitchFamily="2" charset="-122"/>
                </a:rPr>
                <a:t>x</a:t>
              </a:r>
              <a:r>
                <a:rPr lang="zh-CN" altLang="en-US" sz="2400" b="1">
                  <a:latin typeface="宋体" pitchFamily="2" charset="-122"/>
                </a:rPr>
                <a:t>后，该辐射变为        。再通过微元气体层 </a:t>
              </a:r>
              <a:r>
                <a:rPr lang="en-US" altLang="zh-CN" sz="2400" b="1">
                  <a:latin typeface="宋体" pitchFamily="2" charset="-122"/>
                </a:rPr>
                <a:t>d</a:t>
              </a:r>
              <a:r>
                <a:rPr lang="en-US" altLang="zh-CN" sz="2400" b="1" i="1">
                  <a:latin typeface="宋体" pitchFamily="2" charset="-122"/>
                </a:rPr>
                <a:t>x </a:t>
              </a:r>
              <a:r>
                <a:rPr lang="zh-CN" altLang="en-US" sz="2400" b="1">
                  <a:latin typeface="宋体" pitchFamily="2" charset="-122"/>
                </a:rPr>
                <a:t>后，其衰减量为        。</a:t>
              </a:r>
            </a:p>
          </p:txBody>
        </p:sp>
        <p:graphicFrame>
          <p:nvGraphicFramePr>
            <p:cNvPr id="251908" name="Object 4"/>
            <p:cNvGraphicFramePr>
              <a:graphicFrameLocks noChangeAspect="1"/>
            </p:cNvGraphicFramePr>
            <p:nvPr/>
          </p:nvGraphicFramePr>
          <p:xfrm>
            <a:off x="2585" y="1253"/>
            <a:ext cx="263" cy="220"/>
          </p:xfrm>
          <a:graphic>
            <a:graphicData uri="http://schemas.openxmlformats.org/presentationml/2006/ole">
              <p:oleObj spid="_x0000_s251908" name="公式" r:id="rId3" imgW="469800" imgH="393480" progId="Equation.3">
                <p:embed/>
              </p:oleObj>
            </a:graphicData>
          </a:graphic>
        </p:graphicFrame>
        <p:graphicFrame>
          <p:nvGraphicFramePr>
            <p:cNvPr id="251909" name="Object 5"/>
            <p:cNvGraphicFramePr>
              <a:graphicFrameLocks noChangeAspect="1"/>
            </p:cNvGraphicFramePr>
            <p:nvPr/>
          </p:nvGraphicFramePr>
          <p:xfrm>
            <a:off x="567" y="1525"/>
            <a:ext cx="272" cy="222"/>
          </p:xfrm>
          <a:graphic>
            <a:graphicData uri="http://schemas.openxmlformats.org/presentationml/2006/ole">
              <p:oleObj spid="_x0000_s251909" name="公式" r:id="rId4" imgW="482400" imgH="393480" progId="Equation.3">
                <p:embed/>
              </p:oleObj>
            </a:graphicData>
          </a:graphic>
        </p:graphicFrame>
        <p:graphicFrame>
          <p:nvGraphicFramePr>
            <p:cNvPr id="251910" name="Object 6"/>
            <p:cNvGraphicFramePr>
              <a:graphicFrameLocks noChangeAspect="1"/>
            </p:cNvGraphicFramePr>
            <p:nvPr/>
          </p:nvGraphicFramePr>
          <p:xfrm>
            <a:off x="3719" y="1502"/>
            <a:ext cx="336" cy="224"/>
          </p:xfrm>
          <a:graphic>
            <a:graphicData uri="http://schemas.openxmlformats.org/presentationml/2006/ole">
              <p:oleObj spid="_x0000_s251910" name="公式" r:id="rId5" imgW="533160" imgH="355320" progId="Equation.3">
                <p:embed/>
              </p:oleObj>
            </a:graphicData>
          </a:graphic>
        </p:graphicFrame>
        <p:graphicFrame>
          <p:nvGraphicFramePr>
            <p:cNvPr id="251911" name="Object 7"/>
            <p:cNvGraphicFramePr>
              <a:graphicFrameLocks noChangeAspect="1"/>
            </p:cNvGraphicFramePr>
            <p:nvPr/>
          </p:nvGraphicFramePr>
          <p:xfrm>
            <a:off x="1723" y="2047"/>
            <a:ext cx="360" cy="456"/>
          </p:xfrm>
          <a:graphic>
            <a:graphicData uri="http://schemas.openxmlformats.org/presentationml/2006/ole">
              <p:oleObj spid="_x0000_s251911" name="公式" r:id="rId6" imgW="571320" imgH="723600" progId="Equation.3">
                <p:embed/>
              </p:oleObj>
            </a:graphicData>
          </a:graphic>
        </p:graphicFrame>
        <p:sp>
          <p:nvSpPr>
            <p:cNvPr id="251912" name="Text Box 8"/>
            <p:cNvSpPr txBox="1">
              <a:spLocks noChangeArrowheads="1"/>
            </p:cNvSpPr>
            <p:nvPr/>
          </p:nvSpPr>
          <p:spPr bwMode="auto">
            <a:xfrm>
              <a:off x="340" y="2024"/>
              <a:ext cx="4989" cy="571"/>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理论上已经证明，           与行程 </a:t>
              </a:r>
              <a:r>
                <a:rPr lang="en-US" altLang="zh-CN" sz="2400" b="1">
                  <a:latin typeface="宋体" pitchFamily="2" charset="-122"/>
                </a:rPr>
                <a:t>d</a:t>
              </a:r>
              <a:r>
                <a:rPr lang="en-US" altLang="zh-CN" sz="2400" b="1" i="1">
                  <a:latin typeface="宋体" pitchFamily="2" charset="-122"/>
                </a:rPr>
                <a:t>x </a:t>
              </a:r>
              <a:r>
                <a:rPr lang="zh-CN" altLang="en-US" sz="2400" b="1">
                  <a:latin typeface="宋体" pitchFamily="2" charset="-122"/>
                </a:rPr>
                <a:t>成正比，设比例系数为     ，则有</a:t>
              </a:r>
            </a:p>
          </p:txBody>
        </p:sp>
        <p:graphicFrame>
          <p:nvGraphicFramePr>
            <p:cNvPr id="251913" name="Object 9"/>
            <p:cNvGraphicFramePr>
              <a:graphicFrameLocks noChangeAspect="1"/>
            </p:cNvGraphicFramePr>
            <p:nvPr/>
          </p:nvGraphicFramePr>
          <p:xfrm>
            <a:off x="4467" y="2115"/>
            <a:ext cx="200" cy="208"/>
          </p:xfrm>
          <a:graphic>
            <a:graphicData uri="http://schemas.openxmlformats.org/presentationml/2006/ole">
              <p:oleObj spid="_x0000_s251913" name="公式" r:id="rId7" imgW="317160" imgH="330120" progId="Equation.3">
                <p:embed/>
              </p:oleObj>
            </a:graphicData>
          </a:graphic>
        </p:graphicFrame>
        <p:graphicFrame>
          <p:nvGraphicFramePr>
            <p:cNvPr id="251914" name="Object 10"/>
            <p:cNvGraphicFramePr>
              <a:graphicFrameLocks noChangeAspect="1"/>
            </p:cNvGraphicFramePr>
            <p:nvPr/>
          </p:nvGraphicFramePr>
          <p:xfrm>
            <a:off x="2245" y="2568"/>
            <a:ext cx="1224" cy="586"/>
          </p:xfrm>
          <a:graphic>
            <a:graphicData uri="http://schemas.openxmlformats.org/presentationml/2006/ole">
              <p:oleObj spid="_x0000_s251914" name="公式" r:id="rId8" imgW="1511280" imgH="723600" progId="Equation.3">
                <p:embed/>
              </p:oleObj>
            </a:graphicData>
          </a:graphic>
        </p:graphicFrame>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2930" name="Group 2"/>
          <p:cNvGrpSpPr>
            <a:grpSpLocks/>
          </p:cNvGrpSpPr>
          <p:nvPr/>
        </p:nvGrpSpPr>
        <p:grpSpPr bwMode="auto">
          <a:xfrm>
            <a:off x="0" y="836613"/>
            <a:ext cx="8820150" cy="1114425"/>
            <a:chOff x="408" y="3067"/>
            <a:chExt cx="4853" cy="702"/>
          </a:xfrm>
        </p:grpSpPr>
        <p:sp>
          <p:nvSpPr>
            <p:cNvPr id="252931" name="Text Box 3"/>
            <p:cNvSpPr txBox="1">
              <a:spLocks noChangeArrowheads="1"/>
            </p:cNvSpPr>
            <p:nvPr/>
          </p:nvSpPr>
          <p:spPr bwMode="auto">
            <a:xfrm>
              <a:off x="408" y="3067"/>
              <a:ext cx="4853" cy="702"/>
            </a:xfrm>
            <a:prstGeom prst="rect">
              <a:avLst/>
            </a:prstGeom>
            <a:noFill/>
            <a:ln w="9525">
              <a:noFill/>
              <a:miter lim="800000"/>
              <a:headEnd/>
              <a:tailEnd/>
            </a:ln>
            <a:effectLst/>
          </p:spPr>
          <p:txBody>
            <a:bodyPr>
              <a:spAutoFit/>
            </a:bodyPr>
            <a:lstStyle/>
            <a:p>
              <a:pPr eaLnBrk="1" hangingPunct="1">
                <a:lnSpc>
                  <a:spcPct val="140000"/>
                </a:lnSpc>
                <a:spcBef>
                  <a:spcPct val="20000"/>
                </a:spcBef>
              </a:pPr>
              <a:r>
                <a:rPr lang="zh-CN" altLang="en-US" sz="2400" b="1">
                  <a:latin typeface="宋体" pitchFamily="2" charset="-122"/>
                </a:rPr>
                <a:t>式中，负号表示吸收，   为</a:t>
              </a:r>
              <a:r>
                <a:rPr lang="zh-CN" altLang="en-US" sz="2400" b="1">
                  <a:solidFill>
                    <a:srgbClr val="0000CC"/>
                  </a:solidFill>
                  <a:latin typeface="宋体" pitchFamily="2" charset="-122"/>
                </a:rPr>
                <a:t>光谱衰减系数</a:t>
              </a:r>
              <a:r>
                <a:rPr lang="zh-CN" altLang="en-US" sz="2400" b="1">
                  <a:latin typeface="宋体" pitchFamily="2" charset="-122"/>
                </a:rPr>
                <a:t>，</a:t>
              </a:r>
              <a:r>
                <a:rPr lang="en-US" altLang="zh-CN" sz="2400" b="1">
                  <a:latin typeface="宋体" pitchFamily="2" charset="-122"/>
                </a:rPr>
                <a:t>m</a:t>
              </a:r>
              <a:r>
                <a:rPr lang="en-US" altLang="zh-CN" sz="2400" b="1" baseline="30000">
                  <a:latin typeface="宋体" pitchFamily="2" charset="-122"/>
                </a:rPr>
                <a:t>-1</a:t>
              </a:r>
              <a:r>
                <a:rPr lang="zh-CN" altLang="en-US" sz="2400" b="1">
                  <a:latin typeface="宋体" pitchFamily="2" charset="-122"/>
                </a:rPr>
                <a:t>，它取决于其体的种类、密度和波长。对上式进行积分可得</a:t>
              </a:r>
            </a:p>
          </p:txBody>
        </p:sp>
        <p:graphicFrame>
          <p:nvGraphicFramePr>
            <p:cNvPr id="252932" name="Object 4"/>
            <p:cNvGraphicFramePr>
              <a:graphicFrameLocks noChangeAspect="1"/>
            </p:cNvGraphicFramePr>
            <p:nvPr/>
          </p:nvGraphicFramePr>
          <p:xfrm>
            <a:off x="2086" y="3154"/>
            <a:ext cx="208" cy="208"/>
          </p:xfrm>
          <a:graphic>
            <a:graphicData uri="http://schemas.openxmlformats.org/presentationml/2006/ole">
              <p:oleObj spid="_x0000_s252932" name="公式" r:id="rId3" imgW="330120" imgH="330120" progId="Equation.3">
                <p:embed/>
              </p:oleObj>
            </a:graphicData>
          </a:graphic>
        </p:graphicFrame>
      </p:grpSp>
      <p:grpSp>
        <p:nvGrpSpPr>
          <p:cNvPr id="252933" name="Group 5"/>
          <p:cNvGrpSpPr>
            <a:grpSpLocks/>
          </p:cNvGrpSpPr>
          <p:nvPr/>
        </p:nvGrpSpPr>
        <p:grpSpPr bwMode="auto">
          <a:xfrm>
            <a:off x="684213" y="2457450"/>
            <a:ext cx="7561262" cy="1728788"/>
            <a:chOff x="476" y="255"/>
            <a:chExt cx="4423" cy="999"/>
          </a:xfrm>
        </p:grpSpPr>
        <p:graphicFrame>
          <p:nvGraphicFramePr>
            <p:cNvPr id="252934" name="Object 6"/>
            <p:cNvGraphicFramePr>
              <a:graphicFrameLocks noChangeAspect="1"/>
            </p:cNvGraphicFramePr>
            <p:nvPr/>
          </p:nvGraphicFramePr>
          <p:xfrm>
            <a:off x="1542" y="255"/>
            <a:ext cx="1718" cy="586"/>
          </p:xfrm>
          <a:graphic>
            <a:graphicData uri="http://schemas.openxmlformats.org/presentationml/2006/ole">
              <p:oleObj spid="_x0000_s252934" name="公式" r:id="rId4" imgW="2120760" imgH="723600" progId="Equation.3">
                <p:embed/>
              </p:oleObj>
            </a:graphicData>
          </a:graphic>
        </p:graphicFrame>
        <p:sp>
          <p:nvSpPr>
            <p:cNvPr id="252935" name="Text Box 7"/>
            <p:cNvSpPr txBox="1">
              <a:spLocks noChangeArrowheads="1"/>
            </p:cNvSpPr>
            <p:nvPr/>
          </p:nvSpPr>
          <p:spPr bwMode="auto">
            <a:xfrm>
              <a:off x="476" y="913"/>
              <a:ext cx="771" cy="264"/>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即</a:t>
              </a:r>
            </a:p>
          </p:txBody>
        </p:sp>
        <p:graphicFrame>
          <p:nvGraphicFramePr>
            <p:cNvPr id="252936" name="Object 8"/>
            <p:cNvGraphicFramePr>
              <a:graphicFrameLocks noChangeAspect="1"/>
            </p:cNvGraphicFramePr>
            <p:nvPr/>
          </p:nvGraphicFramePr>
          <p:xfrm>
            <a:off x="1587" y="935"/>
            <a:ext cx="1234" cy="319"/>
          </p:xfrm>
          <a:graphic>
            <a:graphicData uri="http://schemas.openxmlformats.org/presentationml/2006/ole">
              <p:oleObj spid="_x0000_s252936" name="公式" r:id="rId5" imgW="1523880" imgH="393480" progId="Equation.3">
                <p:embed/>
              </p:oleObj>
            </a:graphicData>
          </a:graphic>
        </p:graphicFrame>
        <p:sp>
          <p:nvSpPr>
            <p:cNvPr id="252937" name="Line 9"/>
            <p:cNvSpPr>
              <a:spLocks noChangeShapeType="1"/>
            </p:cNvSpPr>
            <p:nvPr/>
          </p:nvSpPr>
          <p:spPr bwMode="auto">
            <a:xfrm>
              <a:off x="2993" y="1094"/>
              <a:ext cx="431" cy="0"/>
            </a:xfrm>
            <a:prstGeom prst="line">
              <a:avLst/>
            </a:prstGeom>
            <a:noFill/>
            <a:ln w="9525">
              <a:solidFill>
                <a:schemeClr val="tx1"/>
              </a:solidFill>
              <a:round/>
              <a:headEnd/>
              <a:tailEnd type="triangle" w="med" len="med"/>
            </a:ln>
            <a:effectLst/>
          </p:spPr>
          <p:txBody>
            <a:bodyPr/>
            <a:lstStyle/>
            <a:p>
              <a:endParaRPr lang="zh-CN" altLang="en-US"/>
            </a:p>
          </p:txBody>
        </p:sp>
        <p:sp>
          <p:nvSpPr>
            <p:cNvPr id="252938" name="Text Box 10"/>
            <p:cNvSpPr txBox="1">
              <a:spLocks noChangeArrowheads="1"/>
            </p:cNvSpPr>
            <p:nvPr/>
          </p:nvSpPr>
          <p:spPr bwMode="auto">
            <a:xfrm>
              <a:off x="3538" y="958"/>
              <a:ext cx="1361" cy="264"/>
            </a:xfrm>
            <a:prstGeom prst="rect">
              <a:avLst/>
            </a:prstGeom>
            <a:noFill/>
            <a:ln w="9525">
              <a:noFill/>
              <a:miter lim="800000"/>
              <a:headEnd/>
              <a:tailEnd/>
            </a:ln>
            <a:effectLst/>
          </p:spPr>
          <p:txBody>
            <a:bodyPr>
              <a:spAutoFit/>
            </a:bodyPr>
            <a:lstStyle/>
            <a:p>
              <a:pPr eaLnBrk="1" hangingPunct="1">
                <a:spcBef>
                  <a:spcPct val="50000"/>
                </a:spcBef>
              </a:pPr>
              <a:r>
                <a:rPr lang="en-US" altLang="zh-CN" sz="2400" b="1">
                  <a:latin typeface="宋体" pitchFamily="2" charset="-122"/>
                </a:rPr>
                <a:t>Beer </a:t>
              </a:r>
              <a:r>
                <a:rPr lang="zh-CN" altLang="en-US" sz="2400" b="1">
                  <a:latin typeface="宋体" pitchFamily="2" charset="-122"/>
                </a:rPr>
                <a:t>定律</a:t>
              </a:r>
            </a:p>
          </p:txBody>
        </p:sp>
      </p:grpSp>
      <p:sp>
        <p:nvSpPr>
          <p:cNvPr id="252939" name="Text Box 11"/>
          <p:cNvSpPr txBox="1">
            <a:spLocks noChangeArrowheads="1"/>
          </p:cNvSpPr>
          <p:nvPr/>
        </p:nvSpPr>
        <p:spPr bwMode="auto">
          <a:xfrm>
            <a:off x="358775" y="4616450"/>
            <a:ext cx="8461375" cy="1662113"/>
          </a:xfrm>
          <a:prstGeom prst="rect">
            <a:avLst/>
          </a:prstGeom>
          <a:noFill/>
          <a:ln w="9525">
            <a:noFill/>
            <a:miter lim="800000"/>
            <a:headEnd/>
            <a:tailEnd/>
          </a:ln>
          <a:effectLst/>
        </p:spPr>
        <p:txBody>
          <a:bodyPr>
            <a:spAutoFit/>
          </a:bodyPr>
          <a:lstStyle/>
          <a:p>
            <a:pPr algn="just" eaLnBrk="1" hangingPunct="1">
              <a:lnSpc>
                <a:spcPct val="140000"/>
              </a:lnSpc>
              <a:spcBef>
                <a:spcPct val="50000"/>
              </a:spcBef>
            </a:pPr>
            <a:r>
              <a:rPr lang="zh-CN" altLang="en-US" sz="2400" b="1">
                <a:latin typeface="宋体" pitchFamily="2" charset="-122"/>
              </a:rPr>
              <a:t>式中，</a:t>
            </a:r>
            <a:r>
              <a:rPr lang="en-US" altLang="zh-CN" sz="2400" b="1" i="1">
                <a:latin typeface="宋体" pitchFamily="2" charset="-122"/>
              </a:rPr>
              <a:t>s</a:t>
            </a:r>
            <a:r>
              <a:rPr lang="en-US" altLang="zh-CN" sz="2400" b="1">
                <a:latin typeface="宋体" pitchFamily="2" charset="-122"/>
              </a:rPr>
              <a:t> </a:t>
            </a:r>
            <a:r>
              <a:rPr lang="zh-CN" altLang="en-US" sz="2400" b="1">
                <a:latin typeface="宋体" pitchFamily="2" charset="-122"/>
              </a:rPr>
              <a:t>是辐射通过的路程长度，常称之为</a:t>
            </a:r>
            <a:r>
              <a:rPr lang="zh-CN" altLang="en-US" sz="2400" b="1">
                <a:solidFill>
                  <a:srgbClr val="0000CC"/>
                </a:solidFill>
                <a:latin typeface="宋体" pitchFamily="2" charset="-122"/>
              </a:rPr>
              <a:t>射线程长</a:t>
            </a:r>
            <a:r>
              <a:rPr lang="zh-CN" altLang="en-US" sz="2400" b="1">
                <a:latin typeface="宋体" pitchFamily="2" charset="-122"/>
              </a:rPr>
              <a:t>。从上式可知，热辐射在气体内呈指数规律衰减。</a:t>
            </a:r>
          </a:p>
          <a:p>
            <a:pPr eaLnBrk="1" hangingPunct="1">
              <a:spcBef>
                <a:spcPct val="50000"/>
              </a:spcBef>
            </a:pPr>
            <a:endParaRPr lang="en-US" altLang="zh-CN" sz="2400" b="1">
              <a:latin typeface="宋体"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431800" y="584200"/>
            <a:ext cx="7596188" cy="1296988"/>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en-US" altLang="zh-CN" sz="2400" b="1">
                <a:solidFill>
                  <a:schemeClr val="hlink"/>
                </a:solidFill>
                <a:latin typeface="宋体" pitchFamily="2" charset="-122"/>
              </a:rPr>
              <a:t>3  </a:t>
            </a:r>
            <a:r>
              <a:rPr lang="zh-CN" altLang="en-US" sz="2400" b="1">
                <a:solidFill>
                  <a:schemeClr val="hlink"/>
                </a:solidFill>
                <a:latin typeface="宋体" pitchFamily="2" charset="-122"/>
              </a:rPr>
              <a:t>气体辐射的光谱吸收比、光谱发射率</a:t>
            </a:r>
          </a:p>
          <a:p>
            <a:pPr algn="just" eaLnBrk="1" hangingPunct="1">
              <a:lnSpc>
                <a:spcPct val="140000"/>
              </a:lnSpc>
              <a:spcBef>
                <a:spcPct val="50000"/>
              </a:spcBef>
            </a:pPr>
            <a:r>
              <a:rPr lang="en-US" altLang="zh-CN" sz="2400" b="1">
                <a:latin typeface="宋体" pitchFamily="2" charset="-122"/>
              </a:rPr>
              <a:t>Beer</a:t>
            </a:r>
            <a:r>
              <a:rPr lang="zh-CN" altLang="en-US" sz="2400" b="1">
                <a:latin typeface="宋体" pitchFamily="2" charset="-122"/>
              </a:rPr>
              <a:t>公式可以写为</a:t>
            </a:r>
          </a:p>
        </p:txBody>
      </p:sp>
      <p:grpSp>
        <p:nvGrpSpPr>
          <p:cNvPr id="253955" name="Group 3"/>
          <p:cNvGrpSpPr>
            <a:grpSpLocks/>
          </p:cNvGrpSpPr>
          <p:nvPr/>
        </p:nvGrpSpPr>
        <p:grpSpPr bwMode="auto">
          <a:xfrm>
            <a:off x="2051050" y="2097088"/>
            <a:ext cx="5400675" cy="931862"/>
            <a:chOff x="1905" y="2478"/>
            <a:chExt cx="3402" cy="587"/>
          </a:xfrm>
        </p:grpSpPr>
        <p:graphicFrame>
          <p:nvGraphicFramePr>
            <p:cNvPr id="253956" name="Object 4"/>
            <p:cNvGraphicFramePr>
              <a:graphicFrameLocks noChangeAspect="1"/>
            </p:cNvGraphicFramePr>
            <p:nvPr/>
          </p:nvGraphicFramePr>
          <p:xfrm>
            <a:off x="1905" y="2478"/>
            <a:ext cx="1358" cy="587"/>
          </p:xfrm>
          <a:graphic>
            <a:graphicData uri="http://schemas.openxmlformats.org/presentationml/2006/ole">
              <p:oleObj spid="_x0000_s253956" name="公式" r:id="rId3" imgW="1676160" imgH="723600" progId="Equation.3">
                <p:embed/>
              </p:oleObj>
            </a:graphicData>
          </a:graphic>
        </p:graphicFrame>
        <p:sp>
          <p:nvSpPr>
            <p:cNvPr id="253957" name="Line 5"/>
            <p:cNvSpPr>
              <a:spLocks noChangeShapeType="1"/>
            </p:cNvSpPr>
            <p:nvPr/>
          </p:nvSpPr>
          <p:spPr bwMode="auto">
            <a:xfrm>
              <a:off x="3402" y="2750"/>
              <a:ext cx="431" cy="0"/>
            </a:xfrm>
            <a:prstGeom prst="line">
              <a:avLst/>
            </a:prstGeom>
            <a:noFill/>
            <a:ln w="9525">
              <a:solidFill>
                <a:schemeClr val="tx1"/>
              </a:solidFill>
              <a:round/>
              <a:headEnd/>
              <a:tailEnd type="triangle" w="med" len="med"/>
            </a:ln>
            <a:effectLst/>
          </p:spPr>
          <p:txBody>
            <a:bodyPr/>
            <a:lstStyle/>
            <a:p>
              <a:endParaRPr lang="zh-CN" altLang="en-US"/>
            </a:p>
          </p:txBody>
        </p:sp>
        <p:sp>
          <p:nvSpPr>
            <p:cNvPr id="253958" name="Text Box 6"/>
            <p:cNvSpPr txBox="1">
              <a:spLocks noChangeArrowheads="1"/>
            </p:cNvSpPr>
            <p:nvPr/>
          </p:nvSpPr>
          <p:spPr bwMode="auto">
            <a:xfrm>
              <a:off x="3946" y="2591"/>
              <a:ext cx="1361"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光谱穿透比</a:t>
              </a:r>
            </a:p>
          </p:txBody>
        </p:sp>
      </p:grpSp>
      <p:sp>
        <p:nvSpPr>
          <p:cNvPr id="253959" name="Text Box 7"/>
          <p:cNvSpPr txBox="1">
            <a:spLocks noChangeArrowheads="1"/>
          </p:cNvSpPr>
          <p:nvPr/>
        </p:nvSpPr>
        <p:spPr bwMode="auto">
          <a:xfrm>
            <a:off x="395288" y="3681413"/>
            <a:ext cx="7634287" cy="1150937"/>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对于气体，反射率为零，于是有</a:t>
            </a:r>
          </a:p>
          <a:p>
            <a:pPr eaLnBrk="1" hangingPunct="1">
              <a:spcBef>
                <a:spcPct val="50000"/>
              </a:spcBef>
            </a:pPr>
            <a:r>
              <a:rPr lang="zh-CN" altLang="en-US" sz="2400" b="1">
                <a:latin typeface="宋体" pitchFamily="2" charset="-122"/>
              </a:rPr>
              <a:t>根据</a:t>
            </a:r>
            <a:r>
              <a:rPr lang="en-US" altLang="zh-CN" sz="2400" b="1">
                <a:latin typeface="宋体" pitchFamily="2" charset="-122"/>
              </a:rPr>
              <a:t>Kirchhoff</a:t>
            </a:r>
            <a:r>
              <a:rPr lang="zh-CN" altLang="en-US" sz="2400" b="1">
                <a:latin typeface="宋体" pitchFamily="2" charset="-122"/>
              </a:rPr>
              <a:t>定律，光谱发射率为</a:t>
            </a:r>
          </a:p>
        </p:txBody>
      </p:sp>
      <p:grpSp>
        <p:nvGrpSpPr>
          <p:cNvPr id="253960" name="Group 8"/>
          <p:cNvGrpSpPr>
            <a:grpSpLocks/>
          </p:cNvGrpSpPr>
          <p:nvPr/>
        </p:nvGrpSpPr>
        <p:grpSpPr bwMode="auto">
          <a:xfrm>
            <a:off x="5688013" y="3897313"/>
            <a:ext cx="2997200" cy="1003300"/>
            <a:chOff x="2812" y="2954"/>
            <a:chExt cx="1888" cy="496"/>
          </a:xfrm>
        </p:grpSpPr>
        <p:graphicFrame>
          <p:nvGraphicFramePr>
            <p:cNvPr id="253961" name="Object 9"/>
            <p:cNvGraphicFramePr>
              <a:graphicFrameLocks noChangeAspect="1"/>
            </p:cNvGraphicFramePr>
            <p:nvPr/>
          </p:nvGraphicFramePr>
          <p:xfrm>
            <a:off x="2812" y="2954"/>
            <a:ext cx="1888" cy="224"/>
          </p:xfrm>
          <a:graphic>
            <a:graphicData uri="http://schemas.openxmlformats.org/presentationml/2006/ole">
              <p:oleObj spid="_x0000_s253961" name="公式" r:id="rId4" imgW="2997000" imgH="355320" progId="Equation.3">
                <p:embed/>
              </p:oleObj>
            </a:graphicData>
          </a:graphic>
        </p:graphicFrame>
        <p:graphicFrame>
          <p:nvGraphicFramePr>
            <p:cNvPr id="253962" name="Object 10"/>
            <p:cNvGraphicFramePr>
              <a:graphicFrameLocks noChangeAspect="1"/>
            </p:cNvGraphicFramePr>
            <p:nvPr/>
          </p:nvGraphicFramePr>
          <p:xfrm>
            <a:off x="2903" y="3226"/>
            <a:ext cx="1704" cy="224"/>
          </p:xfrm>
          <a:graphic>
            <a:graphicData uri="http://schemas.openxmlformats.org/presentationml/2006/ole">
              <p:oleObj spid="_x0000_s253962" name="公式" r:id="rId5" imgW="2705040" imgH="355320" progId="Equation.3">
                <p:embed/>
              </p:oleObj>
            </a:graphicData>
          </a:graphic>
        </p:graphicFrame>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Text Box 2"/>
          <p:cNvSpPr txBox="1">
            <a:spLocks noChangeArrowheads="1"/>
          </p:cNvSpPr>
          <p:nvPr/>
        </p:nvSpPr>
        <p:spPr bwMode="auto">
          <a:xfrm>
            <a:off x="539750" y="476250"/>
            <a:ext cx="8064500" cy="5057775"/>
          </a:xfrm>
          <a:prstGeom prst="rect">
            <a:avLst/>
          </a:prstGeom>
          <a:noFill/>
          <a:ln w="9525">
            <a:noFill/>
            <a:miter lim="800000"/>
            <a:headEnd/>
            <a:tailEnd/>
          </a:ln>
          <a:effectLst/>
        </p:spPr>
        <p:txBody>
          <a:bodyPr>
            <a:spAutoFit/>
          </a:bodyPr>
          <a:lstStyle/>
          <a:p>
            <a:pPr eaLnBrk="1" hangingPunct="1">
              <a:lnSpc>
                <a:spcPct val="120000"/>
              </a:lnSpc>
              <a:spcBef>
                <a:spcPct val="20000"/>
              </a:spcBef>
            </a:pPr>
            <a:r>
              <a:rPr lang="en-US" altLang="zh-CN" sz="2400" b="1">
                <a:solidFill>
                  <a:schemeClr val="hlink"/>
                </a:solidFill>
                <a:latin typeface="宋体" pitchFamily="2" charset="-122"/>
              </a:rPr>
              <a:t>4  </a:t>
            </a:r>
            <a:r>
              <a:rPr lang="zh-CN" altLang="en-US" sz="2400" b="1">
                <a:solidFill>
                  <a:schemeClr val="hlink"/>
                </a:solidFill>
                <a:latin typeface="宋体" pitchFamily="2" charset="-122"/>
              </a:rPr>
              <a:t>气体的发射率</a:t>
            </a:r>
          </a:p>
          <a:p>
            <a:pPr eaLnBrk="1" hangingPunct="1">
              <a:lnSpc>
                <a:spcPct val="120000"/>
              </a:lnSpc>
              <a:spcBef>
                <a:spcPct val="20000"/>
              </a:spcBef>
            </a:pPr>
            <a:r>
              <a:rPr lang="zh-CN" altLang="en-US" sz="2400" b="1">
                <a:latin typeface="宋体" pitchFamily="2" charset="-122"/>
              </a:rPr>
              <a:t>工程中作为关心的是确定气体所有谱带内辐射能量的总和。于是需要首先确定气体的发射率     ，然后利用</a:t>
            </a:r>
          </a:p>
          <a:p>
            <a:pPr eaLnBrk="1" hangingPunct="1">
              <a:lnSpc>
                <a:spcPct val="120000"/>
              </a:lnSpc>
              <a:spcBef>
                <a:spcPct val="20000"/>
              </a:spcBef>
            </a:pPr>
            <a:r>
              <a:rPr lang="zh-CN" altLang="en-US" sz="2400" b="1">
                <a:latin typeface="宋体" pitchFamily="2" charset="-122"/>
              </a:rPr>
              <a:t>             计算气体的发射辐射。而由于气体的容积辐射特性，  与射线程长关</a:t>
            </a:r>
            <a:r>
              <a:rPr lang="en-US" altLang="zh-CN" sz="2400" b="1">
                <a:latin typeface="宋体" pitchFamily="2" charset="-122"/>
              </a:rPr>
              <a:t>s</a:t>
            </a:r>
            <a:r>
              <a:rPr lang="zh-CN" altLang="en-US" sz="2400" b="1">
                <a:latin typeface="宋体" pitchFamily="2" charset="-122"/>
              </a:rPr>
              <a:t>系密切，而</a:t>
            </a:r>
            <a:r>
              <a:rPr lang="en-US" altLang="zh-CN" sz="2400" b="1">
                <a:latin typeface="宋体" pitchFamily="2" charset="-122"/>
              </a:rPr>
              <a:t>s</a:t>
            </a:r>
            <a:r>
              <a:rPr lang="zh-CN" altLang="en-US" sz="2400" b="1">
                <a:latin typeface="宋体" pitchFamily="2" charset="-122"/>
              </a:rPr>
              <a:t>取决于气体容积的形状和尺寸。如图</a:t>
            </a:r>
            <a:r>
              <a:rPr lang="en-US" altLang="zh-CN" sz="2400" b="1">
                <a:latin typeface="宋体" pitchFamily="2" charset="-122"/>
              </a:rPr>
              <a:t>6.5-16.5</a:t>
            </a:r>
            <a:r>
              <a:rPr lang="zh-CN" altLang="en-US" sz="2400" b="1">
                <a:latin typeface="宋体" pitchFamily="2" charset="-122"/>
              </a:rPr>
              <a:t>所示。为了使射线程长均匀，人们引入了当量半球的概念，将不是球形的容积等效为半球。则其半径就是等效的射线程长，见图</a:t>
            </a:r>
            <a:r>
              <a:rPr lang="en-US" altLang="zh-CN" sz="2400" b="1">
                <a:latin typeface="宋体" pitchFamily="2" charset="-122"/>
              </a:rPr>
              <a:t>6.5-19</a:t>
            </a:r>
            <a:r>
              <a:rPr lang="zh-CN" altLang="en-US" sz="2400" b="1">
                <a:latin typeface="宋体" pitchFamily="2" charset="-122"/>
              </a:rPr>
              <a:t>所示。目前人们已经将一些典型几何容积的气体对整个包壁的平均射线程长列于表</a:t>
            </a:r>
            <a:r>
              <a:rPr lang="en-US" altLang="zh-CN" sz="2400" b="1">
                <a:latin typeface="宋体" pitchFamily="2" charset="-122"/>
              </a:rPr>
              <a:t>6.5-1</a:t>
            </a:r>
            <a:r>
              <a:rPr lang="zh-CN" altLang="en-US" sz="2400" b="1">
                <a:latin typeface="宋体" pitchFamily="2" charset="-122"/>
              </a:rPr>
              <a:t>中。在缺少资料的情况下，任意几个形状气体对整个包壁的平均射线程长可按下式计算： </a:t>
            </a:r>
          </a:p>
        </p:txBody>
      </p:sp>
      <p:graphicFrame>
        <p:nvGraphicFramePr>
          <p:cNvPr id="254979" name="Object 3"/>
          <p:cNvGraphicFramePr>
            <a:graphicFrameLocks noChangeAspect="1"/>
          </p:cNvGraphicFramePr>
          <p:nvPr/>
        </p:nvGraphicFramePr>
        <p:xfrm>
          <a:off x="5688013" y="1520825"/>
          <a:ext cx="374650" cy="498475"/>
        </p:xfrm>
        <a:graphic>
          <a:graphicData uri="http://schemas.openxmlformats.org/presentationml/2006/ole">
            <p:oleObj spid="_x0000_s254979" name="公式" r:id="rId3" imgW="266400" imgH="355320" progId="Equation.3">
              <p:embed/>
            </p:oleObj>
          </a:graphicData>
        </a:graphic>
      </p:graphicFrame>
      <p:graphicFrame>
        <p:nvGraphicFramePr>
          <p:cNvPr id="254980" name="Object 4"/>
          <p:cNvGraphicFramePr>
            <a:graphicFrameLocks noChangeAspect="1"/>
          </p:cNvGraphicFramePr>
          <p:nvPr/>
        </p:nvGraphicFramePr>
        <p:xfrm>
          <a:off x="827088" y="1989138"/>
          <a:ext cx="1655762" cy="538162"/>
        </p:xfrm>
        <a:graphic>
          <a:graphicData uri="http://schemas.openxmlformats.org/presentationml/2006/ole">
            <p:oleObj spid="_x0000_s254980" name="公式" r:id="rId4" imgW="1320480" imgH="393480" progId="Equation.3">
              <p:embed/>
            </p:oleObj>
          </a:graphicData>
        </a:graphic>
      </p:graphicFrame>
      <p:graphicFrame>
        <p:nvGraphicFramePr>
          <p:cNvPr id="254981" name="Object 5"/>
          <p:cNvGraphicFramePr>
            <a:graphicFrameLocks noChangeAspect="1"/>
          </p:cNvGraphicFramePr>
          <p:nvPr/>
        </p:nvGraphicFramePr>
        <p:xfrm>
          <a:off x="1800225" y="2492375"/>
          <a:ext cx="374650" cy="500063"/>
        </p:xfrm>
        <a:graphic>
          <a:graphicData uri="http://schemas.openxmlformats.org/presentationml/2006/ole">
            <p:oleObj spid="_x0000_s254981" name="公式" r:id="rId5" imgW="266400" imgH="355320" progId="Equation.3">
              <p:embed/>
            </p:oleObj>
          </a:graphicData>
        </a:graphic>
      </p:graphicFrame>
      <p:graphicFrame>
        <p:nvGraphicFramePr>
          <p:cNvPr id="254982" name="Object 6"/>
          <p:cNvGraphicFramePr>
            <a:graphicFrameLocks noChangeAspect="1"/>
          </p:cNvGraphicFramePr>
          <p:nvPr/>
        </p:nvGraphicFramePr>
        <p:xfrm>
          <a:off x="6516688" y="5157788"/>
          <a:ext cx="1547812" cy="755650"/>
        </p:xfrm>
        <a:graphic>
          <a:graphicData uri="http://schemas.openxmlformats.org/presentationml/2006/ole">
            <p:oleObj spid="_x0000_s254982" name="公式" r:id="rId6" imgW="939600" imgH="609480" progId="Equation.3">
              <p:embed/>
            </p:oleObj>
          </a:graphicData>
        </a:graphic>
      </p:graphicFrame>
      <p:sp>
        <p:nvSpPr>
          <p:cNvPr id="254983" name="Text Box 7"/>
          <p:cNvSpPr txBox="1">
            <a:spLocks noChangeArrowheads="1"/>
          </p:cNvSpPr>
          <p:nvPr/>
        </p:nvSpPr>
        <p:spPr bwMode="auto">
          <a:xfrm>
            <a:off x="900113" y="5842000"/>
            <a:ext cx="6516687"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001010"/>
                </a:solidFill>
                <a:latin typeface="宋体" pitchFamily="2" charset="-122"/>
              </a:rPr>
              <a:t>式中，</a:t>
            </a:r>
            <a:r>
              <a:rPr lang="en-US" altLang="zh-CN" sz="2400">
                <a:solidFill>
                  <a:srgbClr val="001010"/>
                </a:solidFill>
                <a:latin typeface="宋体" pitchFamily="2" charset="-122"/>
              </a:rPr>
              <a:t>V</a:t>
            </a:r>
            <a:r>
              <a:rPr lang="zh-CN" altLang="en-US" sz="2400">
                <a:solidFill>
                  <a:srgbClr val="001010"/>
                </a:solidFill>
                <a:latin typeface="宋体" pitchFamily="2" charset="-122"/>
              </a:rPr>
              <a:t>为气体容积，</a:t>
            </a:r>
            <a:r>
              <a:rPr lang="en-US" altLang="zh-CN" sz="2400">
                <a:solidFill>
                  <a:srgbClr val="001010"/>
                </a:solidFill>
                <a:latin typeface="宋体" pitchFamily="2" charset="-122"/>
              </a:rPr>
              <a:t>m</a:t>
            </a:r>
            <a:r>
              <a:rPr lang="en-US" altLang="zh-CN" sz="2400" baseline="30000">
                <a:solidFill>
                  <a:srgbClr val="001010"/>
                </a:solidFill>
                <a:latin typeface="宋体" pitchFamily="2" charset="-122"/>
              </a:rPr>
              <a:t>3</a:t>
            </a:r>
            <a:r>
              <a:rPr lang="zh-CN" altLang="en-US" sz="2400">
                <a:solidFill>
                  <a:srgbClr val="001010"/>
                </a:solidFill>
                <a:latin typeface="宋体" pitchFamily="2" charset="-122"/>
              </a:rPr>
              <a:t>；</a:t>
            </a:r>
            <a:r>
              <a:rPr lang="en-US" altLang="zh-CN" sz="2400">
                <a:solidFill>
                  <a:srgbClr val="001010"/>
                </a:solidFill>
                <a:latin typeface="宋体" pitchFamily="2" charset="-122"/>
              </a:rPr>
              <a:t>A</a:t>
            </a:r>
            <a:r>
              <a:rPr lang="zh-CN" altLang="en-US" sz="2400">
                <a:solidFill>
                  <a:srgbClr val="001010"/>
                </a:solidFill>
                <a:latin typeface="宋体" pitchFamily="2" charset="-122"/>
              </a:rPr>
              <a:t>为包壁面积，</a:t>
            </a:r>
            <a:r>
              <a:rPr lang="en-US" altLang="zh-CN" sz="2400">
                <a:solidFill>
                  <a:srgbClr val="001010"/>
                </a:solidFill>
                <a:latin typeface="宋体" pitchFamily="2" charset="-122"/>
              </a:rPr>
              <a:t>m</a:t>
            </a:r>
            <a:r>
              <a:rPr lang="en-US" altLang="zh-CN" sz="2400" baseline="30000">
                <a:solidFill>
                  <a:srgbClr val="001010"/>
                </a:solidFill>
                <a:latin typeface="宋体" pitchFamily="2" charset="-122"/>
              </a:rPr>
              <a:t>2</a:t>
            </a:r>
            <a:r>
              <a:rPr lang="zh-CN" altLang="en-US" sz="2400">
                <a:solidFill>
                  <a:srgbClr val="001010"/>
                </a:solidFill>
                <a:latin typeface="宋体" pitchFamily="2" charset="-122"/>
              </a:rPr>
              <a: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503238" y="4868863"/>
            <a:ext cx="2627312"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6.5-16.5  </a:t>
            </a:r>
            <a:r>
              <a:rPr lang="zh-CN" altLang="en-US" sz="2400" b="1">
                <a:solidFill>
                  <a:srgbClr val="001010"/>
                </a:solidFill>
                <a:latin typeface="宋体" pitchFamily="2" charset="-122"/>
              </a:rPr>
              <a:t>气体对不同地区的辐射</a:t>
            </a:r>
          </a:p>
        </p:txBody>
      </p:sp>
      <p:sp>
        <p:nvSpPr>
          <p:cNvPr id="256003" name="Text Box 3"/>
          <p:cNvSpPr txBox="1">
            <a:spLocks noChangeArrowheads="1"/>
          </p:cNvSpPr>
          <p:nvPr/>
        </p:nvSpPr>
        <p:spPr bwMode="auto">
          <a:xfrm>
            <a:off x="4500563" y="5013325"/>
            <a:ext cx="4643437"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6.5-19 </a:t>
            </a:r>
            <a:r>
              <a:rPr lang="zh-CN" altLang="en-US" sz="2400" b="1">
                <a:solidFill>
                  <a:srgbClr val="001010"/>
                </a:solidFill>
                <a:latin typeface="宋体" pitchFamily="2" charset="-122"/>
              </a:rPr>
              <a:t>半球内气体对球心的辐射</a:t>
            </a:r>
          </a:p>
        </p:txBody>
      </p:sp>
      <p:pic>
        <p:nvPicPr>
          <p:cNvPr id="256004" name="Picture 4" descr="图8-18"/>
          <p:cNvPicPr>
            <a:picLocks noChangeAspect="1" noChangeArrowheads="1"/>
          </p:cNvPicPr>
          <p:nvPr/>
        </p:nvPicPr>
        <p:blipFill>
          <a:blip r:embed="rId2">
            <a:clrChange>
              <a:clrFrom>
                <a:srgbClr val="F1F4ED"/>
              </a:clrFrom>
              <a:clrTo>
                <a:srgbClr val="F1F4ED">
                  <a:alpha val="0"/>
                </a:srgbClr>
              </a:clrTo>
            </a:clrChange>
          </a:blip>
          <a:srcRect l="10506" t="29750" r="11839"/>
          <a:stretch>
            <a:fillRect/>
          </a:stretch>
        </p:blipFill>
        <p:spPr bwMode="auto">
          <a:xfrm>
            <a:off x="179388" y="1700213"/>
            <a:ext cx="3455987" cy="2952750"/>
          </a:xfrm>
          <a:prstGeom prst="rect">
            <a:avLst/>
          </a:prstGeom>
          <a:noFill/>
        </p:spPr>
      </p:pic>
      <p:pic>
        <p:nvPicPr>
          <p:cNvPr id="256005" name="Picture 5" descr="图8-19"/>
          <p:cNvPicPr>
            <a:picLocks noChangeAspect="1" noChangeArrowheads="1"/>
          </p:cNvPicPr>
          <p:nvPr/>
        </p:nvPicPr>
        <p:blipFill>
          <a:blip r:embed="rId3">
            <a:clrChange>
              <a:clrFrom>
                <a:srgbClr val="F7FBEC"/>
              </a:clrFrom>
              <a:clrTo>
                <a:srgbClr val="F7FBEC">
                  <a:alpha val="0"/>
                </a:srgbClr>
              </a:clrTo>
            </a:clrChange>
          </a:blip>
          <a:srcRect t="15251"/>
          <a:stretch>
            <a:fillRect/>
          </a:stretch>
        </p:blipFill>
        <p:spPr bwMode="auto">
          <a:xfrm>
            <a:off x="3851275" y="1233488"/>
            <a:ext cx="4968875" cy="3419475"/>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755650" y="692150"/>
            <a:ext cx="7632700" cy="9683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400" b="1">
                <a:latin typeface="宋体" pitchFamily="2" charset="-122"/>
              </a:rPr>
              <a:t>除了与</a:t>
            </a:r>
            <a:r>
              <a:rPr lang="en-US" altLang="zh-CN" sz="2400" b="1">
                <a:latin typeface="宋体" pitchFamily="2" charset="-122"/>
              </a:rPr>
              <a:t>s</a:t>
            </a:r>
            <a:r>
              <a:rPr lang="zh-CN" altLang="en-US" sz="2400" b="1">
                <a:latin typeface="宋体" pitchFamily="2" charset="-122"/>
              </a:rPr>
              <a:t>有关外，还与气体的温度和气体得分压力有关，于是我们有如下关系</a:t>
            </a:r>
          </a:p>
        </p:txBody>
      </p:sp>
      <p:graphicFrame>
        <p:nvGraphicFramePr>
          <p:cNvPr id="257027" name="Object 3"/>
          <p:cNvGraphicFramePr>
            <a:graphicFrameLocks noChangeAspect="1"/>
          </p:cNvGraphicFramePr>
          <p:nvPr/>
        </p:nvGraphicFramePr>
        <p:xfrm>
          <a:off x="492125" y="728663"/>
          <a:ext cx="350838" cy="468312"/>
        </p:xfrm>
        <a:graphic>
          <a:graphicData uri="http://schemas.openxmlformats.org/presentationml/2006/ole">
            <p:oleObj spid="_x0000_s257027" name="公式" r:id="rId3" imgW="266400" imgH="355320" progId="Equation.3">
              <p:embed/>
            </p:oleObj>
          </a:graphicData>
        </a:graphic>
      </p:graphicFrame>
      <p:graphicFrame>
        <p:nvGraphicFramePr>
          <p:cNvPr id="257028" name="Object 4"/>
          <p:cNvGraphicFramePr>
            <a:graphicFrameLocks noChangeAspect="1"/>
          </p:cNvGraphicFramePr>
          <p:nvPr/>
        </p:nvGraphicFramePr>
        <p:xfrm>
          <a:off x="3240088" y="1700213"/>
          <a:ext cx="2197100" cy="520700"/>
        </p:xfrm>
        <a:graphic>
          <a:graphicData uri="http://schemas.openxmlformats.org/presentationml/2006/ole">
            <p:oleObj spid="_x0000_s257028" name="公式" r:id="rId4" imgW="1498320" imgH="355320" progId="Equation.3">
              <p:embed/>
            </p:oleObj>
          </a:graphicData>
        </a:graphic>
      </p:graphicFrame>
      <p:sp>
        <p:nvSpPr>
          <p:cNvPr id="257029" name="Text Box 5"/>
          <p:cNvSpPr txBox="1">
            <a:spLocks noChangeArrowheads="1"/>
          </p:cNvSpPr>
          <p:nvPr/>
        </p:nvSpPr>
        <p:spPr bwMode="auto">
          <a:xfrm>
            <a:off x="468313" y="2312988"/>
            <a:ext cx="8353425" cy="1808162"/>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利用上面的关系，可以采用试验获得     ，图</a:t>
            </a:r>
            <a:r>
              <a:rPr lang="en-US" altLang="zh-CN" sz="2400" b="1">
                <a:latin typeface="宋体" pitchFamily="2" charset="-122"/>
              </a:rPr>
              <a:t>6.5-20</a:t>
            </a:r>
            <a:r>
              <a:rPr lang="zh-CN" altLang="en-US" sz="2400" b="1">
                <a:latin typeface="宋体" pitchFamily="2" charset="-122"/>
              </a:rPr>
              <a:t>给出了              </a:t>
            </a:r>
          </a:p>
          <a:p>
            <a:pPr eaLnBrk="1" hangingPunct="1">
              <a:lnSpc>
                <a:spcPct val="140000"/>
              </a:lnSpc>
              <a:spcBef>
                <a:spcPct val="50000"/>
              </a:spcBef>
            </a:pPr>
            <a:r>
              <a:rPr lang="zh-CN" altLang="en-US" sz="2400" b="1">
                <a:latin typeface="宋体" pitchFamily="2" charset="-122"/>
              </a:rPr>
              <a:t>      时的水蒸气发射率      的图线。图</a:t>
            </a:r>
            <a:r>
              <a:rPr lang="en-US" altLang="zh-CN" sz="2400" b="1">
                <a:latin typeface="宋体" pitchFamily="2" charset="-122"/>
              </a:rPr>
              <a:t>6.5-21</a:t>
            </a:r>
            <a:r>
              <a:rPr lang="zh-CN" altLang="en-US" sz="2400" b="1">
                <a:latin typeface="宋体" pitchFamily="2" charset="-122"/>
              </a:rPr>
              <a:t>则是其修正系数    ，于是，水蒸气的发射率为</a:t>
            </a:r>
          </a:p>
        </p:txBody>
      </p:sp>
      <p:graphicFrame>
        <p:nvGraphicFramePr>
          <p:cNvPr id="257030" name="Object 6"/>
          <p:cNvGraphicFramePr>
            <a:graphicFrameLocks noChangeAspect="1"/>
          </p:cNvGraphicFramePr>
          <p:nvPr/>
        </p:nvGraphicFramePr>
        <p:xfrm>
          <a:off x="5580063" y="2492375"/>
          <a:ext cx="374650" cy="500063"/>
        </p:xfrm>
        <a:graphic>
          <a:graphicData uri="http://schemas.openxmlformats.org/presentationml/2006/ole">
            <p:oleObj spid="_x0000_s257030" name="公式" r:id="rId5" imgW="266400" imgH="355320" progId="Equation.3">
              <p:embed/>
            </p:oleObj>
          </a:graphicData>
        </a:graphic>
      </p:graphicFrame>
      <p:graphicFrame>
        <p:nvGraphicFramePr>
          <p:cNvPr id="257031" name="Object 7"/>
          <p:cNvGraphicFramePr>
            <a:graphicFrameLocks noChangeAspect="1"/>
          </p:cNvGraphicFramePr>
          <p:nvPr/>
        </p:nvGraphicFramePr>
        <p:xfrm>
          <a:off x="1187450" y="3716338"/>
          <a:ext cx="576263" cy="433387"/>
        </p:xfrm>
        <a:graphic>
          <a:graphicData uri="http://schemas.openxmlformats.org/presentationml/2006/ole">
            <p:oleObj spid="_x0000_s257031" name="公式" r:id="rId6" imgW="507960" imgH="355320" progId="Equation.3">
              <p:embed/>
            </p:oleObj>
          </a:graphicData>
        </a:graphic>
      </p:graphicFrame>
      <p:graphicFrame>
        <p:nvGraphicFramePr>
          <p:cNvPr id="257032" name="Object 8"/>
          <p:cNvGraphicFramePr>
            <a:graphicFrameLocks noChangeAspect="1"/>
          </p:cNvGraphicFramePr>
          <p:nvPr/>
        </p:nvGraphicFramePr>
        <p:xfrm>
          <a:off x="3167063" y="4292600"/>
          <a:ext cx="2735262" cy="647700"/>
        </p:xfrm>
        <a:graphic>
          <a:graphicData uri="http://schemas.openxmlformats.org/presentationml/2006/ole">
            <p:oleObj spid="_x0000_s257032" name="公式" r:id="rId7" imgW="1663560" imgH="393480" progId="Equation.3">
              <p:embed/>
            </p:oleObj>
          </a:graphicData>
        </a:graphic>
      </p:graphicFrame>
      <p:graphicFrame>
        <p:nvGraphicFramePr>
          <p:cNvPr id="257033" name="Object 9"/>
          <p:cNvGraphicFramePr>
            <a:graphicFrameLocks noChangeAspect="1"/>
          </p:cNvGraphicFramePr>
          <p:nvPr/>
        </p:nvGraphicFramePr>
        <p:xfrm>
          <a:off x="468313" y="3141663"/>
          <a:ext cx="1044575" cy="431800"/>
        </p:xfrm>
        <a:graphic>
          <a:graphicData uri="http://schemas.openxmlformats.org/presentationml/2006/ole">
            <p:oleObj spid="_x0000_s257033" name="公式" r:id="rId8" imgW="914400" imgH="355320" progId="Equation.3">
              <p:embed/>
            </p:oleObj>
          </a:graphicData>
        </a:graphic>
      </p:graphicFrame>
      <p:graphicFrame>
        <p:nvGraphicFramePr>
          <p:cNvPr id="257034" name="Object 10"/>
          <p:cNvGraphicFramePr>
            <a:graphicFrameLocks noChangeAspect="1"/>
          </p:cNvGraphicFramePr>
          <p:nvPr/>
        </p:nvGraphicFramePr>
        <p:xfrm>
          <a:off x="4140200" y="3105150"/>
          <a:ext cx="576263" cy="482600"/>
        </p:xfrm>
        <a:graphic>
          <a:graphicData uri="http://schemas.openxmlformats.org/presentationml/2006/ole">
            <p:oleObj spid="_x0000_s257034" name="公式" r:id="rId9" imgW="469800" imgH="393480" progId="Equation.3">
              <p:embed/>
            </p:oleObj>
          </a:graphicData>
        </a:graphic>
      </p:graphicFrame>
      <p:sp>
        <p:nvSpPr>
          <p:cNvPr id="257035" name="Text Box 11"/>
          <p:cNvSpPr txBox="1">
            <a:spLocks noChangeArrowheads="1"/>
          </p:cNvSpPr>
          <p:nvPr/>
        </p:nvSpPr>
        <p:spPr bwMode="auto">
          <a:xfrm>
            <a:off x="576263" y="5084763"/>
            <a:ext cx="799306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对应于    的图分别是</a:t>
            </a:r>
            <a:r>
              <a:rPr lang="en-US" altLang="zh-CN" sz="2400" b="1">
                <a:latin typeface="宋体" pitchFamily="2" charset="-122"/>
              </a:rPr>
              <a:t>6.5-22</a:t>
            </a:r>
            <a:r>
              <a:rPr lang="zh-CN" altLang="en-US" sz="2400" b="1">
                <a:latin typeface="宋体" pitchFamily="2" charset="-122"/>
              </a:rPr>
              <a:t>和图</a:t>
            </a:r>
            <a:r>
              <a:rPr lang="en-US" altLang="zh-CN" sz="2400" b="1">
                <a:latin typeface="宋体" pitchFamily="2" charset="-122"/>
              </a:rPr>
              <a:t>6.5-23</a:t>
            </a:r>
            <a:r>
              <a:rPr lang="zh-CN" altLang="en-US" sz="2400" b="1">
                <a:latin typeface="宋体" pitchFamily="2" charset="-122"/>
              </a:rPr>
              <a:t>。于是</a:t>
            </a:r>
          </a:p>
        </p:txBody>
      </p:sp>
      <p:graphicFrame>
        <p:nvGraphicFramePr>
          <p:cNvPr id="257036" name="Object 12"/>
          <p:cNvGraphicFramePr>
            <a:graphicFrameLocks noChangeAspect="1"/>
          </p:cNvGraphicFramePr>
          <p:nvPr/>
        </p:nvGraphicFramePr>
        <p:xfrm>
          <a:off x="1547813" y="5300663"/>
          <a:ext cx="457200" cy="317500"/>
        </p:xfrm>
        <a:graphic>
          <a:graphicData uri="http://schemas.openxmlformats.org/presentationml/2006/ole">
            <p:oleObj spid="_x0000_s257036" name="公式" r:id="rId10" imgW="457200" imgH="317160" progId="Equation.3">
              <p:embed/>
            </p:oleObj>
          </a:graphicData>
        </a:graphic>
      </p:graphicFrame>
      <p:graphicFrame>
        <p:nvGraphicFramePr>
          <p:cNvPr id="257037" name="Object 13"/>
          <p:cNvGraphicFramePr>
            <a:graphicFrameLocks noChangeAspect="1"/>
          </p:cNvGraphicFramePr>
          <p:nvPr/>
        </p:nvGraphicFramePr>
        <p:xfrm>
          <a:off x="3095625" y="5734050"/>
          <a:ext cx="2609850" cy="647700"/>
        </p:xfrm>
        <a:graphic>
          <a:graphicData uri="http://schemas.openxmlformats.org/presentationml/2006/ole">
            <p:oleObj spid="_x0000_s257037" name="公式" r:id="rId11" imgW="1587240" imgH="393480" progId="Equation.3">
              <p:embed/>
            </p:oleObj>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8050" name="Group 2"/>
          <p:cNvGrpSpPr>
            <a:grpSpLocks/>
          </p:cNvGrpSpPr>
          <p:nvPr/>
        </p:nvGrpSpPr>
        <p:grpSpPr bwMode="auto">
          <a:xfrm>
            <a:off x="2447925" y="5589588"/>
            <a:ext cx="5327650" cy="457200"/>
            <a:chOff x="589" y="2795"/>
            <a:chExt cx="2790" cy="288"/>
          </a:xfrm>
        </p:grpSpPr>
        <p:sp>
          <p:nvSpPr>
            <p:cNvPr id="258051" name="Text Box 3"/>
            <p:cNvSpPr txBox="1">
              <a:spLocks noChangeArrowheads="1"/>
            </p:cNvSpPr>
            <p:nvPr/>
          </p:nvSpPr>
          <p:spPr bwMode="auto">
            <a:xfrm>
              <a:off x="589" y="2795"/>
              <a:ext cx="2790"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6.5-20</a:t>
              </a:r>
              <a:r>
                <a:rPr lang="en-US" altLang="zh-CN"/>
                <a:t>  </a:t>
              </a:r>
            </a:p>
          </p:txBody>
        </p:sp>
        <p:graphicFrame>
          <p:nvGraphicFramePr>
            <p:cNvPr id="258052" name="Object 4"/>
            <p:cNvGraphicFramePr>
              <a:graphicFrameLocks noChangeAspect="1"/>
            </p:cNvGraphicFramePr>
            <p:nvPr/>
          </p:nvGraphicFramePr>
          <p:xfrm>
            <a:off x="1224" y="2795"/>
            <a:ext cx="1160" cy="248"/>
          </p:xfrm>
          <a:graphic>
            <a:graphicData uri="http://schemas.openxmlformats.org/presentationml/2006/ole">
              <p:oleObj spid="_x0000_s258052" name="公式" r:id="rId3" imgW="1841400" imgH="393480" progId="Equation.3">
                <p:embed/>
              </p:oleObj>
            </a:graphicData>
          </a:graphic>
        </p:graphicFrame>
      </p:grpSp>
      <p:pic>
        <p:nvPicPr>
          <p:cNvPr id="258053" name="Picture 5" descr="图8-20"/>
          <p:cNvPicPr>
            <a:picLocks noChangeAspect="1" noChangeArrowheads="1"/>
          </p:cNvPicPr>
          <p:nvPr/>
        </p:nvPicPr>
        <p:blipFill>
          <a:blip r:embed="rId4">
            <a:clrChange>
              <a:clrFrom>
                <a:srgbClr val="F1F2E4"/>
              </a:clrFrom>
              <a:clrTo>
                <a:srgbClr val="F1F2E4">
                  <a:alpha val="0"/>
                </a:srgbClr>
              </a:clrTo>
            </a:clrChange>
          </a:blip>
          <a:srcRect/>
          <a:stretch>
            <a:fillRect/>
          </a:stretch>
        </p:blipFill>
        <p:spPr bwMode="auto">
          <a:xfrm>
            <a:off x="1619250" y="800100"/>
            <a:ext cx="5040313" cy="48863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287338" y="512763"/>
            <a:ext cx="7667625" cy="457200"/>
          </a:xfrm>
          <a:prstGeom prst="rect">
            <a:avLst/>
          </a:prstGeom>
          <a:noFill/>
          <a:ln w="9525">
            <a:noFill/>
            <a:miter lim="800000"/>
            <a:headEnd/>
            <a:tailEnd/>
          </a:ln>
          <a:effectLst/>
        </p:spPr>
        <p:txBody>
          <a:bodyPr>
            <a:spAutoFit/>
          </a:bodyPr>
          <a:lstStyle/>
          <a:p>
            <a:pPr marL="342900" indent="-342900" eaLnBrk="1" hangingPunct="1">
              <a:spcBef>
                <a:spcPct val="50000"/>
              </a:spcBef>
              <a:buSzPct val="60000"/>
            </a:pPr>
            <a:r>
              <a:rPr lang="en-US" altLang="zh-CN" sz="2400" b="1">
                <a:solidFill>
                  <a:srgbClr val="FF3300"/>
                </a:solidFill>
              </a:rPr>
              <a:t>3.</a:t>
            </a:r>
            <a:r>
              <a:rPr lang="zh-CN" altLang="en-US" sz="2400" b="1">
                <a:solidFill>
                  <a:srgbClr val="FF3300"/>
                </a:solidFill>
              </a:rPr>
              <a:t>黑体辐射的三个基本定律及相关性质</a:t>
            </a:r>
          </a:p>
        </p:txBody>
      </p:sp>
      <p:sp>
        <p:nvSpPr>
          <p:cNvPr id="17413" name="Rectangle 5"/>
          <p:cNvSpPr>
            <a:spLocks noGrp="1" noChangeArrowheads="1"/>
          </p:cNvSpPr>
          <p:nvPr>
            <p:ph type="title"/>
          </p:nvPr>
        </p:nvSpPr>
        <p:spPr/>
        <p:txBody>
          <a:bodyPr/>
          <a:lstStyle/>
          <a:p>
            <a:r>
              <a:rPr lang="en-US" altLang="zh-CN"/>
              <a:t> </a:t>
            </a:r>
          </a:p>
        </p:txBody>
      </p:sp>
      <p:graphicFrame>
        <p:nvGraphicFramePr>
          <p:cNvPr id="15365" name="Object 5"/>
          <p:cNvGraphicFramePr>
            <a:graphicFrameLocks noChangeAspect="1"/>
          </p:cNvGraphicFramePr>
          <p:nvPr>
            <p:ph sz="half" idx="1"/>
          </p:nvPr>
        </p:nvGraphicFramePr>
        <p:xfrm>
          <a:off x="1692275" y="1341438"/>
          <a:ext cx="3203575" cy="1116012"/>
        </p:xfrm>
        <a:graphic>
          <a:graphicData uri="http://schemas.openxmlformats.org/presentationml/2006/ole">
            <p:oleObj spid="_x0000_s15365" name="公式" r:id="rId3" imgW="825480" imgH="342720" progId="Equation.3">
              <p:embed/>
            </p:oleObj>
          </a:graphicData>
        </a:graphic>
      </p:graphicFrame>
      <p:pic>
        <p:nvPicPr>
          <p:cNvPr id="17416" name="Picture 8" descr="图7-6"/>
          <p:cNvPicPr>
            <a:picLocks noChangeAspect="1" noChangeArrowheads="1"/>
          </p:cNvPicPr>
          <p:nvPr>
            <p:ph sz="quarter" idx="2"/>
          </p:nvPr>
        </p:nvPicPr>
        <p:blipFill>
          <a:blip r:embed="rId4">
            <a:clrChange>
              <a:clrFrom>
                <a:srgbClr val="F8FCFB"/>
              </a:clrFrom>
              <a:clrTo>
                <a:srgbClr val="F8FCFB">
                  <a:alpha val="0"/>
                </a:srgbClr>
              </a:clrTo>
            </a:clrChange>
            <a:lum contrast="-24000"/>
          </a:blip>
          <a:srcRect/>
          <a:stretch>
            <a:fillRect/>
          </a:stretch>
        </p:blipFill>
        <p:spPr>
          <a:xfrm>
            <a:off x="4683125" y="3051175"/>
            <a:ext cx="3671888" cy="2336800"/>
          </a:xfrm>
          <a:noFill/>
          <a:ln/>
        </p:spPr>
      </p:pic>
      <p:sp>
        <p:nvSpPr>
          <p:cNvPr id="15369" name="Text Box 9"/>
          <p:cNvSpPr txBox="1">
            <a:spLocks noChangeArrowheads="1"/>
          </p:cNvSpPr>
          <p:nvPr/>
        </p:nvSpPr>
        <p:spPr bwMode="auto">
          <a:xfrm>
            <a:off x="684213" y="2384425"/>
            <a:ext cx="7596187" cy="118745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50507"/>
                </a:solidFill>
                <a:latin typeface="楷体_GB2312" pitchFamily="49" charset="-122"/>
                <a:ea typeface="楷体_GB2312" pitchFamily="49" charset="-122"/>
              </a:rPr>
              <a:t>式中，</a:t>
            </a:r>
            <a:r>
              <a:rPr lang="en-US" altLang="zh-CN" sz="2400" b="1" i="1">
                <a:solidFill>
                  <a:srgbClr val="050507"/>
                </a:solidFill>
                <a:latin typeface="楷体_GB2312" pitchFamily="49" charset="-122"/>
                <a:ea typeface="楷体_GB2312" pitchFamily="49" charset="-122"/>
              </a:rPr>
              <a:t>λ</a:t>
            </a:r>
            <a:r>
              <a:rPr lang="en-US" altLang="zh-CN" sz="2400" b="1">
                <a:solidFill>
                  <a:srgbClr val="050507"/>
                </a:solidFill>
                <a:latin typeface="Arial"/>
                <a:ea typeface="楷体_GB2312" pitchFamily="49" charset="-122"/>
              </a:rPr>
              <a:t>—</a:t>
            </a:r>
            <a:r>
              <a:rPr lang="en-US" altLang="zh-CN" sz="2400" b="1">
                <a:solidFill>
                  <a:srgbClr val="050507"/>
                </a:solidFill>
                <a:latin typeface="楷体_GB2312" pitchFamily="49" charset="-122"/>
                <a:ea typeface="楷体_GB2312" pitchFamily="49" charset="-122"/>
              </a:rPr>
              <a:t> </a:t>
            </a:r>
            <a:r>
              <a:rPr lang="zh-CN" altLang="en-US" sz="2400" b="1">
                <a:solidFill>
                  <a:srgbClr val="050507"/>
                </a:solidFill>
                <a:latin typeface="楷体_GB2312" pitchFamily="49" charset="-122"/>
                <a:ea typeface="楷体_GB2312" pitchFamily="49" charset="-122"/>
              </a:rPr>
              <a:t>波长，</a:t>
            </a:r>
            <a:r>
              <a:rPr lang="en-US" altLang="zh-CN" sz="2400" b="1" i="1">
                <a:solidFill>
                  <a:srgbClr val="050507"/>
                </a:solidFill>
                <a:latin typeface="楷体_GB2312" pitchFamily="49" charset="-122"/>
                <a:ea typeface="楷体_GB2312" pitchFamily="49" charset="-122"/>
              </a:rPr>
              <a:t>m </a:t>
            </a:r>
            <a:r>
              <a:rPr lang="zh-CN" altLang="en-US" sz="2400" b="1">
                <a:solidFill>
                  <a:srgbClr val="050507"/>
                </a:solidFill>
                <a:latin typeface="楷体_GB2312" pitchFamily="49" charset="-122"/>
                <a:ea typeface="楷体_GB2312" pitchFamily="49" charset="-122"/>
              </a:rPr>
              <a:t>；  </a:t>
            </a:r>
            <a:r>
              <a:rPr lang="en-US" altLang="zh-CN" sz="2400" b="1" i="1">
                <a:solidFill>
                  <a:srgbClr val="050507"/>
                </a:solidFill>
                <a:latin typeface="楷体_GB2312" pitchFamily="49" charset="-122"/>
                <a:ea typeface="楷体_GB2312" pitchFamily="49" charset="-122"/>
              </a:rPr>
              <a:t>T</a:t>
            </a:r>
            <a:r>
              <a:rPr lang="en-US" altLang="zh-CN" sz="2400" b="1">
                <a:solidFill>
                  <a:srgbClr val="050507"/>
                </a:solidFill>
                <a:latin typeface="楷体_GB2312" pitchFamily="49" charset="-122"/>
                <a:ea typeface="楷体_GB2312" pitchFamily="49" charset="-122"/>
              </a:rPr>
              <a:t> </a:t>
            </a:r>
            <a:r>
              <a:rPr lang="en-US" altLang="zh-CN" sz="2400" b="1">
                <a:solidFill>
                  <a:srgbClr val="050507"/>
                </a:solidFill>
                <a:latin typeface="Arial"/>
                <a:ea typeface="楷体_GB2312" pitchFamily="49" charset="-122"/>
              </a:rPr>
              <a:t>—</a:t>
            </a:r>
            <a:r>
              <a:rPr lang="en-US" altLang="zh-CN" sz="2400" b="1">
                <a:solidFill>
                  <a:srgbClr val="050507"/>
                </a:solidFill>
                <a:latin typeface="楷体_GB2312" pitchFamily="49" charset="-122"/>
                <a:ea typeface="楷体_GB2312" pitchFamily="49" charset="-122"/>
              </a:rPr>
              <a:t> </a:t>
            </a:r>
            <a:r>
              <a:rPr lang="zh-CN" altLang="en-US" sz="2400" b="1">
                <a:solidFill>
                  <a:srgbClr val="050507"/>
                </a:solidFill>
                <a:latin typeface="楷体_GB2312" pitchFamily="49" charset="-122"/>
                <a:ea typeface="楷体_GB2312" pitchFamily="49" charset="-122"/>
              </a:rPr>
              <a:t>黑体温度，</a:t>
            </a:r>
            <a:r>
              <a:rPr lang="en-US" altLang="zh-CN" sz="2400" b="1" i="1">
                <a:solidFill>
                  <a:srgbClr val="050507"/>
                </a:solidFill>
                <a:latin typeface="楷体_GB2312" pitchFamily="49" charset="-122"/>
                <a:ea typeface="楷体_GB2312" pitchFamily="49" charset="-122"/>
              </a:rPr>
              <a:t>K </a:t>
            </a:r>
            <a:r>
              <a:rPr lang="zh-CN" altLang="en-US" sz="2400" b="1">
                <a:solidFill>
                  <a:srgbClr val="050507"/>
                </a:solidFill>
                <a:latin typeface="楷体_GB2312" pitchFamily="49" charset="-122"/>
                <a:ea typeface="楷体_GB2312" pitchFamily="49" charset="-122"/>
              </a:rPr>
              <a:t>；</a:t>
            </a:r>
          </a:p>
          <a:p>
            <a:pPr eaLnBrk="1" hangingPunct="1"/>
            <a:r>
              <a:rPr lang="zh-CN" altLang="en-US" sz="2400" b="1" i="1">
                <a:solidFill>
                  <a:srgbClr val="050507"/>
                </a:solidFill>
                <a:latin typeface="楷体_GB2312" pitchFamily="49" charset="-122"/>
                <a:ea typeface="楷体_GB2312" pitchFamily="49" charset="-122"/>
              </a:rPr>
              <a:t>      </a:t>
            </a:r>
            <a:r>
              <a:rPr lang="en-US" altLang="zh-CN" sz="2400" b="1" i="1">
                <a:solidFill>
                  <a:srgbClr val="050507"/>
                </a:solidFill>
                <a:latin typeface="楷体_GB2312" pitchFamily="49" charset="-122"/>
                <a:ea typeface="楷体_GB2312" pitchFamily="49" charset="-122"/>
              </a:rPr>
              <a:t>c</a:t>
            </a:r>
            <a:r>
              <a:rPr lang="en-US" altLang="zh-CN" sz="2400" b="1" i="1" baseline="-25000">
                <a:solidFill>
                  <a:srgbClr val="050507"/>
                </a:solidFill>
                <a:latin typeface="楷体_GB2312" pitchFamily="49" charset="-122"/>
                <a:ea typeface="楷体_GB2312" pitchFamily="49" charset="-122"/>
              </a:rPr>
              <a:t>1</a:t>
            </a:r>
            <a:r>
              <a:rPr lang="en-US" altLang="zh-CN" sz="2400" b="1" baseline="-25000">
                <a:solidFill>
                  <a:srgbClr val="050507"/>
                </a:solidFill>
                <a:latin typeface="楷体_GB2312" pitchFamily="49" charset="-122"/>
                <a:ea typeface="楷体_GB2312" pitchFamily="49" charset="-122"/>
              </a:rPr>
              <a:t> </a:t>
            </a:r>
            <a:r>
              <a:rPr lang="en-US" altLang="zh-CN" sz="2400" b="1">
                <a:solidFill>
                  <a:srgbClr val="050507"/>
                </a:solidFill>
                <a:latin typeface="Arial"/>
                <a:ea typeface="楷体_GB2312" pitchFamily="49" charset="-122"/>
              </a:rPr>
              <a:t>—</a:t>
            </a:r>
            <a:r>
              <a:rPr lang="en-US" altLang="zh-CN" sz="2400" b="1">
                <a:solidFill>
                  <a:srgbClr val="050507"/>
                </a:solidFill>
                <a:latin typeface="楷体_GB2312" pitchFamily="49" charset="-122"/>
                <a:ea typeface="楷体_GB2312" pitchFamily="49" charset="-122"/>
              </a:rPr>
              <a:t> </a:t>
            </a:r>
            <a:r>
              <a:rPr lang="zh-CN" altLang="en-US" sz="2400" b="1">
                <a:solidFill>
                  <a:srgbClr val="050507"/>
                </a:solidFill>
                <a:latin typeface="楷体_GB2312" pitchFamily="49" charset="-122"/>
                <a:ea typeface="楷体_GB2312" pitchFamily="49" charset="-122"/>
              </a:rPr>
              <a:t>第一辐射常数，</a:t>
            </a:r>
            <a:r>
              <a:rPr lang="en-US" altLang="zh-CN" sz="2400" b="1">
                <a:solidFill>
                  <a:srgbClr val="050507"/>
                </a:solidFill>
                <a:latin typeface="楷体_GB2312" pitchFamily="49" charset="-122"/>
                <a:ea typeface="楷体_GB2312" pitchFamily="49" charset="-122"/>
              </a:rPr>
              <a:t>3.6.542×10</a:t>
            </a:r>
            <a:r>
              <a:rPr lang="en-US" altLang="zh-CN" sz="2400" b="1" baseline="30000">
                <a:solidFill>
                  <a:srgbClr val="050507"/>
                </a:solidFill>
                <a:latin typeface="楷体_GB2312" pitchFamily="49" charset="-122"/>
                <a:ea typeface="楷体_GB2312" pitchFamily="49" charset="-122"/>
              </a:rPr>
              <a:t>-16</a:t>
            </a:r>
            <a:r>
              <a:rPr lang="en-US" altLang="zh-CN" sz="2400" b="1">
                <a:solidFill>
                  <a:srgbClr val="050507"/>
                </a:solidFill>
                <a:latin typeface="楷体_GB2312" pitchFamily="49" charset="-122"/>
                <a:ea typeface="楷体_GB2312" pitchFamily="49" charset="-122"/>
              </a:rPr>
              <a:t> W</a:t>
            </a:r>
            <a:r>
              <a:rPr lang="en-US" altLang="zh-CN" sz="2400" b="1">
                <a:solidFill>
                  <a:srgbClr val="050507"/>
                </a:solidFill>
                <a:latin typeface="楷体_GB2312" pitchFamily="49" charset="-122"/>
                <a:ea typeface="楷体_GB2312" pitchFamily="49" charset="-122"/>
                <a:sym typeface="Symbol" pitchFamily="18" charset="2"/>
              </a:rPr>
              <a:t></a:t>
            </a:r>
            <a:r>
              <a:rPr lang="en-US" altLang="zh-CN" sz="2400" b="1">
                <a:solidFill>
                  <a:srgbClr val="050507"/>
                </a:solidFill>
                <a:latin typeface="楷体_GB2312" pitchFamily="49" charset="-122"/>
                <a:ea typeface="楷体_GB2312" pitchFamily="49" charset="-122"/>
              </a:rPr>
              <a:t>m</a:t>
            </a:r>
            <a:r>
              <a:rPr lang="en-US" altLang="zh-CN" sz="2400" b="1" baseline="30000">
                <a:solidFill>
                  <a:srgbClr val="050507"/>
                </a:solidFill>
                <a:latin typeface="楷体_GB2312" pitchFamily="49" charset="-122"/>
                <a:ea typeface="楷体_GB2312" pitchFamily="49" charset="-122"/>
              </a:rPr>
              <a:t>2</a:t>
            </a:r>
            <a:r>
              <a:rPr lang="zh-CN" altLang="en-US" sz="2400" b="1">
                <a:solidFill>
                  <a:srgbClr val="050507"/>
                </a:solidFill>
                <a:latin typeface="楷体_GB2312" pitchFamily="49" charset="-122"/>
                <a:ea typeface="楷体_GB2312" pitchFamily="49" charset="-122"/>
              </a:rPr>
              <a:t>；</a:t>
            </a:r>
          </a:p>
          <a:p>
            <a:pPr eaLnBrk="1" hangingPunct="1"/>
            <a:r>
              <a:rPr lang="zh-CN" altLang="en-US" sz="2400" b="1">
                <a:solidFill>
                  <a:srgbClr val="050507"/>
                </a:solidFill>
                <a:latin typeface="楷体_GB2312" pitchFamily="49" charset="-122"/>
                <a:ea typeface="楷体_GB2312" pitchFamily="49" charset="-122"/>
              </a:rPr>
              <a:t>      </a:t>
            </a:r>
            <a:r>
              <a:rPr lang="en-US" altLang="zh-CN" sz="2400" b="1" i="1">
                <a:solidFill>
                  <a:srgbClr val="050507"/>
                </a:solidFill>
                <a:latin typeface="楷体_GB2312" pitchFamily="49" charset="-122"/>
                <a:ea typeface="楷体_GB2312" pitchFamily="49" charset="-122"/>
              </a:rPr>
              <a:t>c</a:t>
            </a:r>
            <a:r>
              <a:rPr lang="en-US" altLang="zh-CN" sz="2400" b="1" i="1" baseline="-25000">
                <a:solidFill>
                  <a:srgbClr val="050507"/>
                </a:solidFill>
                <a:latin typeface="楷体_GB2312" pitchFamily="49" charset="-122"/>
                <a:ea typeface="楷体_GB2312" pitchFamily="49" charset="-122"/>
              </a:rPr>
              <a:t>2 </a:t>
            </a:r>
            <a:r>
              <a:rPr lang="en-US" altLang="zh-CN" sz="2400" b="1">
                <a:solidFill>
                  <a:srgbClr val="050507"/>
                </a:solidFill>
                <a:latin typeface="Arial"/>
                <a:ea typeface="楷体_GB2312" pitchFamily="49" charset="-122"/>
              </a:rPr>
              <a:t>—</a:t>
            </a:r>
            <a:r>
              <a:rPr lang="en-US" altLang="zh-CN" sz="2400" b="1">
                <a:solidFill>
                  <a:srgbClr val="050507"/>
                </a:solidFill>
                <a:latin typeface="楷体_GB2312" pitchFamily="49" charset="-122"/>
                <a:ea typeface="楷体_GB2312" pitchFamily="49" charset="-122"/>
              </a:rPr>
              <a:t> </a:t>
            </a:r>
            <a:r>
              <a:rPr lang="zh-CN" altLang="en-US" sz="2400" b="1">
                <a:solidFill>
                  <a:srgbClr val="050507"/>
                </a:solidFill>
                <a:latin typeface="楷体_GB2312" pitchFamily="49" charset="-122"/>
                <a:ea typeface="楷体_GB2312" pitchFamily="49" charset="-122"/>
              </a:rPr>
              <a:t>第二辐射常数，</a:t>
            </a:r>
            <a:r>
              <a:rPr lang="en-US" altLang="zh-CN" sz="2400" b="1">
                <a:solidFill>
                  <a:srgbClr val="050507"/>
                </a:solidFill>
                <a:latin typeface="楷体_GB2312" pitchFamily="49" charset="-122"/>
                <a:ea typeface="楷体_GB2312" pitchFamily="49" charset="-122"/>
              </a:rPr>
              <a:t>1.4388×10</a:t>
            </a:r>
            <a:r>
              <a:rPr lang="en-US" altLang="zh-CN" sz="2400" b="1" baseline="30000">
                <a:solidFill>
                  <a:srgbClr val="050507"/>
                </a:solidFill>
                <a:latin typeface="楷体_GB2312" pitchFamily="49" charset="-122"/>
                <a:ea typeface="楷体_GB2312" pitchFamily="49" charset="-122"/>
              </a:rPr>
              <a:t>-2</a:t>
            </a:r>
            <a:r>
              <a:rPr lang="en-US" altLang="zh-CN" sz="2400" b="1">
                <a:solidFill>
                  <a:srgbClr val="050507"/>
                </a:solidFill>
                <a:latin typeface="楷体_GB2312" pitchFamily="49" charset="-122"/>
                <a:ea typeface="楷体_GB2312" pitchFamily="49" charset="-122"/>
              </a:rPr>
              <a:t> W</a:t>
            </a:r>
            <a:r>
              <a:rPr lang="en-US" altLang="zh-CN" sz="2400" b="1">
                <a:solidFill>
                  <a:srgbClr val="050507"/>
                </a:solidFill>
                <a:latin typeface="楷体_GB2312" pitchFamily="49" charset="-122"/>
                <a:ea typeface="楷体_GB2312" pitchFamily="49" charset="-122"/>
                <a:sym typeface="Symbol" pitchFamily="18" charset="2"/>
              </a:rPr>
              <a:t></a:t>
            </a:r>
            <a:r>
              <a:rPr lang="en-US" altLang="zh-CN" sz="2400" b="1">
                <a:solidFill>
                  <a:srgbClr val="050507"/>
                </a:solidFill>
                <a:latin typeface="楷体_GB2312" pitchFamily="49" charset="-122"/>
                <a:ea typeface="楷体_GB2312" pitchFamily="49" charset="-122"/>
              </a:rPr>
              <a:t>K</a:t>
            </a:r>
            <a:r>
              <a:rPr lang="zh-CN" altLang="en-US" sz="2400" b="1">
                <a:solidFill>
                  <a:srgbClr val="050507"/>
                </a:solidFill>
                <a:latin typeface="楷体_GB2312" pitchFamily="49" charset="-122"/>
                <a:ea typeface="楷体_GB2312" pitchFamily="49" charset="-122"/>
              </a:rPr>
              <a:t>；</a:t>
            </a:r>
            <a:r>
              <a:rPr lang="zh-CN" altLang="en-US" sz="2000"/>
              <a:t>       </a:t>
            </a:r>
          </a:p>
        </p:txBody>
      </p:sp>
      <p:sp>
        <p:nvSpPr>
          <p:cNvPr id="17410" name="Rectangle 2"/>
          <p:cNvSpPr>
            <a:spLocks noChangeArrowheads="1"/>
          </p:cNvSpPr>
          <p:nvPr/>
        </p:nvSpPr>
        <p:spPr bwMode="auto">
          <a:xfrm>
            <a:off x="468313" y="944563"/>
            <a:ext cx="5868987" cy="457200"/>
          </a:xfrm>
          <a:prstGeom prst="rect">
            <a:avLst/>
          </a:prstGeom>
          <a:noFill/>
          <a:ln w="9525">
            <a:noFill/>
            <a:miter lim="800000"/>
            <a:headEnd/>
            <a:tailEnd/>
          </a:ln>
          <a:effectLst/>
        </p:spPr>
        <p:txBody>
          <a:bodyPr>
            <a:spAutoFit/>
          </a:bodyPr>
          <a:lstStyle/>
          <a:p>
            <a:pPr marL="342900" indent="-342900" eaLnBrk="1" hangingPunct="1">
              <a:spcBef>
                <a:spcPct val="50000"/>
              </a:spcBef>
              <a:buSzPct val="60000"/>
            </a:pPr>
            <a:r>
              <a:rPr lang="en-US" altLang="zh-CN" sz="2400" b="1">
                <a:solidFill>
                  <a:srgbClr val="0000CC"/>
                </a:solidFill>
                <a:latin typeface="宋体" pitchFamily="2" charset="-122"/>
              </a:rPr>
              <a:t>(1)Planck</a:t>
            </a:r>
            <a:r>
              <a:rPr lang="zh-CN" altLang="en-US" sz="2400" b="1">
                <a:solidFill>
                  <a:srgbClr val="0000CC"/>
                </a:solidFill>
                <a:latin typeface="宋体" pitchFamily="2" charset="-122"/>
              </a:rPr>
              <a:t>定律</a:t>
            </a:r>
            <a:r>
              <a:rPr lang="en-US" altLang="zh-CN" sz="2400" b="1">
                <a:solidFill>
                  <a:srgbClr val="0000CC"/>
                </a:solidFill>
                <a:latin typeface="宋体" pitchFamily="2" charset="-122"/>
              </a:rPr>
              <a:t>(</a:t>
            </a:r>
            <a:r>
              <a:rPr lang="zh-CN" altLang="en-US" sz="2400" b="1">
                <a:solidFill>
                  <a:srgbClr val="0000CC"/>
                </a:solidFill>
                <a:latin typeface="宋体" pitchFamily="2" charset="-122"/>
              </a:rPr>
              <a:t>第一个定律</a:t>
            </a:r>
            <a:r>
              <a:rPr lang="en-US" altLang="zh-CN" sz="2400" b="1">
                <a:solidFill>
                  <a:srgbClr val="0000CC"/>
                </a:solidFill>
                <a:latin typeface="宋体" pitchFamily="2" charset="-122"/>
              </a:rPr>
              <a:t>)</a:t>
            </a:r>
            <a:r>
              <a:rPr lang="zh-CN" altLang="en-US" sz="2400" b="1">
                <a:solidFill>
                  <a:srgbClr val="0000CC"/>
                </a:solidFill>
                <a:latin typeface="宋体" pitchFamily="2" charset="-122"/>
              </a:rPr>
              <a:t>：</a:t>
            </a:r>
          </a:p>
        </p:txBody>
      </p:sp>
      <p:sp>
        <p:nvSpPr>
          <p:cNvPr id="17419" name="Text Box 11"/>
          <p:cNvSpPr txBox="1">
            <a:spLocks noChangeArrowheads="1"/>
          </p:cNvSpPr>
          <p:nvPr/>
        </p:nvSpPr>
        <p:spPr bwMode="auto">
          <a:xfrm>
            <a:off x="684213" y="3752850"/>
            <a:ext cx="3779837" cy="2465388"/>
          </a:xfrm>
          <a:prstGeom prst="rect">
            <a:avLst/>
          </a:prstGeom>
          <a:noFill/>
          <a:ln w="9525">
            <a:noFill/>
            <a:miter lim="800000"/>
            <a:headEnd/>
            <a:tailEnd/>
          </a:ln>
          <a:effectLst/>
        </p:spPr>
        <p:txBody>
          <a:bodyPr>
            <a:spAutoFit/>
          </a:bodyPr>
          <a:lstStyle/>
          <a:p>
            <a:pPr eaLnBrk="1" hangingPunct="1"/>
            <a:r>
              <a:rPr lang="zh-CN" altLang="en-US" sz="2400" b="1">
                <a:latin typeface="宋体" pitchFamily="2" charset="-122"/>
              </a:rPr>
              <a:t>图</a:t>
            </a:r>
            <a:r>
              <a:rPr lang="en-US" altLang="zh-CN" sz="2400" b="1">
                <a:latin typeface="宋体" pitchFamily="2" charset="-122"/>
              </a:rPr>
              <a:t>6.5-6</a:t>
            </a:r>
            <a:r>
              <a:rPr lang="zh-CN" altLang="en-US" sz="2400" b="1">
                <a:latin typeface="宋体" pitchFamily="2" charset="-122"/>
              </a:rPr>
              <a:t>是根据上式描绘的黑体光谱辐射力随波长和温度的依变关系。</a:t>
            </a:r>
          </a:p>
          <a:p>
            <a:pPr eaLnBrk="1" hangingPunct="1"/>
            <a:r>
              <a:rPr lang="en-US" altLang="zh-CN" sz="2400" b="1">
                <a:latin typeface="宋体" pitchFamily="2" charset="-122"/>
              </a:rPr>
              <a:t>λm</a:t>
            </a:r>
            <a:r>
              <a:rPr lang="zh-CN" altLang="en-US" sz="2400" b="1">
                <a:latin typeface="宋体" pitchFamily="2" charset="-122"/>
              </a:rPr>
              <a:t>与</a:t>
            </a:r>
            <a:r>
              <a:rPr lang="en-US" altLang="zh-CN" sz="2400" b="1" i="1">
                <a:latin typeface="宋体" pitchFamily="2" charset="-122"/>
              </a:rPr>
              <a:t>T</a:t>
            </a:r>
            <a:r>
              <a:rPr lang="en-US" altLang="zh-CN" sz="2400" b="1">
                <a:latin typeface="宋体" pitchFamily="2" charset="-122"/>
              </a:rPr>
              <a:t> </a:t>
            </a:r>
            <a:r>
              <a:rPr lang="zh-CN" altLang="en-US" sz="2400" b="1">
                <a:latin typeface="宋体" pitchFamily="2" charset="-122"/>
              </a:rPr>
              <a:t>的关系由</a:t>
            </a:r>
            <a:r>
              <a:rPr lang="en-US" altLang="zh-CN" sz="2400" b="1">
                <a:latin typeface="宋体" pitchFamily="2" charset="-122"/>
              </a:rPr>
              <a:t>Wien</a:t>
            </a:r>
            <a:r>
              <a:rPr lang="zh-CN" altLang="en-US" sz="2400" b="1">
                <a:latin typeface="宋体" pitchFamily="2" charset="-122"/>
              </a:rPr>
              <a:t>位移定律给出，</a:t>
            </a:r>
          </a:p>
          <a:p>
            <a:pPr eaLnBrk="1" hangingPunct="1">
              <a:spcBef>
                <a:spcPct val="50000"/>
              </a:spcBef>
            </a:pPr>
            <a:endParaRPr lang="en-US" altLang="zh-CN" sz="2400">
              <a:latin typeface="宋体" pitchFamily="2" charset="-122"/>
            </a:endParaRPr>
          </a:p>
        </p:txBody>
      </p:sp>
      <p:graphicFrame>
        <p:nvGraphicFramePr>
          <p:cNvPr id="17420" name="Object 12"/>
          <p:cNvGraphicFramePr>
            <a:graphicFrameLocks noChangeAspect="1"/>
          </p:cNvGraphicFramePr>
          <p:nvPr>
            <p:ph sz="quarter" idx="3"/>
          </p:nvPr>
        </p:nvGraphicFramePr>
        <p:xfrm>
          <a:off x="935038" y="5734050"/>
          <a:ext cx="2808287" cy="539750"/>
        </p:xfrm>
        <a:graphic>
          <a:graphicData uri="http://schemas.openxmlformats.org/presentationml/2006/ole">
            <p:oleObj spid="_x0000_s17420" name="公式" r:id="rId5" imgW="1231560" imgH="203040" progId="Equation.3">
              <p:embed/>
            </p:oleObj>
          </a:graphicData>
        </a:graphic>
      </p:graphicFrame>
      <p:sp>
        <p:nvSpPr>
          <p:cNvPr id="17422" name="Text Box 14"/>
          <p:cNvSpPr txBox="1">
            <a:spLocks noChangeArrowheads="1"/>
          </p:cNvSpPr>
          <p:nvPr/>
        </p:nvSpPr>
        <p:spPr bwMode="auto">
          <a:xfrm>
            <a:off x="5795963" y="6003925"/>
            <a:ext cx="3348037" cy="854075"/>
          </a:xfrm>
          <a:prstGeom prst="rect">
            <a:avLst/>
          </a:prstGeom>
          <a:noFill/>
          <a:ln w="9525">
            <a:noFill/>
            <a:miter lim="800000"/>
            <a:headEnd/>
            <a:tailEnd/>
          </a:ln>
          <a:effectLst/>
        </p:spPr>
        <p:txBody>
          <a:bodyPr>
            <a:spAutoFit/>
          </a:bodyPr>
          <a:lstStyle/>
          <a:p>
            <a:pPr eaLnBrk="1" hangingPunct="1">
              <a:spcBef>
                <a:spcPct val="50000"/>
              </a:spcBef>
            </a:pPr>
            <a:r>
              <a:rPr lang="zh-CN" altLang="en-US" sz="2000" b="1">
                <a:solidFill>
                  <a:srgbClr val="050507"/>
                </a:solidFill>
              </a:rPr>
              <a:t>图</a:t>
            </a:r>
            <a:r>
              <a:rPr lang="en-US" altLang="zh-CN" sz="2000" b="1">
                <a:solidFill>
                  <a:srgbClr val="050507"/>
                </a:solidFill>
              </a:rPr>
              <a:t>6-6  Planck </a:t>
            </a:r>
            <a:r>
              <a:rPr lang="zh-CN" altLang="en-US" sz="2000" b="1">
                <a:solidFill>
                  <a:srgbClr val="050507"/>
                </a:solidFill>
              </a:rPr>
              <a:t>定律的图示</a:t>
            </a:r>
          </a:p>
          <a:p>
            <a:pPr eaLnBrk="1" hangingPunct="1">
              <a:spcBef>
                <a:spcPct val="50000"/>
              </a:spcBef>
            </a:pPr>
            <a:endParaRPr lang="en-US" altLang="zh-CN" sz="20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9074" name="Group 2"/>
          <p:cNvGrpSpPr>
            <a:grpSpLocks/>
          </p:cNvGrpSpPr>
          <p:nvPr/>
        </p:nvGrpSpPr>
        <p:grpSpPr bwMode="auto">
          <a:xfrm>
            <a:off x="2051050" y="5013325"/>
            <a:ext cx="6337300" cy="503238"/>
            <a:chOff x="1610" y="3226"/>
            <a:chExt cx="2790" cy="224"/>
          </a:xfrm>
        </p:grpSpPr>
        <p:sp>
          <p:nvSpPr>
            <p:cNvPr id="259075" name="Text Box 3"/>
            <p:cNvSpPr txBox="1">
              <a:spLocks noChangeArrowheads="1"/>
            </p:cNvSpPr>
            <p:nvPr/>
          </p:nvSpPr>
          <p:spPr bwMode="auto">
            <a:xfrm>
              <a:off x="1610" y="3226"/>
              <a:ext cx="2790" cy="203"/>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6.5-21  </a:t>
              </a:r>
              <a:r>
                <a:rPr lang="zh-CN" altLang="en-US" sz="2400" b="1">
                  <a:solidFill>
                    <a:srgbClr val="001010"/>
                  </a:solidFill>
                  <a:latin typeface="宋体" pitchFamily="2" charset="-122"/>
                </a:rPr>
                <a:t>修正系数</a:t>
              </a:r>
              <a:r>
                <a:rPr lang="zh-CN" altLang="en-US"/>
                <a:t> </a:t>
              </a:r>
            </a:p>
          </p:txBody>
        </p:sp>
        <p:graphicFrame>
          <p:nvGraphicFramePr>
            <p:cNvPr id="259076" name="Object 4"/>
            <p:cNvGraphicFramePr>
              <a:graphicFrameLocks noChangeAspect="1"/>
            </p:cNvGraphicFramePr>
            <p:nvPr/>
          </p:nvGraphicFramePr>
          <p:xfrm>
            <a:off x="2812" y="3226"/>
            <a:ext cx="320" cy="224"/>
          </p:xfrm>
          <a:graphic>
            <a:graphicData uri="http://schemas.openxmlformats.org/presentationml/2006/ole">
              <p:oleObj spid="_x0000_s259076" name="公式" r:id="rId3" imgW="507960" imgH="355320" progId="Equation.3">
                <p:embed/>
              </p:oleObj>
            </a:graphicData>
          </a:graphic>
        </p:graphicFrame>
      </p:grpSp>
      <p:pic>
        <p:nvPicPr>
          <p:cNvPr id="259077" name="Picture 5" descr="图8-21"/>
          <p:cNvPicPr>
            <a:picLocks noChangeAspect="1" noChangeArrowheads="1"/>
          </p:cNvPicPr>
          <p:nvPr/>
        </p:nvPicPr>
        <p:blipFill>
          <a:blip r:embed="rId4">
            <a:clrChange>
              <a:clrFrom>
                <a:srgbClr val="F5FAF3"/>
              </a:clrFrom>
              <a:clrTo>
                <a:srgbClr val="F5FAF3">
                  <a:alpha val="0"/>
                </a:srgbClr>
              </a:clrTo>
            </a:clrChange>
          </a:blip>
          <a:srcRect t="5460"/>
          <a:stretch>
            <a:fillRect/>
          </a:stretch>
        </p:blipFill>
        <p:spPr bwMode="auto">
          <a:xfrm>
            <a:off x="900113" y="584200"/>
            <a:ext cx="7200900" cy="4392613"/>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Text Box 2"/>
          <p:cNvSpPr txBox="1">
            <a:spLocks noChangeArrowheads="1"/>
          </p:cNvSpPr>
          <p:nvPr/>
        </p:nvSpPr>
        <p:spPr bwMode="auto">
          <a:xfrm>
            <a:off x="2303463" y="5805488"/>
            <a:ext cx="442912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6.5-22</a:t>
            </a:r>
            <a:r>
              <a:rPr lang="en-US" altLang="zh-CN"/>
              <a:t>  </a:t>
            </a:r>
          </a:p>
        </p:txBody>
      </p:sp>
      <p:graphicFrame>
        <p:nvGraphicFramePr>
          <p:cNvPr id="260099" name="Object 3"/>
          <p:cNvGraphicFramePr>
            <a:graphicFrameLocks noChangeAspect="1"/>
          </p:cNvGraphicFramePr>
          <p:nvPr/>
        </p:nvGraphicFramePr>
        <p:xfrm>
          <a:off x="3563938" y="5768975"/>
          <a:ext cx="2447925" cy="539750"/>
        </p:xfrm>
        <a:graphic>
          <a:graphicData uri="http://schemas.openxmlformats.org/presentationml/2006/ole">
            <p:oleObj spid="_x0000_s260099" name="公式" r:id="rId3" imgW="1790640" imgH="393480" progId="Equation.3">
              <p:embed/>
            </p:oleObj>
          </a:graphicData>
        </a:graphic>
      </p:graphicFrame>
      <p:pic>
        <p:nvPicPr>
          <p:cNvPr id="260100" name="Picture 4" descr="图8-22"/>
          <p:cNvPicPr>
            <a:picLocks noChangeAspect="1" noChangeArrowheads="1"/>
          </p:cNvPicPr>
          <p:nvPr/>
        </p:nvPicPr>
        <p:blipFill>
          <a:blip r:embed="rId4">
            <a:clrChange>
              <a:clrFrom>
                <a:srgbClr val="F0F4E6"/>
              </a:clrFrom>
              <a:clrTo>
                <a:srgbClr val="F0F4E6">
                  <a:alpha val="0"/>
                </a:srgbClr>
              </a:clrTo>
            </a:clrChange>
          </a:blip>
          <a:srcRect/>
          <a:stretch>
            <a:fillRect/>
          </a:stretch>
        </p:blipFill>
        <p:spPr bwMode="auto">
          <a:xfrm>
            <a:off x="1295400" y="225425"/>
            <a:ext cx="6013450" cy="54737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1122" name="Group 2"/>
          <p:cNvGrpSpPr>
            <a:grpSpLocks/>
          </p:cNvGrpSpPr>
          <p:nvPr/>
        </p:nvGrpSpPr>
        <p:grpSpPr bwMode="auto">
          <a:xfrm>
            <a:off x="2555875" y="5373688"/>
            <a:ext cx="6156325" cy="457200"/>
            <a:chOff x="1542" y="3135"/>
            <a:chExt cx="2790" cy="244"/>
          </a:xfrm>
        </p:grpSpPr>
        <p:sp>
          <p:nvSpPr>
            <p:cNvPr id="261123" name="Text Box 3"/>
            <p:cNvSpPr txBox="1">
              <a:spLocks noChangeArrowheads="1"/>
            </p:cNvSpPr>
            <p:nvPr/>
          </p:nvSpPr>
          <p:spPr bwMode="auto">
            <a:xfrm>
              <a:off x="1542" y="3135"/>
              <a:ext cx="2790" cy="244"/>
            </a:xfrm>
            <a:prstGeom prst="rect">
              <a:avLst/>
            </a:prstGeom>
            <a:noFill/>
            <a:ln w="9525">
              <a:noFill/>
              <a:miter lim="800000"/>
              <a:headEnd/>
              <a:tailEnd/>
            </a:ln>
            <a:effectLst/>
          </p:spPr>
          <p:txBody>
            <a:bodyPr>
              <a:spAutoFit/>
            </a:bodyPr>
            <a:lstStyle/>
            <a:p>
              <a:pP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6.5-23  </a:t>
              </a:r>
              <a:r>
                <a:rPr lang="zh-CN" altLang="en-US" sz="2400" b="1">
                  <a:solidFill>
                    <a:srgbClr val="001010"/>
                  </a:solidFill>
                  <a:latin typeface="宋体" pitchFamily="2" charset="-122"/>
                </a:rPr>
                <a:t>修正系数</a:t>
              </a:r>
              <a:r>
                <a:rPr lang="zh-CN" altLang="en-US"/>
                <a:t> </a:t>
              </a:r>
            </a:p>
          </p:txBody>
        </p:sp>
        <p:graphicFrame>
          <p:nvGraphicFramePr>
            <p:cNvPr id="261124" name="Object 4"/>
            <p:cNvGraphicFramePr>
              <a:graphicFrameLocks noChangeAspect="1"/>
            </p:cNvGraphicFramePr>
            <p:nvPr/>
          </p:nvGraphicFramePr>
          <p:xfrm>
            <a:off x="2748" y="3135"/>
            <a:ext cx="312" cy="224"/>
          </p:xfrm>
          <a:graphic>
            <a:graphicData uri="http://schemas.openxmlformats.org/presentationml/2006/ole">
              <p:oleObj spid="_x0000_s261124" name="公式" r:id="rId3" imgW="495000" imgH="355320" progId="Equation.3">
                <p:embed/>
              </p:oleObj>
            </a:graphicData>
          </a:graphic>
        </p:graphicFrame>
      </p:grpSp>
      <p:pic>
        <p:nvPicPr>
          <p:cNvPr id="261125" name="Picture 5" descr="图8-23"/>
          <p:cNvPicPr>
            <a:picLocks noChangeAspect="1" noChangeArrowheads="1"/>
          </p:cNvPicPr>
          <p:nvPr/>
        </p:nvPicPr>
        <p:blipFill>
          <a:blip r:embed="rId4">
            <a:clrChange>
              <a:clrFrom>
                <a:srgbClr val="F6F8EA"/>
              </a:clrFrom>
              <a:clrTo>
                <a:srgbClr val="F6F8EA">
                  <a:alpha val="0"/>
                </a:srgbClr>
              </a:clrTo>
            </a:clrChange>
          </a:blip>
          <a:srcRect/>
          <a:stretch>
            <a:fillRect/>
          </a:stretch>
        </p:blipFill>
        <p:spPr bwMode="auto">
          <a:xfrm>
            <a:off x="358775" y="584200"/>
            <a:ext cx="8353425" cy="4284663"/>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2146" name="Text Box 2"/>
          <p:cNvSpPr txBox="1">
            <a:spLocks noChangeArrowheads="1"/>
          </p:cNvSpPr>
          <p:nvPr/>
        </p:nvSpPr>
        <p:spPr bwMode="auto">
          <a:xfrm>
            <a:off x="719138" y="584200"/>
            <a:ext cx="7669212" cy="822325"/>
          </a:xfrm>
          <a:prstGeom prst="rect">
            <a:avLst/>
          </a:prstGeom>
          <a:noFill/>
          <a:ln w="9525">
            <a:noFill/>
            <a:miter lim="800000"/>
            <a:headEnd/>
            <a:tailEnd/>
          </a:ln>
          <a:effectLst/>
        </p:spPr>
        <p:txBody>
          <a:bodyPr>
            <a:spAutoFit/>
          </a:bodyPr>
          <a:lstStyle/>
          <a:p>
            <a:pPr eaLnBrk="1" hangingPunct="1">
              <a:spcBef>
                <a:spcPct val="50000"/>
              </a:spcBef>
            </a:pPr>
            <a:r>
              <a:rPr lang="zh-CN" altLang="en-US" sz="2400" b="1"/>
              <a:t>当气体中同时存在二氧化碳和水蒸气时，气体的发射率由下式给出</a:t>
            </a:r>
            <a:r>
              <a:rPr lang="en-US" altLang="zh-CN" sz="2400" b="1"/>
              <a:t>:</a:t>
            </a:r>
          </a:p>
        </p:txBody>
      </p:sp>
      <p:graphicFrame>
        <p:nvGraphicFramePr>
          <p:cNvPr id="262147" name="Object 3"/>
          <p:cNvGraphicFramePr>
            <a:graphicFrameLocks noChangeAspect="1"/>
          </p:cNvGraphicFramePr>
          <p:nvPr/>
        </p:nvGraphicFramePr>
        <p:xfrm>
          <a:off x="2376488" y="1484313"/>
          <a:ext cx="4500562" cy="566737"/>
        </p:xfrm>
        <a:graphic>
          <a:graphicData uri="http://schemas.openxmlformats.org/presentationml/2006/ole">
            <p:oleObj spid="_x0000_s262147" name="公式" r:id="rId3" imgW="3124080" imgH="393480" progId="Equation.3">
              <p:embed/>
            </p:oleObj>
          </a:graphicData>
        </a:graphic>
      </p:graphicFrame>
      <p:sp>
        <p:nvSpPr>
          <p:cNvPr id="262148" name="Text Box 4"/>
          <p:cNvSpPr txBox="1">
            <a:spLocks noChangeArrowheads="1"/>
          </p:cNvSpPr>
          <p:nvPr/>
        </p:nvSpPr>
        <p:spPr bwMode="auto">
          <a:xfrm>
            <a:off x="827088" y="2241550"/>
            <a:ext cx="7524750"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b="1">
                <a:latin typeface="宋体" pitchFamily="2" charset="-122"/>
              </a:rPr>
              <a:t>式中，    是修正量，由图</a:t>
            </a:r>
            <a:r>
              <a:rPr lang="en-US" altLang="zh-CN" sz="2400" b="1">
                <a:latin typeface="宋体" pitchFamily="2" charset="-122"/>
              </a:rPr>
              <a:t>6.5-24</a:t>
            </a:r>
            <a:r>
              <a:rPr lang="zh-CN" altLang="en-US" sz="2400" b="1">
                <a:latin typeface="宋体" pitchFamily="2" charset="-122"/>
              </a:rPr>
              <a:t>给出。</a:t>
            </a:r>
          </a:p>
        </p:txBody>
      </p:sp>
      <p:graphicFrame>
        <p:nvGraphicFramePr>
          <p:cNvPr id="262149" name="Object 5"/>
          <p:cNvGraphicFramePr>
            <a:graphicFrameLocks noChangeAspect="1"/>
          </p:cNvGraphicFramePr>
          <p:nvPr/>
        </p:nvGraphicFramePr>
        <p:xfrm>
          <a:off x="1835150" y="2312988"/>
          <a:ext cx="468313" cy="360362"/>
        </p:xfrm>
        <a:graphic>
          <a:graphicData uri="http://schemas.openxmlformats.org/presentationml/2006/ole">
            <p:oleObj spid="_x0000_s262149" name="公式" r:id="rId4" imgW="342720" imgH="241200" progId="Equation.3">
              <p:embed/>
            </p:oleObj>
          </a:graphicData>
        </a:graphic>
      </p:graphicFrame>
      <p:grpSp>
        <p:nvGrpSpPr>
          <p:cNvPr id="262150" name="Group 6"/>
          <p:cNvGrpSpPr>
            <a:grpSpLocks/>
          </p:cNvGrpSpPr>
          <p:nvPr/>
        </p:nvGrpSpPr>
        <p:grpSpPr bwMode="auto">
          <a:xfrm>
            <a:off x="2627313" y="5842000"/>
            <a:ext cx="4284662" cy="466725"/>
            <a:chOff x="1859" y="3453"/>
            <a:chExt cx="1837" cy="211"/>
          </a:xfrm>
        </p:grpSpPr>
        <p:sp>
          <p:nvSpPr>
            <p:cNvPr id="262151" name="Text Box 7"/>
            <p:cNvSpPr txBox="1">
              <a:spLocks noChangeArrowheads="1"/>
            </p:cNvSpPr>
            <p:nvPr/>
          </p:nvSpPr>
          <p:spPr bwMode="auto">
            <a:xfrm>
              <a:off x="1859" y="3453"/>
              <a:ext cx="1837" cy="207"/>
            </a:xfrm>
            <a:prstGeom prst="rect">
              <a:avLst/>
            </a:prstGeom>
            <a:noFill/>
            <a:ln w="9525">
              <a:noFill/>
              <a:miter lim="800000"/>
              <a:headEnd/>
              <a:tailEnd/>
            </a:ln>
            <a:effectLst/>
          </p:spPr>
          <p:txBody>
            <a:bodyPr>
              <a:spAutoFit/>
            </a:bodyPr>
            <a:lstStyle/>
            <a:p>
              <a:pPr algn="ctr" eaLnBrk="1" hangingPunct="1">
                <a:spcBef>
                  <a:spcPct val="50000"/>
                </a:spcBef>
              </a:pPr>
              <a:r>
                <a:rPr lang="zh-CN" altLang="en-US" sz="2400" b="1">
                  <a:solidFill>
                    <a:srgbClr val="001010"/>
                  </a:solidFill>
                  <a:latin typeface="宋体" pitchFamily="2" charset="-122"/>
                </a:rPr>
                <a:t>图</a:t>
              </a:r>
              <a:r>
                <a:rPr lang="en-US" altLang="zh-CN" sz="2400" b="1">
                  <a:solidFill>
                    <a:srgbClr val="001010"/>
                  </a:solidFill>
                  <a:latin typeface="宋体" pitchFamily="2" charset="-122"/>
                </a:rPr>
                <a:t>6.5-24  </a:t>
              </a:r>
              <a:r>
                <a:rPr lang="zh-CN" altLang="en-US" sz="2400" b="1">
                  <a:solidFill>
                    <a:srgbClr val="001010"/>
                  </a:solidFill>
                  <a:latin typeface="宋体" pitchFamily="2" charset="-122"/>
                </a:rPr>
                <a:t>修正量</a:t>
              </a:r>
            </a:p>
          </p:txBody>
        </p:sp>
        <p:graphicFrame>
          <p:nvGraphicFramePr>
            <p:cNvPr id="262152" name="Object 8"/>
            <p:cNvGraphicFramePr>
              <a:graphicFrameLocks noChangeAspect="1"/>
            </p:cNvGraphicFramePr>
            <p:nvPr/>
          </p:nvGraphicFramePr>
          <p:xfrm>
            <a:off x="3266" y="3498"/>
            <a:ext cx="216" cy="166"/>
          </p:xfrm>
          <a:graphic>
            <a:graphicData uri="http://schemas.openxmlformats.org/presentationml/2006/ole">
              <p:oleObj spid="_x0000_s262152" name="公式" r:id="rId5" imgW="342720" imgH="241200" progId="Equation.3">
                <p:embed/>
              </p:oleObj>
            </a:graphicData>
          </a:graphic>
        </p:graphicFrame>
      </p:grpSp>
      <p:pic>
        <p:nvPicPr>
          <p:cNvPr id="262153" name="Picture 9" descr="图8-24"/>
          <p:cNvPicPr>
            <a:picLocks noChangeAspect="1" noChangeArrowheads="1"/>
          </p:cNvPicPr>
          <p:nvPr/>
        </p:nvPicPr>
        <p:blipFill>
          <a:blip r:embed="rId6">
            <a:clrChange>
              <a:clrFrom>
                <a:srgbClr val="F8FCEE"/>
              </a:clrFrom>
              <a:clrTo>
                <a:srgbClr val="F8FCEE">
                  <a:alpha val="0"/>
                </a:srgbClr>
              </a:clrTo>
            </a:clrChange>
          </a:blip>
          <a:srcRect/>
          <a:stretch>
            <a:fillRect/>
          </a:stretch>
        </p:blipFill>
        <p:spPr bwMode="auto">
          <a:xfrm>
            <a:off x="719138" y="2457450"/>
            <a:ext cx="7704137" cy="351631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3170" name="Group 2"/>
          <p:cNvGrpSpPr>
            <a:grpSpLocks/>
          </p:cNvGrpSpPr>
          <p:nvPr/>
        </p:nvGrpSpPr>
        <p:grpSpPr bwMode="auto">
          <a:xfrm>
            <a:off x="792163" y="549275"/>
            <a:ext cx="2989262" cy="504825"/>
            <a:chOff x="453" y="265"/>
            <a:chExt cx="1326" cy="305"/>
          </a:xfrm>
        </p:grpSpPr>
        <p:sp>
          <p:nvSpPr>
            <p:cNvPr id="263171" name="Rectangle 3"/>
            <p:cNvSpPr>
              <a:spLocks noChangeArrowheads="1"/>
            </p:cNvSpPr>
            <p:nvPr/>
          </p:nvSpPr>
          <p:spPr bwMode="auto">
            <a:xfrm>
              <a:off x="453" y="265"/>
              <a:ext cx="1096" cy="276"/>
            </a:xfrm>
            <a:prstGeom prst="rect">
              <a:avLst/>
            </a:prstGeom>
            <a:noFill/>
            <a:ln w="9525">
              <a:noFill/>
              <a:miter lim="800000"/>
              <a:headEnd/>
              <a:tailEnd/>
            </a:ln>
            <a:effectLst/>
          </p:spPr>
          <p:txBody>
            <a:bodyPr wrap="none">
              <a:spAutoFit/>
            </a:bodyPr>
            <a:lstStyle/>
            <a:p>
              <a:pPr eaLnBrk="1" hangingPunct="1"/>
              <a:r>
                <a:rPr lang="en-US" altLang="zh-CN" sz="2400" b="1">
                  <a:solidFill>
                    <a:schemeClr val="hlink"/>
                  </a:solidFill>
                  <a:latin typeface="宋体" pitchFamily="2" charset="-122"/>
                </a:rPr>
                <a:t>5  </a:t>
              </a:r>
              <a:r>
                <a:rPr lang="zh-CN" altLang="en-US" sz="2400" b="1">
                  <a:solidFill>
                    <a:schemeClr val="hlink"/>
                  </a:solidFill>
                  <a:latin typeface="宋体" pitchFamily="2" charset="-122"/>
                </a:rPr>
                <a:t>气体的吸收比</a:t>
              </a:r>
            </a:p>
          </p:txBody>
        </p:sp>
        <p:graphicFrame>
          <p:nvGraphicFramePr>
            <p:cNvPr id="263172" name="Object 4"/>
            <p:cNvGraphicFramePr>
              <a:graphicFrameLocks noChangeAspect="1"/>
            </p:cNvGraphicFramePr>
            <p:nvPr/>
          </p:nvGraphicFramePr>
          <p:xfrm>
            <a:off x="1587" y="346"/>
            <a:ext cx="192" cy="224"/>
          </p:xfrm>
          <a:graphic>
            <a:graphicData uri="http://schemas.openxmlformats.org/presentationml/2006/ole">
              <p:oleObj spid="_x0000_s263172" name="公式" r:id="rId3" imgW="304560" imgH="355320" progId="Equation.3">
                <p:embed/>
              </p:oleObj>
            </a:graphicData>
          </a:graphic>
        </p:graphicFrame>
      </p:grpSp>
      <p:sp>
        <p:nvSpPr>
          <p:cNvPr id="263173" name="Text Box 5"/>
          <p:cNvSpPr txBox="1">
            <a:spLocks noChangeArrowheads="1"/>
          </p:cNvSpPr>
          <p:nvPr/>
        </p:nvSpPr>
        <p:spPr bwMode="auto">
          <a:xfrm>
            <a:off x="684213" y="1160463"/>
            <a:ext cx="7667625" cy="366712"/>
          </a:xfrm>
          <a:prstGeom prst="rect">
            <a:avLst/>
          </a:prstGeom>
          <a:noFill/>
          <a:ln w="9525">
            <a:noFill/>
            <a:miter lim="800000"/>
            <a:headEnd/>
            <a:tailEnd/>
          </a:ln>
          <a:effectLst/>
        </p:spPr>
        <p:txBody>
          <a:bodyPr>
            <a:spAutoFit/>
          </a:bodyPr>
          <a:lstStyle/>
          <a:p>
            <a:pPr eaLnBrk="1" hangingPunct="1">
              <a:spcBef>
                <a:spcPct val="50000"/>
              </a:spcBef>
            </a:pPr>
            <a:endParaRPr lang="zh-CN" altLang="zh-CN"/>
          </a:p>
        </p:txBody>
      </p:sp>
      <p:graphicFrame>
        <p:nvGraphicFramePr>
          <p:cNvPr id="263174" name="Object 6"/>
          <p:cNvGraphicFramePr>
            <a:graphicFrameLocks noChangeAspect="1"/>
          </p:cNvGraphicFramePr>
          <p:nvPr/>
        </p:nvGraphicFramePr>
        <p:xfrm>
          <a:off x="2484438" y="1125538"/>
          <a:ext cx="4392612" cy="527050"/>
        </p:xfrm>
        <a:graphic>
          <a:graphicData uri="http://schemas.openxmlformats.org/presentationml/2006/ole">
            <p:oleObj spid="_x0000_s263174" name="公式" r:id="rId4" imgW="3276360" imgH="393480" progId="Equation.3">
              <p:embed/>
            </p:oleObj>
          </a:graphicData>
        </a:graphic>
      </p:graphicFrame>
      <p:sp>
        <p:nvSpPr>
          <p:cNvPr id="263175" name="Text Box 7"/>
          <p:cNvSpPr txBox="1">
            <a:spLocks noChangeArrowheads="1"/>
          </p:cNvSpPr>
          <p:nvPr/>
        </p:nvSpPr>
        <p:spPr bwMode="auto">
          <a:xfrm>
            <a:off x="755650" y="1700213"/>
            <a:ext cx="7920038" cy="162560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式中修正系数       和       与发射率公式中的处理方法相同，而       ，      和     的确定可以采用下面的经验公式</a:t>
            </a:r>
          </a:p>
        </p:txBody>
      </p:sp>
      <p:graphicFrame>
        <p:nvGraphicFramePr>
          <p:cNvPr id="263176" name="Object 8"/>
          <p:cNvGraphicFramePr>
            <a:graphicFrameLocks noChangeAspect="1"/>
          </p:cNvGraphicFramePr>
          <p:nvPr/>
        </p:nvGraphicFramePr>
        <p:xfrm>
          <a:off x="2951163" y="1868488"/>
          <a:ext cx="576262" cy="403225"/>
        </p:xfrm>
        <a:graphic>
          <a:graphicData uri="http://schemas.openxmlformats.org/presentationml/2006/ole">
            <p:oleObj spid="_x0000_s263176" name="公式" r:id="rId5" imgW="507960" imgH="355320" progId="Equation.3">
              <p:embed/>
            </p:oleObj>
          </a:graphicData>
        </a:graphic>
      </p:graphicFrame>
      <p:graphicFrame>
        <p:nvGraphicFramePr>
          <p:cNvPr id="263177" name="Object 9"/>
          <p:cNvGraphicFramePr>
            <a:graphicFrameLocks noChangeAspect="1"/>
          </p:cNvGraphicFramePr>
          <p:nvPr/>
        </p:nvGraphicFramePr>
        <p:xfrm>
          <a:off x="4464050" y="1857375"/>
          <a:ext cx="576263" cy="414338"/>
        </p:xfrm>
        <a:graphic>
          <a:graphicData uri="http://schemas.openxmlformats.org/presentationml/2006/ole">
            <p:oleObj spid="_x0000_s263177" name="公式" r:id="rId6" imgW="495000" imgH="355320" progId="Equation.3">
              <p:embed/>
            </p:oleObj>
          </a:graphicData>
        </a:graphic>
      </p:graphicFrame>
      <p:graphicFrame>
        <p:nvGraphicFramePr>
          <p:cNvPr id="263178" name="Object 10"/>
          <p:cNvGraphicFramePr>
            <a:graphicFrameLocks noChangeAspect="1"/>
          </p:cNvGraphicFramePr>
          <p:nvPr/>
        </p:nvGraphicFramePr>
        <p:xfrm>
          <a:off x="2519363" y="2420938"/>
          <a:ext cx="649287" cy="503237"/>
        </p:xfrm>
        <a:graphic>
          <a:graphicData uri="http://schemas.openxmlformats.org/presentationml/2006/ole">
            <p:oleObj spid="_x0000_s263178" name="公式" r:id="rId7" imgW="507960" imgH="393480" progId="Equation.3">
              <p:embed/>
            </p:oleObj>
          </a:graphicData>
        </a:graphic>
      </p:graphicFrame>
      <p:graphicFrame>
        <p:nvGraphicFramePr>
          <p:cNvPr id="263179" name="Object 11"/>
          <p:cNvGraphicFramePr>
            <a:graphicFrameLocks noChangeAspect="1"/>
          </p:cNvGraphicFramePr>
          <p:nvPr/>
        </p:nvGraphicFramePr>
        <p:xfrm>
          <a:off x="3887788" y="2420938"/>
          <a:ext cx="647700" cy="527050"/>
        </p:xfrm>
        <a:graphic>
          <a:graphicData uri="http://schemas.openxmlformats.org/presentationml/2006/ole">
            <p:oleObj spid="_x0000_s263179" name="公式" r:id="rId8" imgW="482400" imgH="393480" progId="Equation.3">
              <p:embed/>
            </p:oleObj>
          </a:graphicData>
        </a:graphic>
      </p:graphicFrame>
      <p:graphicFrame>
        <p:nvGraphicFramePr>
          <p:cNvPr id="263180" name="Object 12"/>
          <p:cNvGraphicFramePr>
            <a:graphicFrameLocks noChangeAspect="1"/>
          </p:cNvGraphicFramePr>
          <p:nvPr/>
        </p:nvGraphicFramePr>
        <p:xfrm>
          <a:off x="5111750" y="2492375"/>
          <a:ext cx="541338" cy="342900"/>
        </p:xfrm>
        <a:graphic>
          <a:graphicData uri="http://schemas.openxmlformats.org/presentationml/2006/ole">
            <p:oleObj spid="_x0000_s263180" name="公式" r:id="rId9" imgW="380880" imgH="241200" progId="Equation.3">
              <p:embed/>
            </p:oleObj>
          </a:graphicData>
        </a:graphic>
      </p:graphicFrame>
      <p:graphicFrame>
        <p:nvGraphicFramePr>
          <p:cNvPr id="263181" name="Object 13"/>
          <p:cNvGraphicFramePr>
            <a:graphicFrameLocks noChangeAspect="1"/>
          </p:cNvGraphicFramePr>
          <p:nvPr/>
        </p:nvGraphicFramePr>
        <p:xfrm>
          <a:off x="2843213" y="4473575"/>
          <a:ext cx="4140200" cy="984250"/>
        </p:xfrm>
        <a:graphic>
          <a:graphicData uri="http://schemas.openxmlformats.org/presentationml/2006/ole">
            <p:oleObj spid="_x0000_s263181" name="公式" r:id="rId10" imgW="3314520" imgH="787320" progId="Equation.3">
              <p:embed/>
            </p:oleObj>
          </a:graphicData>
        </a:graphic>
      </p:graphicFrame>
      <p:graphicFrame>
        <p:nvGraphicFramePr>
          <p:cNvPr id="263182" name="Object 14"/>
          <p:cNvGraphicFramePr>
            <a:graphicFrameLocks noChangeAspect="1"/>
          </p:cNvGraphicFramePr>
          <p:nvPr/>
        </p:nvGraphicFramePr>
        <p:xfrm>
          <a:off x="2735263" y="3500438"/>
          <a:ext cx="4060825" cy="984250"/>
        </p:xfrm>
        <a:graphic>
          <a:graphicData uri="http://schemas.openxmlformats.org/presentationml/2006/ole">
            <p:oleObj spid="_x0000_s263182" name="公式" r:id="rId11" imgW="3251160" imgH="787320" progId="Equation.3">
              <p:embed/>
            </p:oleObj>
          </a:graphicData>
        </a:graphic>
      </p:graphicFrame>
      <p:graphicFrame>
        <p:nvGraphicFramePr>
          <p:cNvPr id="263183" name="Object 15"/>
          <p:cNvGraphicFramePr>
            <a:graphicFrameLocks noChangeAspect="1"/>
          </p:cNvGraphicFramePr>
          <p:nvPr/>
        </p:nvGraphicFramePr>
        <p:xfrm>
          <a:off x="3024188" y="5734050"/>
          <a:ext cx="1655762" cy="473075"/>
        </p:xfrm>
        <a:graphic>
          <a:graphicData uri="http://schemas.openxmlformats.org/presentationml/2006/ole">
            <p:oleObj spid="_x0000_s263183" name="公式" r:id="rId12" imgW="1244520" imgH="355320" progId="Equation.3">
              <p:embed/>
            </p:oleObj>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755650" y="765175"/>
            <a:ext cx="7524750" cy="9683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400" b="1"/>
              <a:t>在其体发射率和吸收比确定后，气体与黑体外壳之间的辐射换热公式为</a:t>
            </a:r>
            <a:r>
              <a:rPr lang="en-US" altLang="zh-CN" sz="2400" b="1"/>
              <a:t>:</a:t>
            </a:r>
          </a:p>
        </p:txBody>
      </p:sp>
      <p:graphicFrame>
        <p:nvGraphicFramePr>
          <p:cNvPr id="264195" name="Object 3"/>
          <p:cNvGraphicFramePr>
            <a:graphicFrameLocks noChangeAspect="1"/>
          </p:cNvGraphicFramePr>
          <p:nvPr/>
        </p:nvGraphicFramePr>
        <p:xfrm>
          <a:off x="2555875" y="2060575"/>
          <a:ext cx="3889375" cy="595313"/>
        </p:xfrm>
        <a:graphic>
          <a:graphicData uri="http://schemas.openxmlformats.org/presentationml/2006/ole">
            <p:oleObj spid="_x0000_s264195" name="公式" r:id="rId3" imgW="1968480" imgH="355320" progId="Equation.3">
              <p:embed/>
            </p:oleObj>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218" name="Text Box 2"/>
          <p:cNvSpPr txBox="1">
            <a:spLocks noChangeArrowheads="1"/>
          </p:cNvSpPr>
          <p:nvPr/>
        </p:nvSpPr>
        <p:spPr bwMode="auto">
          <a:xfrm>
            <a:off x="395288" y="549275"/>
            <a:ext cx="8388350" cy="5235575"/>
          </a:xfrm>
          <a:prstGeom prst="rect">
            <a:avLst/>
          </a:prstGeom>
          <a:noFill/>
          <a:ln w="9525">
            <a:noFill/>
            <a:miter lim="800000"/>
            <a:headEnd/>
            <a:tailEnd/>
          </a:ln>
          <a:effectLst/>
        </p:spPr>
        <p:txBody>
          <a:bodyPr>
            <a:spAutoFit/>
          </a:bodyPr>
          <a:lstStyle/>
          <a:p>
            <a:pPr marL="342900" indent="-342900" eaLnBrk="1" hangingPunct="1">
              <a:spcBef>
                <a:spcPct val="50000"/>
              </a:spcBef>
            </a:pPr>
            <a:r>
              <a:rPr lang="zh-CN" altLang="en-US" sz="3000" b="1">
                <a:solidFill>
                  <a:srgbClr val="0000CC"/>
                </a:solidFill>
              </a:rPr>
              <a:t>小结</a:t>
            </a:r>
          </a:p>
          <a:p>
            <a:pPr marL="342900" indent="-342900" eaLnBrk="1" hangingPunct="1">
              <a:spcBef>
                <a:spcPct val="50000"/>
              </a:spcBef>
              <a:buFontTx/>
              <a:buAutoNum type="arabicPlain"/>
            </a:pPr>
            <a:r>
              <a:rPr lang="zh-CN" altLang="en-US" sz="2200" b="1"/>
              <a:t>角系数的定义、性质、计算方法</a:t>
            </a:r>
            <a:r>
              <a:rPr lang="en-US" altLang="zh-CN" sz="2200" b="1">
                <a:solidFill>
                  <a:srgbClr val="FF3300"/>
                </a:solidFill>
              </a:rPr>
              <a:t>(</a:t>
            </a:r>
            <a:r>
              <a:rPr lang="zh-CN" altLang="en-US" sz="2200" b="1">
                <a:solidFill>
                  <a:srgbClr val="FF3300"/>
                </a:solidFill>
              </a:rPr>
              <a:t>特别是代数分析法</a:t>
            </a:r>
            <a:r>
              <a:rPr lang="en-US" altLang="zh-CN" sz="2200" b="1">
                <a:solidFill>
                  <a:srgbClr val="FF3300"/>
                </a:solidFill>
              </a:rPr>
              <a:t>)</a:t>
            </a:r>
            <a:r>
              <a:rPr lang="zh-CN" altLang="en-US" sz="2200" b="1"/>
              <a:t>和适用条件</a:t>
            </a:r>
          </a:p>
          <a:p>
            <a:pPr marL="342900" indent="-342900" eaLnBrk="1" hangingPunct="1">
              <a:spcBef>
                <a:spcPct val="50000"/>
              </a:spcBef>
              <a:buFontTx/>
              <a:buAutoNum type="arabicPlain"/>
            </a:pPr>
            <a:r>
              <a:rPr lang="zh-CN" altLang="en-US" b="1"/>
              <a:t>能量守恒的分析方法在两固体表面间辐射换热的应用</a:t>
            </a:r>
          </a:p>
          <a:p>
            <a:pPr marL="342900" indent="-342900" eaLnBrk="1" hangingPunct="1">
              <a:spcBef>
                <a:spcPct val="50000"/>
              </a:spcBef>
              <a:buFontTx/>
              <a:buAutoNum type="arabicPlain"/>
            </a:pPr>
            <a:r>
              <a:rPr lang="zh-CN" altLang="en-US" sz="2200" b="1"/>
              <a:t>系统黑度的计算公式及三种特殊情形的处理</a:t>
            </a:r>
          </a:p>
          <a:p>
            <a:pPr marL="342900" indent="-342900" eaLnBrk="1" hangingPunct="1">
              <a:spcBef>
                <a:spcPct val="50000"/>
              </a:spcBef>
              <a:buFontTx/>
              <a:buAutoNum type="arabicPlain"/>
            </a:pPr>
            <a:r>
              <a:rPr lang="zh-CN" altLang="en-US" sz="2200" b="1"/>
              <a:t>热网络法的基本思路、计算过程、热网络图</a:t>
            </a:r>
          </a:p>
          <a:p>
            <a:pPr marL="342900" indent="-342900" eaLnBrk="1" hangingPunct="1">
              <a:spcBef>
                <a:spcPct val="50000"/>
              </a:spcBef>
              <a:buFontTx/>
              <a:buAutoNum type="arabicPlain"/>
            </a:pPr>
            <a:r>
              <a:rPr lang="zh-CN" altLang="en-US" sz="2200" b="1"/>
              <a:t>重辐射面的性质、影响辐射换热的形式及其温度的求解方法，以及</a:t>
            </a:r>
            <a:r>
              <a:rPr lang="zh-CN" altLang="en-US" b="1"/>
              <a:t>重辐射面与黑表面的区别</a:t>
            </a:r>
            <a:endParaRPr lang="zh-CN" altLang="en-US" sz="2200" b="1"/>
          </a:p>
          <a:p>
            <a:pPr marL="342900" indent="-342900" eaLnBrk="1" hangingPunct="1">
              <a:spcBef>
                <a:spcPct val="50000"/>
              </a:spcBef>
              <a:buFontTx/>
              <a:buAutoNum type="arabicPlain"/>
            </a:pPr>
            <a:r>
              <a:rPr lang="zh-CN" altLang="en-US" b="1">
                <a:solidFill>
                  <a:schemeClr val="tx2"/>
                </a:solidFill>
              </a:rPr>
              <a:t>辐射换热的强化与削弱应该考虑的因素及其作用过程，特别是热辐射挡板</a:t>
            </a:r>
          </a:p>
          <a:p>
            <a:pPr marL="342900" indent="-342900" eaLnBrk="1" hangingPunct="1">
              <a:spcBef>
                <a:spcPct val="50000"/>
              </a:spcBef>
              <a:buFontTx/>
              <a:buAutoNum type="arabicPlain"/>
            </a:pPr>
            <a:r>
              <a:rPr lang="zh-CN" altLang="en-US" b="1"/>
              <a:t>气体辐射的特点：光谱依赖特性和容积辐射特性</a:t>
            </a:r>
          </a:p>
          <a:p>
            <a:pPr marL="342900" indent="-342900" eaLnBrk="1" hangingPunct="1">
              <a:spcBef>
                <a:spcPct val="50000"/>
              </a:spcBef>
              <a:buFontTx/>
              <a:buAutoNum type="arabicPlain"/>
            </a:pPr>
            <a:r>
              <a:rPr lang="zh-CN" altLang="en-US" b="1"/>
              <a:t>气体辐射的衰减规律及其计算公式、气体的吸收系数和发射率</a:t>
            </a:r>
            <a:endParaRPr lang="zh-CN" altLang="en-US" sz="2200" b="1"/>
          </a:p>
          <a:p>
            <a:pPr marL="342900" indent="-342900" eaLnBrk="1" hangingPunct="1">
              <a:spcBef>
                <a:spcPct val="50000"/>
              </a:spcBef>
              <a:buFontTx/>
              <a:buAutoNum type="arabicPlain"/>
            </a:pPr>
            <a:r>
              <a:rPr lang="zh-CN" altLang="en-US" b="1">
                <a:solidFill>
                  <a:srgbClr val="0000CC"/>
                </a:solidFill>
              </a:rPr>
              <a:t>投入辐射</a:t>
            </a:r>
            <a:r>
              <a:rPr lang="zh-CN" altLang="en-US" b="1"/>
              <a:t>、有效辐射、系统黑度、热势差、表面辐射热阻、空间辐射热阻、衰减系数、射线程长</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611188" y="836613"/>
            <a:ext cx="7920037" cy="4900612"/>
          </a:xfrm>
          <a:prstGeom prst="rect">
            <a:avLst/>
          </a:prstGeom>
          <a:noFill/>
          <a:ln w="9525">
            <a:noFill/>
            <a:miter lim="800000"/>
            <a:headEnd/>
            <a:tailEnd/>
          </a:ln>
          <a:effectLst/>
        </p:spPr>
        <p:txBody>
          <a:bodyPr>
            <a:spAutoFit/>
          </a:bodyPr>
          <a:lstStyle/>
          <a:p>
            <a:pPr marL="342900" indent="-342900" eaLnBrk="1" hangingPunct="1"/>
            <a:r>
              <a:rPr lang="zh-CN" altLang="en-US" sz="2800" b="1">
                <a:solidFill>
                  <a:schemeClr val="hlink"/>
                </a:solidFill>
                <a:latin typeface="宋体" pitchFamily="2" charset="-122"/>
              </a:rPr>
              <a:t>思考题：</a:t>
            </a:r>
          </a:p>
          <a:p>
            <a:pPr marL="342900" indent="-342900" eaLnBrk="1" hangingPunct="1"/>
            <a:endParaRPr lang="zh-CN" altLang="en-US" sz="2400" b="1">
              <a:latin typeface="宋体" pitchFamily="2" charset="-122"/>
            </a:endParaRPr>
          </a:p>
          <a:p>
            <a:pPr marL="342900" indent="-342900" eaLnBrk="1" hangingPunct="1"/>
            <a:r>
              <a:rPr lang="en-US" altLang="zh-CN" sz="2400" b="1">
                <a:latin typeface="宋体" pitchFamily="2" charset="-122"/>
              </a:rPr>
              <a:t>1.</a:t>
            </a:r>
            <a:r>
              <a:rPr lang="zh-CN" altLang="en-US" sz="2400" b="1">
                <a:latin typeface="宋体" pitchFamily="2" charset="-122"/>
              </a:rPr>
              <a:t>角系数的定义及性质</a:t>
            </a:r>
            <a:r>
              <a:rPr lang="en-US" altLang="zh-CN" sz="2400" b="1">
                <a:latin typeface="宋体" pitchFamily="2" charset="-122"/>
              </a:rPr>
              <a:t>.</a:t>
            </a:r>
          </a:p>
          <a:p>
            <a:pPr marL="342900" indent="-342900" eaLnBrk="1" hangingPunct="1"/>
            <a:r>
              <a:rPr lang="en-US" altLang="zh-CN" sz="2400" b="1">
                <a:latin typeface="宋体" pitchFamily="2" charset="-122"/>
              </a:rPr>
              <a:t>2.</a:t>
            </a:r>
            <a:r>
              <a:rPr lang="zh-CN" altLang="en-US" sz="2400" b="1">
                <a:latin typeface="宋体" pitchFamily="2" charset="-122"/>
              </a:rPr>
              <a:t>两维表面间角系数的计算方法 </a:t>
            </a:r>
            <a:r>
              <a:rPr lang="en-US" altLang="zh-CN" sz="2400" b="1">
                <a:latin typeface="宋体" pitchFamily="2" charset="-122"/>
              </a:rPr>
              <a:t>(</a:t>
            </a:r>
            <a:r>
              <a:rPr lang="zh-CN" altLang="en-US" sz="2400" b="1">
                <a:latin typeface="宋体" pitchFamily="2" charset="-122"/>
              </a:rPr>
              <a:t>代数分析法</a:t>
            </a:r>
            <a:r>
              <a:rPr lang="en-US" altLang="zh-CN" sz="2400" b="1">
                <a:latin typeface="宋体" pitchFamily="2" charset="-122"/>
              </a:rPr>
              <a:t>, </a:t>
            </a:r>
            <a:r>
              <a:rPr lang="zh-CN" altLang="en-US" sz="2400" b="1">
                <a:latin typeface="宋体" pitchFamily="2" charset="-122"/>
              </a:rPr>
              <a:t>图表法</a:t>
            </a:r>
            <a:r>
              <a:rPr lang="en-US" altLang="zh-CN" sz="2400" b="1">
                <a:latin typeface="宋体" pitchFamily="2" charset="-122"/>
              </a:rPr>
              <a:t>).</a:t>
            </a:r>
          </a:p>
          <a:p>
            <a:pPr marL="342900" indent="-342900" eaLnBrk="1" hangingPunct="1"/>
            <a:r>
              <a:rPr lang="en-US" altLang="zh-CN" sz="2400" b="1">
                <a:latin typeface="宋体" pitchFamily="2" charset="-122"/>
              </a:rPr>
              <a:t>3.</a:t>
            </a:r>
            <a:r>
              <a:rPr lang="zh-CN" altLang="en-US" sz="2400" b="1">
                <a:latin typeface="宋体" pitchFamily="2" charset="-122"/>
              </a:rPr>
              <a:t>多层无限大灰体平板间的辐射换热计算方法</a:t>
            </a:r>
            <a:r>
              <a:rPr lang="en-US" altLang="zh-CN" sz="2400" b="1">
                <a:latin typeface="宋体" pitchFamily="2" charset="-122"/>
              </a:rPr>
              <a:t>.</a:t>
            </a:r>
          </a:p>
          <a:p>
            <a:pPr marL="342900" indent="-342900" eaLnBrk="1" hangingPunct="1"/>
            <a:r>
              <a:rPr lang="en-US" altLang="zh-CN" sz="2400" b="1">
                <a:latin typeface="宋体" pitchFamily="2" charset="-122"/>
              </a:rPr>
              <a:t>4.</a:t>
            </a:r>
            <a:r>
              <a:rPr lang="zh-CN" altLang="en-US" sz="2400" b="1">
                <a:latin typeface="宋体" pitchFamily="2" charset="-122"/>
              </a:rPr>
              <a:t>有效辐射的概念及如何应用在灰体辐射计算中</a:t>
            </a:r>
            <a:r>
              <a:rPr lang="en-US" altLang="zh-CN" sz="2400" b="1">
                <a:latin typeface="宋体" pitchFamily="2" charset="-122"/>
              </a:rPr>
              <a:t>.</a:t>
            </a:r>
          </a:p>
          <a:p>
            <a:pPr marL="342900" indent="-342900" eaLnBrk="1" hangingPunct="1"/>
            <a:r>
              <a:rPr lang="en-US" altLang="zh-CN" sz="2400" b="1">
                <a:latin typeface="宋体" pitchFamily="2" charset="-122"/>
              </a:rPr>
              <a:t>5.</a:t>
            </a:r>
            <a:r>
              <a:rPr lang="zh-CN" altLang="en-US" sz="2400" b="1">
                <a:latin typeface="宋体" pitchFamily="2" charset="-122"/>
              </a:rPr>
              <a:t>一个灰体和大空间之间辐射换热和对流换热同时被考虑时的计算方法</a:t>
            </a:r>
            <a:r>
              <a:rPr lang="en-US" altLang="zh-CN" sz="2400" b="1">
                <a:latin typeface="宋体" pitchFamily="2" charset="-122"/>
              </a:rPr>
              <a:t>.</a:t>
            </a:r>
          </a:p>
          <a:p>
            <a:pPr marL="342900" indent="-342900" eaLnBrk="1" hangingPunct="1"/>
            <a:r>
              <a:rPr lang="en-US" altLang="zh-CN" sz="2400" b="1">
                <a:latin typeface="宋体" pitchFamily="2" charset="-122"/>
              </a:rPr>
              <a:t>6.</a:t>
            </a:r>
            <a:r>
              <a:rPr lang="zh-CN" altLang="en-US" sz="2400" b="1">
                <a:latin typeface="宋体" pitchFamily="2" charset="-122"/>
              </a:rPr>
              <a:t>高温气体内</a:t>
            </a:r>
            <a:r>
              <a:rPr lang="en-US" altLang="zh-CN" sz="2400" b="1">
                <a:latin typeface="宋体" pitchFamily="2" charset="-122"/>
              </a:rPr>
              <a:t>, </a:t>
            </a:r>
            <a:r>
              <a:rPr lang="zh-CN" altLang="en-US" sz="2400" b="1">
                <a:latin typeface="宋体" pitchFamily="2" charset="-122"/>
              </a:rPr>
              <a:t>使用遮热板的热电偶测温精度分析</a:t>
            </a:r>
            <a:r>
              <a:rPr lang="en-US" altLang="zh-CN" sz="2400" b="1">
                <a:latin typeface="宋体" pitchFamily="2" charset="-122"/>
              </a:rPr>
              <a:t>. </a:t>
            </a:r>
            <a:r>
              <a:rPr lang="zh-CN" altLang="en-US" sz="2400" b="1">
                <a:latin typeface="宋体" pitchFamily="2" charset="-122"/>
              </a:rPr>
              <a:t>能量平衡定律在此类问题中的应用</a:t>
            </a:r>
            <a:r>
              <a:rPr lang="en-US" altLang="zh-CN" sz="2400" b="1">
                <a:latin typeface="宋体" pitchFamily="2" charset="-122"/>
              </a:rPr>
              <a:t>.</a:t>
            </a:r>
          </a:p>
          <a:p>
            <a:pPr marL="342900" indent="-342900" eaLnBrk="1" hangingPunct="1"/>
            <a:r>
              <a:rPr lang="en-US" altLang="zh-CN" sz="2400" b="1">
                <a:latin typeface="宋体" pitchFamily="2" charset="-122"/>
              </a:rPr>
              <a:t>6.5.</a:t>
            </a:r>
            <a:r>
              <a:rPr lang="zh-CN" altLang="en-US" sz="2400" b="1">
                <a:latin typeface="宋体" pitchFamily="2" charset="-122"/>
              </a:rPr>
              <a:t>表面辐射热阻和空间辐射热阻的定义及表达式</a:t>
            </a:r>
            <a:r>
              <a:rPr lang="en-US" altLang="zh-CN" sz="2400" b="1">
                <a:latin typeface="宋体" pitchFamily="2" charset="-122"/>
              </a:rPr>
              <a:t>.</a:t>
            </a:r>
          </a:p>
          <a:p>
            <a:pPr marL="342900" indent="-342900" eaLnBrk="1" hangingPunct="1"/>
            <a:r>
              <a:rPr lang="en-US" altLang="zh-CN" sz="2400" b="1">
                <a:latin typeface="宋体" pitchFamily="2" charset="-122"/>
              </a:rPr>
              <a:t>6.5.</a:t>
            </a:r>
            <a:r>
              <a:rPr lang="zh-CN" altLang="en-US" sz="2400" b="1">
                <a:latin typeface="宋体" pitchFamily="2" charset="-122"/>
              </a:rPr>
              <a:t>重辐射面的概念</a:t>
            </a:r>
            <a:r>
              <a:rPr lang="en-US" altLang="zh-CN" sz="2400" b="1">
                <a:latin typeface="宋体" pitchFamily="2" charset="-122"/>
              </a:rPr>
              <a:t>. </a:t>
            </a:r>
          </a:p>
          <a:p>
            <a:pPr marL="342900" indent="-342900" eaLnBrk="1" hangingPunct="1"/>
            <a:r>
              <a:rPr lang="en-US" altLang="zh-CN" sz="2400" b="1">
                <a:latin typeface="宋体" pitchFamily="2" charset="-122"/>
              </a:rPr>
              <a:t>9.</a:t>
            </a:r>
            <a:r>
              <a:rPr lang="zh-CN" altLang="en-US" sz="2400" b="1">
                <a:latin typeface="宋体" pitchFamily="2" charset="-122"/>
              </a:rPr>
              <a:t>采用网络法求解三表面封闭系统辐射换热的计算方法</a:t>
            </a:r>
            <a:r>
              <a:rPr lang="en-US" altLang="zh-CN" sz="2400" b="1">
                <a:latin typeface="宋体" pitchFamily="2" charset="-122"/>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539750" y="981075"/>
            <a:ext cx="8208963" cy="2100263"/>
          </a:xfrm>
          <a:prstGeom prst="rect">
            <a:avLst/>
          </a:prstGeom>
          <a:noFill/>
          <a:ln w="9525">
            <a:noFill/>
            <a:miter lim="800000"/>
            <a:headEnd/>
            <a:tailEnd/>
          </a:ln>
          <a:effectLst/>
        </p:spPr>
        <p:txBody>
          <a:bodyPr>
            <a:spAutoFit/>
          </a:bodyPr>
          <a:lstStyle/>
          <a:p>
            <a:pPr eaLnBrk="1" hangingPunct="1"/>
            <a:r>
              <a:rPr lang="en-US" altLang="zh-CN" sz="2400" b="1">
                <a:latin typeface="宋体" pitchFamily="2" charset="-122"/>
              </a:rPr>
              <a:t>10.</a:t>
            </a:r>
            <a:r>
              <a:rPr lang="zh-CN" altLang="en-US" sz="2400" b="1">
                <a:latin typeface="宋体" pitchFamily="2" charset="-122"/>
              </a:rPr>
              <a:t>辐射换热的强化和削弱方法</a:t>
            </a:r>
            <a:r>
              <a:rPr lang="en-US" altLang="zh-CN" sz="2400" b="1">
                <a:latin typeface="宋体" pitchFamily="2" charset="-122"/>
              </a:rPr>
              <a:t>. </a:t>
            </a:r>
          </a:p>
          <a:p>
            <a:pPr eaLnBrk="1" hangingPunct="1"/>
            <a:r>
              <a:rPr lang="en-US" altLang="zh-CN" sz="2400" b="1">
                <a:latin typeface="宋体" pitchFamily="2" charset="-122"/>
              </a:rPr>
              <a:t>11.</a:t>
            </a:r>
            <a:r>
              <a:rPr lang="zh-CN" altLang="en-US" sz="2400" b="1">
                <a:latin typeface="宋体" pitchFamily="2" charset="-122"/>
              </a:rPr>
              <a:t>气体辐射有什么特点</a:t>
            </a:r>
            <a:r>
              <a:rPr lang="en-US" altLang="zh-CN" sz="2400" b="1">
                <a:latin typeface="宋体" pitchFamily="2" charset="-122"/>
              </a:rPr>
              <a:t>?</a:t>
            </a:r>
          </a:p>
          <a:p>
            <a:pPr eaLnBrk="1" hangingPunct="1"/>
            <a:r>
              <a:rPr lang="en-US" altLang="zh-CN" sz="2400" b="1">
                <a:latin typeface="宋体" pitchFamily="2" charset="-122"/>
              </a:rPr>
              <a:t>12.</a:t>
            </a:r>
            <a:r>
              <a:rPr lang="zh-CN" altLang="en-US" sz="2400" b="1">
                <a:latin typeface="宋体" pitchFamily="2" charset="-122"/>
              </a:rPr>
              <a:t>什么是温室效应</a:t>
            </a:r>
            <a:r>
              <a:rPr lang="en-US" altLang="zh-CN" sz="2400" b="1">
                <a:latin typeface="宋体" pitchFamily="2" charset="-122"/>
              </a:rPr>
              <a:t>? </a:t>
            </a:r>
            <a:r>
              <a:rPr lang="zh-CN" altLang="en-US" sz="2400" b="1">
                <a:latin typeface="宋体" pitchFamily="2" charset="-122"/>
              </a:rPr>
              <a:t>从传热学的角度做出评述</a:t>
            </a:r>
            <a:r>
              <a:rPr lang="en-US" altLang="zh-CN" sz="2400" b="1">
                <a:latin typeface="宋体" pitchFamily="2" charset="-122"/>
              </a:rPr>
              <a:t>. </a:t>
            </a:r>
            <a:r>
              <a:rPr lang="zh-CN" altLang="en-US" sz="2400" b="1">
                <a:latin typeface="宋体" pitchFamily="2" charset="-122"/>
              </a:rPr>
              <a:t>举出一些</a:t>
            </a:r>
          </a:p>
          <a:p>
            <a:pPr eaLnBrk="1" hangingPunct="1"/>
            <a:r>
              <a:rPr lang="zh-CN" altLang="en-US" sz="2400" b="1">
                <a:latin typeface="宋体" pitchFamily="2" charset="-122"/>
              </a:rPr>
              <a:t>   实际例子</a:t>
            </a:r>
            <a:r>
              <a:rPr lang="en-US" altLang="zh-CN" sz="2400" b="1">
                <a:latin typeface="宋体" pitchFamily="2" charset="-122"/>
              </a:rPr>
              <a:t>.</a:t>
            </a:r>
          </a:p>
          <a:p>
            <a:pPr eaLnBrk="1" hangingPunct="1">
              <a:spcBef>
                <a:spcPct val="50000"/>
              </a:spcBef>
            </a:pPr>
            <a:endParaRPr lang="en-US" altLang="zh-CN" sz="2400" b="1">
              <a:latin typeface="宋体"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900113" y="1484313"/>
            <a:ext cx="6840537" cy="1833562"/>
          </a:xfrm>
          <a:prstGeom prst="rect">
            <a:avLst/>
          </a:prstGeom>
          <a:noFill/>
          <a:ln w="9525">
            <a:noFill/>
            <a:miter lim="800000"/>
            <a:headEnd/>
            <a:tailEnd/>
          </a:ln>
          <a:effectLst/>
        </p:spPr>
        <p:txBody>
          <a:bodyPr>
            <a:spAutoFit/>
          </a:bodyPr>
          <a:lstStyle/>
          <a:p>
            <a:pPr eaLnBrk="1" hangingPunct="1">
              <a:spcBef>
                <a:spcPct val="20000"/>
              </a:spcBef>
            </a:pPr>
            <a:r>
              <a:rPr lang="zh-CN" altLang="en-US" sz="2800" b="1">
                <a:solidFill>
                  <a:srgbClr val="0000CC"/>
                </a:solidFill>
              </a:rPr>
              <a:t>作业：</a:t>
            </a:r>
          </a:p>
          <a:p>
            <a:pPr eaLnBrk="1" hangingPunct="1">
              <a:spcBef>
                <a:spcPct val="20000"/>
              </a:spcBef>
            </a:pPr>
            <a:endParaRPr lang="zh-CN" altLang="en-US" sz="2400" b="1">
              <a:solidFill>
                <a:srgbClr val="0000CC"/>
              </a:solidFill>
            </a:endParaRPr>
          </a:p>
          <a:p>
            <a:pPr eaLnBrk="1" hangingPunct="1">
              <a:spcBef>
                <a:spcPct val="20000"/>
              </a:spcBef>
            </a:pPr>
            <a:endParaRPr lang="zh-CN" altLang="en-US" sz="2400" b="1">
              <a:solidFill>
                <a:srgbClr val="0000CC"/>
              </a:solidFill>
              <a:latin typeface="宋体" pitchFamily="2" charset="-122"/>
            </a:endParaRPr>
          </a:p>
          <a:p>
            <a:pPr eaLnBrk="1" hangingPunct="1">
              <a:spcBef>
                <a:spcPct val="20000"/>
              </a:spcBef>
            </a:pPr>
            <a:r>
              <a:rPr lang="en-US" altLang="zh-CN" sz="2400" b="1">
                <a:solidFill>
                  <a:srgbClr val="0000CC"/>
                </a:solidFill>
                <a:latin typeface="宋体" pitchFamily="2" charset="-122"/>
              </a:rPr>
              <a:t>6-31</a:t>
            </a:r>
            <a:r>
              <a:rPr lang="zh-CN" altLang="en-US" sz="2400" b="1">
                <a:solidFill>
                  <a:srgbClr val="0000CC"/>
                </a:solidFill>
                <a:latin typeface="宋体" pitchFamily="2" charset="-122"/>
              </a:rPr>
              <a:t>，</a:t>
            </a:r>
            <a:r>
              <a:rPr lang="en-US" altLang="zh-CN" sz="2400" b="1">
                <a:solidFill>
                  <a:srgbClr val="0000CC"/>
                </a:solidFill>
                <a:latin typeface="宋体" pitchFamily="2" charset="-122"/>
              </a:rPr>
              <a:t>6-36</a:t>
            </a:r>
            <a:r>
              <a:rPr lang="zh-CN" altLang="en-US" sz="2400" b="1">
                <a:solidFill>
                  <a:srgbClr val="0000CC"/>
                </a:solidFill>
                <a:latin typeface="宋体" pitchFamily="2" charset="-122"/>
              </a:rPr>
              <a:t>，</a:t>
            </a:r>
            <a:r>
              <a:rPr lang="en-US" altLang="zh-CN" sz="2400" b="1">
                <a:solidFill>
                  <a:srgbClr val="0000CC"/>
                </a:solidFill>
                <a:latin typeface="宋体" pitchFamily="2" charset="-122"/>
              </a:rPr>
              <a:t>6-42</a:t>
            </a:r>
            <a:r>
              <a:rPr lang="zh-CN" altLang="en-US" sz="2400" b="1">
                <a:solidFill>
                  <a:srgbClr val="0000CC"/>
                </a:solidFill>
                <a:latin typeface="宋体" pitchFamily="2" charset="-122"/>
              </a:rPr>
              <a:t>，</a:t>
            </a:r>
            <a:r>
              <a:rPr lang="en-US" altLang="zh-CN" sz="2400" b="1">
                <a:solidFill>
                  <a:srgbClr val="0000CC"/>
                </a:solidFill>
                <a:latin typeface="宋体" pitchFamily="2" charset="-122"/>
              </a:rPr>
              <a:t>6-40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Rectangle 5"/>
          <p:cNvSpPr>
            <a:spLocks noChangeArrowheads="1"/>
          </p:cNvSpPr>
          <p:nvPr/>
        </p:nvSpPr>
        <p:spPr bwMode="auto">
          <a:xfrm>
            <a:off x="215900" y="512763"/>
            <a:ext cx="7658100" cy="457200"/>
          </a:xfrm>
          <a:prstGeom prst="rect">
            <a:avLst/>
          </a:prstGeom>
          <a:noFill/>
          <a:ln w="9525">
            <a:noFill/>
            <a:miter lim="800000"/>
            <a:headEnd/>
            <a:tailEnd/>
          </a:ln>
          <a:effectLst/>
        </p:spPr>
        <p:txBody>
          <a:bodyPr>
            <a:spAutoFit/>
          </a:bodyPr>
          <a:lstStyle/>
          <a:p>
            <a:pPr marL="342900" indent="-342900" eaLnBrk="1" hangingPunct="1">
              <a:spcBef>
                <a:spcPct val="50000"/>
              </a:spcBef>
            </a:pPr>
            <a:r>
              <a:rPr lang="en-US" altLang="zh-CN" sz="2400" b="1">
                <a:solidFill>
                  <a:srgbClr val="0000CC"/>
                </a:solidFill>
                <a:latin typeface="宋体" pitchFamily="2" charset="-122"/>
              </a:rPr>
              <a:t>(2)Stefan-Boltzmann</a:t>
            </a:r>
            <a:r>
              <a:rPr lang="zh-CN" altLang="en-US" sz="2400" b="1">
                <a:solidFill>
                  <a:srgbClr val="0000CC"/>
                </a:solidFill>
                <a:latin typeface="宋体" pitchFamily="2" charset="-122"/>
              </a:rPr>
              <a:t>定律</a:t>
            </a:r>
            <a:r>
              <a:rPr lang="en-US" altLang="zh-CN" sz="2400" b="1">
                <a:solidFill>
                  <a:srgbClr val="0000CC"/>
                </a:solidFill>
                <a:latin typeface="宋体" pitchFamily="2" charset="-122"/>
              </a:rPr>
              <a:t>(</a:t>
            </a:r>
            <a:r>
              <a:rPr lang="zh-CN" altLang="en-US" sz="2400" b="1">
                <a:solidFill>
                  <a:srgbClr val="0000CC"/>
                </a:solidFill>
                <a:latin typeface="宋体" pitchFamily="2" charset="-122"/>
              </a:rPr>
              <a:t>第二个定律</a:t>
            </a:r>
            <a:r>
              <a:rPr lang="en-US" altLang="zh-CN" sz="2400" b="1">
                <a:solidFill>
                  <a:srgbClr val="0000CC"/>
                </a:solidFill>
                <a:latin typeface="宋体" pitchFamily="2" charset="-122"/>
              </a:rPr>
              <a:t>)</a:t>
            </a:r>
            <a:r>
              <a:rPr lang="zh-CN" altLang="en-US" sz="2400" b="1">
                <a:solidFill>
                  <a:srgbClr val="0000CC"/>
                </a:solidFill>
                <a:latin typeface="宋体" pitchFamily="2" charset="-122"/>
              </a:rPr>
              <a:t>：</a:t>
            </a:r>
          </a:p>
        </p:txBody>
      </p:sp>
      <p:sp>
        <p:nvSpPr>
          <p:cNvPr id="16392" name="Rectangle 8"/>
          <p:cNvSpPr>
            <a:spLocks noGrp="1" noChangeArrowheads="1"/>
          </p:cNvSpPr>
          <p:nvPr>
            <p:ph type="title"/>
          </p:nvPr>
        </p:nvSpPr>
        <p:spPr/>
        <p:txBody>
          <a:bodyPr/>
          <a:lstStyle/>
          <a:p>
            <a:r>
              <a:rPr lang="en-US" altLang="zh-CN"/>
              <a:t> </a:t>
            </a:r>
          </a:p>
        </p:txBody>
      </p:sp>
      <p:graphicFrame>
        <p:nvGraphicFramePr>
          <p:cNvPr id="16388" name="Object 4"/>
          <p:cNvGraphicFramePr>
            <a:graphicFrameLocks noChangeAspect="1"/>
          </p:cNvGraphicFramePr>
          <p:nvPr>
            <p:ph sz="half" idx="1"/>
          </p:nvPr>
        </p:nvGraphicFramePr>
        <p:xfrm>
          <a:off x="1354138" y="4165600"/>
          <a:ext cx="2695575" cy="655638"/>
        </p:xfrm>
        <a:graphic>
          <a:graphicData uri="http://schemas.openxmlformats.org/presentationml/2006/ole">
            <p:oleObj spid="_x0000_s16388" name="公式" r:id="rId3" imgW="787320" imgH="266400" progId="Equation.3">
              <p:embed/>
            </p:oleObj>
          </a:graphicData>
        </a:graphic>
      </p:graphicFrame>
      <p:graphicFrame>
        <p:nvGraphicFramePr>
          <p:cNvPr id="16396" name="Object 12"/>
          <p:cNvGraphicFramePr>
            <a:graphicFrameLocks noChangeAspect="1"/>
          </p:cNvGraphicFramePr>
          <p:nvPr>
            <p:ph sz="quarter" idx="2"/>
          </p:nvPr>
        </p:nvGraphicFramePr>
        <p:xfrm>
          <a:off x="1187450" y="981075"/>
          <a:ext cx="6156325" cy="971550"/>
        </p:xfrm>
        <a:graphic>
          <a:graphicData uri="http://schemas.openxmlformats.org/presentationml/2006/ole">
            <p:oleObj spid="_x0000_s16396" name="Equation" r:id="rId4" imgW="1828800" imgH="342720" progId="Equation.DSMT4">
              <p:embed/>
            </p:oleObj>
          </a:graphicData>
        </a:graphic>
      </p:graphicFrame>
      <p:sp>
        <p:nvSpPr>
          <p:cNvPr id="16384" name="Rectangle 0"/>
          <p:cNvSpPr>
            <a:spLocks noChangeArrowheads="1"/>
          </p:cNvSpPr>
          <p:nvPr/>
        </p:nvSpPr>
        <p:spPr bwMode="auto">
          <a:xfrm>
            <a:off x="431800" y="1916113"/>
            <a:ext cx="8964613" cy="603250"/>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solidFill>
                  <a:srgbClr val="050507"/>
                </a:solidFill>
                <a:latin typeface="楷体_GB2312" pitchFamily="49" charset="-122"/>
                <a:ea typeface="楷体_GB2312" pitchFamily="49" charset="-122"/>
              </a:rPr>
              <a:t>式中，</a:t>
            </a:r>
            <a:r>
              <a:rPr lang="en-US" altLang="zh-CN" sz="2400" b="1">
                <a:solidFill>
                  <a:srgbClr val="050507"/>
                </a:solidFill>
                <a:latin typeface="楷体_GB2312" pitchFamily="49" charset="-122"/>
                <a:ea typeface="楷体_GB2312" pitchFamily="49" charset="-122"/>
              </a:rPr>
              <a:t>σ= 5.66.5×10-8 w/(m2</a:t>
            </a:r>
            <a:r>
              <a:rPr lang="en-US" altLang="zh-CN" sz="2400" b="1">
                <a:solidFill>
                  <a:srgbClr val="050507"/>
                </a:solidFill>
                <a:latin typeface="楷体_GB2312" pitchFamily="49" charset="-122"/>
                <a:ea typeface="楷体_GB2312" pitchFamily="49" charset="-122"/>
                <a:sym typeface="Symbol" pitchFamily="18" charset="2"/>
              </a:rPr>
              <a:t></a:t>
            </a:r>
            <a:r>
              <a:rPr lang="en-US" altLang="zh-CN" sz="2400" b="1">
                <a:solidFill>
                  <a:srgbClr val="050507"/>
                </a:solidFill>
                <a:latin typeface="楷体_GB2312" pitchFamily="49" charset="-122"/>
                <a:ea typeface="楷体_GB2312" pitchFamily="49" charset="-122"/>
              </a:rPr>
              <a:t>K4)</a:t>
            </a:r>
            <a:r>
              <a:rPr lang="zh-CN" altLang="en-US" sz="2400" b="1">
                <a:solidFill>
                  <a:srgbClr val="050507"/>
                </a:solidFill>
                <a:latin typeface="楷体_GB2312" pitchFamily="49" charset="-122"/>
                <a:ea typeface="楷体_GB2312" pitchFamily="49" charset="-122"/>
              </a:rPr>
              <a:t>，是</a:t>
            </a:r>
            <a:r>
              <a:rPr lang="en-US" altLang="zh-CN" sz="2400" b="1">
                <a:solidFill>
                  <a:srgbClr val="050507"/>
                </a:solidFill>
                <a:latin typeface="楷体_GB2312" pitchFamily="49" charset="-122"/>
                <a:ea typeface="楷体_GB2312" pitchFamily="49" charset="-122"/>
              </a:rPr>
              <a:t>Stefan-Boltzmann</a:t>
            </a:r>
            <a:r>
              <a:rPr lang="zh-CN" altLang="en-US" sz="2400" b="1">
                <a:solidFill>
                  <a:srgbClr val="050507"/>
                </a:solidFill>
                <a:latin typeface="楷体_GB2312" pitchFamily="49" charset="-122"/>
                <a:ea typeface="楷体_GB2312" pitchFamily="49" charset="-122"/>
              </a:rPr>
              <a:t>常数。</a:t>
            </a:r>
          </a:p>
        </p:txBody>
      </p:sp>
      <p:sp>
        <p:nvSpPr>
          <p:cNvPr id="16386" name="Text Box 2"/>
          <p:cNvSpPr txBox="1">
            <a:spLocks noChangeArrowheads="1"/>
          </p:cNvSpPr>
          <p:nvPr/>
        </p:nvSpPr>
        <p:spPr bwMode="auto">
          <a:xfrm>
            <a:off x="179388" y="2457450"/>
            <a:ext cx="3708400"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b="1">
                <a:solidFill>
                  <a:srgbClr val="0000CC"/>
                </a:solidFill>
                <a:latin typeface="宋体" pitchFamily="2" charset="-122"/>
              </a:rPr>
              <a:t>(3)</a:t>
            </a:r>
            <a:r>
              <a:rPr lang="zh-CN" altLang="en-US" sz="2400" b="1">
                <a:solidFill>
                  <a:srgbClr val="0000CC"/>
                </a:solidFill>
                <a:latin typeface="宋体" pitchFamily="2" charset="-122"/>
              </a:rPr>
              <a:t>黑体辐射函数</a:t>
            </a:r>
          </a:p>
        </p:txBody>
      </p:sp>
      <p:sp>
        <p:nvSpPr>
          <p:cNvPr id="16387" name="Text Box 3"/>
          <p:cNvSpPr txBox="1">
            <a:spLocks noChangeArrowheads="1"/>
          </p:cNvSpPr>
          <p:nvPr/>
        </p:nvSpPr>
        <p:spPr bwMode="auto">
          <a:xfrm>
            <a:off x="684213" y="2816225"/>
            <a:ext cx="3635375" cy="2173288"/>
          </a:xfrm>
          <a:prstGeom prst="rect">
            <a:avLst/>
          </a:prstGeom>
          <a:noFill/>
          <a:ln w="9525">
            <a:noFill/>
            <a:miter lim="800000"/>
            <a:headEnd/>
            <a:tailEnd/>
          </a:ln>
          <a:effectLst/>
        </p:spPr>
        <p:txBody>
          <a:bodyPr>
            <a:spAutoFit/>
          </a:bodyPr>
          <a:lstStyle/>
          <a:p>
            <a:pPr eaLnBrk="1" hangingPunct="1">
              <a:lnSpc>
                <a:spcPct val="140000"/>
              </a:lnSpc>
              <a:spcBef>
                <a:spcPct val="50000"/>
              </a:spcBef>
            </a:pPr>
            <a:r>
              <a:rPr lang="zh-CN" altLang="en-US" sz="2400" b="1">
                <a:latin typeface="宋体" pitchFamily="2" charset="-122"/>
              </a:rPr>
              <a:t>黑体在波长</a:t>
            </a:r>
            <a:r>
              <a:rPr lang="en-US" altLang="zh-CN" sz="2400" b="1">
                <a:latin typeface="宋体" pitchFamily="2" charset="-122"/>
              </a:rPr>
              <a:t>λ1</a:t>
            </a:r>
            <a:r>
              <a:rPr lang="zh-CN" altLang="en-US" sz="2400" b="1">
                <a:latin typeface="宋体" pitchFamily="2" charset="-122"/>
              </a:rPr>
              <a:t>和</a:t>
            </a:r>
            <a:r>
              <a:rPr lang="en-US" altLang="zh-CN" sz="2400" b="1">
                <a:latin typeface="宋体" pitchFamily="2" charset="-122"/>
              </a:rPr>
              <a:t>λ2</a:t>
            </a:r>
            <a:r>
              <a:rPr lang="zh-CN" altLang="en-US" sz="2400" b="1">
                <a:latin typeface="宋体" pitchFamily="2" charset="-122"/>
              </a:rPr>
              <a:t>区段内所发射的辐射力，如图</a:t>
            </a:r>
            <a:r>
              <a:rPr lang="en-US" altLang="zh-CN" sz="2400" b="1">
                <a:latin typeface="宋体" pitchFamily="2" charset="-122"/>
              </a:rPr>
              <a:t>6.5-6.5</a:t>
            </a:r>
            <a:r>
              <a:rPr lang="zh-CN" altLang="en-US" sz="2400" b="1">
                <a:latin typeface="宋体" pitchFamily="2" charset="-122"/>
              </a:rPr>
              <a:t>所示：</a:t>
            </a:r>
          </a:p>
          <a:p>
            <a:pPr eaLnBrk="1" hangingPunct="1">
              <a:spcBef>
                <a:spcPct val="50000"/>
              </a:spcBef>
            </a:pPr>
            <a:endParaRPr lang="en-US" altLang="zh-CN" sz="2400" b="1">
              <a:latin typeface="宋体" pitchFamily="2" charset="-122"/>
            </a:endParaRPr>
          </a:p>
        </p:txBody>
      </p:sp>
      <p:pic>
        <p:nvPicPr>
          <p:cNvPr id="16391" name="Picture 7" descr="图7-8"/>
          <p:cNvPicPr>
            <a:picLocks noChangeAspect="1" noChangeArrowheads="1"/>
          </p:cNvPicPr>
          <p:nvPr>
            <p:ph sz="quarter" idx="3"/>
          </p:nvPr>
        </p:nvPicPr>
        <p:blipFill>
          <a:blip r:embed="rId5">
            <a:clrChange>
              <a:clrFrom>
                <a:srgbClr val="F5F6EE"/>
              </a:clrFrom>
              <a:clrTo>
                <a:srgbClr val="F5F6EE">
                  <a:alpha val="0"/>
                </a:srgbClr>
              </a:clrTo>
            </a:clrChange>
            <a:lum contrast="18000"/>
          </a:blip>
          <a:srcRect/>
          <a:stretch>
            <a:fillRect/>
          </a:stretch>
        </p:blipFill>
        <p:spPr>
          <a:xfrm>
            <a:off x="4664075" y="2655888"/>
            <a:ext cx="3438525" cy="2133600"/>
          </a:xfrm>
          <a:noFill/>
          <a:ln/>
        </p:spPr>
      </p:pic>
      <p:sp>
        <p:nvSpPr>
          <p:cNvPr id="16394" name="Text Box 10"/>
          <p:cNvSpPr txBox="1">
            <a:spLocks noChangeArrowheads="1"/>
          </p:cNvSpPr>
          <p:nvPr/>
        </p:nvSpPr>
        <p:spPr bwMode="auto">
          <a:xfrm>
            <a:off x="4716463" y="5300663"/>
            <a:ext cx="4105275" cy="1370012"/>
          </a:xfrm>
          <a:prstGeom prst="rect">
            <a:avLst/>
          </a:prstGeom>
          <a:noFill/>
          <a:ln w="9525">
            <a:noFill/>
            <a:miter lim="800000"/>
            <a:headEnd/>
            <a:tailEnd/>
          </a:ln>
          <a:effectLst/>
        </p:spPr>
        <p:txBody>
          <a:bodyPr>
            <a:spAutoFit/>
          </a:bodyPr>
          <a:lstStyle/>
          <a:p>
            <a:pPr eaLnBrk="1" hangingPunct="1"/>
            <a:r>
              <a:rPr lang="zh-CN" altLang="en-US" sz="2400" b="1">
                <a:solidFill>
                  <a:srgbClr val="050507"/>
                </a:solidFill>
                <a:latin typeface="宋体" pitchFamily="2" charset="-122"/>
              </a:rPr>
              <a:t>图</a:t>
            </a:r>
            <a:r>
              <a:rPr lang="en-US" altLang="zh-CN" sz="2400" b="1">
                <a:solidFill>
                  <a:srgbClr val="050507"/>
                </a:solidFill>
                <a:latin typeface="宋体" pitchFamily="2" charset="-122"/>
              </a:rPr>
              <a:t>6-6.5 </a:t>
            </a:r>
            <a:r>
              <a:rPr lang="zh-CN" altLang="en-US" sz="2400" b="1">
                <a:solidFill>
                  <a:srgbClr val="050507"/>
                </a:solidFill>
                <a:latin typeface="宋体" pitchFamily="2" charset="-122"/>
              </a:rPr>
              <a:t>特定波长区段内的</a:t>
            </a:r>
          </a:p>
          <a:p>
            <a:pPr eaLnBrk="1" hangingPunct="1"/>
            <a:r>
              <a:rPr lang="zh-CN" altLang="en-US" sz="2400" b="1">
                <a:solidFill>
                  <a:srgbClr val="050507"/>
                </a:solidFill>
                <a:latin typeface="宋体" pitchFamily="2" charset="-122"/>
              </a:rPr>
              <a:t>         黑体辐射力</a:t>
            </a:r>
          </a:p>
          <a:p>
            <a:pPr eaLnBrk="1" hangingPunct="1">
              <a:spcBef>
                <a:spcPct val="50000"/>
              </a:spcBef>
            </a:pPr>
            <a:endParaRPr lang="en-US" altLang="zh-CN" sz="2400">
              <a:solidFill>
                <a:srgbClr val="050507"/>
              </a:solidFill>
              <a:latin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45791" dir="2021404" algn="ctr" rotWithShape="0">
            <a:schemeClr val="bg2"/>
          </a:outerShdw>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45791" dir="2021404" algn="ctr" rotWithShape="0">
            <a:schemeClr val="bg2"/>
          </a:outerShdw>
        </a:effectLst>
      </a:spPr>
      <a:bodyPr vert="horz" wrap="square" lIns="91440" tIns="45720" rIns="91440" bIns="45720" numCol="1" anchor="b"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6200</TotalTime>
  <Words>5672</Words>
  <Application>Microsoft PowerPoint</Application>
  <PresentationFormat>全屏显示(4:3)</PresentationFormat>
  <Paragraphs>358</Paragraphs>
  <Slides>89</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89</vt:i4>
      </vt:variant>
    </vt:vector>
  </HeadingPairs>
  <TitlesOfParts>
    <vt:vector size="102" baseType="lpstr">
      <vt:lpstr>Arial</vt:lpstr>
      <vt:lpstr>宋体</vt:lpstr>
      <vt:lpstr>Comic Sans MS</vt:lpstr>
      <vt:lpstr>Arial Black</vt:lpstr>
      <vt:lpstr>Wingdings</vt:lpstr>
      <vt:lpstr>楷体_GB2312</vt:lpstr>
      <vt:lpstr>黑体</vt:lpstr>
      <vt:lpstr>Symbol</vt:lpstr>
      <vt:lpstr>Times New Roman</vt:lpstr>
      <vt:lpstr>Crayons</vt:lpstr>
      <vt:lpstr>Microsoft 公式 3.0</vt:lpstr>
      <vt:lpstr>MathType 5.0 Equation</vt:lpstr>
      <vt:lpstr>Microsoft Equation 3.0</vt:lpstr>
      <vt:lpstr>   第六章 热辐射及辐射换热</vt:lpstr>
      <vt:lpstr>§6-1  热辐射的基本概念</vt:lpstr>
      <vt:lpstr>电  磁  辐  射  波  谱</vt:lpstr>
      <vt:lpstr>幻灯片 4</vt:lpstr>
      <vt:lpstr>幻灯片 5</vt:lpstr>
      <vt:lpstr>幻灯片 6</vt:lpstr>
      <vt:lpstr>幻灯片 7</vt:lpstr>
      <vt:lpstr> </vt:lpstr>
      <vt:lpstr> </vt:lpstr>
      <vt:lpstr>幻灯片 10</vt:lpstr>
      <vt:lpstr>幻灯片 11</vt:lpstr>
      <vt:lpstr>幻灯片 12</vt:lpstr>
      <vt:lpstr> </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§6-5  角系数的定义、性质及计算</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§6.5-4  辐射换热的强化与削弱</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vector>
  </TitlesOfParts>
  <Company>SJTU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工程热物理所</dc:title>
  <dc:creator>pan</dc:creator>
  <cp:lastModifiedBy>pan</cp:lastModifiedBy>
  <cp:revision>219</cp:revision>
  <dcterms:created xsi:type="dcterms:W3CDTF">2003-08-21T07:42:35Z</dcterms:created>
  <dcterms:modified xsi:type="dcterms:W3CDTF">2011-09-20T02:57:39Z</dcterms:modified>
</cp:coreProperties>
</file>