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9" r:id="rId6"/>
    <p:sldId id="280" r:id="rId7"/>
    <p:sldId id="259" r:id="rId8"/>
    <p:sldId id="276" r:id="rId9"/>
    <p:sldId id="266" r:id="rId10"/>
    <p:sldId id="270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09EFE-5052-9234-098C-A4B9DBDC0C66}" v="1900" dt="2024-05-29T12:51:52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14" y="96"/>
      </p:cViewPr>
      <p:guideLst>
        <p:guide orient="horz" pos="1848"/>
        <p:guide pos="7080"/>
        <p:guide pos="51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9C8A4-C020-4AA0-9A2C-1C220A1D260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A71E4-6609-40B0-9CE8-05EC4169E01E}">
      <dgm:prSet/>
      <dgm:spPr/>
      <dgm:t>
        <a:bodyPr/>
        <a:lstStyle/>
        <a:p>
          <a:r>
            <a:rPr lang="en-US" b="1" dirty="0" err="1"/>
            <a:t>Automatizare</a:t>
          </a:r>
          <a:r>
            <a:rPr lang="en-US" dirty="0"/>
            <a:t>: </a:t>
          </a:r>
          <a:r>
            <a:rPr lang="en-US" dirty="0" err="1"/>
            <a:t>Iriga</a:t>
          </a:r>
          <a:r>
            <a:rPr lang="en-US" dirty="0"/>
            <a:t> </a:t>
          </a:r>
          <a:r>
            <a:rPr lang="en-US" dirty="0" err="1"/>
            <a:t>plantele</a:t>
          </a:r>
          <a:r>
            <a:rPr lang="en-US" dirty="0"/>
            <a:t> automat, </a:t>
          </a:r>
          <a:r>
            <a:rPr lang="en-US" dirty="0" err="1"/>
            <a:t>reducând</a:t>
          </a:r>
          <a:r>
            <a:rPr lang="en-US" dirty="0"/>
            <a:t> </a:t>
          </a:r>
          <a:r>
            <a:rPr lang="en-US" dirty="0" err="1"/>
            <a:t>munca</a:t>
          </a:r>
          <a:r>
            <a:rPr lang="en-US" dirty="0"/>
            <a:t> </a:t>
          </a:r>
          <a:r>
            <a:rPr lang="en-US" dirty="0" err="1"/>
            <a:t>manuală</a:t>
          </a:r>
          <a:r>
            <a:rPr lang="en-US" dirty="0"/>
            <a:t>.</a:t>
          </a:r>
        </a:p>
      </dgm:t>
    </dgm:pt>
    <dgm:pt modelId="{180DD4C3-C646-4D70-9D44-9FDB7334B2FF}" type="parTrans" cxnId="{78E49574-0710-4B2C-A10B-E683AEB6DFFD}">
      <dgm:prSet/>
      <dgm:spPr/>
      <dgm:t>
        <a:bodyPr/>
        <a:lstStyle/>
        <a:p>
          <a:endParaRPr lang="en-US"/>
        </a:p>
      </dgm:t>
    </dgm:pt>
    <dgm:pt modelId="{CC9A6A99-AA9D-4133-8A0C-C72AB38BD406}" type="sibTrans" cxnId="{78E49574-0710-4B2C-A10B-E683AEB6DFFD}">
      <dgm:prSet/>
      <dgm:spPr/>
      <dgm:t>
        <a:bodyPr/>
        <a:lstStyle/>
        <a:p>
          <a:endParaRPr lang="en-US"/>
        </a:p>
      </dgm:t>
    </dgm:pt>
    <dgm:pt modelId="{1B88B0E0-9F9F-437A-B00A-D7E1BCB47B4D}">
      <dgm:prSet/>
      <dgm:spPr/>
      <dgm:t>
        <a:bodyPr/>
        <a:lstStyle/>
        <a:p>
          <a:r>
            <a:rPr lang="en-US" b="1"/>
            <a:t>Economisirea apei</a:t>
          </a:r>
          <a:r>
            <a:rPr lang="en-US"/>
            <a:t>: Utilizează senzori pentru a iriga doar când este necesar, evitând risipa.</a:t>
          </a:r>
        </a:p>
      </dgm:t>
    </dgm:pt>
    <dgm:pt modelId="{2B8F3A10-AFFB-48B6-8CD9-8DB7644AD01B}" type="parTrans" cxnId="{A84529FD-870B-47AD-A80D-685ADD9127E9}">
      <dgm:prSet/>
      <dgm:spPr/>
      <dgm:t>
        <a:bodyPr/>
        <a:lstStyle/>
        <a:p>
          <a:endParaRPr lang="en-US"/>
        </a:p>
      </dgm:t>
    </dgm:pt>
    <dgm:pt modelId="{68B263EF-A92C-4111-8AF5-995169E50FB2}" type="sibTrans" cxnId="{A84529FD-870B-47AD-A80D-685ADD9127E9}">
      <dgm:prSet/>
      <dgm:spPr/>
      <dgm:t>
        <a:bodyPr/>
        <a:lstStyle/>
        <a:p>
          <a:endParaRPr lang="en-US"/>
        </a:p>
      </dgm:t>
    </dgm:pt>
    <dgm:pt modelId="{3A54CA5A-B48E-4344-8AD3-0829D3D86AD9}">
      <dgm:prSet/>
      <dgm:spPr/>
      <dgm:t>
        <a:bodyPr/>
        <a:lstStyle/>
        <a:p>
          <a:r>
            <a:rPr lang="en-US" b="1"/>
            <a:t>Flexibilitate</a:t>
          </a:r>
          <a:r>
            <a:rPr lang="en-US"/>
            <a:t>: Poate fi personalizat și extins în funcție de nevoi.</a:t>
          </a:r>
        </a:p>
      </dgm:t>
    </dgm:pt>
    <dgm:pt modelId="{EAD81357-2221-4A20-BC8A-3CD3B67D52DA}" type="parTrans" cxnId="{9843CD72-DE8A-43CE-BCD8-CB5590451BA0}">
      <dgm:prSet/>
      <dgm:spPr/>
      <dgm:t>
        <a:bodyPr/>
        <a:lstStyle/>
        <a:p>
          <a:endParaRPr lang="en-US"/>
        </a:p>
      </dgm:t>
    </dgm:pt>
    <dgm:pt modelId="{7EF1CB0C-3FB6-4C0F-A437-CA06A9A402D2}" type="sibTrans" cxnId="{9843CD72-DE8A-43CE-BCD8-CB5590451BA0}">
      <dgm:prSet/>
      <dgm:spPr/>
      <dgm:t>
        <a:bodyPr/>
        <a:lstStyle/>
        <a:p>
          <a:endParaRPr lang="en-US"/>
        </a:p>
      </dgm:t>
    </dgm:pt>
    <dgm:pt modelId="{A7483DC1-8484-4665-A0F0-80B5903D5F70}">
      <dgm:prSet/>
      <dgm:spPr/>
      <dgm:t>
        <a:bodyPr/>
        <a:lstStyle/>
        <a:p>
          <a:r>
            <a:rPr lang="en-US" b="1"/>
            <a:t>Costuri reduse</a:t>
          </a:r>
          <a:r>
            <a:rPr lang="en-US"/>
            <a:t>: Componentele sunt ieftine și accesibile.</a:t>
          </a:r>
        </a:p>
      </dgm:t>
    </dgm:pt>
    <dgm:pt modelId="{067BF90B-0862-4FBB-B418-76954D235DD1}" type="parTrans" cxnId="{DEFE401B-805B-4664-B46F-E4D7F062D842}">
      <dgm:prSet/>
      <dgm:spPr/>
      <dgm:t>
        <a:bodyPr/>
        <a:lstStyle/>
        <a:p>
          <a:endParaRPr lang="en-US"/>
        </a:p>
      </dgm:t>
    </dgm:pt>
    <dgm:pt modelId="{7CFB8083-042B-4A91-BFA0-F94A5EFFB49F}" type="sibTrans" cxnId="{DEFE401B-805B-4664-B46F-E4D7F062D842}">
      <dgm:prSet/>
      <dgm:spPr/>
      <dgm:t>
        <a:bodyPr/>
        <a:lstStyle/>
        <a:p>
          <a:endParaRPr lang="en-US"/>
        </a:p>
      </dgm:t>
    </dgm:pt>
    <dgm:pt modelId="{E66512E0-CE58-4CDC-9C21-59FF9CF8393A}">
      <dgm:prSet/>
      <dgm:spPr/>
      <dgm:t>
        <a:bodyPr/>
        <a:lstStyle/>
        <a:p>
          <a:r>
            <a:rPr lang="en-US" b="1"/>
            <a:t>Monitorizare de la distanță</a:t>
          </a:r>
          <a:r>
            <a:rPr lang="en-US"/>
            <a:t>: Poate fi controlat prin smartphone sau computer.</a:t>
          </a:r>
        </a:p>
      </dgm:t>
    </dgm:pt>
    <dgm:pt modelId="{0D70506C-CBE4-4CC6-AE3B-C4BF1E35717F}" type="parTrans" cxnId="{3C090938-2554-4492-A03A-25A92C025973}">
      <dgm:prSet/>
      <dgm:spPr/>
      <dgm:t>
        <a:bodyPr/>
        <a:lstStyle/>
        <a:p>
          <a:endParaRPr lang="en-US"/>
        </a:p>
      </dgm:t>
    </dgm:pt>
    <dgm:pt modelId="{AA945297-6F91-411B-9B75-4E225F04C82B}" type="sibTrans" cxnId="{3C090938-2554-4492-A03A-25A92C025973}">
      <dgm:prSet/>
      <dgm:spPr/>
      <dgm:t>
        <a:bodyPr/>
        <a:lstStyle/>
        <a:p>
          <a:endParaRPr lang="en-US"/>
        </a:p>
      </dgm:t>
    </dgm:pt>
    <dgm:pt modelId="{C71CC510-E9AC-444C-97F8-07CF077CFDC5}">
      <dgm:prSet/>
      <dgm:spPr/>
      <dgm:t>
        <a:bodyPr/>
        <a:lstStyle/>
        <a:p>
          <a:r>
            <a:rPr lang="en-US" b="1"/>
            <a:t>Îmbunătățirea sănătății plantelor</a:t>
          </a:r>
          <a:r>
            <a:rPr lang="en-US"/>
            <a:t>: Asigură o irigare corespunzătoare și regulată.</a:t>
          </a:r>
        </a:p>
      </dgm:t>
    </dgm:pt>
    <dgm:pt modelId="{B1BEB49E-199B-4FD6-ACDC-B5443A5DA3B8}" type="parTrans" cxnId="{29375303-03EC-48F5-9BAA-7A385829B976}">
      <dgm:prSet/>
      <dgm:spPr/>
      <dgm:t>
        <a:bodyPr/>
        <a:lstStyle/>
        <a:p>
          <a:endParaRPr lang="en-US"/>
        </a:p>
      </dgm:t>
    </dgm:pt>
    <dgm:pt modelId="{9795C5E8-DC86-4644-BA3C-BAE746FB5EF6}" type="sibTrans" cxnId="{29375303-03EC-48F5-9BAA-7A385829B976}">
      <dgm:prSet/>
      <dgm:spPr/>
      <dgm:t>
        <a:bodyPr/>
        <a:lstStyle/>
        <a:p>
          <a:endParaRPr lang="en-US"/>
        </a:p>
      </dgm:t>
    </dgm:pt>
    <dgm:pt modelId="{0986B15D-9119-4463-BF17-36BA1F464928}" type="pres">
      <dgm:prSet presAssocID="{F9D9C8A4-C020-4AA0-9A2C-1C220A1D2602}" presName="diagram" presStyleCnt="0">
        <dgm:presLayoutVars>
          <dgm:dir/>
          <dgm:resizeHandles val="exact"/>
        </dgm:presLayoutVars>
      </dgm:prSet>
      <dgm:spPr/>
    </dgm:pt>
    <dgm:pt modelId="{FA5A3431-C9E1-4327-BD98-CEA9A70C3D26}" type="pres">
      <dgm:prSet presAssocID="{3CBA71E4-6609-40B0-9CE8-05EC4169E01E}" presName="node" presStyleLbl="node1" presStyleIdx="0" presStyleCnt="6">
        <dgm:presLayoutVars>
          <dgm:bulletEnabled val="1"/>
        </dgm:presLayoutVars>
      </dgm:prSet>
      <dgm:spPr/>
    </dgm:pt>
    <dgm:pt modelId="{11DF1A05-0C0C-427B-9F93-EFA43613C201}" type="pres">
      <dgm:prSet presAssocID="{CC9A6A99-AA9D-4133-8A0C-C72AB38BD406}" presName="sibTrans" presStyleCnt="0"/>
      <dgm:spPr/>
    </dgm:pt>
    <dgm:pt modelId="{77CC958F-6AEE-4AEB-A846-275B7DEEF852}" type="pres">
      <dgm:prSet presAssocID="{1B88B0E0-9F9F-437A-B00A-D7E1BCB47B4D}" presName="node" presStyleLbl="node1" presStyleIdx="1" presStyleCnt="6">
        <dgm:presLayoutVars>
          <dgm:bulletEnabled val="1"/>
        </dgm:presLayoutVars>
      </dgm:prSet>
      <dgm:spPr/>
    </dgm:pt>
    <dgm:pt modelId="{609BD35B-8866-4C1F-9003-F46E62E361C5}" type="pres">
      <dgm:prSet presAssocID="{68B263EF-A92C-4111-8AF5-995169E50FB2}" presName="sibTrans" presStyleCnt="0"/>
      <dgm:spPr/>
    </dgm:pt>
    <dgm:pt modelId="{3B505831-EC2E-4843-A15C-089589998334}" type="pres">
      <dgm:prSet presAssocID="{3A54CA5A-B48E-4344-8AD3-0829D3D86AD9}" presName="node" presStyleLbl="node1" presStyleIdx="2" presStyleCnt="6">
        <dgm:presLayoutVars>
          <dgm:bulletEnabled val="1"/>
        </dgm:presLayoutVars>
      </dgm:prSet>
      <dgm:spPr/>
    </dgm:pt>
    <dgm:pt modelId="{93F37584-F938-4BD1-BD7B-3533DD1B8BB2}" type="pres">
      <dgm:prSet presAssocID="{7EF1CB0C-3FB6-4C0F-A437-CA06A9A402D2}" presName="sibTrans" presStyleCnt="0"/>
      <dgm:spPr/>
    </dgm:pt>
    <dgm:pt modelId="{A0853E63-3E9F-4F61-AB4F-06C1628A1730}" type="pres">
      <dgm:prSet presAssocID="{A7483DC1-8484-4665-A0F0-80B5903D5F70}" presName="node" presStyleLbl="node1" presStyleIdx="3" presStyleCnt="6">
        <dgm:presLayoutVars>
          <dgm:bulletEnabled val="1"/>
        </dgm:presLayoutVars>
      </dgm:prSet>
      <dgm:spPr/>
    </dgm:pt>
    <dgm:pt modelId="{371F3803-C107-486B-A78E-7EBF02CDDD83}" type="pres">
      <dgm:prSet presAssocID="{7CFB8083-042B-4A91-BFA0-F94A5EFFB49F}" presName="sibTrans" presStyleCnt="0"/>
      <dgm:spPr/>
    </dgm:pt>
    <dgm:pt modelId="{DAB32B36-74B1-444F-AD88-B83FA1BC9167}" type="pres">
      <dgm:prSet presAssocID="{E66512E0-CE58-4CDC-9C21-59FF9CF8393A}" presName="node" presStyleLbl="node1" presStyleIdx="4" presStyleCnt="6">
        <dgm:presLayoutVars>
          <dgm:bulletEnabled val="1"/>
        </dgm:presLayoutVars>
      </dgm:prSet>
      <dgm:spPr/>
    </dgm:pt>
    <dgm:pt modelId="{68663590-24C0-412D-9E87-F4ADA772A573}" type="pres">
      <dgm:prSet presAssocID="{AA945297-6F91-411B-9B75-4E225F04C82B}" presName="sibTrans" presStyleCnt="0"/>
      <dgm:spPr/>
    </dgm:pt>
    <dgm:pt modelId="{9954151F-850A-4D09-AD1B-9272C7676DA0}" type="pres">
      <dgm:prSet presAssocID="{C71CC510-E9AC-444C-97F8-07CF077CFDC5}" presName="node" presStyleLbl="node1" presStyleIdx="5" presStyleCnt="6">
        <dgm:presLayoutVars>
          <dgm:bulletEnabled val="1"/>
        </dgm:presLayoutVars>
      </dgm:prSet>
      <dgm:spPr/>
    </dgm:pt>
  </dgm:ptLst>
  <dgm:cxnLst>
    <dgm:cxn modelId="{29375303-03EC-48F5-9BAA-7A385829B976}" srcId="{F9D9C8A4-C020-4AA0-9A2C-1C220A1D2602}" destId="{C71CC510-E9AC-444C-97F8-07CF077CFDC5}" srcOrd="5" destOrd="0" parTransId="{B1BEB49E-199B-4FD6-ACDC-B5443A5DA3B8}" sibTransId="{9795C5E8-DC86-4644-BA3C-BAE746FB5EF6}"/>
    <dgm:cxn modelId="{B0506D0D-9B72-4A27-8AD4-D6E62EF75BA2}" type="presOf" srcId="{3A54CA5A-B48E-4344-8AD3-0829D3D86AD9}" destId="{3B505831-EC2E-4843-A15C-089589998334}" srcOrd="0" destOrd="0" presId="urn:microsoft.com/office/officeart/2005/8/layout/default"/>
    <dgm:cxn modelId="{2F946614-D1C6-4B5C-A81A-312AF78FE361}" type="presOf" srcId="{C71CC510-E9AC-444C-97F8-07CF077CFDC5}" destId="{9954151F-850A-4D09-AD1B-9272C7676DA0}" srcOrd="0" destOrd="0" presId="urn:microsoft.com/office/officeart/2005/8/layout/default"/>
    <dgm:cxn modelId="{DEFE401B-805B-4664-B46F-E4D7F062D842}" srcId="{F9D9C8A4-C020-4AA0-9A2C-1C220A1D2602}" destId="{A7483DC1-8484-4665-A0F0-80B5903D5F70}" srcOrd="3" destOrd="0" parTransId="{067BF90B-0862-4FBB-B418-76954D235DD1}" sibTransId="{7CFB8083-042B-4A91-BFA0-F94A5EFFB49F}"/>
    <dgm:cxn modelId="{056D0127-9DFC-4C00-9606-82A5F59D221C}" type="presOf" srcId="{E66512E0-CE58-4CDC-9C21-59FF9CF8393A}" destId="{DAB32B36-74B1-444F-AD88-B83FA1BC9167}" srcOrd="0" destOrd="0" presId="urn:microsoft.com/office/officeart/2005/8/layout/default"/>
    <dgm:cxn modelId="{3C090938-2554-4492-A03A-25A92C025973}" srcId="{F9D9C8A4-C020-4AA0-9A2C-1C220A1D2602}" destId="{E66512E0-CE58-4CDC-9C21-59FF9CF8393A}" srcOrd="4" destOrd="0" parTransId="{0D70506C-CBE4-4CC6-AE3B-C4BF1E35717F}" sibTransId="{AA945297-6F91-411B-9B75-4E225F04C82B}"/>
    <dgm:cxn modelId="{9843CD72-DE8A-43CE-BCD8-CB5590451BA0}" srcId="{F9D9C8A4-C020-4AA0-9A2C-1C220A1D2602}" destId="{3A54CA5A-B48E-4344-8AD3-0829D3D86AD9}" srcOrd="2" destOrd="0" parTransId="{EAD81357-2221-4A20-BC8A-3CD3B67D52DA}" sibTransId="{7EF1CB0C-3FB6-4C0F-A437-CA06A9A402D2}"/>
    <dgm:cxn modelId="{78E49574-0710-4B2C-A10B-E683AEB6DFFD}" srcId="{F9D9C8A4-C020-4AA0-9A2C-1C220A1D2602}" destId="{3CBA71E4-6609-40B0-9CE8-05EC4169E01E}" srcOrd="0" destOrd="0" parTransId="{180DD4C3-C646-4D70-9D44-9FDB7334B2FF}" sibTransId="{CC9A6A99-AA9D-4133-8A0C-C72AB38BD406}"/>
    <dgm:cxn modelId="{76D47E5A-036C-43D0-A6BF-4B7E31646467}" type="presOf" srcId="{A7483DC1-8484-4665-A0F0-80B5903D5F70}" destId="{A0853E63-3E9F-4F61-AB4F-06C1628A1730}" srcOrd="0" destOrd="0" presId="urn:microsoft.com/office/officeart/2005/8/layout/default"/>
    <dgm:cxn modelId="{6833F280-4818-402C-BA17-02453F6F447B}" type="presOf" srcId="{3CBA71E4-6609-40B0-9CE8-05EC4169E01E}" destId="{FA5A3431-C9E1-4327-BD98-CEA9A70C3D26}" srcOrd="0" destOrd="0" presId="urn:microsoft.com/office/officeart/2005/8/layout/default"/>
    <dgm:cxn modelId="{B46118B4-FC35-4825-833A-9D7B9377232E}" type="presOf" srcId="{1B88B0E0-9F9F-437A-B00A-D7E1BCB47B4D}" destId="{77CC958F-6AEE-4AEB-A846-275B7DEEF852}" srcOrd="0" destOrd="0" presId="urn:microsoft.com/office/officeart/2005/8/layout/default"/>
    <dgm:cxn modelId="{747FA7DF-8656-4061-A221-B0F228F72A54}" type="presOf" srcId="{F9D9C8A4-C020-4AA0-9A2C-1C220A1D2602}" destId="{0986B15D-9119-4463-BF17-36BA1F464928}" srcOrd="0" destOrd="0" presId="urn:microsoft.com/office/officeart/2005/8/layout/default"/>
    <dgm:cxn modelId="{A84529FD-870B-47AD-A80D-685ADD9127E9}" srcId="{F9D9C8A4-C020-4AA0-9A2C-1C220A1D2602}" destId="{1B88B0E0-9F9F-437A-B00A-D7E1BCB47B4D}" srcOrd="1" destOrd="0" parTransId="{2B8F3A10-AFFB-48B6-8CD9-8DB7644AD01B}" sibTransId="{68B263EF-A92C-4111-8AF5-995169E50FB2}"/>
    <dgm:cxn modelId="{17788D73-AE36-4CB5-B154-ECEFA4A75724}" type="presParOf" srcId="{0986B15D-9119-4463-BF17-36BA1F464928}" destId="{FA5A3431-C9E1-4327-BD98-CEA9A70C3D26}" srcOrd="0" destOrd="0" presId="urn:microsoft.com/office/officeart/2005/8/layout/default"/>
    <dgm:cxn modelId="{CDA9B84F-0EE2-421E-8C93-F81BBEBAA5C5}" type="presParOf" srcId="{0986B15D-9119-4463-BF17-36BA1F464928}" destId="{11DF1A05-0C0C-427B-9F93-EFA43613C201}" srcOrd="1" destOrd="0" presId="urn:microsoft.com/office/officeart/2005/8/layout/default"/>
    <dgm:cxn modelId="{D467DD3B-55BE-4B51-AC01-0F62EE14D809}" type="presParOf" srcId="{0986B15D-9119-4463-BF17-36BA1F464928}" destId="{77CC958F-6AEE-4AEB-A846-275B7DEEF852}" srcOrd="2" destOrd="0" presId="urn:microsoft.com/office/officeart/2005/8/layout/default"/>
    <dgm:cxn modelId="{C17FF041-F6EC-41E6-8622-9D49842D7CEE}" type="presParOf" srcId="{0986B15D-9119-4463-BF17-36BA1F464928}" destId="{609BD35B-8866-4C1F-9003-F46E62E361C5}" srcOrd="3" destOrd="0" presId="urn:microsoft.com/office/officeart/2005/8/layout/default"/>
    <dgm:cxn modelId="{B766C0B9-9DF6-44D9-9D9B-A7B7A06DAB91}" type="presParOf" srcId="{0986B15D-9119-4463-BF17-36BA1F464928}" destId="{3B505831-EC2E-4843-A15C-089589998334}" srcOrd="4" destOrd="0" presId="urn:microsoft.com/office/officeart/2005/8/layout/default"/>
    <dgm:cxn modelId="{1A1D445C-52C8-42DD-95F5-9ED367CA7FD8}" type="presParOf" srcId="{0986B15D-9119-4463-BF17-36BA1F464928}" destId="{93F37584-F938-4BD1-BD7B-3533DD1B8BB2}" srcOrd="5" destOrd="0" presId="urn:microsoft.com/office/officeart/2005/8/layout/default"/>
    <dgm:cxn modelId="{0FCF5931-FA8E-4362-9026-92F41E519391}" type="presParOf" srcId="{0986B15D-9119-4463-BF17-36BA1F464928}" destId="{A0853E63-3E9F-4F61-AB4F-06C1628A1730}" srcOrd="6" destOrd="0" presId="urn:microsoft.com/office/officeart/2005/8/layout/default"/>
    <dgm:cxn modelId="{400DC450-ADAB-4A94-8B91-0482239DB91F}" type="presParOf" srcId="{0986B15D-9119-4463-BF17-36BA1F464928}" destId="{371F3803-C107-486B-A78E-7EBF02CDDD83}" srcOrd="7" destOrd="0" presId="urn:microsoft.com/office/officeart/2005/8/layout/default"/>
    <dgm:cxn modelId="{84278CCC-A578-4A9C-8060-E808EF0F6503}" type="presParOf" srcId="{0986B15D-9119-4463-BF17-36BA1F464928}" destId="{DAB32B36-74B1-444F-AD88-B83FA1BC9167}" srcOrd="8" destOrd="0" presId="urn:microsoft.com/office/officeart/2005/8/layout/default"/>
    <dgm:cxn modelId="{F2B01B9B-8B1D-44A1-8266-A9711368244E}" type="presParOf" srcId="{0986B15D-9119-4463-BF17-36BA1F464928}" destId="{68663590-24C0-412D-9E87-F4ADA772A573}" srcOrd="9" destOrd="0" presId="urn:microsoft.com/office/officeart/2005/8/layout/default"/>
    <dgm:cxn modelId="{FCB53926-57F2-4E87-9E63-E8D5BF182476}" type="presParOf" srcId="{0986B15D-9119-4463-BF17-36BA1F464928}" destId="{9954151F-850A-4D09-AD1B-9272C7676DA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3431-C9E1-4327-BD98-CEA9A70C3D26}">
      <dsp:nvSpPr>
        <dsp:cNvPr id="0" name=""/>
        <dsp:cNvSpPr/>
      </dsp:nvSpPr>
      <dsp:spPr>
        <a:xfrm>
          <a:off x="0" y="309057"/>
          <a:ext cx="2054065" cy="1232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Automatizare</a:t>
          </a:r>
          <a:r>
            <a:rPr lang="en-US" sz="1700" kern="1200" dirty="0"/>
            <a:t>: </a:t>
          </a:r>
          <a:r>
            <a:rPr lang="en-US" sz="1700" kern="1200" dirty="0" err="1"/>
            <a:t>Iriga</a:t>
          </a:r>
          <a:r>
            <a:rPr lang="en-US" sz="1700" kern="1200" dirty="0"/>
            <a:t> </a:t>
          </a:r>
          <a:r>
            <a:rPr lang="en-US" sz="1700" kern="1200" dirty="0" err="1"/>
            <a:t>plantele</a:t>
          </a:r>
          <a:r>
            <a:rPr lang="en-US" sz="1700" kern="1200" dirty="0"/>
            <a:t> automat, </a:t>
          </a:r>
          <a:r>
            <a:rPr lang="en-US" sz="1700" kern="1200" dirty="0" err="1"/>
            <a:t>reducând</a:t>
          </a:r>
          <a:r>
            <a:rPr lang="en-US" sz="1700" kern="1200" dirty="0"/>
            <a:t> </a:t>
          </a:r>
          <a:r>
            <a:rPr lang="en-US" sz="1700" kern="1200" dirty="0" err="1"/>
            <a:t>munca</a:t>
          </a:r>
          <a:r>
            <a:rPr lang="en-US" sz="1700" kern="1200" dirty="0"/>
            <a:t> </a:t>
          </a:r>
          <a:r>
            <a:rPr lang="en-US" sz="1700" kern="1200" dirty="0" err="1"/>
            <a:t>manuală</a:t>
          </a:r>
          <a:r>
            <a:rPr lang="en-US" sz="1700" kern="1200" dirty="0"/>
            <a:t>.</a:t>
          </a:r>
        </a:p>
      </dsp:txBody>
      <dsp:txXfrm>
        <a:off x="0" y="309057"/>
        <a:ext cx="2054065" cy="1232439"/>
      </dsp:txXfrm>
    </dsp:sp>
    <dsp:sp modelId="{77CC958F-6AEE-4AEB-A846-275B7DEEF852}">
      <dsp:nvSpPr>
        <dsp:cNvPr id="0" name=""/>
        <dsp:cNvSpPr/>
      </dsp:nvSpPr>
      <dsp:spPr>
        <a:xfrm>
          <a:off x="2259472" y="309057"/>
          <a:ext cx="2054065" cy="1232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Economisirea apei</a:t>
          </a:r>
          <a:r>
            <a:rPr lang="en-US" sz="1700" kern="1200"/>
            <a:t>: Utilizează senzori pentru a iriga doar când este necesar, evitând risipa.</a:t>
          </a:r>
        </a:p>
      </dsp:txBody>
      <dsp:txXfrm>
        <a:off x="2259472" y="309057"/>
        <a:ext cx="2054065" cy="1232439"/>
      </dsp:txXfrm>
    </dsp:sp>
    <dsp:sp modelId="{3B505831-EC2E-4843-A15C-089589998334}">
      <dsp:nvSpPr>
        <dsp:cNvPr id="0" name=""/>
        <dsp:cNvSpPr/>
      </dsp:nvSpPr>
      <dsp:spPr>
        <a:xfrm>
          <a:off x="4518945" y="309057"/>
          <a:ext cx="2054065" cy="1232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Flexibilitate</a:t>
          </a:r>
          <a:r>
            <a:rPr lang="en-US" sz="1700" kern="1200"/>
            <a:t>: Poate fi personalizat și extins în funcție de nevoi.</a:t>
          </a:r>
        </a:p>
      </dsp:txBody>
      <dsp:txXfrm>
        <a:off x="4518945" y="309057"/>
        <a:ext cx="2054065" cy="1232439"/>
      </dsp:txXfrm>
    </dsp:sp>
    <dsp:sp modelId="{A0853E63-3E9F-4F61-AB4F-06C1628A1730}">
      <dsp:nvSpPr>
        <dsp:cNvPr id="0" name=""/>
        <dsp:cNvSpPr/>
      </dsp:nvSpPr>
      <dsp:spPr>
        <a:xfrm>
          <a:off x="0" y="1746903"/>
          <a:ext cx="2054065" cy="1232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Costuri reduse</a:t>
          </a:r>
          <a:r>
            <a:rPr lang="en-US" sz="1700" kern="1200"/>
            <a:t>: Componentele sunt ieftine și accesibile.</a:t>
          </a:r>
        </a:p>
      </dsp:txBody>
      <dsp:txXfrm>
        <a:off x="0" y="1746903"/>
        <a:ext cx="2054065" cy="1232439"/>
      </dsp:txXfrm>
    </dsp:sp>
    <dsp:sp modelId="{DAB32B36-74B1-444F-AD88-B83FA1BC9167}">
      <dsp:nvSpPr>
        <dsp:cNvPr id="0" name=""/>
        <dsp:cNvSpPr/>
      </dsp:nvSpPr>
      <dsp:spPr>
        <a:xfrm>
          <a:off x="2259472" y="1746903"/>
          <a:ext cx="2054065" cy="1232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Monitorizare de la distanță</a:t>
          </a:r>
          <a:r>
            <a:rPr lang="en-US" sz="1700" kern="1200"/>
            <a:t>: Poate fi controlat prin smartphone sau computer.</a:t>
          </a:r>
        </a:p>
      </dsp:txBody>
      <dsp:txXfrm>
        <a:off x="2259472" y="1746903"/>
        <a:ext cx="2054065" cy="1232439"/>
      </dsp:txXfrm>
    </dsp:sp>
    <dsp:sp modelId="{9954151F-850A-4D09-AD1B-9272C7676DA0}">
      <dsp:nvSpPr>
        <dsp:cNvPr id="0" name=""/>
        <dsp:cNvSpPr/>
      </dsp:nvSpPr>
      <dsp:spPr>
        <a:xfrm>
          <a:off x="4518945" y="1746903"/>
          <a:ext cx="2054065" cy="1232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Îmbunătățirea sănătății plantelor</a:t>
          </a:r>
          <a:r>
            <a:rPr lang="en-US" sz="1700" kern="1200"/>
            <a:t>: Asigură o irigare corespunzătoare și regulată.</a:t>
          </a:r>
        </a:p>
      </dsp:txBody>
      <dsp:txXfrm>
        <a:off x="4518945" y="1746903"/>
        <a:ext cx="2054065" cy="1232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47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Calibri"/>
              </a:rPr>
              <a:t>Click to edit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Calibri"/>
              </a:rPr>
              <a:t>Click to edit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Calibri"/>
              </a:rPr>
              <a:t>Click to edit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cs typeface="Calibri"/>
              </a:rPr>
              <a:t>Click to edit master text style</a:t>
            </a:r>
          </a:p>
          <a:p>
            <a:endParaRPr lang="en-US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/>
          <a:lstStyle/>
          <a:p>
            <a:r>
              <a:rPr lang="en-US" err="1"/>
              <a:t>hYDRO</a:t>
            </a:r>
            <a:r>
              <a:rPr lang="en-US"/>
              <a:t>    </a:t>
            </a:r>
            <a:r>
              <a:rPr lang="en-US" err="1"/>
              <a:t>sTATION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/>
          <a:lstStyle/>
          <a:p>
            <a:r>
              <a:rPr lang="en-US" err="1"/>
              <a:t>Membrii</a:t>
            </a:r>
            <a:r>
              <a:rPr lang="en-US"/>
              <a:t> echipei :</a:t>
            </a:r>
          </a:p>
          <a:p>
            <a:r>
              <a:rPr lang="en-US"/>
              <a:t>  </a:t>
            </a:r>
            <a:r>
              <a:rPr lang="en-US" err="1"/>
              <a:t>Greavu</a:t>
            </a:r>
            <a:r>
              <a:rPr lang="en-US"/>
              <a:t> Alessio</a:t>
            </a:r>
          </a:p>
          <a:p>
            <a:r>
              <a:rPr lang="en-US"/>
              <a:t>  Zoia Gabriel </a:t>
            </a:r>
          </a:p>
          <a:p>
            <a:r>
              <a:rPr lang="en-US"/>
              <a:t>  Peicu Bogdan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9394"/>
            <a:ext cx="8142923" cy="5519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091821"/>
            <a:ext cx="6382376" cy="1753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kern="1200" cap="all" spc="120" baseline="0">
                <a:latin typeface="+mj-lt"/>
                <a:ea typeface="+mj-ea"/>
                <a:cs typeface="+mj-cs"/>
              </a:rPr>
              <a:t>AGENDA</a:t>
            </a:r>
            <a:endParaRPr lang="en-US" kern="1200" cap="all" spc="120" baseline="0">
              <a:latin typeface="+mj-lt"/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071909"/>
            <a:ext cx="6450614" cy="27954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Ideea</a:t>
            </a:r>
            <a:r>
              <a:rPr lang="en-US" dirty="0">
                <a:solidFill>
                  <a:schemeClr val="tx1"/>
                </a:solidFill>
              </a:rPr>
              <a:t> de </a:t>
            </a:r>
            <a:r>
              <a:rPr lang="en-US" dirty="0" err="1">
                <a:solidFill>
                  <a:schemeClr val="tx1"/>
                </a:solidFill>
              </a:rPr>
              <a:t>proiect</a:t>
            </a:r>
          </a:p>
          <a:p>
            <a:r>
              <a:rPr lang="en-US" dirty="0" err="1">
                <a:solidFill>
                  <a:schemeClr val="tx1"/>
                </a:solidFill>
              </a:rPr>
              <a:t>Componente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folosite</a:t>
            </a:r>
          </a:p>
          <a:p>
            <a:r>
              <a:rPr lang="en-US" dirty="0">
                <a:solidFill>
                  <a:schemeClr val="tx1"/>
                </a:solidFill>
              </a:rPr>
              <a:t>Schema </a:t>
            </a:r>
            <a:r>
              <a:rPr lang="en-US" dirty="0" err="1">
                <a:solidFill>
                  <a:schemeClr val="tx1"/>
                </a:solidFill>
              </a:rPr>
              <a:t>electrica</a:t>
            </a:r>
          </a:p>
          <a:p>
            <a:r>
              <a:rPr lang="en-US" dirty="0" err="1">
                <a:solidFill>
                  <a:schemeClr val="tx1"/>
                </a:solidFill>
              </a:rPr>
              <a:t>Prezentarea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aplicatiei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 err="1">
                <a:solidFill>
                  <a:schemeClr val="tx1"/>
                </a:solidFill>
              </a:rPr>
              <a:t>Prezentarea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produsului</a:t>
            </a:r>
            <a:r>
              <a:rPr lang="en-US" dirty="0">
                <a:solidFill>
                  <a:schemeClr val="tx1"/>
                </a:solidFill>
              </a:rPr>
              <a:t> Final</a:t>
            </a:r>
          </a:p>
        </p:txBody>
      </p:sp>
      <p:pic>
        <p:nvPicPr>
          <p:cNvPr id="9" name="Picture Placeholder 8" descr="A blue electronic board with black wires&#10;&#10;Description automatically generated">
            <a:extLst>
              <a:ext uri="{FF2B5EF4-FFF2-40B4-BE49-F238E27FC236}">
                <a16:creationId xmlns:a16="http://schemas.microsoft.com/office/drawing/2014/main" id="{5B21AD2F-D10E-E751-C072-35D1FFF59A2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8967" r="3" b="7355"/>
          <a:stretch/>
        </p:blipFill>
        <p:spPr>
          <a:xfrm>
            <a:off x="8142928" y="669394"/>
            <a:ext cx="4049075" cy="2761488"/>
          </a:xfrm>
          <a:prstGeom prst="rect">
            <a:avLst/>
          </a:prstGeom>
        </p:spPr>
      </p:pic>
      <p:pic>
        <p:nvPicPr>
          <p:cNvPr id="2" name="Picture 1" descr="A close up of a circuit board&#10;&#10;Description automatically generated">
            <a:extLst>
              <a:ext uri="{FF2B5EF4-FFF2-40B4-BE49-F238E27FC236}">
                <a16:creationId xmlns:a16="http://schemas.microsoft.com/office/drawing/2014/main" id="{CCF2B74C-3E79-A304-4763-9C19343B43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5" b="3"/>
          <a:stretch/>
        </p:blipFill>
        <p:spPr>
          <a:xfrm>
            <a:off x="8142922" y="3427117"/>
            <a:ext cx="4052121" cy="2761489"/>
          </a:xfrm>
          <a:prstGeom prst="rect">
            <a:avLst/>
          </a:prstGeom>
        </p:spPr>
      </p:pic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EA683B60-B65C-41B7-A2DD-F978D1E9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5504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sz="1100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>
                <a:solidFill>
                  <a:schemeClr val="bg1"/>
                </a:solidFill>
              </a:rPr>
              <a:pPr algn="l"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87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34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7" y="348874"/>
            <a:ext cx="6572691" cy="1595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introducere</a:t>
            </a:r>
          </a:p>
        </p:txBody>
      </p:sp>
      <p:graphicFrame>
        <p:nvGraphicFramePr>
          <p:cNvPr id="70" name="Content Placeholder 41">
            <a:extLst>
              <a:ext uri="{FF2B5EF4-FFF2-40B4-BE49-F238E27FC236}">
                <a16:creationId xmlns:a16="http://schemas.microsoft.com/office/drawing/2014/main" id="{A5C01999-97D3-C88F-79A9-97901574A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999560"/>
              </p:ext>
            </p:extLst>
          </p:nvPr>
        </p:nvGraphicFramePr>
        <p:xfrm>
          <a:off x="960120" y="2893325"/>
          <a:ext cx="6573011" cy="328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040DD-F77E-C7AC-B0B0-21332CF96F0D}"/>
              </a:ext>
            </a:extLst>
          </p:cNvPr>
          <p:cNvSpPr txBox="1"/>
          <p:nvPr/>
        </p:nvSpPr>
        <p:spPr>
          <a:xfrm>
            <a:off x="1119908" y="1754909"/>
            <a:ext cx="56919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De </a:t>
            </a:r>
            <a:r>
              <a:rPr lang="en-GB" err="1">
                <a:solidFill>
                  <a:schemeClr val="bg1"/>
                </a:solidFill>
              </a:rPr>
              <a:t>ce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ar</a:t>
            </a:r>
            <a:r>
              <a:rPr lang="en-GB">
                <a:solidFill>
                  <a:schemeClr val="bg1"/>
                </a:solidFill>
              </a:rPr>
              <a:t> fi bun un </a:t>
            </a:r>
            <a:r>
              <a:rPr lang="en-GB" err="1">
                <a:solidFill>
                  <a:schemeClr val="bg1"/>
                </a:solidFill>
              </a:rPr>
              <a:t>astfel</a:t>
            </a:r>
            <a:r>
              <a:rPr lang="en-GB">
                <a:solidFill>
                  <a:schemeClr val="bg1"/>
                </a:solidFill>
              </a:rPr>
              <a:t> de </a:t>
            </a:r>
            <a:r>
              <a:rPr lang="en-GB" err="1">
                <a:solidFill>
                  <a:schemeClr val="bg1"/>
                </a:solidFill>
              </a:rPr>
              <a:t>sistem</a:t>
            </a:r>
            <a:r>
              <a:rPr lang="en-GB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0" name="Picture Placeholder 9" descr="A white plastic container with blue water drops&#10;&#10;Description automatically generated">
            <a:extLst>
              <a:ext uri="{FF2B5EF4-FFF2-40B4-BE49-F238E27FC236}">
                <a16:creationId xmlns:a16="http://schemas.microsoft.com/office/drawing/2014/main" id="{7D9ED3B6-243A-68CC-D97A-E1BEA69E7C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/>
          <a:srcRect t="20223" b="20223"/>
          <a:stretch/>
        </p:blipFill>
        <p:spPr>
          <a:xfrm>
            <a:off x="9142474" y="0"/>
            <a:ext cx="3046351" cy="3428363"/>
          </a:xfrm>
        </p:spPr>
      </p:pic>
      <p:pic>
        <p:nvPicPr>
          <p:cNvPr id="11" name="Picture Placeholder 10" descr="A sprinkler system watering plants&#10;&#10;Description automatically generated">
            <a:extLst>
              <a:ext uri="{FF2B5EF4-FFF2-40B4-BE49-F238E27FC236}">
                <a16:creationId xmlns:a16="http://schemas.microsoft.com/office/drawing/2014/main" id="{720F1625-5261-AF84-0C28-BB70E64AC1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9"/>
          <a:srcRect t="31191" b="31191"/>
          <a:stretch/>
        </p:blipFill>
        <p:spPr>
          <a:xfrm>
            <a:off x="8128346" y="4246897"/>
            <a:ext cx="4014064" cy="2264989"/>
          </a:xfrm>
        </p:spPr>
      </p:pic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/>
              <a:t>Ideea De proiect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9797" y="640079"/>
            <a:ext cx="3199034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2000"/>
              <a:t>Acest proiect constă în crearea unui sistem de irigație automatizat folosind un microcontroller Arduino. Sistemul utilizează senzori de umiditate a solului pentru a monitoriza nivelul de umiditate și activează pompele de apă atunci când solul devine prea uscat. Proiectul include și un modul Wi-Fi pentru monitorizare și control de la distanță printr-o aplicație mobilă sau un site web.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7" name="Rectangle 67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folosite</a:t>
            </a:r>
          </a:p>
        </p:txBody>
      </p:sp>
      <p:pic>
        <p:nvPicPr>
          <p:cNvPr id="658" name="Picture 657" descr="A close-up of a blue circuit board&#10;&#10;Description automatically generated">
            <a:extLst>
              <a:ext uri="{FF2B5EF4-FFF2-40B4-BE49-F238E27FC236}">
                <a16:creationId xmlns:a16="http://schemas.microsoft.com/office/drawing/2014/main" id="{B32E71BE-FEAD-2053-8791-19D3191DE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377" y="2436458"/>
            <a:ext cx="1898025" cy="1062804"/>
          </a:xfrm>
          <a:prstGeom prst="rect">
            <a:avLst/>
          </a:prstGeom>
        </p:spPr>
      </p:pic>
      <p:pic>
        <p:nvPicPr>
          <p:cNvPr id="659" name="Picture 658" descr="A close-up of several colorful wires&#10;&#10;Description automatically generated">
            <a:extLst>
              <a:ext uri="{FF2B5EF4-FFF2-40B4-BE49-F238E27FC236}">
                <a16:creationId xmlns:a16="http://schemas.microsoft.com/office/drawing/2014/main" id="{91B987DF-936A-7B16-3689-530B8EBA4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838" y="2266300"/>
            <a:ext cx="1389302" cy="1120405"/>
          </a:xfrm>
          <a:prstGeom prst="rect">
            <a:avLst/>
          </a:prstGeom>
        </p:spPr>
      </p:pic>
      <p:pic>
        <p:nvPicPr>
          <p:cNvPr id="660" name="Picture 659" descr="A close-up of a blue circuit board&#10;&#10;Description automatically generated">
            <a:extLst>
              <a:ext uri="{FF2B5EF4-FFF2-40B4-BE49-F238E27FC236}">
                <a16:creationId xmlns:a16="http://schemas.microsoft.com/office/drawing/2014/main" id="{B03BA12E-788B-7C75-9187-0A2C187F1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356" y="2276622"/>
            <a:ext cx="1408977" cy="1173489"/>
          </a:xfrm>
          <a:prstGeom prst="rect">
            <a:avLst/>
          </a:prstGeom>
        </p:spPr>
      </p:pic>
      <p:pic>
        <p:nvPicPr>
          <p:cNvPr id="661" name="Picture 660" descr="A black battery holder with springs&#10;&#10;Description automatically generated">
            <a:extLst>
              <a:ext uri="{FF2B5EF4-FFF2-40B4-BE49-F238E27FC236}">
                <a16:creationId xmlns:a16="http://schemas.microsoft.com/office/drawing/2014/main" id="{40828690-DB11-84B4-3D0A-A0D00A4BD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349" y="2334809"/>
            <a:ext cx="1569357" cy="1163324"/>
          </a:xfrm>
          <a:prstGeom prst="rect">
            <a:avLst/>
          </a:prstGeom>
        </p:spPr>
      </p:pic>
      <p:pic>
        <p:nvPicPr>
          <p:cNvPr id="662" name="Picture 661" descr="A blue electronic board with black wires&#10;&#10;Description automatically generated">
            <a:extLst>
              <a:ext uri="{FF2B5EF4-FFF2-40B4-BE49-F238E27FC236}">
                <a16:creationId xmlns:a16="http://schemas.microsoft.com/office/drawing/2014/main" id="{4D1BD8E4-FC7C-1272-D51D-FE0733E0A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377" y="2266730"/>
            <a:ext cx="1568228" cy="1166712"/>
          </a:xfrm>
          <a:prstGeom prst="rect">
            <a:avLst/>
          </a:prstGeom>
        </p:spPr>
      </p:pic>
      <p:sp>
        <p:nvSpPr>
          <p:cNvPr id="663" name="TextBox 662">
            <a:extLst>
              <a:ext uri="{FF2B5EF4-FFF2-40B4-BE49-F238E27FC236}">
                <a16:creationId xmlns:a16="http://schemas.microsoft.com/office/drawing/2014/main" id="{B58E32A2-DA99-2430-909D-68CEF31C82FF}"/>
              </a:ext>
            </a:extLst>
          </p:cNvPr>
          <p:cNvSpPr txBox="1"/>
          <p:nvPr/>
        </p:nvSpPr>
        <p:spPr>
          <a:xfrm>
            <a:off x="1626577" y="4674576"/>
            <a:ext cx="879230" cy="5861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A835F6CB-4F80-AEB7-8261-6341FD3C771C}"/>
              </a:ext>
            </a:extLst>
          </p:cNvPr>
          <p:cNvSpPr txBox="1"/>
          <p:nvPr/>
        </p:nvSpPr>
        <p:spPr>
          <a:xfrm>
            <a:off x="395653" y="3496409"/>
            <a:ext cx="1143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1.Arduino UNO R3</a:t>
            </a: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280D40A9-161F-D1CD-62A2-D325DF28C837}"/>
              </a:ext>
            </a:extLst>
          </p:cNvPr>
          <p:cNvSpPr txBox="1"/>
          <p:nvPr/>
        </p:nvSpPr>
        <p:spPr>
          <a:xfrm>
            <a:off x="1802423" y="3555023"/>
            <a:ext cx="14126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2.Suport      4 </a:t>
            </a:r>
            <a:r>
              <a:rPr lang="en-GB" dirty="0" err="1"/>
              <a:t>baterii</a:t>
            </a:r>
          </a:p>
        </p:txBody>
      </p:sp>
      <p:sp>
        <p:nvSpPr>
          <p:cNvPr id="673" name="TextBox 672">
            <a:extLst>
              <a:ext uri="{FF2B5EF4-FFF2-40B4-BE49-F238E27FC236}">
                <a16:creationId xmlns:a16="http://schemas.microsoft.com/office/drawing/2014/main" id="{5223B37F-9EFD-AD8D-E1EC-6A709841D7C4}"/>
              </a:ext>
            </a:extLst>
          </p:cNvPr>
          <p:cNvSpPr txBox="1"/>
          <p:nvPr/>
        </p:nvSpPr>
        <p:spPr>
          <a:xfrm>
            <a:off x="3311769" y="3484685"/>
            <a:ext cx="2051538" cy="653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3.Modul </a:t>
            </a:r>
            <a:r>
              <a:rPr lang="en-GB" dirty="0" err="1"/>
              <a:t>Wemos</a:t>
            </a:r>
            <a:r>
              <a:rPr lang="en-GB" dirty="0"/>
              <a:t> mini(</a:t>
            </a:r>
            <a:r>
              <a:rPr lang="en-GB" dirty="0" err="1"/>
              <a:t>modul</a:t>
            </a:r>
            <a:r>
              <a:rPr lang="en-GB" dirty="0"/>
              <a:t> Wi-Fi)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F9A890B1-7511-D618-3C6C-C0AF6FBA97DD}"/>
              </a:ext>
            </a:extLst>
          </p:cNvPr>
          <p:cNvSpPr txBox="1"/>
          <p:nvPr/>
        </p:nvSpPr>
        <p:spPr>
          <a:xfrm>
            <a:off x="5366238" y="3587261"/>
            <a:ext cx="1553306" cy="6419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4.Cabluri Mama-Tata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D59A83B5-77D6-C1AC-EB0D-74E3E94F3F58}"/>
              </a:ext>
            </a:extLst>
          </p:cNvPr>
          <p:cNvSpPr txBox="1"/>
          <p:nvPr/>
        </p:nvSpPr>
        <p:spPr>
          <a:xfrm>
            <a:off x="6767145" y="3590191"/>
            <a:ext cx="20515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5.Senzor HC-SR04</a:t>
            </a:r>
            <a:endParaRPr lang="en-US" dirty="0"/>
          </a:p>
          <a:p>
            <a:r>
              <a:rPr lang="en-GB" dirty="0"/>
              <a:t>(</a:t>
            </a:r>
            <a:r>
              <a:rPr lang="en-GB" dirty="0" err="1"/>
              <a:t>senzor</a:t>
            </a:r>
            <a:r>
              <a:rPr lang="en-GB" dirty="0"/>
              <a:t> </a:t>
            </a:r>
            <a:r>
              <a:rPr lang="en-GB" dirty="0" err="1"/>
              <a:t>distanta</a:t>
            </a:r>
            <a:r>
              <a:rPr lang="en-GB" dirty="0"/>
              <a:t>)</a:t>
            </a:r>
            <a:endParaRPr lang="en-GB"/>
          </a:p>
        </p:txBody>
      </p:sp>
      <p:pic>
        <p:nvPicPr>
          <p:cNvPr id="680" name="Picture 679" descr="A battery with wires attached to it&#10;&#10;Description automatically generated">
            <a:extLst>
              <a:ext uri="{FF2B5EF4-FFF2-40B4-BE49-F238E27FC236}">
                <a16:creationId xmlns:a16="http://schemas.microsoft.com/office/drawing/2014/main" id="{F013F743-89F5-A11D-9AAB-F5F407D2AF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7714" y="4387361"/>
            <a:ext cx="1228389" cy="1031633"/>
          </a:xfrm>
          <a:prstGeom prst="rect">
            <a:avLst/>
          </a:prstGeom>
        </p:spPr>
      </p:pic>
      <p:pic>
        <p:nvPicPr>
          <p:cNvPr id="681" name="Picture 680" descr="A close-up of a microchip&#10;&#10;Description automatically generated">
            <a:extLst>
              <a:ext uri="{FF2B5EF4-FFF2-40B4-BE49-F238E27FC236}">
                <a16:creationId xmlns:a16="http://schemas.microsoft.com/office/drawing/2014/main" id="{218CAA79-5B9B-C9BD-6B08-BB3F13290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2153" y="4331678"/>
            <a:ext cx="1255102" cy="1011849"/>
          </a:xfrm>
          <a:prstGeom prst="rect">
            <a:avLst/>
          </a:prstGeom>
        </p:spPr>
      </p:pic>
      <p:pic>
        <p:nvPicPr>
          <p:cNvPr id="682" name="Picture 681" descr="A blue electronic device with wires&#10;&#10;Description automatically generated">
            <a:extLst>
              <a:ext uri="{FF2B5EF4-FFF2-40B4-BE49-F238E27FC236}">
                <a16:creationId xmlns:a16="http://schemas.microsoft.com/office/drawing/2014/main" id="{B5504346-0EBE-C287-0554-FE49300277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4531" y="4334609"/>
            <a:ext cx="1453663" cy="1036028"/>
          </a:xfrm>
          <a:prstGeom prst="rect">
            <a:avLst/>
          </a:prstGeom>
        </p:spPr>
      </p:pic>
      <p:pic>
        <p:nvPicPr>
          <p:cNvPr id="683" name="Picture 682" descr="A group of colorful wires&#10;&#10;Description automatically generated">
            <a:extLst>
              <a:ext uri="{FF2B5EF4-FFF2-40B4-BE49-F238E27FC236}">
                <a16:creationId xmlns:a16="http://schemas.microsoft.com/office/drawing/2014/main" id="{34370822-1402-0751-5368-EB34EC4F39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707" y="4384432"/>
            <a:ext cx="1195204" cy="1031631"/>
          </a:xfrm>
          <a:prstGeom prst="rect">
            <a:avLst/>
          </a:prstGeom>
        </p:spPr>
      </p:pic>
      <p:pic>
        <p:nvPicPr>
          <p:cNvPr id="684" name="Picture 683" descr="A close-up of a circuit board&#10;&#10;Description automatically generated">
            <a:extLst>
              <a:ext uri="{FF2B5EF4-FFF2-40B4-BE49-F238E27FC236}">
                <a16:creationId xmlns:a16="http://schemas.microsoft.com/office/drawing/2014/main" id="{663942CC-ED8E-8F66-D43F-4D3797A774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0731" y="2335823"/>
            <a:ext cx="2850172" cy="1136405"/>
          </a:xfrm>
          <a:prstGeom prst="rect">
            <a:avLst/>
          </a:prstGeom>
        </p:spPr>
      </p:pic>
      <p:sp>
        <p:nvSpPr>
          <p:cNvPr id="685" name="TextBox 684">
            <a:extLst>
              <a:ext uri="{FF2B5EF4-FFF2-40B4-BE49-F238E27FC236}">
                <a16:creationId xmlns:a16="http://schemas.microsoft.com/office/drawing/2014/main" id="{75FA7FF6-393A-E103-7EF5-ABDDE092D08F}"/>
              </a:ext>
            </a:extLst>
          </p:cNvPr>
          <p:cNvSpPr txBox="1"/>
          <p:nvPr/>
        </p:nvSpPr>
        <p:spPr>
          <a:xfrm>
            <a:off x="9668607" y="3590192"/>
            <a:ext cx="16734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6.Bread Board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FA41C26A-AC21-FBF8-3F32-26B35AF79E53}"/>
              </a:ext>
            </a:extLst>
          </p:cNvPr>
          <p:cNvSpPr txBox="1"/>
          <p:nvPr/>
        </p:nvSpPr>
        <p:spPr>
          <a:xfrm>
            <a:off x="-26377" y="5416061"/>
            <a:ext cx="15650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7.Caburi Mama-Mama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9E798FFA-126B-D6D4-E398-D47A00A9C0D3}"/>
              </a:ext>
            </a:extLst>
          </p:cNvPr>
          <p:cNvSpPr txBox="1"/>
          <p:nvPr/>
        </p:nvSpPr>
        <p:spPr>
          <a:xfrm>
            <a:off x="1392116" y="5416062"/>
            <a:ext cx="14360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8.Modul Releu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0B7A7E9B-0FCF-0D97-8C38-5D3532A6F106}"/>
              </a:ext>
            </a:extLst>
          </p:cNvPr>
          <p:cNvSpPr txBox="1"/>
          <p:nvPr/>
        </p:nvSpPr>
        <p:spPr>
          <a:xfrm>
            <a:off x="2625969" y="5424853"/>
            <a:ext cx="14976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9.Multiplexor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F74CBEEE-2D61-16C3-11A3-ABCF05757E0E}"/>
              </a:ext>
            </a:extLst>
          </p:cNvPr>
          <p:cNvSpPr txBox="1"/>
          <p:nvPr/>
        </p:nvSpPr>
        <p:spPr>
          <a:xfrm>
            <a:off x="4126523" y="5462953"/>
            <a:ext cx="13276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10.Suport 2 </a:t>
            </a:r>
            <a:r>
              <a:rPr lang="en-GB" dirty="0" err="1"/>
              <a:t>Baterii</a:t>
            </a:r>
            <a:endParaRPr lang="en-GB" err="1"/>
          </a:p>
        </p:txBody>
      </p:sp>
      <p:pic>
        <p:nvPicPr>
          <p:cNvPr id="690" name="Picture 689" descr="A close-up of a computer&#10;&#10;Description automatically generated">
            <a:extLst>
              <a:ext uri="{FF2B5EF4-FFF2-40B4-BE49-F238E27FC236}">
                <a16:creationId xmlns:a16="http://schemas.microsoft.com/office/drawing/2014/main" id="{8B4367AB-0356-7535-263E-BFFCD3D167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12670" y="4190999"/>
            <a:ext cx="1496215" cy="1336431"/>
          </a:xfrm>
          <a:prstGeom prst="rect">
            <a:avLst/>
          </a:prstGeom>
        </p:spPr>
      </p:pic>
      <p:pic>
        <p:nvPicPr>
          <p:cNvPr id="691" name="Picture 690" descr="A group of colorful wires&#10;&#10;Description automatically generated">
            <a:extLst>
              <a:ext uri="{FF2B5EF4-FFF2-40B4-BE49-F238E27FC236}">
                <a16:creationId xmlns:a16="http://schemas.microsoft.com/office/drawing/2014/main" id="{C8DF93AD-AF55-B63A-E785-5A193FC06E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31569" y="4346330"/>
            <a:ext cx="1167912" cy="1143001"/>
          </a:xfrm>
          <a:prstGeom prst="rect">
            <a:avLst/>
          </a:prstGeom>
        </p:spPr>
      </p:pic>
      <p:pic>
        <p:nvPicPr>
          <p:cNvPr id="692" name="Picture 691" descr="A small white and blue wire with a white square object&#10;&#10;Description automatically generated">
            <a:extLst>
              <a:ext uri="{FF2B5EF4-FFF2-40B4-BE49-F238E27FC236}">
                <a16:creationId xmlns:a16="http://schemas.microsoft.com/office/drawing/2014/main" id="{A6636901-7AEC-553B-8265-9DD4EBF76A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68407" y="4478215"/>
            <a:ext cx="906341" cy="941510"/>
          </a:xfrm>
          <a:prstGeom prst="rect">
            <a:avLst/>
          </a:prstGeom>
        </p:spPr>
      </p:pic>
      <p:pic>
        <p:nvPicPr>
          <p:cNvPr id="693" name="Picture 692" descr="A white plastic pump with black wires&#10;&#10;Description automatically generated">
            <a:extLst>
              <a:ext uri="{FF2B5EF4-FFF2-40B4-BE49-F238E27FC236}">
                <a16:creationId xmlns:a16="http://schemas.microsoft.com/office/drawing/2014/main" id="{D8B82211-6EC0-D945-B6B5-B3A27C2AF9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45923" y="4340469"/>
            <a:ext cx="1120288" cy="1055079"/>
          </a:xfrm>
          <a:prstGeom prst="rect">
            <a:avLst/>
          </a:prstGeom>
        </p:spPr>
      </p:pic>
      <p:pic>
        <p:nvPicPr>
          <p:cNvPr id="694" name="Picture 693" descr="A blue circuit board with several pins&#10;&#10;Description automatically generated">
            <a:extLst>
              <a:ext uri="{FF2B5EF4-FFF2-40B4-BE49-F238E27FC236}">
                <a16:creationId xmlns:a16="http://schemas.microsoft.com/office/drawing/2014/main" id="{1F67F05F-F215-0075-70BE-D6E40CF8B5E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18638" y="4390292"/>
            <a:ext cx="1475642" cy="997927"/>
          </a:xfrm>
          <a:prstGeom prst="rect">
            <a:avLst/>
          </a:prstGeom>
        </p:spPr>
      </p:pic>
      <p:sp>
        <p:nvSpPr>
          <p:cNvPr id="695" name="TextBox 694">
            <a:extLst>
              <a:ext uri="{FF2B5EF4-FFF2-40B4-BE49-F238E27FC236}">
                <a16:creationId xmlns:a16="http://schemas.microsoft.com/office/drawing/2014/main" id="{D33558AC-D59C-E601-872D-7FB4702194FC}"/>
              </a:ext>
            </a:extLst>
          </p:cNvPr>
          <p:cNvSpPr txBox="1"/>
          <p:nvPr/>
        </p:nvSpPr>
        <p:spPr>
          <a:xfrm>
            <a:off x="5395546" y="5574322"/>
            <a:ext cx="13188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11.Senzor BH 1750</a:t>
            </a:r>
          </a:p>
          <a:p>
            <a:r>
              <a:rPr lang="en-GB" dirty="0"/>
              <a:t>(</a:t>
            </a:r>
            <a:r>
              <a:rPr lang="en-GB" dirty="0" err="1"/>
              <a:t>intensitate</a:t>
            </a:r>
            <a:r>
              <a:rPr lang="en-GB" dirty="0"/>
              <a:t> lumina)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832245C2-E76C-47DA-E20E-B934BE07508B}"/>
              </a:ext>
            </a:extLst>
          </p:cNvPr>
          <p:cNvSpPr txBox="1"/>
          <p:nvPr/>
        </p:nvSpPr>
        <p:spPr>
          <a:xfrm>
            <a:off x="6761285" y="5530362"/>
            <a:ext cx="1219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12.Pompa </a:t>
            </a:r>
            <a:r>
              <a:rPr lang="en-GB" dirty="0" err="1"/>
              <a:t>arduino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302D8D94-18FC-F8EA-98CF-7685A713FBB3}"/>
              </a:ext>
            </a:extLst>
          </p:cNvPr>
          <p:cNvSpPr txBox="1"/>
          <p:nvPr/>
        </p:nvSpPr>
        <p:spPr>
          <a:xfrm>
            <a:off x="7962900" y="5465884"/>
            <a:ext cx="1579683" cy="123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13.Senzor        DHT22</a:t>
            </a:r>
            <a:endParaRPr lang="en-US" dirty="0"/>
          </a:p>
          <a:p>
            <a:r>
              <a:rPr lang="en-GB" dirty="0"/>
              <a:t>(</a:t>
            </a:r>
            <a:r>
              <a:rPr lang="en-GB" err="1"/>
              <a:t>umiditate</a:t>
            </a:r>
            <a:r>
              <a:rPr lang="en-GB" dirty="0"/>
              <a:t> </a:t>
            </a:r>
            <a:r>
              <a:rPr lang="en-GB" err="1"/>
              <a:t>si</a:t>
            </a:r>
            <a:r>
              <a:rPr lang="en-GB" dirty="0"/>
              <a:t> </a:t>
            </a:r>
            <a:r>
              <a:rPr lang="en-GB" err="1"/>
              <a:t>temperatura</a:t>
            </a:r>
            <a:r>
              <a:rPr lang="en-GB" dirty="0"/>
              <a:t>)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1B4A587B-1A94-3038-5630-5E232641E735}"/>
              </a:ext>
            </a:extLst>
          </p:cNvPr>
          <p:cNvSpPr txBox="1"/>
          <p:nvPr/>
        </p:nvSpPr>
        <p:spPr>
          <a:xfrm>
            <a:off x="9331569" y="5609491"/>
            <a:ext cx="12485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14.cabluri Tata-Tata</a:t>
            </a:r>
            <a:endParaRPr lang="en-GB"/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EB906270-4504-952C-EC85-5A314AE9A9E1}"/>
              </a:ext>
            </a:extLst>
          </p:cNvPr>
          <p:cNvSpPr txBox="1"/>
          <p:nvPr/>
        </p:nvSpPr>
        <p:spPr>
          <a:xfrm>
            <a:off x="10506807" y="5594838"/>
            <a:ext cx="12895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15.Ecran </a:t>
            </a:r>
            <a:r>
              <a:rPr lang="en-GB" dirty="0" err="1"/>
              <a:t>modul</a:t>
            </a:r>
            <a:r>
              <a:rPr lang="en-GB" dirty="0"/>
              <a:t> LCD 16x2 i2c</a:t>
            </a:r>
          </a:p>
        </p:txBody>
      </p:sp>
    </p:spTree>
    <p:extLst>
      <p:ext uri="{BB962C8B-B14F-4D97-AF65-F5344CB8AC3E}">
        <p14:creationId xmlns:p14="http://schemas.microsoft.com/office/powerpoint/2010/main" val="416793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aplicatiei</a:t>
            </a:r>
          </a:p>
        </p:txBody>
      </p:sp>
      <p:pic>
        <p:nvPicPr>
          <p:cNvPr id="23" name="Picture 22" descr="A screen shot of a phone&#10;&#10;Description automatically generated">
            <a:extLst>
              <a:ext uri="{FF2B5EF4-FFF2-40B4-BE49-F238E27FC236}">
                <a16:creationId xmlns:a16="http://schemas.microsoft.com/office/drawing/2014/main" id="{E5DFDA72-9DDE-383E-B8D9-FBDE19A7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" y="2247900"/>
            <a:ext cx="2606723" cy="460716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42118E-4F64-79F6-BC11-39918C522AC3}"/>
              </a:ext>
            </a:extLst>
          </p:cNvPr>
          <p:cNvCxnSpPr/>
          <p:nvPr/>
        </p:nvCxnSpPr>
        <p:spPr>
          <a:xfrm>
            <a:off x="2025160" y="3050928"/>
            <a:ext cx="3352799" cy="11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69F574-D4CC-18DF-3A6E-F903D8EC45C3}"/>
              </a:ext>
            </a:extLst>
          </p:cNvPr>
          <p:cNvCxnSpPr>
            <a:cxnSpLocks/>
          </p:cNvCxnSpPr>
          <p:nvPr/>
        </p:nvCxnSpPr>
        <p:spPr>
          <a:xfrm>
            <a:off x="1954820" y="3484681"/>
            <a:ext cx="53691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D7D77B-97CD-2B80-71A9-3588860BDE49}"/>
              </a:ext>
            </a:extLst>
          </p:cNvPr>
          <p:cNvCxnSpPr>
            <a:cxnSpLocks/>
          </p:cNvCxnSpPr>
          <p:nvPr/>
        </p:nvCxnSpPr>
        <p:spPr>
          <a:xfrm flipV="1">
            <a:off x="1954820" y="3988774"/>
            <a:ext cx="3270739" cy="11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66522A-BCA5-4795-BF61-EFB6196B12CD}"/>
              </a:ext>
            </a:extLst>
          </p:cNvPr>
          <p:cNvCxnSpPr>
            <a:cxnSpLocks/>
          </p:cNvCxnSpPr>
          <p:nvPr/>
        </p:nvCxnSpPr>
        <p:spPr>
          <a:xfrm>
            <a:off x="2072050" y="5841021"/>
            <a:ext cx="2262553" cy="23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155B14-218A-63AB-3287-E4A7760CAF8D}"/>
              </a:ext>
            </a:extLst>
          </p:cNvPr>
          <p:cNvCxnSpPr>
            <a:cxnSpLocks/>
          </p:cNvCxnSpPr>
          <p:nvPr/>
        </p:nvCxnSpPr>
        <p:spPr>
          <a:xfrm>
            <a:off x="1790698" y="5418989"/>
            <a:ext cx="5873260" cy="4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499BAD-35ED-62F3-7829-B7A2E2C440B4}"/>
              </a:ext>
            </a:extLst>
          </p:cNvPr>
          <p:cNvCxnSpPr>
            <a:cxnSpLocks/>
          </p:cNvCxnSpPr>
          <p:nvPr/>
        </p:nvCxnSpPr>
        <p:spPr>
          <a:xfrm>
            <a:off x="2036883" y="4234960"/>
            <a:ext cx="71159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A2E923-462A-E5BE-5E8C-1CDD2A2BFC41}"/>
              </a:ext>
            </a:extLst>
          </p:cNvPr>
          <p:cNvCxnSpPr>
            <a:cxnSpLocks/>
          </p:cNvCxnSpPr>
          <p:nvPr/>
        </p:nvCxnSpPr>
        <p:spPr>
          <a:xfrm>
            <a:off x="2072052" y="4680436"/>
            <a:ext cx="7115907" cy="2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C2694B-ADDC-CB7F-0724-EB5062BBD17E}"/>
              </a:ext>
            </a:extLst>
          </p:cNvPr>
          <p:cNvCxnSpPr>
            <a:cxnSpLocks/>
          </p:cNvCxnSpPr>
          <p:nvPr/>
        </p:nvCxnSpPr>
        <p:spPr>
          <a:xfrm>
            <a:off x="2036883" y="5055573"/>
            <a:ext cx="7115907" cy="2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9F16068-4408-2E42-F565-5ED57F328FE1}"/>
              </a:ext>
            </a:extLst>
          </p:cNvPr>
          <p:cNvSpPr txBox="1"/>
          <p:nvPr/>
        </p:nvSpPr>
        <p:spPr>
          <a:xfrm>
            <a:off x="5380892" y="2872155"/>
            <a:ext cx="20661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1.Titlu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CBF5AA-6BCC-FBFC-6280-E351759CE1BC}"/>
              </a:ext>
            </a:extLst>
          </p:cNvPr>
          <p:cNvSpPr txBox="1"/>
          <p:nvPr/>
        </p:nvSpPr>
        <p:spPr>
          <a:xfrm>
            <a:off x="7403123" y="3302977"/>
            <a:ext cx="1978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2. </a:t>
            </a:r>
            <a:r>
              <a:rPr lang="en-GB" dirty="0" err="1"/>
              <a:t>Temperatura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F40D9C-6A87-A42D-2228-1C680488BEEC}"/>
              </a:ext>
            </a:extLst>
          </p:cNvPr>
          <p:cNvSpPr txBox="1"/>
          <p:nvPr/>
        </p:nvSpPr>
        <p:spPr>
          <a:xfrm>
            <a:off x="5553808" y="3839307"/>
            <a:ext cx="1655884" cy="3663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004C7F-53DF-2C68-9873-E04AB6E9FFBE}"/>
              </a:ext>
            </a:extLst>
          </p:cNvPr>
          <p:cNvSpPr txBox="1"/>
          <p:nvPr/>
        </p:nvSpPr>
        <p:spPr>
          <a:xfrm>
            <a:off x="5366238" y="380706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3. </a:t>
            </a:r>
            <a:r>
              <a:rPr lang="en-GB" dirty="0" err="1"/>
              <a:t>Umiditate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8F1ED0-A208-8CDC-FA39-5F182361503A}"/>
              </a:ext>
            </a:extLst>
          </p:cNvPr>
          <p:cNvSpPr txBox="1"/>
          <p:nvPr/>
        </p:nvSpPr>
        <p:spPr>
          <a:xfrm>
            <a:off x="9185029" y="4059115"/>
            <a:ext cx="28750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4.1 </a:t>
            </a:r>
            <a:r>
              <a:rPr lang="en-GB" dirty="0" err="1"/>
              <a:t>intensitatea</a:t>
            </a:r>
            <a:r>
              <a:rPr lang="en-GB" dirty="0"/>
              <a:t> </a:t>
            </a:r>
            <a:r>
              <a:rPr lang="en-GB" dirty="0" err="1"/>
              <a:t>luminii</a:t>
            </a:r>
            <a:r>
              <a:rPr lang="en-GB" dirty="0"/>
              <a:t>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A5310A-AF47-2859-9B36-E4FC4D58DE27}"/>
              </a:ext>
            </a:extLst>
          </p:cNvPr>
          <p:cNvSpPr txBox="1"/>
          <p:nvPr/>
        </p:nvSpPr>
        <p:spPr>
          <a:xfrm>
            <a:off x="9185028" y="4504591"/>
            <a:ext cx="28750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4.2 </a:t>
            </a:r>
            <a:r>
              <a:rPr lang="en-GB" dirty="0" err="1"/>
              <a:t>intensitatea</a:t>
            </a:r>
            <a:r>
              <a:rPr lang="en-GB" dirty="0"/>
              <a:t> </a:t>
            </a:r>
            <a:r>
              <a:rPr lang="en-GB" dirty="0" err="1"/>
              <a:t>luminii</a:t>
            </a:r>
            <a:r>
              <a:rPr lang="en-GB" dirty="0"/>
              <a:t> 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80192F-ABB9-4785-E798-894FAE4AB9B5}"/>
              </a:ext>
            </a:extLst>
          </p:cNvPr>
          <p:cNvSpPr txBox="1"/>
          <p:nvPr/>
        </p:nvSpPr>
        <p:spPr>
          <a:xfrm>
            <a:off x="9185029" y="4879729"/>
            <a:ext cx="28750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4.3 </a:t>
            </a:r>
            <a:r>
              <a:rPr lang="en-GB" dirty="0" err="1"/>
              <a:t>intensitatea</a:t>
            </a:r>
            <a:r>
              <a:rPr lang="en-GB" dirty="0"/>
              <a:t> </a:t>
            </a:r>
            <a:r>
              <a:rPr lang="en-GB" dirty="0" err="1"/>
              <a:t>luminii</a:t>
            </a:r>
            <a:r>
              <a:rPr lang="en-GB" dirty="0"/>
              <a:t> 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6645CA-007F-E8C5-2A4F-677BC233C571}"/>
              </a:ext>
            </a:extLst>
          </p:cNvPr>
          <p:cNvSpPr txBox="1"/>
          <p:nvPr/>
        </p:nvSpPr>
        <p:spPr>
          <a:xfrm>
            <a:off x="7669823" y="5251938"/>
            <a:ext cx="24032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5. Status </a:t>
            </a:r>
            <a:r>
              <a:rPr lang="en-GB" dirty="0" err="1"/>
              <a:t>modul</a:t>
            </a:r>
            <a:r>
              <a:rPr lang="en-GB" dirty="0"/>
              <a:t> Releu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471580-26F0-5976-B6EE-9F38FB69B0CD}"/>
              </a:ext>
            </a:extLst>
          </p:cNvPr>
          <p:cNvSpPr txBox="1"/>
          <p:nvPr/>
        </p:nvSpPr>
        <p:spPr>
          <a:xfrm>
            <a:off x="4484077" y="5817577"/>
            <a:ext cx="1626576" cy="3223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579B79-9CD4-BE30-A590-2F886B88C40E}"/>
              </a:ext>
            </a:extLst>
          </p:cNvPr>
          <p:cNvSpPr txBox="1"/>
          <p:nvPr/>
        </p:nvSpPr>
        <p:spPr>
          <a:xfrm>
            <a:off x="4498731" y="5773615"/>
            <a:ext cx="1641230" cy="2051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BEE2E2-0DC6-D3DD-CEAD-B34A5AF59B05}"/>
              </a:ext>
            </a:extLst>
          </p:cNvPr>
          <p:cNvSpPr txBox="1"/>
          <p:nvPr/>
        </p:nvSpPr>
        <p:spPr>
          <a:xfrm>
            <a:off x="4542692" y="5817576"/>
            <a:ext cx="1450730" cy="2344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26BAEE-3BFF-8CB8-85ED-D7209CC9B103}"/>
              </a:ext>
            </a:extLst>
          </p:cNvPr>
          <p:cNvSpPr txBox="1"/>
          <p:nvPr/>
        </p:nvSpPr>
        <p:spPr>
          <a:xfrm>
            <a:off x="4340468" y="5673969"/>
            <a:ext cx="1611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6. Nivel </a:t>
            </a:r>
            <a:r>
              <a:rPr lang="en-GB" dirty="0" err="1"/>
              <a:t>apa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Prezentarea produsului final</a:t>
            </a:r>
          </a:p>
        </p:txBody>
      </p:sp>
      <p:pic>
        <p:nvPicPr>
          <p:cNvPr id="12" name="Picture 11" descr="A pink bucket with pipes and wires&#10;&#10;Description automatically generated">
            <a:extLst>
              <a:ext uri="{FF2B5EF4-FFF2-40B4-BE49-F238E27FC236}">
                <a16:creationId xmlns:a16="http://schemas.microsoft.com/office/drawing/2014/main" id="{A1A3FFAB-0A83-35DE-7896-FA95CE25C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7170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EFAE7A4-BFF2-4F94-9264-0C5D1205E8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02225" y="2388333"/>
            <a:ext cx="6736469" cy="18473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 Turnul de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irigație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fost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construit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folosind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materiale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reciclate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, cum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ar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fi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galeti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de plastic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și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tuburi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pentru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crea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un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sistem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irigare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vertical,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eficient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și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ecologic. Acest turn poate fi utilizat pentru grădini mici sau pentru grădinăritul urban.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327EFA-7091-06BF-AD48-0F4E7469C8F5}"/>
              </a:ext>
            </a:extLst>
          </p:cNvPr>
          <p:cNvSpPr txBox="1"/>
          <p:nvPr/>
        </p:nvSpPr>
        <p:spPr>
          <a:xfrm>
            <a:off x="5553807" y="4410807"/>
            <a:ext cx="2842846" cy="8206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B02421-751B-6F99-EFA5-969104BF733B}"/>
              </a:ext>
            </a:extLst>
          </p:cNvPr>
          <p:cNvSpPr txBox="1"/>
          <p:nvPr/>
        </p:nvSpPr>
        <p:spPr>
          <a:xfrm>
            <a:off x="6594231" y="4601308"/>
            <a:ext cx="1861038" cy="6740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931294-3963-00DC-F7B1-AD5E7DF70AE5}"/>
              </a:ext>
            </a:extLst>
          </p:cNvPr>
          <p:cNvSpPr txBox="1"/>
          <p:nvPr/>
        </p:nvSpPr>
        <p:spPr>
          <a:xfrm>
            <a:off x="5299364" y="4470978"/>
            <a:ext cx="35790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Obiecte</a:t>
            </a:r>
            <a:r>
              <a:rPr lang="en-GB" dirty="0"/>
              <a:t> </a:t>
            </a:r>
            <a:r>
              <a:rPr lang="en-GB" dirty="0" err="1"/>
              <a:t>folosite</a:t>
            </a:r>
            <a:r>
              <a:rPr lang="en-GB" dirty="0"/>
              <a:t> :</a:t>
            </a:r>
          </a:p>
          <a:p>
            <a:r>
              <a:rPr lang="en-GB" dirty="0"/>
              <a:t> - 2 </a:t>
            </a:r>
            <a:r>
              <a:rPr lang="en-GB" err="1"/>
              <a:t>galeti</a:t>
            </a:r>
            <a:r>
              <a:rPr lang="en-GB"/>
              <a:t> 30l </a:t>
            </a:r>
          </a:p>
          <a:p>
            <a:r>
              <a:rPr lang="en-GB" dirty="0"/>
              <a:t> - 18 </a:t>
            </a:r>
            <a:r>
              <a:rPr lang="en-GB" dirty="0" err="1"/>
              <a:t>tuburi</a:t>
            </a:r>
            <a:r>
              <a:rPr lang="en-GB" dirty="0"/>
              <a:t> </a:t>
            </a:r>
            <a:r>
              <a:rPr lang="en-GB" dirty="0" err="1"/>
              <a:t>curbate</a:t>
            </a:r>
          </a:p>
        </p:txBody>
      </p:sp>
    </p:spTree>
    <p:extLst>
      <p:ext uri="{BB962C8B-B14F-4D97-AF65-F5344CB8AC3E}">
        <p14:creationId xmlns:p14="http://schemas.microsoft.com/office/powerpoint/2010/main" val="183626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7" name="Picture Placeholder 26" descr="Image of a typewriter with &quot;The End.&quot; typed on the paper. ">
            <a:extLst>
              <a:ext uri="{FF2B5EF4-FFF2-40B4-BE49-F238E27FC236}">
                <a16:creationId xmlns:a16="http://schemas.microsoft.com/office/drawing/2014/main" id="{E3EEA078-72A4-4C20-94E7-BFB4F43346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6000" y="2974070"/>
            <a:ext cx="3516951" cy="34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85BFFF-2B6E-4D20-8938-61E36B8CFE8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C069F72-2015-4FB6-9588-A49CB14BDC1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_JuxtaposeVTI</Template>
  <TotalTime>0</TotalTime>
  <Words>360</Words>
  <Application>Microsoft Office PowerPoint</Application>
  <PresentationFormat>Widescreen</PresentationFormat>
  <Paragraphs>60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hYDRO    sTATION</vt:lpstr>
      <vt:lpstr>AGENDA</vt:lpstr>
      <vt:lpstr>introducere</vt:lpstr>
      <vt:lpstr>Ideea De proiect</vt:lpstr>
      <vt:lpstr>Componente folosite</vt:lpstr>
      <vt:lpstr>Prezentarea aplicatiei</vt:lpstr>
      <vt:lpstr>Prezentarea produsului final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Peicu Bogdan</dc:creator>
  <cp:lastModifiedBy>Peicu  Bogdan-Florin</cp:lastModifiedBy>
  <cp:revision>402</cp:revision>
  <dcterms:created xsi:type="dcterms:W3CDTF">2024-05-29T10:38:28Z</dcterms:created>
  <dcterms:modified xsi:type="dcterms:W3CDTF">2024-10-23T11:06:31Z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