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70" r:id="rId4"/>
    <p:sldId id="273" r:id="rId5"/>
    <p:sldId id="274" r:id="rId6"/>
    <p:sldId id="275" r:id="rId7"/>
    <p:sldId id="276" r:id="rId8"/>
    <p:sldId id="277" r:id="rId9"/>
    <p:sldId id="278" r:id="rId10"/>
    <p:sldId id="279"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802" autoAdjust="0"/>
  </p:normalViewPr>
  <p:slideViewPr>
    <p:cSldViewPr snapToGrid="0">
      <p:cViewPr varScale="1">
        <p:scale>
          <a:sx n="72" d="100"/>
          <a:sy n="72" d="100"/>
        </p:scale>
        <p:origin x="110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D2B65-9193-4279-889B-7CE17811E4EB}" type="datetimeFigureOut">
              <a:rPr lang="en-US" smtClean="0"/>
              <a:t>4/22/2022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FCE9B9-CAD5-438B-93B4-4DF0DE8A9D9F}" type="slidenum">
              <a:rPr lang="en-US" smtClean="0"/>
              <a:t>‹#›</a:t>
            </a:fld>
            <a:endParaRPr lang="en-US"/>
          </a:p>
        </p:txBody>
      </p:sp>
    </p:spTree>
    <p:extLst>
      <p:ext uri="{BB962C8B-B14F-4D97-AF65-F5344CB8AC3E}">
        <p14:creationId xmlns:p14="http://schemas.microsoft.com/office/powerpoint/2010/main" val="1826624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I’m Peihan, and my project is about housing price prediction for king county.</a:t>
            </a:r>
          </a:p>
        </p:txBody>
      </p:sp>
      <p:sp>
        <p:nvSpPr>
          <p:cNvPr id="4" name="Slide Number Placeholder 3"/>
          <p:cNvSpPr>
            <a:spLocks noGrp="1"/>
          </p:cNvSpPr>
          <p:nvPr>
            <p:ph type="sldNum" sz="quarter" idx="5"/>
          </p:nvPr>
        </p:nvSpPr>
        <p:spPr/>
        <p:txBody>
          <a:bodyPr/>
          <a:lstStyle/>
          <a:p>
            <a:fld id="{B0FCE9B9-CAD5-438B-93B4-4DF0DE8A9D9F}" type="slidenum">
              <a:rPr lang="en-US" smtClean="0"/>
              <a:t>1</a:t>
            </a:fld>
            <a:endParaRPr lang="en-US"/>
          </a:p>
        </p:txBody>
      </p:sp>
    </p:spTree>
    <p:extLst>
      <p:ext uri="{BB962C8B-B14F-4D97-AF65-F5344CB8AC3E}">
        <p14:creationId xmlns:p14="http://schemas.microsoft.com/office/powerpoint/2010/main" val="1531297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task is to find salient features in hose price prediction with regression model: extreme gradient boosting</a:t>
            </a:r>
          </a:p>
        </p:txBody>
      </p:sp>
      <p:sp>
        <p:nvSpPr>
          <p:cNvPr id="4" name="Slide Number Placeholder 3"/>
          <p:cNvSpPr>
            <a:spLocks noGrp="1"/>
          </p:cNvSpPr>
          <p:nvPr>
            <p:ph type="sldNum" sz="quarter" idx="5"/>
          </p:nvPr>
        </p:nvSpPr>
        <p:spPr/>
        <p:txBody>
          <a:bodyPr/>
          <a:lstStyle/>
          <a:p>
            <a:fld id="{B0FCE9B9-CAD5-438B-93B4-4DF0DE8A9D9F}" type="slidenum">
              <a:rPr lang="en-US" smtClean="0"/>
              <a:t>2</a:t>
            </a:fld>
            <a:endParaRPr lang="en-US"/>
          </a:p>
        </p:txBody>
      </p:sp>
    </p:spTree>
    <p:extLst>
      <p:ext uri="{BB962C8B-B14F-4D97-AF65-F5344CB8AC3E}">
        <p14:creationId xmlns:p14="http://schemas.microsoft.com/office/powerpoint/2010/main" val="803541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dataset has 20,000 observations, two kinds of variables. I have categorical variables: zip code and house quality grade, whether has waterfront; others are all numerical features, which contain the number of bedroom, bathroom, square footage of interior living space, basement, above, and the around public areas, also contain the environment qualifying features such as condition level, and how good the view is.</a:t>
            </a:r>
          </a:p>
        </p:txBody>
      </p:sp>
      <p:sp>
        <p:nvSpPr>
          <p:cNvPr id="4" name="Slide Number Placeholder 3"/>
          <p:cNvSpPr>
            <a:spLocks noGrp="1"/>
          </p:cNvSpPr>
          <p:nvPr>
            <p:ph type="sldNum" sz="quarter" idx="5"/>
          </p:nvPr>
        </p:nvSpPr>
        <p:spPr/>
        <p:txBody>
          <a:bodyPr/>
          <a:lstStyle/>
          <a:p>
            <a:fld id="{B0FCE9B9-CAD5-438B-93B4-4DF0DE8A9D9F}" type="slidenum">
              <a:rPr lang="en-US" smtClean="0"/>
              <a:t>3</a:t>
            </a:fld>
            <a:endParaRPr lang="en-US"/>
          </a:p>
        </p:txBody>
      </p:sp>
    </p:spTree>
    <p:extLst>
      <p:ext uri="{BB962C8B-B14F-4D97-AF65-F5344CB8AC3E}">
        <p14:creationId xmlns:p14="http://schemas.microsoft.com/office/powerpoint/2010/main" val="3764625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dataset has 20,000 observations, two kinds of variables. I have categorical variables: zip code and house quality grade, whether has waterfront; others are all numerical features, which contain the number of bedroom, bathroom, square footage of interior living space, basement, above, and the around public areas, also contain the environment qualifying features such as condition level, and how good the view is.</a:t>
            </a:r>
          </a:p>
          <a:p>
            <a:endParaRPr lang="en-US" dirty="0"/>
          </a:p>
        </p:txBody>
      </p:sp>
      <p:sp>
        <p:nvSpPr>
          <p:cNvPr id="4" name="Slide Number Placeholder 3"/>
          <p:cNvSpPr>
            <a:spLocks noGrp="1"/>
          </p:cNvSpPr>
          <p:nvPr>
            <p:ph type="sldNum" sz="quarter" idx="5"/>
          </p:nvPr>
        </p:nvSpPr>
        <p:spPr/>
        <p:txBody>
          <a:bodyPr/>
          <a:lstStyle/>
          <a:p>
            <a:fld id="{B0FCE9B9-CAD5-438B-93B4-4DF0DE8A9D9F}" type="slidenum">
              <a:rPr lang="en-US" smtClean="0"/>
              <a:t>4</a:t>
            </a:fld>
            <a:endParaRPr lang="en-US"/>
          </a:p>
        </p:txBody>
      </p:sp>
    </p:spTree>
    <p:extLst>
      <p:ext uri="{BB962C8B-B14F-4D97-AF65-F5344CB8AC3E}">
        <p14:creationId xmlns:p14="http://schemas.microsoft.com/office/powerpoint/2010/main" val="3806127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trained 3 different regressors with 5- fold cross validation and picked </a:t>
            </a:r>
            <a:r>
              <a:rPr lang="en-US" dirty="0" err="1"/>
              <a:t>XGBoost</a:t>
            </a:r>
            <a:r>
              <a:rPr lang="en-US" dirty="0"/>
              <a:t> regression model as it has the highest R2.</a:t>
            </a:r>
          </a:p>
        </p:txBody>
      </p:sp>
      <p:sp>
        <p:nvSpPr>
          <p:cNvPr id="4" name="Slide Number Placeholder 3"/>
          <p:cNvSpPr>
            <a:spLocks noGrp="1"/>
          </p:cNvSpPr>
          <p:nvPr>
            <p:ph type="sldNum" sz="quarter" idx="5"/>
          </p:nvPr>
        </p:nvSpPr>
        <p:spPr/>
        <p:txBody>
          <a:bodyPr/>
          <a:lstStyle/>
          <a:p>
            <a:fld id="{B0FCE9B9-CAD5-438B-93B4-4DF0DE8A9D9F}" type="slidenum">
              <a:rPr lang="en-US" smtClean="0"/>
              <a:t>5</a:t>
            </a:fld>
            <a:endParaRPr lang="en-US"/>
          </a:p>
        </p:txBody>
      </p:sp>
    </p:spTree>
    <p:extLst>
      <p:ext uri="{BB962C8B-B14F-4D97-AF65-F5344CB8AC3E}">
        <p14:creationId xmlns:p14="http://schemas.microsoft.com/office/powerpoint/2010/main" val="1200626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8000"/>
                </a:solidFill>
                <a:effectLst/>
                <a:latin typeface="Consolas" panose="020B0609020204030204" pitchFamily="49" charset="0"/>
              </a:rPr>
              <a:t>Gamma: Makes the algorithm conservative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8000"/>
                </a:solidFill>
                <a:effectLst/>
                <a:latin typeface="Consolas" panose="020B0609020204030204" pitchFamily="49" charset="0"/>
              </a:rPr>
              <a:t>Lr: Makes the model more robust by shrinking the weights on each step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8000"/>
                </a:solidFill>
                <a:effectLst/>
                <a:latin typeface="Consolas" panose="020B0609020204030204" pitchFamily="49" charset="0"/>
              </a:rPr>
              <a:t>Depth: Used to control over-fitting</a:t>
            </a:r>
            <a:endParaRPr lang="en-US"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8000"/>
                </a:solidFill>
                <a:effectLst/>
                <a:latin typeface="Consolas" panose="020B0609020204030204" pitchFamily="49" charset="0"/>
              </a:rPr>
              <a:t>Min child:  Defines the minimum sum of weights of all observations Used to control over-fitting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8000"/>
                </a:solidFill>
                <a:effectLst/>
                <a:latin typeface="Consolas" panose="020B0609020204030204" pitchFamily="49" charset="0"/>
              </a:rPr>
              <a:t>Lambda: handle the regularization, is explored to reduce overfitting.</a:t>
            </a:r>
            <a:endParaRPr lang="en-US"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0000"/>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B0FCE9B9-CAD5-438B-93B4-4DF0DE8A9D9F}" type="slidenum">
              <a:rPr lang="en-US" smtClean="0"/>
              <a:t>6</a:t>
            </a:fld>
            <a:endParaRPr lang="en-US"/>
          </a:p>
        </p:txBody>
      </p:sp>
    </p:spTree>
    <p:extLst>
      <p:ext uri="{BB962C8B-B14F-4D97-AF65-F5344CB8AC3E}">
        <p14:creationId xmlns:p14="http://schemas.microsoft.com/office/powerpoint/2010/main" val="1682689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trained the model with the best set of parameters and then fitted on the test data set. The scatter plot presents the relationship between actual prices and predicted prices. The right side show the evaluation metrics including </a:t>
            </a:r>
            <a:r>
              <a:rPr lang="en-US" dirty="0" err="1"/>
              <a:t>rmse</a:t>
            </a:r>
            <a:r>
              <a:rPr lang="en-US" dirty="0"/>
              <a:t>, </a:t>
            </a:r>
            <a:r>
              <a:rPr lang="en-US" dirty="0" err="1"/>
              <a:t>mae</a:t>
            </a:r>
            <a:r>
              <a:rPr lang="en-US" dirty="0"/>
              <a:t> and r2. here r2 is even larger than that on training data.</a:t>
            </a:r>
          </a:p>
        </p:txBody>
      </p:sp>
      <p:sp>
        <p:nvSpPr>
          <p:cNvPr id="4" name="Slide Number Placeholder 3"/>
          <p:cNvSpPr>
            <a:spLocks noGrp="1"/>
          </p:cNvSpPr>
          <p:nvPr>
            <p:ph type="sldNum" sz="quarter" idx="5"/>
          </p:nvPr>
        </p:nvSpPr>
        <p:spPr/>
        <p:txBody>
          <a:bodyPr/>
          <a:lstStyle/>
          <a:p>
            <a:fld id="{B0FCE9B9-CAD5-438B-93B4-4DF0DE8A9D9F}" type="slidenum">
              <a:rPr lang="en-US" smtClean="0"/>
              <a:t>7</a:t>
            </a:fld>
            <a:endParaRPr lang="en-US"/>
          </a:p>
        </p:txBody>
      </p:sp>
    </p:spTree>
    <p:extLst>
      <p:ext uri="{BB962C8B-B14F-4D97-AF65-F5344CB8AC3E}">
        <p14:creationId xmlns:p14="http://schemas.microsoft.com/office/powerpoint/2010/main" val="1234998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can come to the error analysis. Based on the previous scatter plot, the model is not accurate especially when the actual price is very high.</a:t>
            </a:r>
          </a:p>
          <a:p>
            <a:endParaRPr lang="en-US" dirty="0"/>
          </a:p>
        </p:txBody>
      </p:sp>
      <p:sp>
        <p:nvSpPr>
          <p:cNvPr id="4" name="Slide Number Placeholder 3"/>
          <p:cNvSpPr>
            <a:spLocks noGrp="1"/>
          </p:cNvSpPr>
          <p:nvPr>
            <p:ph type="sldNum" sz="quarter" idx="5"/>
          </p:nvPr>
        </p:nvSpPr>
        <p:spPr/>
        <p:txBody>
          <a:bodyPr/>
          <a:lstStyle/>
          <a:p>
            <a:fld id="{B0FCE9B9-CAD5-438B-93B4-4DF0DE8A9D9F}" type="slidenum">
              <a:rPr lang="en-US" smtClean="0"/>
              <a:t>8</a:t>
            </a:fld>
            <a:endParaRPr lang="en-US"/>
          </a:p>
        </p:txBody>
      </p:sp>
    </p:spTree>
    <p:extLst>
      <p:ext uri="{BB962C8B-B14F-4D97-AF65-F5344CB8AC3E}">
        <p14:creationId xmlns:p14="http://schemas.microsoft.com/office/powerpoint/2010/main" val="3494408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nsolas" panose="020B0609020204030204" pitchFamily="49" charset="0"/>
              </a:rPr>
              <a:t>the land lots of the nearest 15 neighbors</a:t>
            </a:r>
          </a:p>
          <a:p>
            <a:endParaRPr lang="en-US" dirty="0"/>
          </a:p>
        </p:txBody>
      </p:sp>
      <p:sp>
        <p:nvSpPr>
          <p:cNvPr id="4" name="Slide Number Placeholder 3"/>
          <p:cNvSpPr>
            <a:spLocks noGrp="1"/>
          </p:cNvSpPr>
          <p:nvPr>
            <p:ph type="sldNum" sz="quarter" idx="5"/>
          </p:nvPr>
        </p:nvSpPr>
        <p:spPr/>
        <p:txBody>
          <a:bodyPr/>
          <a:lstStyle/>
          <a:p>
            <a:fld id="{B0FCE9B9-CAD5-438B-93B4-4DF0DE8A9D9F}" type="slidenum">
              <a:rPr lang="en-US" smtClean="0"/>
              <a:t>9</a:t>
            </a:fld>
            <a:endParaRPr lang="en-US"/>
          </a:p>
        </p:txBody>
      </p:sp>
    </p:spTree>
    <p:extLst>
      <p:ext uri="{BB962C8B-B14F-4D97-AF65-F5344CB8AC3E}">
        <p14:creationId xmlns:p14="http://schemas.microsoft.com/office/powerpoint/2010/main" val="2801220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CD0756-F7A8-485E-8456-B7D7188E5C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8EC39BE-A57D-496B-83BD-59A841AD9D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5EB57F2-A610-4950-925A-4A96607144DB}"/>
              </a:ext>
            </a:extLst>
          </p:cNvPr>
          <p:cNvSpPr>
            <a:spLocks noGrp="1"/>
          </p:cNvSpPr>
          <p:nvPr>
            <p:ph type="dt" sz="half" idx="10"/>
          </p:nvPr>
        </p:nvSpPr>
        <p:spPr/>
        <p:txBody>
          <a:bodyPr/>
          <a:lstStyle/>
          <a:p>
            <a:fld id="{37A0FFC6-8DFF-4258-B085-3D60763C6D61}" type="datetimeFigureOut">
              <a:rPr lang="zh-CN" altLang="en-US" smtClean="0"/>
              <a:t>2022/4/22</a:t>
            </a:fld>
            <a:endParaRPr lang="zh-CN" altLang="en-US"/>
          </a:p>
        </p:txBody>
      </p:sp>
      <p:sp>
        <p:nvSpPr>
          <p:cNvPr id="5" name="页脚占位符 4">
            <a:extLst>
              <a:ext uri="{FF2B5EF4-FFF2-40B4-BE49-F238E27FC236}">
                <a16:creationId xmlns:a16="http://schemas.microsoft.com/office/drawing/2014/main" id="{0C752D47-D8D8-4AAC-8B74-3CC003B606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440048-984A-468D-BB8F-928391A03EA0}"/>
              </a:ext>
            </a:extLst>
          </p:cNvPr>
          <p:cNvSpPr>
            <a:spLocks noGrp="1"/>
          </p:cNvSpPr>
          <p:nvPr>
            <p:ph type="sldNum" sz="quarter" idx="12"/>
          </p:nvPr>
        </p:nvSpPr>
        <p:spPr/>
        <p:txBody>
          <a:bodyPr/>
          <a:lstStyle/>
          <a:p>
            <a:fld id="{9E7F9585-9685-402D-8DAD-4477A6615CF1}" type="slidenum">
              <a:rPr lang="zh-CN" altLang="en-US" smtClean="0"/>
              <a:t>‹#›</a:t>
            </a:fld>
            <a:endParaRPr lang="zh-CN" altLang="en-US"/>
          </a:p>
        </p:txBody>
      </p:sp>
    </p:spTree>
    <p:extLst>
      <p:ext uri="{BB962C8B-B14F-4D97-AF65-F5344CB8AC3E}">
        <p14:creationId xmlns:p14="http://schemas.microsoft.com/office/powerpoint/2010/main" val="3083064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35DF05-4447-4EEE-849E-84D5ECE2D4C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D62A8ED-B541-4C24-AD8D-D0D68E16960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6487E7-1004-48B7-9C65-2C7B21EAA3D7}"/>
              </a:ext>
            </a:extLst>
          </p:cNvPr>
          <p:cNvSpPr>
            <a:spLocks noGrp="1"/>
          </p:cNvSpPr>
          <p:nvPr>
            <p:ph type="dt" sz="half" idx="10"/>
          </p:nvPr>
        </p:nvSpPr>
        <p:spPr/>
        <p:txBody>
          <a:bodyPr/>
          <a:lstStyle/>
          <a:p>
            <a:fld id="{37A0FFC6-8DFF-4258-B085-3D60763C6D61}" type="datetimeFigureOut">
              <a:rPr lang="zh-CN" altLang="en-US" smtClean="0"/>
              <a:t>2022/4/22</a:t>
            </a:fld>
            <a:endParaRPr lang="zh-CN" altLang="en-US"/>
          </a:p>
        </p:txBody>
      </p:sp>
      <p:sp>
        <p:nvSpPr>
          <p:cNvPr id="5" name="页脚占位符 4">
            <a:extLst>
              <a:ext uri="{FF2B5EF4-FFF2-40B4-BE49-F238E27FC236}">
                <a16:creationId xmlns:a16="http://schemas.microsoft.com/office/drawing/2014/main" id="{580528FD-E003-42B1-8537-6BCAC4A959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226EEE-12CA-4E8B-8781-7DA3949198C0}"/>
              </a:ext>
            </a:extLst>
          </p:cNvPr>
          <p:cNvSpPr>
            <a:spLocks noGrp="1"/>
          </p:cNvSpPr>
          <p:nvPr>
            <p:ph type="sldNum" sz="quarter" idx="12"/>
          </p:nvPr>
        </p:nvSpPr>
        <p:spPr/>
        <p:txBody>
          <a:bodyPr/>
          <a:lstStyle/>
          <a:p>
            <a:fld id="{9E7F9585-9685-402D-8DAD-4477A6615CF1}" type="slidenum">
              <a:rPr lang="zh-CN" altLang="en-US" smtClean="0"/>
              <a:t>‹#›</a:t>
            </a:fld>
            <a:endParaRPr lang="zh-CN" altLang="en-US"/>
          </a:p>
        </p:txBody>
      </p:sp>
    </p:spTree>
    <p:extLst>
      <p:ext uri="{BB962C8B-B14F-4D97-AF65-F5344CB8AC3E}">
        <p14:creationId xmlns:p14="http://schemas.microsoft.com/office/powerpoint/2010/main" val="3812006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D7B2105-8258-4A26-9C55-ECCEC1F4CC8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6B2C4E4-5580-460F-88EC-A2D93108676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62CF65-8482-43DB-A193-3FD224B41E5F}"/>
              </a:ext>
            </a:extLst>
          </p:cNvPr>
          <p:cNvSpPr>
            <a:spLocks noGrp="1"/>
          </p:cNvSpPr>
          <p:nvPr>
            <p:ph type="dt" sz="half" idx="10"/>
          </p:nvPr>
        </p:nvSpPr>
        <p:spPr/>
        <p:txBody>
          <a:bodyPr/>
          <a:lstStyle/>
          <a:p>
            <a:fld id="{37A0FFC6-8DFF-4258-B085-3D60763C6D61}" type="datetimeFigureOut">
              <a:rPr lang="zh-CN" altLang="en-US" smtClean="0"/>
              <a:t>2022/4/22</a:t>
            </a:fld>
            <a:endParaRPr lang="zh-CN" altLang="en-US"/>
          </a:p>
        </p:txBody>
      </p:sp>
      <p:sp>
        <p:nvSpPr>
          <p:cNvPr id="5" name="页脚占位符 4">
            <a:extLst>
              <a:ext uri="{FF2B5EF4-FFF2-40B4-BE49-F238E27FC236}">
                <a16:creationId xmlns:a16="http://schemas.microsoft.com/office/drawing/2014/main" id="{F18447C7-FFA4-46CE-A56B-CA5DE178EC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849FDD-B0A0-4931-855D-EAF2603007AF}"/>
              </a:ext>
            </a:extLst>
          </p:cNvPr>
          <p:cNvSpPr>
            <a:spLocks noGrp="1"/>
          </p:cNvSpPr>
          <p:nvPr>
            <p:ph type="sldNum" sz="quarter" idx="12"/>
          </p:nvPr>
        </p:nvSpPr>
        <p:spPr/>
        <p:txBody>
          <a:bodyPr/>
          <a:lstStyle/>
          <a:p>
            <a:fld id="{9E7F9585-9685-402D-8DAD-4477A6615CF1}" type="slidenum">
              <a:rPr lang="zh-CN" altLang="en-US" smtClean="0"/>
              <a:t>‹#›</a:t>
            </a:fld>
            <a:endParaRPr lang="zh-CN" altLang="en-US"/>
          </a:p>
        </p:txBody>
      </p:sp>
    </p:spTree>
    <p:extLst>
      <p:ext uri="{BB962C8B-B14F-4D97-AF65-F5344CB8AC3E}">
        <p14:creationId xmlns:p14="http://schemas.microsoft.com/office/powerpoint/2010/main" val="4273866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D499C9-68CB-4E0C-A6F4-830922B24D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552EF8F-9C22-47D9-932F-FE8C1275090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25DCC9-5153-40D2-9CAE-2B44D37B02BC}"/>
              </a:ext>
            </a:extLst>
          </p:cNvPr>
          <p:cNvSpPr>
            <a:spLocks noGrp="1"/>
          </p:cNvSpPr>
          <p:nvPr>
            <p:ph type="dt" sz="half" idx="10"/>
          </p:nvPr>
        </p:nvSpPr>
        <p:spPr/>
        <p:txBody>
          <a:bodyPr/>
          <a:lstStyle/>
          <a:p>
            <a:fld id="{37A0FFC6-8DFF-4258-B085-3D60763C6D61}" type="datetimeFigureOut">
              <a:rPr lang="zh-CN" altLang="en-US" smtClean="0"/>
              <a:t>2022/4/22</a:t>
            </a:fld>
            <a:endParaRPr lang="zh-CN" altLang="en-US"/>
          </a:p>
        </p:txBody>
      </p:sp>
      <p:sp>
        <p:nvSpPr>
          <p:cNvPr id="5" name="页脚占位符 4">
            <a:extLst>
              <a:ext uri="{FF2B5EF4-FFF2-40B4-BE49-F238E27FC236}">
                <a16:creationId xmlns:a16="http://schemas.microsoft.com/office/drawing/2014/main" id="{E04FFB6E-6AE1-4B96-91A9-07330ED31C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EE5DB7-2268-4F0E-99B6-CA614226A474}"/>
              </a:ext>
            </a:extLst>
          </p:cNvPr>
          <p:cNvSpPr>
            <a:spLocks noGrp="1"/>
          </p:cNvSpPr>
          <p:nvPr>
            <p:ph type="sldNum" sz="quarter" idx="12"/>
          </p:nvPr>
        </p:nvSpPr>
        <p:spPr/>
        <p:txBody>
          <a:bodyPr/>
          <a:lstStyle/>
          <a:p>
            <a:fld id="{9E7F9585-9685-402D-8DAD-4477A6615CF1}" type="slidenum">
              <a:rPr lang="zh-CN" altLang="en-US" smtClean="0"/>
              <a:t>‹#›</a:t>
            </a:fld>
            <a:endParaRPr lang="zh-CN" altLang="en-US"/>
          </a:p>
        </p:txBody>
      </p:sp>
    </p:spTree>
    <p:extLst>
      <p:ext uri="{BB962C8B-B14F-4D97-AF65-F5344CB8AC3E}">
        <p14:creationId xmlns:p14="http://schemas.microsoft.com/office/powerpoint/2010/main" val="1009808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103476-AA34-4311-9E24-3CEB1ADF66D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617896F-742D-462F-A08D-6F946E0D8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19C460C-12FC-4FE3-A48B-2783A40BF50D}"/>
              </a:ext>
            </a:extLst>
          </p:cNvPr>
          <p:cNvSpPr>
            <a:spLocks noGrp="1"/>
          </p:cNvSpPr>
          <p:nvPr>
            <p:ph type="dt" sz="half" idx="10"/>
          </p:nvPr>
        </p:nvSpPr>
        <p:spPr/>
        <p:txBody>
          <a:bodyPr/>
          <a:lstStyle/>
          <a:p>
            <a:fld id="{37A0FFC6-8DFF-4258-B085-3D60763C6D61}" type="datetimeFigureOut">
              <a:rPr lang="zh-CN" altLang="en-US" smtClean="0"/>
              <a:t>2022/4/22</a:t>
            </a:fld>
            <a:endParaRPr lang="zh-CN" altLang="en-US"/>
          </a:p>
        </p:txBody>
      </p:sp>
      <p:sp>
        <p:nvSpPr>
          <p:cNvPr id="5" name="页脚占位符 4">
            <a:extLst>
              <a:ext uri="{FF2B5EF4-FFF2-40B4-BE49-F238E27FC236}">
                <a16:creationId xmlns:a16="http://schemas.microsoft.com/office/drawing/2014/main" id="{BBD38669-8960-4E53-A01C-B54CE24A50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2F9B32-21F5-4110-A942-48790AEC0044}"/>
              </a:ext>
            </a:extLst>
          </p:cNvPr>
          <p:cNvSpPr>
            <a:spLocks noGrp="1"/>
          </p:cNvSpPr>
          <p:nvPr>
            <p:ph type="sldNum" sz="quarter" idx="12"/>
          </p:nvPr>
        </p:nvSpPr>
        <p:spPr/>
        <p:txBody>
          <a:bodyPr/>
          <a:lstStyle/>
          <a:p>
            <a:fld id="{9E7F9585-9685-402D-8DAD-4477A6615CF1}" type="slidenum">
              <a:rPr lang="zh-CN" altLang="en-US" smtClean="0"/>
              <a:t>‹#›</a:t>
            </a:fld>
            <a:endParaRPr lang="zh-CN" altLang="en-US"/>
          </a:p>
        </p:txBody>
      </p:sp>
    </p:spTree>
    <p:extLst>
      <p:ext uri="{BB962C8B-B14F-4D97-AF65-F5344CB8AC3E}">
        <p14:creationId xmlns:p14="http://schemas.microsoft.com/office/powerpoint/2010/main" val="2037526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B5E9C9-C983-44C4-8CC8-22825A195F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E60BE8-B09D-4C4E-BCE1-41155B17D84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7DA2C1F-22A7-4B7E-802F-51EEFA1C04C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89D3507-D712-49FA-BD20-A16ACB31CB7F}"/>
              </a:ext>
            </a:extLst>
          </p:cNvPr>
          <p:cNvSpPr>
            <a:spLocks noGrp="1"/>
          </p:cNvSpPr>
          <p:nvPr>
            <p:ph type="dt" sz="half" idx="10"/>
          </p:nvPr>
        </p:nvSpPr>
        <p:spPr/>
        <p:txBody>
          <a:bodyPr/>
          <a:lstStyle/>
          <a:p>
            <a:fld id="{37A0FFC6-8DFF-4258-B085-3D60763C6D61}" type="datetimeFigureOut">
              <a:rPr lang="zh-CN" altLang="en-US" smtClean="0"/>
              <a:t>2022/4/22</a:t>
            </a:fld>
            <a:endParaRPr lang="zh-CN" altLang="en-US"/>
          </a:p>
        </p:txBody>
      </p:sp>
      <p:sp>
        <p:nvSpPr>
          <p:cNvPr id="6" name="页脚占位符 5">
            <a:extLst>
              <a:ext uri="{FF2B5EF4-FFF2-40B4-BE49-F238E27FC236}">
                <a16:creationId xmlns:a16="http://schemas.microsoft.com/office/drawing/2014/main" id="{90D4E333-459F-456F-9C94-2F66ACE137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BF2162-141A-4436-A86F-A0703B2705A3}"/>
              </a:ext>
            </a:extLst>
          </p:cNvPr>
          <p:cNvSpPr>
            <a:spLocks noGrp="1"/>
          </p:cNvSpPr>
          <p:nvPr>
            <p:ph type="sldNum" sz="quarter" idx="12"/>
          </p:nvPr>
        </p:nvSpPr>
        <p:spPr/>
        <p:txBody>
          <a:bodyPr/>
          <a:lstStyle/>
          <a:p>
            <a:fld id="{9E7F9585-9685-402D-8DAD-4477A6615CF1}" type="slidenum">
              <a:rPr lang="zh-CN" altLang="en-US" smtClean="0"/>
              <a:t>‹#›</a:t>
            </a:fld>
            <a:endParaRPr lang="zh-CN" altLang="en-US"/>
          </a:p>
        </p:txBody>
      </p:sp>
    </p:spTree>
    <p:extLst>
      <p:ext uri="{BB962C8B-B14F-4D97-AF65-F5344CB8AC3E}">
        <p14:creationId xmlns:p14="http://schemas.microsoft.com/office/powerpoint/2010/main" val="171164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FA9D4-8A3C-49FC-A71F-FB01CBB10E0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3CC70D1-951D-4886-ACDB-E0796E15CF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BD7169F-2008-4C97-A6D2-285D02FE581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5C8E746-8707-440C-A3E5-12BEB2E2F4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204635D-7311-4BC8-887D-E910B1DA43D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9831E89-1190-431A-86CD-C30648B6CFCC}"/>
              </a:ext>
            </a:extLst>
          </p:cNvPr>
          <p:cNvSpPr>
            <a:spLocks noGrp="1"/>
          </p:cNvSpPr>
          <p:nvPr>
            <p:ph type="dt" sz="half" idx="10"/>
          </p:nvPr>
        </p:nvSpPr>
        <p:spPr/>
        <p:txBody>
          <a:bodyPr/>
          <a:lstStyle/>
          <a:p>
            <a:fld id="{37A0FFC6-8DFF-4258-B085-3D60763C6D61}" type="datetimeFigureOut">
              <a:rPr lang="zh-CN" altLang="en-US" smtClean="0"/>
              <a:t>2022/4/22</a:t>
            </a:fld>
            <a:endParaRPr lang="zh-CN" altLang="en-US"/>
          </a:p>
        </p:txBody>
      </p:sp>
      <p:sp>
        <p:nvSpPr>
          <p:cNvPr id="8" name="页脚占位符 7">
            <a:extLst>
              <a:ext uri="{FF2B5EF4-FFF2-40B4-BE49-F238E27FC236}">
                <a16:creationId xmlns:a16="http://schemas.microsoft.com/office/drawing/2014/main" id="{68234860-3355-4BAC-8246-9F5B0FD60C8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735385C-57DC-4095-820C-4911F51B6F6E}"/>
              </a:ext>
            </a:extLst>
          </p:cNvPr>
          <p:cNvSpPr>
            <a:spLocks noGrp="1"/>
          </p:cNvSpPr>
          <p:nvPr>
            <p:ph type="sldNum" sz="quarter" idx="12"/>
          </p:nvPr>
        </p:nvSpPr>
        <p:spPr/>
        <p:txBody>
          <a:bodyPr/>
          <a:lstStyle/>
          <a:p>
            <a:fld id="{9E7F9585-9685-402D-8DAD-4477A6615CF1}" type="slidenum">
              <a:rPr lang="zh-CN" altLang="en-US" smtClean="0"/>
              <a:t>‹#›</a:t>
            </a:fld>
            <a:endParaRPr lang="zh-CN" altLang="en-US"/>
          </a:p>
        </p:txBody>
      </p:sp>
    </p:spTree>
    <p:extLst>
      <p:ext uri="{BB962C8B-B14F-4D97-AF65-F5344CB8AC3E}">
        <p14:creationId xmlns:p14="http://schemas.microsoft.com/office/powerpoint/2010/main" val="1851896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92E6A-4C3C-4246-9461-3890E9E8F26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A05366-4799-460D-8F59-735A0991D557}"/>
              </a:ext>
            </a:extLst>
          </p:cNvPr>
          <p:cNvSpPr>
            <a:spLocks noGrp="1"/>
          </p:cNvSpPr>
          <p:nvPr>
            <p:ph type="dt" sz="half" idx="10"/>
          </p:nvPr>
        </p:nvSpPr>
        <p:spPr/>
        <p:txBody>
          <a:bodyPr/>
          <a:lstStyle/>
          <a:p>
            <a:fld id="{37A0FFC6-8DFF-4258-B085-3D60763C6D61}" type="datetimeFigureOut">
              <a:rPr lang="zh-CN" altLang="en-US" smtClean="0"/>
              <a:t>2022/4/22</a:t>
            </a:fld>
            <a:endParaRPr lang="zh-CN" altLang="en-US"/>
          </a:p>
        </p:txBody>
      </p:sp>
      <p:sp>
        <p:nvSpPr>
          <p:cNvPr id="4" name="页脚占位符 3">
            <a:extLst>
              <a:ext uri="{FF2B5EF4-FFF2-40B4-BE49-F238E27FC236}">
                <a16:creationId xmlns:a16="http://schemas.microsoft.com/office/drawing/2014/main" id="{30C93C15-A51F-4C88-AA4F-7BB3746D359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C4D597D-B8CE-4BF6-9D70-60150320CA4E}"/>
              </a:ext>
            </a:extLst>
          </p:cNvPr>
          <p:cNvSpPr>
            <a:spLocks noGrp="1"/>
          </p:cNvSpPr>
          <p:nvPr>
            <p:ph type="sldNum" sz="quarter" idx="12"/>
          </p:nvPr>
        </p:nvSpPr>
        <p:spPr/>
        <p:txBody>
          <a:bodyPr/>
          <a:lstStyle/>
          <a:p>
            <a:fld id="{9E7F9585-9685-402D-8DAD-4477A6615CF1}" type="slidenum">
              <a:rPr lang="zh-CN" altLang="en-US" smtClean="0"/>
              <a:t>‹#›</a:t>
            </a:fld>
            <a:endParaRPr lang="zh-CN" altLang="en-US"/>
          </a:p>
        </p:txBody>
      </p:sp>
    </p:spTree>
    <p:extLst>
      <p:ext uri="{BB962C8B-B14F-4D97-AF65-F5344CB8AC3E}">
        <p14:creationId xmlns:p14="http://schemas.microsoft.com/office/powerpoint/2010/main" val="4054569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EDD9FCE-2AB3-435A-8576-020895F40EF2}"/>
              </a:ext>
            </a:extLst>
          </p:cNvPr>
          <p:cNvSpPr>
            <a:spLocks noGrp="1"/>
          </p:cNvSpPr>
          <p:nvPr>
            <p:ph type="dt" sz="half" idx="10"/>
          </p:nvPr>
        </p:nvSpPr>
        <p:spPr/>
        <p:txBody>
          <a:bodyPr/>
          <a:lstStyle/>
          <a:p>
            <a:fld id="{37A0FFC6-8DFF-4258-B085-3D60763C6D61}" type="datetimeFigureOut">
              <a:rPr lang="zh-CN" altLang="en-US" smtClean="0"/>
              <a:t>2022/4/22</a:t>
            </a:fld>
            <a:endParaRPr lang="zh-CN" altLang="en-US"/>
          </a:p>
        </p:txBody>
      </p:sp>
      <p:sp>
        <p:nvSpPr>
          <p:cNvPr id="3" name="页脚占位符 2">
            <a:extLst>
              <a:ext uri="{FF2B5EF4-FFF2-40B4-BE49-F238E27FC236}">
                <a16:creationId xmlns:a16="http://schemas.microsoft.com/office/drawing/2014/main" id="{5F7D803B-A515-486B-A12D-1F42098911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001AF2B-E196-41A3-83AB-BE8CF70F8314}"/>
              </a:ext>
            </a:extLst>
          </p:cNvPr>
          <p:cNvSpPr>
            <a:spLocks noGrp="1"/>
          </p:cNvSpPr>
          <p:nvPr>
            <p:ph type="sldNum" sz="quarter" idx="12"/>
          </p:nvPr>
        </p:nvSpPr>
        <p:spPr/>
        <p:txBody>
          <a:bodyPr/>
          <a:lstStyle/>
          <a:p>
            <a:fld id="{9E7F9585-9685-402D-8DAD-4477A6615CF1}" type="slidenum">
              <a:rPr lang="zh-CN" altLang="en-US" smtClean="0"/>
              <a:t>‹#›</a:t>
            </a:fld>
            <a:endParaRPr lang="zh-CN" altLang="en-US"/>
          </a:p>
        </p:txBody>
      </p:sp>
    </p:spTree>
    <p:extLst>
      <p:ext uri="{BB962C8B-B14F-4D97-AF65-F5344CB8AC3E}">
        <p14:creationId xmlns:p14="http://schemas.microsoft.com/office/powerpoint/2010/main" val="956034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CEBB78-5C91-4C92-8A13-95B9FA21487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E4F17B8-AF27-41DE-979E-E9A2FF9716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E022C4D-B378-4195-ADCC-FADC2F697B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C62F032-E198-4DA9-A5C8-D0464AA02657}"/>
              </a:ext>
            </a:extLst>
          </p:cNvPr>
          <p:cNvSpPr>
            <a:spLocks noGrp="1"/>
          </p:cNvSpPr>
          <p:nvPr>
            <p:ph type="dt" sz="half" idx="10"/>
          </p:nvPr>
        </p:nvSpPr>
        <p:spPr/>
        <p:txBody>
          <a:bodyPr/>
          <a:lstStyle/>
          <a:p>
            <a:fld id="{37A0FFC6-8DFF-4258-B085-3D60763C6D61}" type="datetimeFigureOut">
              <a:rPr lang="zh-CN" altLang="en-US" smtClean="0"/>
              <a:t>2022/4/22</a:t>
            </a:fld>
            <a:endParaRPr lang="zh-CN" altLang="en-US"/>
          </a:p>
        </p:txBody>
      </p:sp>
      <p:sp>
        <p:nvSpPr>
          <p:cNvPr id="6" name="页脚占位符 5">
            <a:extLst>
              <a:ext uri="{FF2B5EF4-FFF2-40B4-BE49-F238E27FC236}">
                <a16:creationId xmlns:a16="http://schemas.microsoft.com/office/drawing/2014/main" id="{4A98ACF4-C979-4AAF-A5BD-C94B09DC40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40BFF77-3FFB-4825-BF65-0787B88221AC}"/>
              </a:ext>
            </a:extLst>
          </p:cNvPr>
          <p:cNvSpPr>
            <a:spLocks noGrp="1"/>
          </p:cNvSpPr>
          <p:nvPr>
            <p:ph type="sldNum" sz="quarter" idx="12"/>
          </p:nvPr>
        </p:nvSpPr>
        <p:spPr/>
        <p:txBody>
          <a:bodyPr/>
          <a:lstStyle/>
          <a:p>
            <a:fld id="{9E7F9585-9685-402D-8DAD-4477A6615CF1}" type="slidenum">
              <a:rPr lang="zh-CN" altLang="en-US" smtClean="0"/>
              <a:t>‹#›</a:t>
            </a:fld>
            <a:endParaRPr lang="zh-CN" altLang="en-US"/>
          </a:p>
        </p:txBody>
      </p:sp>
    </p:spTree>
    <p:extLst>
      <p:ext uri="{BB962C8B-B14F-4D97-AF65-F5344CB8AC3E}">
        <p14:creationId xmlns:p14="http://schemas.microsoft.com/office/powerpoint/2010/main" val="3011755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7C1D53-F7F2-41EC-9C95-792828AEF9A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E32D810-1BA1-4129-B5C2-BBF16A0335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03410B2-7A59-4E41-B56E-58FF6C4AB9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26FAA62-80E0-4C9D-B185-6D4F4DF27497}"/>
              </a:ext>
            </a:extLst>
          </p:cNvPr>
          <p:cNvSpPr>
            <a:spLocks noGrp="1"/>
          </p:cNvSpPr>
          <p:nvPr>
            <p:ph type="dt" sz="half" idx="10"/>
          </p:nvPr>
        </p:nvSpPr>
        <p:spPr/>
        <p:txBody>
          <a:bodyPr/>
          <a:lstStyle/>
          <a:p>
            <a:fld id="{37A0FFC6-8DFF-4258-B085-3D60763C6D61}" type="datetimeFigureOut">
              <a:rPr lang="zh-CN" altLang="en-US" smtClean="0"/>
              <a:t>2022/4/22</a:t>
            </a:fld>
            <a:endParaRPr lang="zh-CN" altLang="en-US"/>
          </a:p>
        </p:txBody>
      </p:sp>
      <p:sp>
        <p:nvSpPr>
          <p:cNvPr id="6" name="页脚占位符 5">
            <a:extLst>
              <a:ext uri="{FF2B5EF4-FFF2-40B4-BE49-F238E27FC236}">
                <a16:creationId xmlns:a16="http://schemas.microsoft.com/office/drawing/2014/main" id="{65E92DAB-BE94-4B5D-BEFE-3D7DF7BA20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0846D7-2A0B-4EC0-A5D8-A3566F5D3542}"/>
              </a:ext>
            </a:extLst>
          </p:cNvPr>
          <p:cNvSpPr>
            <a:spLocks noGrp="1"/>
          </p:cNvSpPr>
          <p:nvPr>
            <p:ph type="sldNum" sz="quarter" idx="12"/>
          </p:nvPr>
        </p:nvSpPr>
        <p:spPr/>
        <p:txBody>
          <a:bodyPr/>
          <a:lstStyle/>
          <a:p>
            <a:fld id="{9E7F9585-9685-402D-8DAD-4477A6615CF1}" type="slidenum">
              <a:rPr lang="zh-CN" altLang="en-US" smtClean="0"/>
              <a:t>‹#›</a:t>
            </a:fld>
            <a:endParaRPr lang="zh-CN" altLang="en-US"/>
          </a:p>
        </p:txBody>
      </p:sp>
    </p:spTree>
    <p:extLst>
      <p:ext uri="{BB962C8B-B14F-4D97-AF65-F5344CB8AC3E}">
        <p14:creationId xmlns:p14="http://schemas.microsoft.com/office/powerpoint/2010/main" val="213965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DB71AEB-F59B-4A07-B7F1-EC90EE9651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5B2C1D2-C9DC-48C4-8C51-587EA0ADC7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C7140F-7A52-4F44-8A55-658B1BFA84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0FFC6-8DFF-4258-B085-3D60763C6D61}" type="datetimeFigureOut">
              <a:rPr lang="zh-CN" altLang="en-US" smtClean="0"/>
              <a:t>2022/4/22</a:t>
            </a:fld>
            <a:endParaRPr lang="zh-CN" altLang="en-US"/>
          </a:p>
        </p:txBody>
      </p:sp>
      <p:sp>
        <p:nvSpPr>
          <p:cNvPr id="5" name="页脚占位符 4">
            <a:extLst>
              <a:ext uri="{FF2B5EF4-FFF2-40B4-BE49-F238E27FC236}">
                <a16:creationId xmlns:a16="http://schemas.microsoft.com/office/drawing/2014/main" id="{E532A9E4-7852-4E97-8BCF-D17B14CEDA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8DF60F2-0CE0-4CF2-A20A-D67BE41ED9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F9585-9685-402D-8DAD-4477A6615CF1}" type="slidenum">
              <a:rPr lang="zh-CN" altLang="en-US" smtClean="0"/>
              <a:t>‹#›</a:t>
            </a:fld>
            <a:endParaRPr lang="zh-CN" altLang="en-US"/>
          </a:p>
        </p:txBody>
      </p:sp>
    </p:spTree>
    <p:extLst>
      <p:ext uri="{BB962C8B-B14F-4D97-AF65-F5344CB8AC3E}">
        <p14:creationId xmlns:p14="http://schemas.microsoft.com/office/powerpoint/2010/main" val="2866080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B9CC4-0236-4F7E-AB7B-4451F67A9F59}"/>
              </a:ext>
            </a:extLst>
          </p:cNvPr>
          <p:cNvSpPr>
            <a:spLocks noGrp="1"/>
          </p:cNvSpPr>
          <p:nvPr>
            <p:ph type="ctrTitle"/>
          </p:nvPr>
        </p:nvSpPr>
        <p:spPr/>
        <p:txBody>
          <a:bodyPr/>
          <a:lstStyle/>
          <a:p>
            <a:r>
              <a:rPr lang="en-US" altLang="zh-CN" dirty="0"/>
              <a:t>House Sales Price Prediction for King county </a:t>
            </a:r>
            <a:endParaRPr lang="zh-CN" altLang="en-US" dirty="0"/>
          </a:p>
        </p:txBody>
      </p:sp>
      <p:sp>
        <p:nvSpPr>
          <p:cNvPr id="3" name="副标题 2">
            <a:extLst>
              <a:ext uri="{FF2B5EF4-FFF2-40B4-BE49-F238E27FC236}">
                <a16:creationId xmlns:a16="http://schemas.microsoft.com/office/drawing/2014/main" id="{AF19FE14-C069-4579-89CB-CFAAD0816B6D}"/>
              </a:ext>
            </a:extLst>
          </p:cNvPr>
          <p:cNvSpPr>
            <a:spLocks noGrp="1"/>
          </p:cNvSpPr>
          <p:nvPr>
            <p:ph type="subTitle" idx="1"/>
          </p:nvPr>
        </p:nvSpPr>
        <p:spPr/>
        <p:txBody>
          <a:bodyPr>
            <a:normAutofit/>
          </a:bodyPr>
          <a:lstStyle/>
          <a:p>
            <a:endParaRPr lang="en-US" altLang="zh-CN" dirty="0"/>
          </a:p>
          <a:p>
            <a:endParaRPr lang="en-US" altLang="zh-CN" dirty="0"/>
          </a:p>
        </p:txBody>
      </p:sp>
    </p:spTree>
    <p:extLst>
      <p:ext uri="{BB962C8B-B14F-4D97-AF65-F5344CB8AC3E}">
        <p14:creationId xmlns:p14="http://schemas.microsoft.com/office/powerpoint/2010/main" val="3039896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606F4-C9D8-4EC9-969A-9FD17173CEF6}"/>
              </a:ext>
            </a:extLst>
          </p:cNvPr>
          <p:cNvSpPr>
            <a:spLocks noGrp="1"/>
          </p:cNvSpPr>
          <p:nvPr>
            <p:ph type="title"/>
          </p:nvPr>
        </p:nvSpPr>
        <p:spPr/>
        <p:txBody>
          <a:bodyPr/>
          <a:lstStyle/>
          <a:p>
            <a:r>
              <a:rPr lang="en-US" dirty="0"/>
              <a:t>C</a:t>
            </a:r>
            <a:r>
              <a:rPr lang="en-US" altLang="zh-CN" dirty="0"/>
              <a:t>onclusion</a:t>
            </a:r>
            <a:endParaRPr lang="en-US" dirty="0"/>
          </a:p>
        </p:txBody>
      </p:sp>
      <p:sp>
        <p:nvSpPr>
          <p:cNvPr id="3" name="Content Placeholder 2">
            <a:extLst>
              <a:ext uri="{FF2B5EF4-FFF2-40B4-BE49-F238E27FC236}">
                <a16:creationId xmlns:a16="http://schemas.microsoft.com/office/drawing/2014/main" id="{8D306374-0639-4DB0-B9DF-01EF83589EAA}"/>
              </a:ext>
            </a:extLst>
          </p:cNvPr>
          <p:cNvSpPr>
            <a:spLocks noGrp="1"/>
          </p:cNvSpPr>
          <p:nvPr>
            <p:ph idx="1"/>
          </p:nvPr>
        </p:nvSpPr>
        <p:spPr/>
        <p:txBody>
          <a:bodyPr>
            <a:normAutofit/>
          </a:bodyPr>
          <a:lstStyle/>
          <a:p>
            <a:r>
              <a:rPr lang="en-US" dirty="0"/>
              <a:t>Living square footage is most important feature</a:t>
            </a:r>
          </a:p>
          <a:p>
            <a:r>
              <a:rPr lang="en-US" dirty="0"/>
              <a:t>House age, grade, view, public area are also important</a:t>
            </a:r>
          </a:p>
          <a:p>
            <a:r>
              <a:rPr lang="en-US" dirty="0"/>
              <a:t>Feature spaces cannot predict high-end house prices</a:t>
            </a:r>
          </a:p>
          <a:p>
            <a:r>
              <a:rPr lang="en-US" dirty="0"/>
              <a:t>Fixing outliers and categorizing locations improves model performance</a:t>
            </a:r>
          </a:p>
        </p:txBody>
      </p:sp>
    </p:spTree>
    <p:extLst>
      <p:ext uri="{BB962C8B-B14F-4D97-AF65-F5344CB8AC3E}">
        <p14:creationId xmlns:p14="http://schemas.microsoft.com/office/powerpoint/2010/main" val="1389672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E62E4-4C2A-49B5-B57A-8C146032AD08}"/>
              </a:ext>
            </a:extLst>
          </p:cNvPr>
          <p:cNvSpPr>
            <a:spLocks noGrp="1"/>
          </p:cNvSpPr>
          <p:nvPr>
            <p:ph type="title"/>
          </p:nvPr>
        </p:nvSpPr>
        <p:spPr/>
        <p:txBody>
          <a:bodyPr/>
          <a:lstStyle/>
          <a:p>
            <a:r>
              <a:rPr lang="en-US" altLang="zh-CN" b="1" dirty="0"/>
              <a:t>Task</a:t>
            </a:r>
            <a:endParaRPr lang="zh-CN" altLang="en-US" b="1" dirty="0"/>
          </a:p>
        </p:txBody>
      </p:sp>
      <p:sp>
        <p:nvSpPr>
          <p:cNvPr id="3" name="内容占位符 2">
            <a:extLst>
              <a:ext uri="{FF2B5EF4-FFF2-40B4-BE49-F238E27FC236}">
                <a16:creationId xmlns:a16="http://schemas.microsoft.com/office/drawing/2014/main" id="{FE8E7CFE-756D-4F69-B52D-20631E40B4D9}"/>
              </a:ext>
            </a:extLst>
          </p:cNvPr>
          <p:cNvSpPr>
            <a:spLocks noGrp="1"/>
          </p:cNvSpPr>
          <p:nvPr>
            <p:ph idx="1"/>
          </p:nvPr>
        </p:nvSpPr>
        <p:spPr>
          <a:xfrm>
            <a:off x="838200" y="1429305"/>
            <a:ext cx="10515600" cy="4747658"/>
          </a:xfrm>
        </p:spPr>
        <p:txBody>
          <a:bodyPr/>
          <a:lstStyle/>
          <a:p>
            <a:r>
              <a:rPr lang="en-US" altLang="zh-CN" b="1" dirty="0">
                <a:solidFill>
                  <a:srgbClr val="800000"/>
                </a:solidFill>
                <a:effectLst/>
                <a:latin typeface="Consolas" panose="020B0609020204030204" pitchFamily="49" charset="0"/>
              </a:rPr>
              <a:t>Objective:</a:t>
            </a:r>
            <a:endParaRPr lang="en-US" altLang="zh-CN" b="0" dirty="0">
              <a:solidFill>
                <a:srgbClr val="000000"/>
              </a:solidFill>
              <a:effectLst/>
              <a:latin typeface="Consolas" panose="020B0609020204030204" pitchFamily="49" charset="0"/>
            </a:endParaRPr>
          </a:p>
          <a:p>
            <a:pPr marL="0" indent="0">
              <a:buNone/>
            </a:pPr>
            <a:r>
              <a:rPr lang="en-US" altLang="zh-CN" b="0" dirty="0">
                <a:solidFill>
                  <a:srgbClr val="000000"/>
                </a:solidFill>
                <a:effectLst/>
                <a:latin typeface="Consolas" panose="020B0609020204030204" pitchFamily="49" charset="0"/>
              </a:rPr>
              <a:t>	1. Find significant features in housing sales</a:t>
            </a:r>
          </a:p>
          <a:p>
            <a:pPr marL="0" indent="0">
              <a:buNone/>
            </a:pPr>
            <a:r>
              <a:rPr lang="en-US" altLang="zh-CN" dirty="0">
                <a:solidFill>
                  <a:srgbClr val="000000"/>
                </a:solidFill>
                <a:latin typeface="Consolas" panose="020B0609020204030204" pitchFamily="49" charset="0"/>
              </a:rPr>
              <a:t>	2</a:t>
            </a:r>
            <a:r>
              <a:rPr lang="en-US" altLang="zh-CN" b="0" dirty="0">
                <a:solidFill>
                  <a:srgbClr val="000000"/>
                </a:solidFill>
                <a:effectLst/>
                <a:latin typeface="Consolas" panose="020B0609020204030204" pitchFamily="49" charset="0"/>
              </a:rPr>
              <a:t>. Predict housing price according to selected 	   and engineered features</a:t>
            </a:r>
          </a:p>
          <a:p>
            <a:r>
              <a:rPr lang="en-US" altLang="zh-CN" b="1" dirty="0">
                <a:solidFill>
                  <a:srgbClr val="800000"/>
                </a:solidFill>
                <a:latin typeface="Consolas" panose="020B0609020204030204" pitchFamily="49" charset="0"/>
              </a:rPr>
              <a:t>Type</a:t>
            </a:r>
            <a:r>
              <a:rPr lang="en-US" altLang="zh-CN" b="1" dirty="0">
                <a:solidFill>
                  <a:srgbClr val="800000"/>
                </a:solidFill>
                <a:effectLst/>
                <a:latin typeface="Consolas" panose="020B0609020204030204" pitchFamily="49" charset="0"/>
              </a:rPr>
              <a:t>: </a:t>
            </a:r>
          </a:p>
          <a:p>
            <a:pPr marL="0" indent="0">
              <a:buNone/>
            </a:pPr>
            <a:r>
              <a:rPr lang="en-US" altLang="zh-CN" dirty="0">
                <a:solidFill>
                  <a:srgbClr val="000000"/>
                </a:solidFill>
                <a:latin typeface="Consolas" panose="020B0609020204030204" pitchFamily="49" charset="0"/>
              </a:rPr>
              <a:t>	Regression</a:t>
            </a:r>
          </a:p>
          <a:p>
            <a:r>
              <a:rPr lang="en-US" altLang="zh-CN" b="1" dirty="0">
                <a:solidFill>
                  <a:srgbClr val="800000"/>
                </a:solidFill>
                <a:latin typeface="Consolas" panose="020B0609020204030204" pitchFamily="49" charset="0"/>
              </a:rPr>
              <a:t>Model:</a:t>
            </a:r>
          </a:p>
          <a:p>
            <a:pPr marL="0" indent="0" algn="l">
              <a:buNone/>
            </a:pPr>
            <a:r>
              <a:rPr lang="en-US" altLang="zh-CN" b="1" i="1" dirty="0">
                <a:solidFill>
                  <a:srgbClr val="000000"/>
                </a:solidFill>
                <a:effectLst/>
                <a:latin typeface="Consolas" panose="020B0609020204030204" pitchFamily="49" charset="0"/>
              </a:rPr>
              <a:t>	Extreme Gradient Boosting(</a:t>
            </a:r>
            <a:r>
              <a:rPr lang="en-US" altLang="zh-CN" b="1" i="1" dirty="0" err="1">
                <a:solidFill>
                  <a:srgbClr val="000000"/>
                </a:solidFill>
                <a:effectLst/>
                <a:latin typeface="Consolas" panose="020B0609020204030204" pitchFamily="49" charset="0"/>
              </a:rPr>
              <a:t>XGBoost</a:t>
            </a:r>
            <a:r>
              <a:rPr lang="en-US" altLang="zh-CN" b="1" i="1" dirty="0">
                <a:solidFill>
                  <a:srgbClr val="000000"/>
                </a:solidFill>
                <a:effectLst/>
                <a:latin typeface="Consolas" panose="020B0609020204030204" pitchFamily="49" charset="0"/>
              </a:rPr>
              <a:t>) </a:t>
            </a:r>
            <a:endParaRPr lang="en-US" altLang="zh-CN" b="1" dirty="0">
              <a:solidFill>
                <a:srgbClr val="800000"/>
              </a:solidFill>
              <a:effectLst/>
              <a:latin typeface="Consolas" panose="020B0609020204030204" pitchFamily="49" charset="0"/>
            </a:endParaRPr>
          </a:p>
          <a:p>
            <a:pPr marL="0" indent="0">
              <a:buNone/>
            </a:pPr>
            <a:endParaRPr lang="en-US" altLang="zh-CN" b="0" dirty="0">
              <a:solidFill>
                <a:srgbClr val="000000"/>
              </a:solidFill>
              <a:effectLst/>
              <a:latin typeface="Consolas" panose="020B0609020204030204" pitchFamily="49" charset="0"/>
            </a:endParaRPr>
          </a:p>
          <a:p>
            <a:pPr marL="0" indent="0">
              <a:buNone/>
            </a:pPr>
            <a:endParaRPr lang="en-US" altLang="zh-CN" b="0" dirty="0">
              <a:solidFill>
                <a:srgbClr val="000000"/>
              </a:solidFill>
              <a:effectLst/>
              <a:latin typeface="Consolas" panose="020B0609020204030204" pitchFamily="49" charset="0"/>
            </a:endParaRPr>
          </a:p>
          <a:p>
            <a:endParaRPr lang="zh-CN" altLang="en-US" dirty="0"/>
          </a:p>
        </p:txBody>
      </p:sp>
    </p:spTree>
    <p:extLst>
      <p:ext uri="{BB962C8B-B14F-4D97-AF65-F5344CB8AC3E}">
        <p14:creationId xmlns:p14="http://schemas.microsoft.com/office/powerpoint/2010/main" val="288830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6D899616-8A78-4AD9-A0A1-E9EB4EA32A16}"/>
              </a:ext>
            </a:extLst>
          </p:cNvPr>
          <p:cNvSpPr>
            <a:spLocks noGrp="1"/>
          </p:cNvSpPr>
          <p:nvPr>
            <p:ph type="title"/>
          </p:nvPr>
        </p:nvSpPr>
        <p:spPr>
          <a:xfrm>
            <a:off x="478762" y="226148"/>
            <a:ext cx="10515600" cy="1325563"/>
          </a:xfrm>
        </p:spPr>
        <p:txBody>
          <a:bodyPr/>
          <a:lstStyle/>
          <a:p>
            <a:r>
              <a:rPr lang="en-US" altLang="zh-CN" b="1" dirty="0"/>
              <a:t>Data Preprocessing</a:t>
            </a:r>
            <a:endParaRPr lang="zh-CN" altLang="en-US" b="1" dirty="0"/>
          </a:p>
        </p:txBody>
      </p:sp>
      <p:sp>
        <p:nvSpPr>
          <p:cNvPr id="15" name="TextBox 14">
            <a:extLst>
              <a:ext uri="{FF2B5EF4-FFF2-40B4-BE49-F238E27FC236}">
                <a16:creationId xmlns:a16="http://schemas.microsoft.com/office/drawing/2014/main" id="{28A73C15-F115-4157-A55D-7872F636BDED}"/>
              </a:ext>
            </a:extLst>
          </p:cNvPr>
          <p:cNvSpPr txBox="1"/>
          <p:nvPr/>
        </p:nvSpPr>
        <p:spPr>
          <a:xfrm>
            <a:off x="838200" y="1296206"/>
            <a:ext cx="2119491" cy="2585323"/>
          </a:xfrm>
          <a:prstGeom prst="rect">
            <a:avLst/>
          </a:prstGeom>
          <a:noFill/>
        </p:spPr>
        <p:txBody>
          <a:bodyPr wrap="none" rtlCol="0">
            <a:spAutoFit/>
          </a:bodyPr>
          <a:lstStyle/>
          <a:p>
            <a:pPr marL="285750" indent="-285750">
              <a:buFont typeface="Arial" panose="020B0604020202020204" pitchFamily="34" charset="0"/>
              <a:buChar char="•"/>
            </a:pPr>
            <a:r>
              <a:rPr lang="en-US" b="0" i="0" dirty="0">
                <a:solidFill>
                  <a:srgbClr val="000000"/>
                </a:solidFill>
                <a:effectLst/>
                <a:latin typeface="Consolas" panose="020B0609020204030204" pitchFamily="49" charset="0"/>
              </a:rPr>
              <a:t>21613 entries</a:t>
            </a:r>
            <a:endParaRPr lang="en-US" dirty="0"/>
          </a:p>
          <a:p>
            <a:pPr marL="285750" indent="-285750">
              <a:buFont typeface="Arial" panose="020B0604020202020204" pitchFamily="34" charset="0"/>
              <a:buChar char="•"/>
            </a:pPr>
            <a:r>
              <a:rPr lang="en-US" dirty="0">
                <a:solidFill>
                  <a:srgbClr val="000000"/>
                </a:solidFill>
                <a:latin typeface="Consolas" panose="020B0609020204030204" pitchFamily="49" charset="0"/>
              </a:rPr>
              <a:t>Data cleaning</a:t>
            </a:r>
          </a:p>
          <a:p>
            <a:pPr marL="285750" indent="-285750">
              <a:buFont typeface="Arial" panose="020B0604020202020204" pitchFamily="34" charset="0"/>
              <a:buChar char="•"/>
            </a:pPr>
            <a:r>
              <a:rPr lang="en-US" dirty="0">
                <a:solidFill>
                  <a:srgbClr val="000000"/>
                </a:solidFill>
                <a:latin typeface="Consolas" panose="020B0609020204030204" pitchFamily="49" charset="0"/>
              </a:rPr>
              <a:t>Feature </a:t>
            </a:r>
          </a:p>
          <a:p>
            <a:r>
              <a:rPr lang="en-US" dirty="0">
                <a:solidFill>
                  <a:srgbClr val="000000"/>
                </a:solidFill>
                <a:latin typeface="Consolas" panose="020B0609020204030204" pitchFamily="49" charset="0"/>
              </a:rPr>
              <a:t>  engineering </a:t>
            </a:r>
          </a:p>
          <a:p>
            <a:pPr marL="285750" indent="-285750">
              <a:buFont typeface="Arial" panose="020B0604020202020204" pitchFamily="34" charset="0"/>
              <a:buChar char="•"/>
            </a:pPr>
            <a:r>
              <a:rPr lang="en-US" dirty="0">
                <a:solidFill>
                  <a:srgbClr val="000000"/>
                </a:solidFill>
                <a:latin typeface="Consolas" panose="020B0609020204030204" pitchFamily="49" charset="0"/>
              </a:rPr>
              <a:t>EDA</a:t>
            </a:r>
          </a:p>
          <a:p>
            <a:pPr marL="285750" indent="-285750">
              <a:buFont typeface="Arial" panose="020B0604020202020204" pitchFamily="34" charset="0"/>
              <a:buChar char="•"/>
            </a:pPr>
            <a:r>
              <a:rPr lang="en-US" dirty="0">
                <a:solidFill>
                  <a:srgbClr val="000000"/>
                </a:solidFill>
                <a:latin typeface="Consolas" panose="020B0609020204030204" pitchFamily="49" charset="0"/>
              </a:rPr>
              <a:t>Column </a:t>
            </a:r>
          </a:p>
          <a:p>
            <a:r>
              <a:rPr lang="en-US" dirty="0">
                <a:solidFill>
                  <a:srgbClr val="000000"/>
                </a:solidFill>
                <a:latin typeface="Consolas" panose="020B0609020204030204" pitchFamily="49" charset="0"/>
              </a:rPr>
              <a:t>  Transformer</a:t>
            </a:r>
          </a:p>
          <a:p>
            <a:endParaRPr lang="en-US" dirty="0">
              <a:solidFill>
                <a:srgbClr val="000000"/>
              </a:solidFill>
              <a:latin typeface="Consolas" panose="020B0609020204030204" pitchFamily="49" charset="0"/>
            </a:endParaRPr>
          </a:p>
          <a:p>
            <a:pPr marL="285750" indent="-285750">
              <a:buFont typeface="Arial" panose="020B0604020202020204" pitchFamily="34" charset="0"/>
              <a:buChar char="•"/>
            </a:pPr>
            <a:endParaRPr lang="en-US" dirty="0">
              <a:solidFill>
                <a:srgbClr val="000000"/>
              </a:solidFill>
              <a:latin typeface="Consolas" panose="020B0609020204030204" pitchFamily="49" charset="0"/>
            </a:endParaRPr>
          </a:p>
        </p:txBody>
      </p:sp>
      <p:pic>
        <p:nvPicPr>
          <p:cNvPr id="19" name="Picture 18">
            <a:extLst>
              <a:ext uri="{FF2B5EF4-FFF2-40B4-BE49-F238E27FC236}">
                <a16:creationId xmlns:a16="http://schemas.microsoft.com/office/drawing/2014/main" id="{906999F2-1B13-4A94-9FF3-6D338FBD2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2701" y="1174951"/>
            <a:ext cx="4752213" cy="3386545"/>
          </a:xfrm>
          <a:prstGeom prst="rect">
            <a:avLst/>
          </a:prstGeom>
        </p:spPr>
      </p:pic>
      <p:pic>
        <p:nvPicPr>
          <p:cNvPr id="21" name="Picture 20">
            <a:extLst>
              <a:ext uri="{FF2B5EF4-FFF2-40B4-BE49-F238E27FC236}">
                <a16:creationId xmlns:a16="http://schemas.microsoft.com/office/drawing/2014/main" id="{97930183-B6A3-444D-92DA-1433343DD8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8480" y="1319192"/>
            <a:ext cx="4403301" cy="3190687"/>
          </a:xfrm>
          <a:prstGeom prst="rect">
            <a:avLst/>
          </a:prstGeom>
        </p:spPr>
      </p:pic>
      <p:pic>
        <p:nvPicPr>
          <p:cNvPr id="6" name="Content Placeholder 5">
            <a:extLst>
              <a:ext uri="{FF2B5EF4-FFF2-40B4-BE49-F238E27FC236}">
                <a16:creationId xmlns:a16="http://schemas.microsoft.com/office/drawing/2014/main" id="{774875E6-23E4-4ADA-95EE-CA8D5CB25EA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717303" y="4509879"/>
            <a:ext cx="9614394" cy="1854295"/>
          </a:xfrm>
        </p:spPr>
      </p:pic>
    </p:spTree>
    <p:extLst>
      <p:ext uri="{BB962C8B-B14F-4D97-AF65-F5344CB8AC3E}">
        <p14:creationId xmlns:p14="http://schemas.microsoft.com/office/powerpoint/2010/main" val="154195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467A4761-6D42-4525-9426-964A18BC97DA}"/>
              </a:ext>
            </a:extLst>
          </p:cNvPr>
          <p:cNvSpPr>
            <a:spLocks noGrp="1"/>
          </p:cNvSpPr>
          <p:nvPr>
            <p:ph type="title"/>
          </p:nvPr>
        </p:nvSpPr>
        <p:spPr>
          <a:xfrm>
            <a:off x="478762" y="226148"/>
            <a:ext cx="10515600" cy="1325563"/>
          </a:xfrm>
        </p:spPr>
        <p:txBody>
          <a:bodyPr/>
          <a:lstStyle/>
          <a:p>
            <a:r>
              <a:rPr lang="en-US" altLang="zh-CN" b="1" dirty="0"/>
              <a:t>Data Preprocessing</a:t>
            </a:r>
            <a:endParaRPr lang="zh-CN" altLang="en-US" b="1" dirty="0"/>
          </a:p>
        </p:txBody>
      </p:sp>
      <p:pic>
        <p:nvPicPr>
          <p:cNvPr id="7" name="Picture 6">
            <a:extLst>
              <a:ext uri="{FF2B5EF4-FFF2-40B4-BE49-F238E27FC236}">
                <a16:creationId xmlns:a16="http://schemas.microsoft.com/office/drawing/2014/main" id="{ADF3B9CF-FD71-4E11-9537-1955803B0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450" y="1367510"/>
            <a:ext cx="7969660" cy="3740342"/>
          </a:xfrm>
          <a:prstGeom prst="rect">
            <a:avLst/>
          </a:prstGeom>
        </p:spPr>
      </p:pic>
      <p:pic>
        <p:nvPicPr>
          <p:cNvPr id="9" name="Picture 8">
            <a:extLst>
              <a:ext uri="{FF2B5EF4-FFF2-40B4-BE49-F238E27FC236}">
                <a16:creationId xmlns:a16="http://schemas.microsoft.com/office/drawing/2014/main" id="{402016F4-B53E-4D7D-83B6-989D1B4CF5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450" y="5107852"/>
            <a:ext cx="5797848" cy="1168460"/>
          </a:xfrm>
          <a:prstGeom prst="rect">
            <a:avLst/>
          </a:prstGeom>
        </p:spPr>
      </p:pic>
    </p:spTree>
    <p:extLst>
      <p:ext uri="{BB962C8B-B14F-4D97-AF65-F5344CB8AC3E}">
        <p14:creationId xmlns:p14="http://schemas.microsoft.com/office/powerpoint/2010/main" val="3332427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3ACB-E548-4728-8C68-6C8EB9F64B47}"/>
              </a:ext>
            </a:extLst>
          </p:cNvPr>
          <p:cNvSpPr>
            <a:spLocks noGrp="1"/>
          </p:cNvSpPr>
          <p:nvPr>
            <p:ph type="title"/>
          </p:nvPr>
        </p:nvSpPr>
        <p:spPr>
          <a:xfrm>
            <a:off x="746760" y="914400"/>
            <a:ext cx="10515600" cy="345440"/>
          </a:xfrm>
        </p:spPr>
        <p:txBody>
          <a:bodyPr>
            <a:normAutofit fontScale="90000"/>
          </a:bodyPr>
          <a:lstStyle/>
          <a:p>
            <a:r>
              <a:rPr lang="en-US" b="1" dirty="0"/>
              <a:t>Model Selection</a:t>
            </a:r>
            <a:br>
              <a:rPr lang="en-US" b="1" dirty="0"/>
            </a:br>
            <a:r>
              <a:rPr lang="en-US" sz="2700" b="1" dirty="0">
                <a:solidFill>
                  <a:srgbClr val="800000"/>
                </a:solidFill>
                <a:effectLst/>
                <a:latin typeface="Consolas" panose="020B0609020204030204" pitchFamily="49" charset="0"/>
              </a:rPr>
              <a:t>5-fold cross validation</a:t>
            </a:r>
            <a:br>
              <a:rPr lang="en-US" b="0" dirty="0">
                <a:solidFill>
                  <a:srgbClr val="000000"/>
                </a:solidFill>
                <a:effectLst/>
                <a:latin typeface="Consolas" panose="020B0609020204030204" pitchFamily="49" charset="0"/>
              </a:rPr>
            </a:br>
            <a:endParaRPr lang="en-US" b="1" dirty="0"/>
          </a:p>
        </p:txBody>
      </p:sp>
      <p:graphicFrame>
        <p:nvGraphicFramePr>
          <p:cNvPr id="8" name="Table 8">
            <a:extLst>
              <a:ext uri="{FF2B5EF4-FFF2-40B4-BE49-F238E27FC236}">
                <a16:creationId xmlns:a16="http://schemas.microsoft.com/office/drawing/2014/main" id="{2C7B09C5-CC6A-4DD0-BE9B-3C9EA439BB0F}"/>
              </a:ext>
            </a:extLst>
          </p:cNvPr>
          <p:cNvGraphicFramePr>
            <a:graphicFrameLocks noGrp="1"/>
          </p:cNvGraphicFramePr>
          <p:nvPr>
            <p:ph idx="1"/>
            <p:extLst>
              <p:ext uri="{D42A27DB-BD31-4B8C-83A1-F6EECF244321}">
                <p14:modId xmlns:p14="http://schemas.microsoft.com/office/powerpoint/2010/main" val="2326934999"/>
              </p:ext>
            </p:extLst>
          </p:nvPr>
        </p:nvGraphicFramePr>
        <p:xfrm>
          <a:off x="838200" y="2699384"/>
          <a:ext cx="10515600" cy="2280604"/>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141659797"/>
                    </a:ext>
                  </a:extLst>
                </a:gridCol>
                <a:gridCol w="5257800">
                  <a:extLst>
                    <a:ext uri="{9D8B030D-6E8A-4147-A177-3AD203B41FA5}">
                      <a16:colId xmlns:a16="http://schemas.microsoft.com/office/drawing/2014/main" val="436919765"/>
                    </a:ext>
                  </a:extLst>
                </a:gridCol>
              </a:tblGrid>
              <a:tr h="579914">
                <a:tc>
                  <a:txBody>
                    <a:bodyPr/>
                    <a:lstStyle/>
                    <a:p>
                      <a:pPr algn="ctr"/>
                      <a:r>
                        <a:rPr lang="en-US" sz="2800" dirty="0"/>
                        <a:t>Model</a:t>
                      </a:r>
                    </a:p>
                  </a:txBody>
                  <a:tcPr/>
                </a:tc>
                <a:tc>
                  <a:txBody>
                    <a:bodyPr/>
                    <a:lstStyle/>
                    <a:p>
                      <a:pPr algn="ctr"/>
                      <a:r>
                        <a:rPr lang="en-US" sz="2800" dirty="0"/>
                        <a:t>R2</a:t>
                      </a:r>
                    </a:p>
                  </a:txBody>
                  <a:tcPr/>
                </a:tc>
                <a:extLst>
                  <a:ext uri="{0D108BD9-81ED-4DB2-BD59-A6C34878D82A}">
                    <a16:rowId xmlns:a16="http://schemas.microsoft.com/office/drawing/2014/main" val="4053414015"/>
                  </a:ext>
                </a:extLst>
              </a:tr>
              <a:tr h="540862">
                <a:tc>
                  <a:txBody>
                    <a:bodyPr/>
                    <a:lstStyle/>
                    <a:p>
                      <a:pPr algn="ctr"/>
                      <a:r>
                        <a:rPr lang="en-US" sz="2400" dirty="0"/>
                        <a:t>Ridge Regression</a:t>
                      </a:r>
                    </a:p>
                  </a:txBody>
                  <a:tcPr/>
                </a:tc>
                <a:tc>
                  <a:txBody>
                    <a:bodyPr/>
                    <a:lstStyle/>
                    <a:p>
                      <a:pPr algn="ctr"/>
                      <a:r>
                        <a:rPr lang="en-US" sz="2400" b="0" i="0" kern="1200" dirty="0">
                          <a:solidFill>
                            <a:schemeClr val="dk1"/>
                          </a:solidFill>
                          <a:effectLst/>
                          <a:latin typeface="+mn-lt"/>
                          <a:ea typeface="+mn-ea"/>
                          <a:cs typeface="+mn-cs"/>
                        </a:rPr>
                        <a:t>80.69%</a:t>
                      </a:r>
                      <a:endParaRPr lang="en-US" sz="2400" dirty="0"/>
                    </a:p>
                  </a:txBody>
                  <a:tcPr/>
                </a:tc>
                <a:extLst>
                  <a:ext uri="{0D108BD9-81ED-4DB2-BD59-A6C34878D82A}">
                    <a16:rowId xmlns:a16="http://schemas.microsoft.com/office/drawing/2014/main" val="2032544093"/>
                  </a:ext>
                </a:extLst>
              </a:tr>
              <a:tr h="579914">
                <a:tc>
                  <a:txBody>
                    <a:bodyPr/>
                    <a:lstStyle/>
                    <a:p>
                      <a:pPr algn="ctr"/>
                      <a:r>
                        <a:rPr lang="en-US" sz="2400" dirty="0"/>
                        <a:t>Random Forest regression</a:t>
                      </a:r>
                    </a:p>
                  </a:txBody>
                  <a:tcPr/>
                </a:tc>
                <a:tc>
                  <a:txBody>
                    <a:bodyPr/>
                    <a:lstStyle/>
                    <a:p>
                      <a:pPr algn="ctr"/>
                      <a:r>
                        <a:rPr lang="en-US" sz="2400" dirty="0"/>
                        <a:t>81.69%</a:t>
                      </a:r>
                    </a:p>
                  </a:txBody>
                  <a:tcPr/>
                </a:tc>
                <a:extLst>
                  <a:ext uri="{0D108BD9-81ED-4DB2-BD59-A6C34878D82A}">
                    <a16:rowId xmlns:a16="http://schemas.microsoft.com/office/drawing/2014/main" val="203467593"/>
                  </a:ext>
                </a:extLst>
              </a:tr>
              <a:tr h="579914">
                <a:tc>
                  <a:txBody>
                    <a:bodyPr/>
                    <a:lstStyle/>
                    <a:p>
                      <a:pPr algn="ctr"/>
                      <a:r>
                        <a:rPr lang="en-US" sz="2400" dirty="0" err="1"/>
                        <a:t>XGBoost</a:t>
                      </a:r>
                      <a:r>
                        <a:rPr lang="en-US" sz="2400" dirty="0"/>
                        <a:t> Regression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mn-lt"/>
                          <a:ea typeface="+mn-ea"/>
                          <a:cs typeface="+mn-cs"/>
                        </a:rPr>
                        <a:t>84.44%</a:t>
                      </a:r>
                      <a:endParaRPr lang="en-US" sz="2400" dirty="0"/>
                    </a:p>
                  </a:txBody>
                  <a:tcPr/>
                </a:tc>
                <a:extLst>
                  <a:ext uri="{0D108BD9-81ED-4DB2-BD59-A6C34878D82A}">
                    <a16:rowId xmlns:a16="http://schemas.microsoft.com/office/drawing/2014/main" val="3855451905"/>
                  </a:ext>
                </a:extLst>
              </a:tr>
            </a:tbl>
          </a:graphicData>
        </a:graphic>
      </p:graphicFrame>
    </p:spTree>
    <p:extLst>
      <p:ext uri="{BB962C8B-B14F-4D97-AF65-F5344CB8AC3E}">
        <p14:creationId xmlns:p14="http://schemas.microsoft.com/office/powerpoint/2010/main" val="3137194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63039-A4EE-4E45-8D00-95B87CC6D51B}"/>
              </a:ext>
            </a:extLst>
          </p:cNvPr>
          <p:cNvSpPr>
            <a:spLocks noGrp="1"/>
          </p:cNvSpPr>
          <p:nvPr>
            <p:ph type="title"/>
          </p:nvPr>
        </p:nvSpPr>
        <p:spPr>
          <a:xfrm>
            <a:off x="706120" y="273685"/>
            <a:ext cx="10515600" cy="1057275"/>
          </a:xfrm>
        </p:spPr>
        <p:txBody>
          <a:bodyPr>
            <a:normAutofit/>
          </a:bodyPr>
          <a:lstStyle/>
          <a:p>
            <a:r>
              <a:rPr lang="en-US" sz="4000" b="1" dirty="0">
                <a:effectLst/>
              </a:rPr>
              <a:t>Hyper-parameter tuning</a:t>
            </a:r>
            <a:br>
              <a:rPr lang="en-US" sz="4000" b="1" dirty="0">
                <a:effectLst/>
              </a:rPr>
            </a:br>
            <a:r>
              <a:rPr lang="en-US" sz="2400" b="1" dirty="0">
                <a:solidFill>
                  <a:srgbClr val="800000"/>
                </a:solidFill>
                <a:latin typeface="Consolas" panose="020B0609020204030204" pitchFamily="49" charset="0"/>
              </a:rPr>
              <a:t>on </a:t>
            </a:r>
            <a:r>
              <a:rPr lang="en-US" sz="2400" b="1" dirty="0" err="1">
                <a:solidFill>
                  <a:srgbClr val="800000"/>
                </a:solidFill>
                <a:latin typeface="Consolas" panose="020B0609020204030204" pitchFamily="49" charset="0"/>
              </a:rPr>
              <a:t>XGBoost</a:t>
            </a:r>
            <a:r>
              <a:rPr lang="en-US" sz="2400" b="1" dirty="0">
                <a:solidFill>
                  <a:srgbClr val="800000"/>
                </a:solidFill>
                <a:latin typeface="Consolas" panose="020B0609020204030204" pitchFamily="49" charset="0"/>
              </a:rPr>
              <a:t> model</a:t>
            </a:r>
          </a:p>
        </p:txBody>
      </p:sp>
      <p:sp>
        <p:nvSpPr>
          <p:cNvPr id="6" name="Content Placeholder 5">
            <a:extLst>
              <a:ext uri="{FF2B5EF4-FFF2-40B4-BE49-F238E27FC236}">
                <a16:creationId xmlns:a16="http://schemas.microsoft.com/office/drawing/2014/main" id="{A724FBD8-95F1-4B51-A65D-38B20407B57E}"/>
              </a:ext>
            </a:extLst>
          </p:cNvPr>
          <p:cNvSpPr>
            <a:spLocks noGrp="1"/>
          </p:cNvSpPr>
          <p:nvPr>
            <p:ph idx="1"/>
          </p:nvPr>
        </p:nvSpPr>
        <p:spPr/>
        <p:txBody>
          <a:bodyPr/>
          <a:lstStyle/>
          <a:p>
            <a:r>
              <a:rPr lang="en-US" b="0" i="0" dirty="0">
                <a:solidFill>
                  <a:srgbClr val="000000"/>
                </a:solidFill>
                <a:effectLst/>
                <a:latin typeface="Consolas" panose="020B0609020204030204" pitchFamily="49" charset="0"/>
              </a:rPr>
              <a:t>Best Score: 85.8% </a:t>
            </a:r>
          </a:p>
          <a:p>
            <a:r>
              <a:rPr lang="en-US" dirty="0">
                <a:solidFill>
                  <a:srgbClr val="000000"/>
                </a:solidFill>
                <a:latin typeface="Consolas" panose="020B0609020204030204" pitchFamily="49" charset="0"/>
              </a:rPr>
              <a:t>Best </a:t>
            </a:r>
            <a:r>
              <a:rPr lang="en-US" b="0" i="0" dirty="0">
                <a:solidFill>
                  <a:srgbClr val="000000"/>
                </a:solidFill>
                <a:effectLst/>
                <a:latin typeface="Consolas" panose="020B0609020204030204" pitchFamily="49" charset="0"/>
              </a:rPr>
              <a:t>Hyper-parameters: </a:t>
            </a:r>
          </a:p>
          <a:p>
            <a:pPr marL="0" indent="0">
              <a:buNone/>
            </a:pPr>
            <a:endParaRPr lang="en-US" b="0" i="0" dirty="0">
              <a:solidFill>
                <a:srgbClr val="000000"/>
              </a:solidFill>
              <a:effectLst/>
              <a:latin typeface="Consolas" panose="020B0609020204030204" pitchFamily="49" charset="0"/>
            </a:endParaRPr>
          </a:p>
          <a:p>
            <a:pPr marL="0" indent="0">
              <a:buNone/>
            </a:pPr>
            <a:r>
              <a:rPr lang="en-US" dirty="0">
                <a:solidFill>
                  <a:srgbClr val="000000"/>
                </a:solidFill>
                <a:latin typeface="Consolas" panose="020B0609020204030204" pitchFamily="49" charset="0"/>
              </a:rPr>
              <a:t>  </a:t>
            </a:r>
            <a:endParaRPr lang="en-US" dirty="0"/>
          </a:p>
        </p:txBody>
      </p:sp>
      <p:graphicFrame>
        <p:nvGraphicFramePr>
          <p:cNvPr id="8" name="Table 8">
            <a:extLst>
              <a:ext uri="{FF2B5EF4-FFF2-40B4-BE49-F238E27FC236}">
                <a16:creationId xmlns:a16="http://schemas.microsoft.com/office/drawing/2014/main" id="{9E9D851C-033B-4DE2-A5F1-FE588460B2DB}"/>
              </a:ext>
            </a:extLst>
          </p:cNvPr>
          <p:cNvGraphicFramePr>
            <a:graphicFrameLocks noGrp="1"/>
          </p:cNvGraphicFramePr>
          <p:nvPr>
            <p:extLst>
              <p:ext uri="{D42A27DB-BD31-4B8C-83A1-F6EECF244321}">
                <p14:modId xmlns:p14="http://schemas.microsoft.com/office/powerpoint/2010/main" val="1653149541"/>
              </p:ext>
            </p:extLst>
          </p:nvPr>
        </p:nvGraphicFramePr>
        <p:xfrm>
          <a:off x="1899920" y="3036146"/>
          <a:ext cx="8127999" cy="27584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209777250"/>
                    </a:ext>
                  </a:extLst>
                </a:gridCol>
                <a:gridCol w="2709333">
                  <a:extLst>
                    <a:ext uri="{9D8B030D-6E8A-4147-A177-3AD203B41FA5}">
                      <a16:colId xmlns:a16="http://schemas.microsoft.com/office/drawing/2014/main" val="579237109"/>
                    </a:ext>
                  </a:extLst>
                </a:gridCol>
                <a:gridCol w="2709333">
                  <a:extLst>
                    <a:ext uri="{9D8B030D-6E8A-4147-A177-3AD203B41FA5}">
                      <a16:colId xmlns:a16="http://schemas.microsoft.com/office/drawing/2014/main" val="2510325219"/>
                    </a:ext>
                  </a:extLst>
                </a:gridCol>
              </a:tblGrid>
              <a:tr h="370840">
                <a:tc>
                  <a:txBody>
                    <a:bodyPr/>
                    <a:lstStyle/>
                    <a:p>
                      <a:r>
                        <a:rPr lang="en-US" dirty="0"/>
                        <a:t>Parameters</a:t>
                      </a:r>
                    </a:p>
                  </a:txBody>
                  <a:tcPr/>
                </a:tc>
                <a:tc>
                  <a:txBody>
                    <a:bodyPr/>
                    <a:lstStyle/>
                    <a:p>
                      <a:r>
                        <a:rPr lang="en-US" dirty="0"/>
                        <a:t>Description</a:t>
                      </a:r>
                    </a:p>
                  </a:txBody>
                  <a:tcPr/>
                </a:tc>
                <a:tc>
                  <a:txBody>
                    <a:bodyPr/>
                    <a:lstStyle/>
                    <a:p>
                      <a:r>
                        <a:rPr lang="en-US" dirty="0"/>
                        <a:t>Best value</a:t>
                      </a:r>
                    </a:p>
                  </a:txBody>
                  <a:tcPr/>
                </a:tc>
                <a:extLst>
                  <a:ext uri="{0D108BD9-81ED-4DB2-BD59-A6C34878D82A}">
                    <a16:rowId xmlns:a16="http://schemas.microsoft.com/office/drawing/2014/main" val="3502289926"/>
                  </a:ext>
                </a:extLst>
              </a:tr>
              <a:tr h="370840">
                <a:tc>
                  <a:txBody>
                    <a:bodyPr/>
                    <a:lstStyle/>
                    <a:p>
                      <a:r>
                        <a:rPr lang="en-US" b="0" i="0" dirty="0">
                          <a:solidFill>
                            <a:srgbClr val="000000"/>
                          </a:solidFill>
                          <a:effectLst/>
                          <a:latin typeface="Consolas" panose="020B0609020204030204" pitchFamily="49" charset="0"/>
                        </a:rPr>
                        <a:t>gamma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Makes the algorithm conservative</a:t>
                      </a:r>
                    </a:p>
                  </a:txBody>
                  <a:tcPr/>
                </a:tc>
                <a:tc>
                  <a:txBody>
                    <a:bodyPr/>
                    <a:lstStyle/>
                    <a:p>
                      <a:r>
                        <a:rPr lang="en-US" dirty="0"/>
                        <a:t>0</a:t>
                      </a:r>
                    </a:p>
                  </a:txBody>
                  <a:tcPr/>
                </a:tc>
                <a:extLst>
                  <a:ext uri="{0D108BD9-81ED-4DB2-BD59-A6C34878D82A}">
                    <a16:rowId xmlns:a16="http://schemas.microsoft.com/office/drawing/2014/main" val="377750873"/>
                  </a:ext>
                </a:extLst>
              </a:tr>
              <a:tr h="370840">
                <a:tc>
                  <a:txBody>
                    <a:bodyPr/>
                    <a:lstStyle/>
                    <a:p>
                      <a:r>
                        <a:rPr lang="en-US" b="0" i="0" dirty="0">
                          <a:solidFill>
                            <a:srgbClr val="000000"/>
                          </a:solidFill>
                          <a:effectLst/>
                          <a:latin typeface="Consolas" panose="020B0609020204030204" pitchFamily="49" charset="0"/>
                        </a:rPr>
                        <a:t>learning rate</a:t>
                      </a:r>
                      <a:endParaRPr lang="en-US" dirty="0"/>
                    </a:p>
                  </a:txBody>
                  <a:tcPr/>
                </a:tc>
                <a:tc>
                  <a:txBody>
                    <a:bodyPr/>
                    <a:lstStyle/>
                    <a:p>
                      <a:r>
                        <a:rPr lang="en-US" sz="1800" b="0" kern="1200" dirty="0">
                          <a:solidFill>
                            <a:schemeClr val="dk1"/>
                          </a:solidFill>
                          <a:effectLst/>
                          <a:latin typeface="+mn-lt"/>
                          <a:ea typeface="+mn-ea"/>
                          <a:cs typeface="+mn-cs"/>
                        </a:rPr>
                        <a:t>shrinks the weights on each step</a:t>
                      </a:r>
                    </a:p>
                  </a:txBody>
                  <a:tcPr/>
                </a:tc>
                <a:tc>
                  <a:txBody>
                    <a:bodyPr/>
                    <a:lstStyle/>
                    <a:p>
                      <a:r>
                        <a:rPr lang="en-US" dirty="0"/>
                        <a:t>0.3</a:t>
                      </a:r>
                    </a:p>
                  </a:txBody>
                  <a:tcPr/>
                </a:tc>
                <a:extLst>
                  <a:ext uri="{0D108BD9-81ED-4DB2-BD59-A6C34878D82A}">
                    <a16:rowId xmlns:a16="http://schemas.microsoft.com/office/drawing/2014/main" val="3575791548"/>
                  </a:ext>
                </a:extLst>
              </a:tr>
              <a:tr h="370840">
                <a:tc>
                  <a:txBody>
                    <a:bodyPr/>
                    <a:lstStyle/>
                    <a:p>
                      <a:r>
                        <a:rPr lang="en-US" b="0" i="0" dirty="0">
                          <a:solidFill>
                            <a:srgbClr val="000000"/>
                          </a:solidFill>
                          <a:effectLst/>
                          <a:latin typeface="Consolas" panose="020B0609020204030204" pitchFamily="49" charset="0"/>
                        </a:rPr>
                        <a:t>max depth</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control over-fitting</a:t>
                      </a:r>
                    </a:p>
                  </a:txBody>
                  <a:tcPr/>
                </a:tc>
                <a:tc>
                  <a:txBody>
                    <a:bodyPr/>
                    <a:lstStyle/>
                    <a:p>
                      <a:r>
                        <a:rPr lang="en-US" dirty="0"/>
                        <a:t>5</a:t>
                      </a:r>
                    </a:p>
                  </a:txBody>
                  <a:tcPr/>
                </a:tc>
                <a:extLst>
                  <a:ext uri="{0D108BD9-81ED-4DB2-BD59-A6C34878D82A}">
                    <a16:rowId xmlns:a16="http://schemas.microsoft.com/office/drawing/2014/main" val="3204674049"/>
                  </a:ext>
                </a:extLst>
              </a:tr>
              <a:tr h="370840">
                <a:tc>
                  <a:txBody>
                    <a:bodyPr/>
                    <a:lstStyle/>
                    <a:p>
                      <a:r>
                        <a:rPr lang="en-US" b="0" i="0" dirty="0">
                          <a:solidFill>
                            <a:srgbClr val="000000"/>
                          </a:solidFill>
                          <a:effectLst/>
                          <a:latin typeface="Consolas" panose="020B0609020204030204" pitchFamily="49" charset="0"/>
                        </a:rPr>
                        <a:t>min child weight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control over-fitting</a:t>
                      </a:r>
                    </a:p>
                  </a:txBody>
                  <a:tcPr/>
                </a:tc>
                <a:tc>
                  <a:txBody>
                    <a:bodyPr/>
                    <a:lstStyle/>
                    <a:p>
                      <a:r>
                        <a:rPr lang="en-US" dirty="0"/>
                        <a:t>3</a:t>
                      </a:r>
                    </a:p>
                  </a:txBody>
                  <a:tcPr/>
                </a:tc>
                <a:extLst>
                  <a:ext uri="{0D108BD9-81ED-4DB2-BD59-A6C34878D82A}">
                    <a16:rowId xmlns:a16="http://schemas.microsoft.com/office/drawing/2014/main" val="2937529857"/>
                  </a:ext>
                </a:extLst>
              </a:tr>
              <a:tr h="329037">
                <a:tc>
                  <a:txBody>
                    <a:bodyPr/>
                    <a:lstStyle/>
                    <a:p>
                      <a:r>
                        <a:rPr lang="en-US" b="0" i="0" dirty="0">
                          <a:solidFill>
                            <a:srgbClr val="000000"/>
                          </a:solidFill>
                          <a:effectLst/>
                          <a:latin typeface="Consolas" panose="020B0609020204030204" pitchFamily="49" charset="0"/>
                        </a:rPr>
                        <a:t>lambda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regularization</a:t>
                      </a:r>
                    </a:p>
                  </a:txBody>
                  <a:tcPr/>
                </a:tc>
                <a:tc>
                  <a:txBody>
                    <a:bodyPr/>
                    <a:lstStyle/>
                    <a:p>
                      <a:r>
                        <a:rPr lang="en-US" dirty="0"/>
                        <a:t>2</a:t>
                      </a:r>
                    </a:p>
                  </a:txBody>
                  <a:tcPr/>
                </a:tc>
                <a:extLst>
                  <a:ext uri="{0D108BD9-81ED-4DB2-BD59-A6C34878D82A}">
                    <a16:rowId xmlns:a16="http://schemas.microsoft.com/office/drawing/2014/main" val="183849151"/>
                  </a:ext>
                </a:extLst>
              </a:tr>
            </a:tbl>
          </a:graphicData>
        </a:graphic>
      </p:graphicFrame>
    </p:spTree>
    <p:extLst>
      <p:ext uri="{BB962C8B-B14F-4D97-AF65-F5344CB8AC3E}">
        <p14:creationId xmlns:p14="http://schemas.microsoft.com/office/powerpoint/2010/main" val="2738312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DAC0-8721-4E0B-BAEA-CECC0BCD69E2}"/>
              </a:ext>
            </a:extLst>
          </p:cNvPr>
          <p:cNvSpPr>
            <a:spLocks noGrp="1"/>
          </p:cNvSpPr>
          <p:nvPr>
            <p:ph type="title"/>
          </p:nvPr>
        </p:nvSpPr>
        <p:spPr/>
        <p:txBody>
          <a:bodyPr/>
          <a:lstStyle/>
          <a:p>
            <a:r>
              <a:rPr lang="en-US" dirty="0"/>
              <a:t>M</a:t>
            </a:r>
            <a:r>
              <a:rPr lang="en-US" altLang="zh-CN" dirty="0"/>
              <a:t>odel Evaluation</a:t>
            </a:r>
            <a:br>
              <a:rPr lang="en-US" altLang="zh-CN" dirty="0"/>
            </a:br>
            <a:r>
              <a:rPr lang="en-US" altLang="zh-CN" sz="2400" b="1" dirty="0">
                <a:solidFill>
                  <a:srgbClr val="800000"/>
                </a:solidFill>
                <a:latin typeface="Consolas" panose="020B0609020204030204" pitchFamily="49" charset="0"/>
              </a:rPr>
              <a:t>on test data with 5-fold validation</a:t>
            </a:r>
            <a:endParaRPr lang="en-US" sz="2400" b="1" dirty="0">
              <a:solidFill>
                <a:srgbClr val="800000"/>
              </a:solidFill>
              <a:latin typeface="Consolas" panose="020B0609020204030204" pitchFamily="49" charset="0"/>
            </a:endParaRPr>
          </a:p>
        </p:txBody>
      </p:sp>
      <p:pic>
        <p:nvPicPr>
          <p:cNvPr id="7" name="Picture 6">
            <a:extLst>
              <a:ext uri="{FF2B5EF4-FFF2-40B4-BE49-F238E27FC236}">
                <a16:creationId xmlns:a16="http://schemas.microsoft.com/office/drawing/2014/main" id="{4F68E0F3-38D5-4291-843C-928962E017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5319" y="1851660"/>
            <a:ext cx="3773417" cy="1487941"/>
          </a:xfrm>
          <a:prstGeom prst="rect">
            <a:avLst/>
          </a:prstGeom>
        </p:spPr>
      </p:pic>
      <p:pic>
        <p:nvPicPr>
          <p:cNvPr id="8" name="Content Placeholder 7">
            <a:extLst>
              <a:ext uri="{FF2B5EF4-FFF2-40B4-BE49-F238E27FC236}">
                <a16:creationId xmlns:a16="http://schemas.microsoft.com/office/drawing/2014/main" id="{91B30B46-946B-40E3-B080-9C03B43E4EB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56877" y="1851660"/>
            <a:ext cx="6118243" cy="4597953"/>
          </a:xfrm>
        </p:spPr>
      </p:pic>
    </p:spTree>
    <p:extLst>
      <p:ext uri="{BB962C8B-B14F-4D97-AF65-F5344CB8AC3E}">
        <p14:creationId xmlns:p14="http://schemas.microsoft.com/office/powerpoint/2010/main" val="192632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0BA9-F8F7-4216-9FEF-5D7AD05F636B}"/>
              </a:ext>
            </a:extLst>
          </p:cNvPr>
          <p:cNvSpPr>
            <a:spLocks noGrp="1"/>
          </p:cNvSpPr>
          <p:nvPr>
            <p:ph type="title"/>
          </p:nvPr>
        </p:nvSpPr>
        <p:spPr/>
        <p:txBody>
          <a:bodyPr/>
          <a:lstStyle/>
          <a:p>
            <a:r>
              <a:rPr lang="en-US" dirty="0"/>
              <a:t>Model Interpretation</a:t>
            </a:r>
          </a:p>
        </p:txBody>
      </p:sp>
      <p:sp>
        <p:nvSpPr>
          <p:cNvPr id="3" name="Content Placeholder 2">
            <a:extLst>
              <a:ext uri="{FF2B5EF4-FFF2-40B4-BE49-F238E27FC236}">
                <a16:creationId xmlns:a16="http://schemas.microsoft.com/office/drawing/2014/main" id="{A94DE526-677E-4597-8D17-80F8FB7C8A54}"/>
              </a:ext>
            </a:extLst>
          </p:cNvPr>
          <p:cNvSpPr>
            <a:spLocks noGrp="1"/>
          </p:cNvSpPr>
          <p:nvPr>
            <p:ph idx="1"/>
          </p:nvPr>
        </p:nvSpPr>
        <p:spPr/>
        <p:txBody>
          <a:bodyPr/>
          <a:lstStyle/>
          <a:p>
            <a:r>
              <a:rPr lang="en-US" sz="3200" b="1" dirty="0">
                <a:solidFill>
                  <a:srgbClr val="800000"/>
                </a:solidFill>
                <a:effectLst/>
                <a:latin typeface="Consolas" panose="020B0609020204030204" pitchFamily="49" charset="0"/>
              </a:rPr>
              <a:t>Error Analysis: </a:t>
            </a:r>
          </a:p>
          <a:p>
            <a:pPr marL="0" indent="0">
              <a:buNone/>
            </a:pPr>
            <a:r>
              <a:rPr lang="en-US" sz="3200" b="1" dirty="0">
                <a:solidFill>
                  <a:srgbClr val="800000"/>
                </a:solidFill>
                <a:latin typeface="Consolas" panose="020B0609020204030204" pitchFamily="49" charset="0"/>
              </a:rPr>
              <a:t>	1. </a:t>
            </a:r>
            <a:r>
              <a:rPr lang="en-US" sz="3200" b="1" dirty="0">
                <a:solidFill>
                  <a:srgbClr val="800000"/>
                </a:solidFill>
                <a:effectLst/>
                <a:latin typeface="Consolas" panose="020B0609020204030204" pitchFamily="49" charset="0"/>
              </a:rPr>
              <a:t>Check the highest prices</a:t>
            </a:r>
          </a:p>
          <a:p>
            <a:pPr marL="0" indent="0">
              <a:buNone/>
            </a:pPr>
            <a:r>
              <a:rPr lang="en-US" sz="3200" b="1" dirty="0">
                <a:solidFill>
                  <a:srgbClr val="800000"/>
                </a:solidFill>
                <a:latin typeface="Consolas" panose="020B0609020204030204" pitchFamily="49" charset="0"/>
              </a:rPr>
              <a:t>	2. Conclusions</a:t>
            </a:r>
            <a:r>
              <a:rPr lang="zh-CN" altLang="en-US" sz="3200" b="1" dirty="0">
                <a:solidFill>
                  <a:srgbClr val="800000"/>
                </a:solidFill>
                <a:latin typeface="Consolas" panose="020B0609020204030204" pitchFamily="49" charset="0"/>
              </a:rPr>
              <a:t>：</a:t>
            </a:r>
            <a:r>
              <a:rPr lang="en-US" sz="3200" b="1" dirty="0">
                <a:solidFill>
                  <a:srgbClr val="800000"/>
                </a:solidFill>
                <a:latin typeface="Consolas" panose="020B0609020204030204" pitchFamily="49" charset="0"/>
              </a:rPr>
              <a:t>hidden factors</a:t>
            </a:r>
          </a:p>
          <a:p>
            <a:pPr marL="0" indent="0">
              <a:buNone/>
            </a:pPr>
            <a:endParaRPr lang="en-US" sz="3200" b="1" dirty="0">
              <a:solidFill>
                <a:srgbClr val="800000"/>
              </a:solidFill>
              <a:latin typeface="Consolas" panose="020B0609020204030204" pitchFamily="49" charset="0"/>
            </a:endParaRPr>
          </a:p>
          <a:p>
            <a:r>
              <a:rPr lang="en-US" sz="3200" b="1" dirty="0">
                <a:solidFill>
                  <a:srgbClr val="800000"/>
                </a:solidFill>
                <a:latin typeface="Consolas" panose="020B0609020204030204" pitchFamily="49" charset="0"/>
              </a:rPr>
              <a:t>Feature Importance</a:t>
            </a:r>
          </a:p>
          <a:p>
            <a:endParaRPr lang="en-US" sz="3200" b="0" dirty="0">
              <a:solidFill>
                <a:srgbClr val="000000"/>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1410555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9F789-F899-49E0-8667-8D3EF96428B1}"/>
              </a:ext>
            </a:extLst>
          </p:cNvPr>
          <p:cNvSpPr>
            <a:spLocks noGrp="1"/>
          </p:cNvSpPr>
          <p:nvPr>
            <p:ph type="title"/>
          </p:nvPr>
        </p:nvSpPr>
        <p:spPr/>
        <p:txBody>
          <a:bodyPr/>
          <a:lstStyle/>
          <a:p>
            <a:r>
              <a:rPr lang="en-US" dirty="0"/>
              <a:t>Feature Importance</a:t>
            </a:r>
            <a:br>
              <a:rPr lang="en-US" dirty="0"/>
            </a:br>
            <a:endParaRPr lang="en-US" dirty="0"/>
          </a:p>
        </p:txBody>
      </p:sp>
      <p:pic>
        <p:nvPicPr>
          <p:cNvPr id="9" name="Content Placeholder 8">
            <a:extLst>
              <a:ext uri="{FF2B5EF4-FFF2-40B4-BE49-F238E27FC236}">
                <a16:creationId xmlns:a16="http://schemas.microsoft.com/office/drawing/2014/main" id="{5501E592-AC84-4BE5-9C81-D6522E8415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2595" y="1302663"/>
            <a:ext cx="8766810" cy="4995268"/>
          </a:xfrm>
        </p:spPr>
      </p:pic>
    </p:spTree>
    <p:extLst>
      <p:ext uri="{BB962C8B-B14F-4D97-AF65-F5344CB8AC3E}">
        <p14:creationId xmlns:p14="http://schemas.microsoft.com/office/powerpoint/2010/main" val="35655437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TotalTime>
  <Words>570</Words>
  <Application>Microsoft Office PowerPoint</Application>
  <PresentationFormat>Widescreen</PresentationFormat>
  <Paragraphs>88</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等线</vt:lpstr>
      <vt:lpstr>等线 Light</vt:lpstr>
      <vt:lpstr>Arial</vt:lpstr>
      <vt:lpstr>Calibri</vt:lpstr>
      <vt:lpstr>Consolas</vt:lpstr>
      <vt:lpstr>Office 主题​​</vt:lpstr>
      <vt:lpstr>House Sales Price Prediction for King county </vt:lpstr>
      <vt:lpstr>Task</vt:lpstr>
      <vt:lpstr>Data Preprocessing</vt:lpstr>
      <vt:lpstr>Data Preprocessing</vt:lpstr>
      <vt:lpstr>Model Selection 5-fold cross validation </vt:lpstr>
      <vt:lpstr>Hyper-parameter tuning on XGBoost model</vt:lpstr>
      <vt:lpstr>Model Evaluation on test data with 5-fold validation</vt:lpstr>
      <vt:lpstr>Model Interpretation</vt:lpstr>
      <vt:lpstr>Feature Importance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Campaign Response Prediction</dc:title>
  <dc:creator>Peihan Gao</dc:creator>
  <cp:lastModifiedBy>Peihan Gao</cp:lastModifiedBy>
  <cp:revision>7</cp:revision>
  <dcterms:created xsi:type="dcterms:W3CDTF">2022-02-28T00:02:00Z</dcterms:created>
  <dcterms:modified xsi:type="dcterms:W3CDTF">2022-04-22T08:28:57Z</dcterms:modified>
</cp:coreProperties>
</file>