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lfa Slab One" pitchFamily="2" charset="0"/>
      <p:regular r:id="rId16"/>
    </p:embeddedFont>
    <p:embeddedFont>
      <p:font typeface="Proxima Nova" panose="02000506030000020004"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89"/>
  </p:normalViewPr>
  <p:slideViewPr>
    <p:cSldViewPr snapToGrid="0">
      <p:cViewPr varScale="1">
        <p:scale>
          <a:sx n="197" d="100"/>
          <a:sy n="197" d="100"/>
        </p:scale>
        <p:origin x="102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Interner censorship final project presentation. Our final project is to investigate The impact of major political events on Weibo posts by Detecting China Online Censorship. Our team members are</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1719ac5c3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1719ac5c3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77b6e2b37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77b6e2b3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719ac5c31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719ac5c31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719ac5c31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719ac5c31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With the increasing use of social media platforms in China, there is a growing need to understand the impact of censorship on online public opinion. Our study focuses on a specific major political event, which is the Twentieth National Congress of the Communist Party of China (the 20th CPC National Congress), and we focus on investigating how censorship measures affect the public's posts on Weibo.</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The Chinese government reinforces censorship measures before major political events to ensure their success, and it is essential to investigate how these measures impact public opinion. Our study aims to provide insight into the effectiveness of censorship measures in controlling public opinion during major political events in China. By analyzing the public's posts on Weibo before and after the 20th CPC National Congress, we can examine the atmosphere that the government desires to create before and after symbolic political events, as well as to evaluate users' self-censorship or platforms' filtering effects.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1719ac5c31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1719ac5c3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Weibo is China’s most often-used social media platform for people to share their thoughts and emotions towards a specific topic. </a:t>
            </a:r>
            <a:endParaRPr/>
          </a:p>
          <a:p>
            <a:pPr marL="0" lvl="0" indent="0" algn="l" rtl="0">
              <a:spcBef>
                <a:spcPts val="0"/>
              </a:spcBef>
              <a:spcAft>
                <a:spcPts val="0"/>
              </a:spcAft>
              <a:buNone/>
            </a:pPr>
            <a:endParaRPr/>
          </a:p>
          <a:p>
            <a:pPr marL="0" lvl="0" indent="0" algn="l" rtl="0">
              <a:spcBef>
                <a:spcPts val="0"/>
              </a:spcBef>
              <a:spcAft>
                <a:spcPts val="0"/>
              </a:spcAft>
              <a:buNone/>
            </a:pPr>
            <a:r>
              <a:rPr lang="en"/>
              <a:t>We splitted the data into 3 time periods one month Before the 20th CPC National Congress, the week during the congress, and one month after the congress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We used the following 3 keywords to scrape the weibo posts. The meaning for keywords are “疫情“ (“covid”), ”隔离“ (”quarantine”), and “抗疫“ (”prevention and control of covid-19”) </a:t>
            </a:r>
            <a:endParaRPr/>
          </a:p>
          <a:p>
            <a:pPr marL="0" lvl="0" indent="0" algn="l" rtl="0">
              <a:spcBef>
                <a:spcPts val="0"/>
              </a:spcBef>
              <a:spcAft>
                <a:spcPts val="0"/>
              </a:spcAft>
              <a:buNone/>
            </a:pPr>
            <a:r>
              <a:rPr lang="en"/>
              <a:t>And in the next stage, we conducted computational methods to analyze the large dataset of weibo posts.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719ac5c31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719ac5c3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719ac5c31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719ac5c3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sz="1200">
                <a:solidFill>
                  <a:schemeClr val="dk1"/>
                </a:solidFill>
                <a:highlight>
                  <a:srgbClr val="FFFFFF"/>
                </a:highlight>
              </a:rPr>
              <a:t>The daily average sentiment scores for the three time periods—before, during, and after the Congress—are 0.67, 0.76, and 0.6, respectively, as shown in the graph above. It is consistent with the hypothesis that posts' sentiment would increase in the days leading up to the 20th CPC National Congress and peak during that time. When the Congress is over, the attitudes resurface and are considerably more unfavorable than in the month leading up to the event. The average emotion trends point to the likely censoring of unfavorable posts before and during the significant event. Instead, when the emphasis is not on maintaining the atmosphere of stable public opinion, censorship vanishes after the event.</a:t>
            </a:r>
            <a:endParaRPr sz="1200">
              <a:solidFill>
                <a:schemeClr val="dk1"/>
              </a:solidFill>
              <a:highlight>
                <a:srgbClr val="FFFFFF"/>
              </a:highlight>
            </a:endParaRPr>
          </a:p>
          <a:p>
            <a:pPr marL="0" lvl="0" indent="0" algn="l" rtl="0">
              <a:lnSpc>
                <a:spcPct val="115000"/>
              </a:lnSpc>
              <a:spcBef>
                <a:spcPts val="0"/>
              </a:spcBef>
              <a:spcAft>
                <a:spcPts val="1200"/>
              </a:spcAft>
              <a:buNone/>
            </a:pPr>
            <a:endParaRPr sz="1800" b="1">
              <a:solidFill>
                <a:srgbClr val="666666"/>
              </a:solidFill>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77b6e2b37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77b6e2b37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The daily time-series shift of sentiment is clearly visible in the graph below. We use linear regression to fit lines for the three eras by plotting the daily sentiment average by day. The level of the line after the 20th CPC National Congress is lower than the fitted line of the sentiment score prior to the Congress. Also, when the Congress's opening day draws near, the mood improves and peaks on that day before suffering a sharp decrease until the event's conclusion.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719ac5c31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719ac5c3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77b6e2b3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77b6e2b3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77b6e2b3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77b6e2b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800"/>
              <a:t>Detect China Online Censorship ——</a:t>
            </a:r>
            <a:endParaRPr sz="2800"/>
          </a:p>
          <a:p>
            <a:pPr marL="0" lvl="0" indent="0" algn="l" rtl="0">
              <a:lnSpc>
                <a:spcPct val="115000"/>
              </a:lnSpc>
              <a:spcBef>
                <a:spcPts val="0"/>
              </a:spcBef>
              <a:spcAft>
                <a:spcPts val="0"/>
              </a:spcAft>
              <a:buClr>
                <a:schemeClr val="dk1"/>
              </a:buClr>
              <a:buSzPts val="1100"/>
              <a:buFont typeface="Arial"/>
              <a:buNone/>
            </a:pPr>
            <a:r>
              <a:rPr lang="en" sz="2800"/>
              <a:t>The impact of major political events on Weibo posts</a:t>
            </a:r>
            <a:endParaRPr sz="6800"/>
          </a:p>
        </p:txBody>
      </p:sp>
      <p:sp>
        <p:nvSpPr>
          <p:cNvPr id="57" name="Google Shape;57;p13"/>
          <p:cNvSpPr txBox="1">
            <a:spLocks noGrp="1"/>
          </p:cNvSpPr>
          <p:nvPr>
            <p:ph type="subTitle" idx="1"/>
          </p:nvPr>
        </p:nvSpPr>
        <p:spPr>
          <a:xfrm>
            <a:off x="2094200" y="2954400"/>
            <a:ext cx="7848900" cy="4983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 sz="1500"/>
              <a:t>Presenters: Hazel Chui, Yulun Han, Peihan Gao, Xin Tang</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a:t>
            </a:r>
            <a:endParaRPr/>
          </a:p>
        </p:txBody>
      </p:sp>
      <p:sp>
        <p:nvSpPr>
          <p:cNvPr id="121" name="Google Shape;121;p22"/>
          <p:cNvSpPr txBox="1">
            <a:spLocks noGrp="1"/>
          </p:cNvSpPr>
          <p:nvPr>
            <p:ph type="body" idx="1"/>
          </p:nvPr>
        </p:nvSpPr>
        <p:spPr>
          <a:xfrm>
            <a:off x="332100" y="1142450"/>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200" b="1">
                <a:solidFill>
                  <a:srgbClr val="000000"/>
                </a:solidFill>
                <a:highlight>
                  <a:srgbClr val="FFFFFF"/>
                </a:highlight>
              </a:rPr>
              <a:t>Word cloud (before the 20th CPC National Congress)</a:t>
            </a:r>
            <a:endParaRPr sz="1200" b="1">
              <a:solidFill>
                <a:srgbClr val="000000"/>
              </a:solidFill>
              <a:highlight>
                <a:srgbClr val="FFFFFF"/>
              </a:highlight>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"中国人受新冠影响全球最小": Chinese were least affected by Covid in the world</a:t>
            </a:r>
            <a:endParaRPr/>
          </a:p>
          <a:p>
            <a:pPr marL="0" lvl="0" indent="0" algn="l" rtl="0">
              <a:spcBef>
                <a:spcPts val="1200"/>
              </a:spcBef>
              <a:spcAft>
                <a:spcPts val="1200"/>
              </a:spcAft>
              <a:buNone/>
            </a:pPr>
            <a:r>
              <a:rPr lang="en"/>
              <a:t>"辽宁好网民抗疫在行动": Good Liaoning netizens are fighting against Covid</a:t>
            </a:r>
            <a:endParaRPr/>
          </a:p>
        </p:txBody>
      </p:sp>
      <p:pic>
        <p:nvPicPr>
          <p:cNvPr id="122" name="Google Shape;122;p22"/>
          <p:cNvPicPr preferRelativeResize="0"/>
          <p:nvPr/>
        </p:nvPicPr>
        <p:blipFill>
          <a:blip r:embed="rId3">
            <a:alphaModFix/>
          </a:blip>
          <a:stretch>
            <a:fillRect/>
          </a:stretch>
        </p:blipFill>
        <p:spPr>
          <a:xfrm>
            <a:off x="427050" y="1420450"/>
            <a:ext cx="3810000" cy="1905000"/>
          </a:xfrm>
          <a:prstGeom prst="rect">
            <a:avLst/>
          </a:prstGeom>
          <a:noFill/>
          <a:ln>
            <a:noFill/>
          </a:ln>
        </p:spPr>
      </p:pic>
      <p:sp>
        <p:nvSpPr>
          <p:cNvPr id="123" name="Google Shape;123;p22"/>
          <p:cNvSpPr txBox="1">
            <a:spLocks noGrp="1"/>
          </p:cNvSpPr>
          <p:nvPr>
            <p:ph type="body" idx="2"/>
          </p:nvPr>
        </p:nvSpPr>
        <p:spPr>
          <a:xfrm>
            <a:off x="4872800" y="721925"/>
            <a:ext cx="3959400" cy="462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200" b="1">
                <a:solidFill>
                  <a:srgbClr val="000000"/>
                </a:solidFill>
                <a:highlight>
                  <a:srgbClr val="FFFFFF"/>
                </a:highlight>
              </a:rPr>
              <a:t>Word cloud (druing the 20th CPC National Congress)</a:t>
            </a:r>
            <a:endParaRPr sz="1200" b="1">
              <a:solidFill>
                <a:srgbClr val="000000"/>
              </a:solidFill>
              <a:highlight>
                <a:srgbClr val="FFFFFF"/>
              </a:highlight>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250"/>
              <a:t>"郑州疫情”: epidemic in Zhengzhou, a city in China</a:t>
            </a:r>
            <a:endParaRPr sz="1250"/>
          </a:p>
          <a:p>
            <a:pPr marL="0" lvl="0" indent="0" algn="l" rtl="0">
              <a:spcBef>
                <a:spcPts val="1200"/>
              </a:spcBef>
              <a:spcAft>
                <a:spcPts val="0"/>
              </a:spcAft>
              <a:buNone/>
            </a:pPr>
            <a:r>
              <a:rPr lang="en" sz="1250"/>
              <a:t>“大同疫情": epidemic in Datong, another city in China</a:t>
            </a:r>
            <a:endParaRPr sz="1250"/>
          </a:p>
          <a:p>
            <a:pPr marL="0" lvl="0" indent="0" algn="l" rtl="0">
              <a:spcBef>
                <a:spcPts val="1200"/>
              </a:spcBef>
              <a:spcAft>
                <a:spcPts val="1200"/>
              </a:spcAft>
              <a:buNone/>
            </a:pPr>
            <a:r>
              <a:rPr lang="en" sz="1250"/>
              <a:t>"居家隔离": home quarantine</a:t>
            </a:r>
            <a:endParaRPr sz="1250"/>
          </a:p>
        </p:txBody>
      </p:sp>
      <p:pic>
        <p:nvPicPr>
          <p:cNvPr id="124" name="Google Shape;124;p22"/>
          <p:cNvPicPr preferRelativeResize="0"/>
          <p:nvPr/>
        </p:nvPicPr>
        <p:blipFill>
          <a:blip r:embed="rId4">
            <a:alphaModFix/>
          </a:blip>
          <a:stretch>
            <a:fillRect/>
          </a:stretch>
        </p:blipFill>
        <p:spPr>
          <a:xfrm>
            <a:off x="4947500" y="1420450"/>
            <a:ext cx="3999900" cy="1999950"/>
          </a:xfrm>
          <a:prstGeom prst="rect">
            <a:avLst/>
          </a:prstGeom>
          <a:noFill/>
          <a:ln>
            <a:noFill/>
          </a:ln>
        </p:spPr>
      </p:pic>
      <p:sp>
        <p:nvSpPr>
          <p:cNvPr id="125" name="Google Shape;125;p22"/>
          <p:cNvSpPr txBox="1"/>
          <p:nvPr/>
        </p:nvSpPr>
        <p:spPr>
          <a:xfrm>
            <a:off x="427050" y="4558850"/>
            <a:ext cx="864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Proxima Nova"/>
                <a:ea typeface="Proxima Nova"/>
                <a:cs typeface="Proxima Nova"/>
                <a:sym typeface="Proxima Nova"/>
              </a:rPr>
              <a:t>→  The appraising attitude towards the government and people's proactive reactions to the pandemic in Weibo posts may have been the result of information censorship</a:t>
            </a:r>
            <a:endParaRPr>
              <a:solidFill>
                <a:schemeClr val="dk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Word Cloud</a:t>
            </a:r>
            <a:endParaRPr/>
          </a:p>
        </p:txBody>
      </p:sp>
      <p:sp>
        <p:nvSpPr>
          <p:cNvPr id="131" name="Google Shape;131;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000000"/>
                </a:solidFill>
                <a:highlight>
                  <a:srgbClr val="FFFFFF"/>
                </a:highlight>
              </a:rPr>
              <a:t>Word cloud (after the 20th CPC National Congress)</a:t>
            </a:r>
            <a:endParaRPr sz="1200" b="1">
              <a:solidFill>
                <a:srgbClr val="000000"/>
              </a:solidFill>
              <a:highlight>
                <a:srgbClr val="FFFFFF"/>
              </a:highlight>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p:txBody>
      </p:sp>
      <p:pic>
        <p:nvPicPr>
          <p:cNvPr id="132" name="Google Shape;132;p23"/>
          <p:cNvPicPr preferRelativeResize="0"/>
          <p:nvPr/>
        </p:nvPicPr>
        <p:blipFill>
          <a:blip r:embed="rId3">
            <a:alphaModFix/>
          </a:blip>
          <a:stretch>
            <a:fillRect/>
          </a:stretch>
        </p:blipFill>
        <p:spPr>
          <a:xfrm>
            <a:off x="437250" y="1455600"/>
            <a:ext cx="3810000" cy="1905000"/>
          </a:xfrm>
          <a:prstGeom prst="rect">
            <a:avLst/>
          </a:prstGeom>
          <a:noFill/>
          <a:ln>
            <a:noFill/>
          </a:ln>
        </p:spPr>
      </p:pic>
      <p:sp>
        <p:nvSpPr>
          <p:cNvPr id="133" name="Google Shape;133;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"新冠口服药被要求即刻下架": Covid oral medication was immediately taken down</a:t>
            </a:r>
            <a:endParaRPr/>
          </a:p>
          <a:p>
            <a:pPr marL="0" lvl="0" indent="0" algn="l" rtl="0">
              <a:spcBef>
                <a:spcPts val="1200"/>
              </a:spcBef>
              <a:spcAft>
                <a:spcPts val="0"/>
              </a:spcAft>
              <a:buNone/>
            </a:pPr>
            <a:r>
              <a:rPr lang="en"/>
              <a:t>"扫黑除恶": crackdown on crimes</a:t>
            </a:r>
            <a:endParaRPr/>
          </a:p>
          <a:p>
            <a:pPr marL="0" lvl="0" indent="0" algn="l" rtl="0">
              <a:spcBef>
                <a:spcPts val="1200"/>
              </a:spcBef>
              <a:spcAft>
                <a:spcPts val="0"/>
              </a:spcAft>
              <a:buNone/>
            </a:pPr>
            <a:r>
              <a:rPr lang="en"/>
              <a:t>"剪破与黑恶势力交织的关系网":  cutting off the network of mafia-like relationships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→Might imply  loosening of censorship by the Chinese government, allowing for the expression of negative opinions and concerns on Weibo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39" name="Google Shape;139;p24"/>
          <p:cNvSpPr txBox="1">
            <a:spLocks noGrp="1"/>
          </p:cNvSpPr>
          <p:nvPr>
            <p:ph type="body" idx="1"/>
          </p:nvPr>
        </p:nvSpPr>
        <p:spPr>
          <a:xfrm>
            <a:off x="311700" y="1152475"/>
            <a:ext cx="8520600" cy="362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Sentiment change: </a:t>
            </a:r>
          </a:p>
          <a:p>
            <a:pPr lvl="1" indent="-342900">
              <a:buSzPts val="1800"/>
              <a:buChar char="●"/>
            </a:pPr>
            <a:r>
              <a:rPr lang="en-US" dirty="0"/>
              <a:t>Before 0.67 ➡ During 0.76 (increased 13.4%) </a:t>
            </a:r>
          </a:p>
          <a:p>
            <a:pPr lvl="1" indent="-342900">
              <a:buSzPts val="1800"/>
              <a:buChar char="●"/>
            </a:pPr>
            <a:r>
              <a:rPr lang="en-US" dirty="0"/>
              <a:t>During 0.76 ➡ After 0.6 (decreased 21.1%)</a:t>
            </a:r>
          </a:p>
          <a:p>
            <a:pPr marL="457200" lvl="0" indent="-342900" algn="l" rtl="0">
              <a:spcBef>
                <a:spcPts val="0"/>
              </a:spcBef>
              <a:spcAft>
                <a:spcPts val="0"/>
              </a:spcAft>
              <a:buSzPts val="1800"/>
              <a:buChar char="●"/>
            </a:pPr>
            <a:r>
              <a:rPr lang="en-US" dirty="0"/>
              <a:t>Topic Modeling</a:t>
            </a:r>
          </a:p>
          <a:p>
            <a:pPr lvl="1" indent="-342900">
              <a:buSzPts val="1800"/>
              <a:buChar char="●"/>
            </a:pPr>
            <a:r>
              <a:rPr lang="en-US" dirty="0"/>
              <a:t>Topics are relatively more positive before and during the Congress</a:t>
            </a:r>
          </a:p>
          <a:p>
            <a:pPr lvl="1" indent="-342900">
              <a:buSzPts val="1800"/>
              <a:buChar char="●"/>
            </a:pPr>
            <a:r>
              <a:rPr lang="en-US" dirty="0"/>
              <a:t>Topics are relatively more negative after the Congress</a:t>
            </a:r>
          </a:p>
          <a:p>
            <a:pPr marL="457200" lvl="0" indent="-342900" algn="l" rtl="0">
              <a:spcBef>
                <a:spcPts val="0"/>
              </a:spcBef>
              <a:spcAft>
                <a:spcPts val="0"/>
              </a:spcAft>
              <a:buSzPts val="1800"/>
              <a:buChar char="●"/>
            </a:pPr>
            <a:r>
              <a:rPr lang="en-US" dirty="0"/>
              <a:t>Word cloud</a:t>
            </a:r>
          </a:p>
          <a:p>
            <a:pPr lvl="1" indent="-342900">
              <a:buSzPts val="1800"/>
              <a:buChar char="●"/>
            </a:pPr>
            <a:r>
              <a:rPr lang="en-US" dirty="0"/>
              <a:t>More encouraging news before the Congress</a:t>
            </a:r>
          </a:p>
          <a:p>
            <a:pPr lvl="1" indent="-342900">
              <a:buSzPts val="1800"/>
              <a:buChar char="●"/>
            </a:pPr>
            <a:r>
              <a:rPr lang="en-US" dirty="0"/>
              <a:t>More unfavorable reports and harsh language after the Congress</a:t>
            </a:r>
          </a:p>
          <a:p>
            <a:pPr marL="457200" lvl="0" indent="-342900" algn="l" rtl="0">
              <a:spcBef>
                <a:spcPts val="0"/>
              </a:spcBef>
              <a:spcAft>
                <a:spcPts val="0"/>
              </a:spcAft>
              <a:buSzPts val="1800"/>
              <a:buChar char="●"/>
            </a:pPr>
            <a:r>
              <a:rPr lang="en-US" dirty="0"/>
              <a:t>Conclusions: Government Censorship for public opinions might exist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00A42-039E-F06B-69BE-CD6C913CCC03}"/>
              </a:ext>
            </a:extLst>
          </p:cNvPr>
          <p:cNvSpPr>
            <a:spLocks noGrp="1"/>
          </p:cNvSpPr>
          <p:nvPr>
            <p:ph type="title"/>
          </p:nvPr>
        </p:nvSpPr>
        <p:spPr/>
        <p:txBody>
          <a:bodyPr/>
          <a:lstStyle/>
          <a:p>
            <a:r>
              <a:rPr kumimoji="1" lang="en-US" altLang="zh-CN" dirty="0"/>
              <a:t>Thank you!</a:t>
            </a:r>
            <a:endParaRPr kumimoji="1" lang="zh-CN" altLang="en-US" dirty="0"/>
          </a:p>
        </p:txBody>
      </p:sp>
    </p:spTree>
    <p:extLst>
      <p:ext uri="{BB962C8B-B14F-4D97-AF65-F5344CB8AC3E}">
        <p14:creationId xmlns:p14="http://schemas.microsoft.com/office/powerpoint/2010/main" val="266548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&amp; Problem</a:t>
            </a:r>
            <a:endParaRPr/>
          </a:p>
        </p:txBody>
      </p:sp>
      <p:sp>
        <p:nvSpPr>
          <p:cNvPr id="63" name="Google Shape;63;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Motivation</a:t>
            </a:r>
            <a:endParaRPr sz="1800"/>
          </a:p>
          <a:p>
            <a:pPr marL="457200" lvl="0" indent="-317500" algn="l" rtl="0">
              <a:spcBef>
                <a:spcPts val="1200"/>
              </a:spcBef>
              <a:spcAft>
                <a:spcPts val="0"/>
              </a:spcAft>
              <a:buSzPts val="1400"/>
              <a:buChar char="●"/>
            </a:pPr>
            <a:r>
              <a:rPr lang="en"/>
              <a:t>Our study aims to provide insight into the effectiveness of censorship measures in controlling public opinion during major political events in China. </a:t>
            </a:r>
            <a:endParaRPr/>
          </a:p>
          <a:p>
            <a:pPr marL="457200" lvl="0" indent="-317500" algn="l" rtl="0">
              <a:spcBef>
                <a:spcPts val="0"/>
              </a:spcBef>
              <a:spcAft>
                <a:spcPts val="0"/>
              </a:spcAft>
              <a:buSzPts val="1400"/>
              <a:buChar char="●"/>
            </a:pPr>
            <a:r>
              <a:rPr lang="en"/>
              <a:t>Examine the atmosphere that the government desires to create before and after symbolic political events</a:t>
            </a:r>
            <a:endParaRPr/>
          </a:p>
          <a:p>
            <a:pPr marL="457200" lvl="0" indent="-317500" algn="l" rtl="0">
              <a:spcBef>
                <a:spcPts val="0"/>
              </a:spcBef>
              <a:spcAft>
                <a:spcPts val="0"/>
              </a:spcAft>
              <a:buSzPts val="1400"/>
              <a:buChar char="●"/>
            </a:pPr>
            <a:r>
              <a:rPr lang="en"/>
              <a:t>Evaluate users' self-censorship or platforms' filtering effects.</a:t>
            </a:r>
            <a:endParaRPr/>
          </a:p>
        </p:txBody>
      </p:sp>
      <p:sp>
        <p:nvSpPr>
          <p:cNvPr id="64" name="Google Shape;64;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Problem</a:t>
            </a:r>
            <a:endParaRPr sz="1800"/>
          </a:p>
          <a:p>
            <a:pPr marL="457200" lvl="0" indent="-317500" algn="l" rtl="0">
              <a:spcBef>
                <a:spcPts val="1200"/>
              </a:spcBef>
              <a:spcAft>
                <a:spcPts val="0"/>
              </a:spcAft>
              <a:buSzPts val="1400"/>
              <a:buChar char="●"/>
            </a:pPr>
            <a:r>
              <a:rPr lang="en"/>
              <a:t>The Chinese government reinforces censorship measures before major political events to ensure their success. </a:t>
            </a:r>
            <a:endParaRPr/>
          </a:p>
          <a:p>
            <a:pPr marL="457200" lvl="0" indent="-317500" algn="l" rtl="0">
              <a:spcBef>
                <a:spcPts val="0"/>
              </a:spcBef>
              <a:spcAft>
                <a:spcPts val="0"/>
              </a:spcAft>
              <a:buSzPts val="1400"/>
              <a:buChar char="●"/>
            </a:pPr>
            <a:r>
              <a:rPr lang="en"/>
              <a:t>It is essential to investigate how these measures affect the public's posts on social media platforms such as Sina Weibo (Weibo).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Data source: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Time periods</a:t>
            </a:r>
            <a:endParaRPr/>
          </a:p>
          <a:p>
            <a:pPr marL="914400" lvl="1" indent="-317500" algn="l" rtl="0">
              <a:spcBef>
                <a:spcPts val="0"/>
              </a:spcBef>
              <a:spcAft>
                <a:spcPts val="0"/>
              </a:spcAft>
              <a:buSzPts val="1400"/>
              <a:buChar char="○"/>
            </a:pPr>
            <a:r>
              <a:rPr lang="en"/>
              <a:t>Before the 20th CPC National Congress</a:t>
            </a:r>
            <a:endParaRPr/>
          </a:p>
          <a:p>
            <a:pPr marL="914400" lvl="1" indent="-317500" algn="l" rtl="0">
              <a:spcBef>
                <a:spcPts val="0"/>
              </a:spcBef>
              <a:spcAft>
                <a:spcPts val="0"/>
              </a:spcAft>
              <a:buSzPts val="1400"/>
              <a:buChar char="○"/>
            </a:pPr>
            <a:r>
              <a:rPr lang="en"/>
              <a:t>During the Congress</a:t>
            </a:r>
            <a:endParaRPr/>
          </a:p>
          <a:p>
            <a:pPr marL="914400" lvl="1" indent="-317500" algn="l" rtl="0">
              <a:spcBef>
                <a:spcPts val="0"/>
              </a:spcBef>
              <a:spcAft>
                <a:spcPts val="0"/>
              </a:spcAft>
              <a:buSzPts val="1400"/>
              <a:buChar char="○"/>
            </a:pPr>
            <a:r>
              <a:rPr lang="en"/>
              <a:t>After the Congress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Keywords</a:t>
            </a:r>
            <a:endParaRPr/>
          </a:p>
          <a:p>
            <a:pPr marL="914400" lvl="1" indent="-317500" algn="l" rtl="0">
              <a:spcBef>
                <a:spcPts val="0"/>
              </a:spcBef>
              <a:spcAft>
                <a:spcPts val="0"/>
              </a:spcAft>
              <a:buSzPts val="1400"/>
              <a:buChar char="○"/>
            </a:pPr>
            <a:r>
              <a:rPr lang="en"/>
              <a:t>“疫情“ - “covid”</a:t>
            </a:r>
            <a:endParaRPr/>
          </a:p>
          <a:p>
            <a:pPr marL="914400" lvl="1" indent="-317500" algn="l" rtl="0">
              <a:spcBef>
                <a:spcPts val="0"/>
              </a:spcBef>
              <a:spcAft>
                <a:spcPts val="0"/>
              </a:spcAft>
              <a:buSzPts val="1400"/>
              <a:buChar char="○"/>
            </a:pPr>
            <a:r>
              <a:rPr lang="en"/>
              <a:t>“隔离” - “quarantine”</a:t>
            </a:r>
            <a:endParaRPr/>
          </a:p>
          <a:p>
            <a:pPr marL="914400" lvl="1" indent="-317500" algn="l" rtl="0">
              <a:spcBef>
                <a:spcPts val="0"/>
              </a:spcBef>
              <a:spcAft>
                <a:spcPts val="0"/>
              </a:spcAft>
              <a:buSzPts val="1400"/>
              <a:buChar char="○"/>
            </a:pPr>
            <a:r>
              <a:rPr lang="en"/>
              <a:t>“抗疫” - “prevention and control of covid-19”</a:t>
            </a:r>
            <a:endParaRPr/>
          </a:p>
        </p:txBody>
      </p:sp>
      <p:pic>
        <p:nvPicPr>
          <p:cNvPr id="71" name="Google Shape;71;p15"/>
          <p:cNvPicPr preferRelativeResize="0"/>
          <p:nvPr/>
        </p:nvPicPr>
        <p:blipFill>
          <a:blip r:embed="rId3">
            <a:alphaModFix/>
          </a:blip>
          <a:stretch>
            <a:fillRect/>
          </a:stretch>
        </p:blipFill>
        <p:spPr>
          <a:xfrm>
            <a:off x="2697400" y="1225600"/>
            <a:ext cx="2386325" cy="72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77" name="Google Shape;77;p16"/>
          <p:cNvSpPr txBox="1">
            <a:spLocks noGrp="1"/>
          </p:cNvSpPr>
          <p:nvPr>
            <p:ph type="body" idx="1"/>
          </p:nvPr>
        </p:nvSpPr>
        <p:spPr>
          <a:xfrm>
            <a:off x="311700" y="1152475"/>
            <a:ext cx="8520600" cy="3808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Sentiment analysis</a:t>
            </a:r>
            <a:endParaRPr b="1"/>
          </a:p>
          <a:p>
            <a:pPr marL="457200" lvl="0" indent="0" algn="l" rtl="0">
              <a:spcBef>
                <a:spcPts val="1200"/>
              </a:spcBef>
              <a:spcAft>
                <a:spcPts val="0"/>
              </a:spcAft>
              <a:buNone/>
            </a:pPr>
            <a:r>
              <a:rPr lang="en" sz="1200">
                <a:solidFill>
                  <a:srgbClr val="374151"/>
                </a:solidFill>
                <a:latin typeface="Roboto"/>
                <a:ea typeface="Roboto"/>
                <a:cs typeface="Roboto"/>
                <a:sym typeface="Roboto"/>
              </a:rPr>
              <a:t>A type of text analysis that involves using natural language processing, computational linguistics, and machine learning to identify and extract subjective information from written or spoken language. It can be used to determine the emotional tone or attitude expressed in a text, such as positive, negative, or neutral.</a:t>
            </a:r>
            <a:endParaRPr/>
          </a:p>
          <a:p>
            <a:pPr marL="457200" lvl="0" indent="-342900" algn="l" rtl="0">
              <a:spcBef>
                <a:spcPts val="1200"/>
              </a:spcBef>
              <a:spcAft>
                <a:spcPts val="0"/>
              </a:spcAft>
              <a:buSzPts val="1800"/>
              <a:buChar char="-"/>
            </a:pPr>
            <a:r>
              <a:rPr lang="en" b="1"/>
              <a:t>Topic modeling</a:t>
            </a:r>
            <a:endParaRPr b="1"/>
          </a:p>
          <a:p>
            <a:pPr marL="457200" lvl="0" indent="0" algn="l" rtl="0">
              <a:spcBef>
                <a:spcPts val="1200"/>
              </a:spcBef>
              <a:spcAft>
                <a:spcPts val="0"/>
              </a:spcAft>
              <a:buNone/>
            </a:pPr>
            <a:r>
              <a:rPr lang="en" sz="1200">
                <a:solidFill>
                  <a:srgbClr val="374151"/>
                </a:solidFill>
                <a:latin typeface="Roboto"/>
                <a:ea typeface="Roboto"/>
                <a:cs typeface="Roboto"/>
                <a:sym typeface="Roboto"/>
              </a:rPr>
              <a:t>A type of statistical modeling that identifies patterns in a collection of documents or texts. It allows the identification of topics or themes that are present in the data, without prior knowledge or manual labeling.</a:t>
            </a:r>
            <a:endParaRPr/>
          </a:p>
          <a:p>
            <a:pPr marL="457200" lvl="0" indent="-342900" algn="l" rtl="0">
              <a:spcBef>
                <a:spcPts val="1200"/>
              </a:spcBef>
              <a:spcAft>
                <a:spcPts val="0"/>
              </a:spcAft>
              <a:buSzPts val="1800"/>
              <a:buChar char="-"/>
            </a:pPr>
            <a:r>
              <a:rPr lang="en" b="1"/>
              <a:t>Word cloud</a:t>
            </a:r>
            <a:endParaRPr b="1"/>
          </a:p>
          <a:p>
            <a:pPr marL="457200" lvl="0" indent="0" algn="l" rtl="0">
              <a:spcBef>
                <a:spcPts val="1200"/>
              </a:spcBef>
              <a:spcAft>
                <a:spcPts val="1200"/>
              </a:spcAft>
              <a:buNone/>
            </a:pPr>
            <a:r>
              <a:rPr lang="en" sz="1200">
                <a:solidFill>
                  <a:srgbClr val="374151"/>
                </a:solidFill>
                <a:latin typeface="Roboto"/>
                <a:ea typeface="Roboto"/>
                <a:cs typeface="Roboto"/>
                <a:sym typeface="Roboto"/>
              </a:rPr>
              <a:t>A visual representation of text data, where words are displayed in varying sizes and colors based on their frequency or importance in the text.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pic>
        <p:nvPicPr>
          <p:cNvPr id="83" name="Google Shape;83;p17"/>
          <p:cNvPicPr preferRelativeResize="0"/>
          <p:nvPr/>
        </p:nvPicPr>
        <p:blipFill rotWithShape="1">
          <a:blip r:embed="rId3">
            <a:alphaModFix/>
          </a:blip>
          <a:srcRect l="5364" t="7379" r="6839" b="5701"/>
          <a:stretch/>
        </p:blipFill>
        <p:spPr>
          <a:xfrm>
            <a:off x="2023225" y="1135575"/>
            <a:ext cx="5343700" cy="3526825"/>
          </a:xfrm>
          <a:prstGeom prst="rect">
            <a:avLst/>
          </a:prstGeom>
          <a:noFill/>
          <a:ln>
            <a:noFill/>
          </a:ln>
        </p:spPr>
      </p:pic>
      <p:sp>
        <p:nvSpPr>
          <p:cNvPr id="84" name="Google Shape;84;p17"/>
          <p:cNvSpPr txBox="1"/>
          <p:nvPr/>
        </p:nvSpPr>
        <p:spPr>
          <a:xfrm>
            <a:off x="3281100" y="1815025"/>
            <a:ext cx="1290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b="1">
                <a:solidFill>
                  <a:schemeClr val="dk2"/>
                </a:solidFill>
                <a:latin typeface="Proxima Nova"/>
                <a:ea typeface="Proxima Nova"/>
                <a:cs typeface="Proxima Nova"/>
                <a:sym typeface="Proxima Nova"/>
              </a:rPr>
              <a:t>⬆13.4%</a:t>
            </a:r>
            <a:r>
              <a:rPr lang="en">
                <a:solidFill>
                  <a:schemeClr val="dk2"/>
                </a:solidFill>
                <a:latin typeface="Proxima Nova"/>
                <a:ea typeface="Proxima Nova"/>
                <a:cs typeface="Proxima Nova"/>
                <a:sym typeface="Proxima Nova"/>
              </a:rPr>
              <a:t> </a:t>
            </a:r>
            <a:endParaRPr sz="1000"/>
          </a:p>
        </p:txBody>
      </p:sp>
      <p:sp>
        <p:nvSpPr>
          <p:cNvPr id="85" name="Google Shape;85;p17"/>
          <p:cNvSpPr txBox="1"/>
          <p:nvPr/>
        </p:nvSpPr>
        <p:spPr>
          <a:xfrm>
            <a:off x="5631625" y="1903750"/>
            <a:ext cx="1290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b="1">
                <a:solidFill>
                  <a:schemeClr val="dk2"/>
                </a:solidFill>
                <a:latin typeface="Proxima Nova"/>
                <a:ea typeface="Proxima Nova"/>
                <a:cs typeface="Proxima Nova"/>
                <a:sym typeface="Proxima Nova"/>
              </a:rPr>
              <a:t>⬇21.1%</a:t>
            </a:r>
            <a:r>
              <a:rPr lang="en">
                <a:solidFill>
                  <a:schemeClr val="dk2"/>
                </a:solidFill>
                <a:latin typeface="Proxima Nova"/>
                <a:ea typeface="Proxima Nova"/>
                <a:cs typeface="Proxima Nova"/>
                <a:sym typeface="Proxima Nova"/>
              </a:rPr>
              <a:t> </a:t>
            </a:r>
            <a:endParaRPr sz="1000"/>
          </a:p>
        </p:txBody>
      </p:sp>
      <p:sp>
        <p:nvSpPr>
          <p:cNvPr id="86" name="Google Shape;86;p17"/>
          <p:cNvSpPr txBox="1"/>
          <p:nvPr/>
        </p:nvSpPr>
        <p:spPr>
          <a:xfrm>
            <a:off x="2613575" y="2056075"/>
            <a:ext cx="487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a:solidFill>
                  <a:schemeClr val="dk2"/>
                </a:solidFill>
                <a:latin typeface="Proxima Nova"/>
                <a:ea typeface="Proxima Nova"/>
                <a:cs typeface="Proxima Nova"/>
                <a:sym typeface="Proxima Nova"/>
              </a:rPr>
              <a:t>0.67 </a:t>
            </a:r>
            <a:endParaRPr sz="700"/>
          </a:p>
        </p:txBody>
      </p:sp>
      <p:sp>
        <p:nvSpPr>
          <p:cNvPr id="87" name="Google Shape;87;p17"/>
          <p:cNvSpPr txBox="1"/>
          <p:nvPr/>
        </p:nvSpPr>
        <p:spPr>
          <a:xfrm>
            <a:off x="4572000" y="1744525"/>
            <a:ext cx="487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a:solidFill>
                  <a:schemeClr val="dk2"/>
                </a:solidFill>
                <a:latin typeface="Proxima Nova"/>
                <a:ea typeface="Proxima Nova"/>
                <a:cs typeface="Proxima Nova"/>
                <a:sym typeface="Proxima Nova"/>
              </a:rPr>
              <a:t>0.76 </a:t>
            </a:r>
            <a:endParaRPr sz="700"/>
          </a:p>
        </p:txBody>
      </p:sp>
      <p:sp>
        <p:nvSpPr>
          <p:cNvPr id="88" name="Google Shape;88;p17"/>
          <p:cNvSpPr txBox="1"/>
          <p:nvPr/>
        </p:nvSpPr>
        <p:spPr>
          <a:xfrm>
            <a:off x="6590675" y="2275650"/>
            <a:ext cx="4875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100">
                <a:solidFill>
                  <a:schemeClr val="dk2"/>
                </a:solidFill>
                <a:latin typeface="Proxima Nova"/>
                <a:ea typeface="Proxima Nova"/>
                <a:cs typeface="Proxima Nova"/>
                <a:sym typeface="Proxima Nova"/>
              </a:rPr>
              <a:t>0.6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Sentiment Analysis</a:t>
            </a:r>
            <a:endParaRPr/>
          </a:p>
        </p:txBody>
      </p:sp>
      <p:pic>
        <p:nvPicPr>
          <p:cNvPr id="94" name="Google Shape;94;p18"/>
          <p:cNvPicPr preferRelativeResize="0"/>
          <p:nvPr/>
        </p:nvPicPr>
        <p:blipFill>
          <a:blip r:embed="rId3">
            <a:alphaModFix/>
          </a:blip>
          <a:stretch>
            <a:fillRect/>
          </a:stretch>
        </p:blipFill>
        <p:spPr>
          <a:xfrm>
            <a:off x="1611426" y="1123850"/>
            <a:ext cx="5921150" cy="355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Modeling</a:t>
            </a:r>
            <a:endParaRPr/>
          </a:p>
        </p:txBody>
      </p:sp>
      <p:sp>
        <p:nvSpPr>
          <p:cNvPr id="100" name="Google Shape;100;p19"/>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r>
              <a:rPr lang="en" sz="5626"/>
              <a:t>Before </a:t>
            </a:r>
            <a:r>
              <a:rPr lang="en" sz="5011"/>
              <a:t>     </a:t>
            </a:r>
            <a:r>
              <a:rPr lang="en"/>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sz="3050"/>
              <a:t>positive words: “情绪稳定”(being calm)</a:t>
            </a:r>
            <a:endParaRPr sz="3050"/>
          </a:p>
          <a:p>
            <a:pPr marL="0" lvl="0" indent="0" algn="l" rtl="0">
              <a:spcBef>
                <a:spcPts val="1200"/>
              </a:spcBef>
              <a:spcAft>
                <a:spcPts val="1200"/>
              </a:spcAft>
              <a:buNone/>
            </a:pPr>
            <a:endParaRPr/>
          </a:p>
        </p:txBody>
      </p:sp>
      <p:pic>
        <p:nvPicPr>
          <p:cNvPr id="101" name="Google Shape;101;p19"/>
          <p:cNvPicPr preferRelativeResize="0"/>
          <p:nvPr/>
        </p:nvPicPr>
        <p:blipFill>
          <a:blip r:embed="rId3">
            <a:alphaModFix/>
          </a:blip>
          <a:stretch>
            <a:fillRect/>
          </a:stretch>
        </p:blipFill>
        <p:spPr>
          <a:xfrm>
            <a:off x="1568087" y="1259450"/>
            <a:ext cx="6007825" cy="309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Modeling</a:t>
            </a:r>
            <a:endParaRPr/>
          </a:p>
        </p:txBody>
      </p:sp>
      <p:sp>
        <p:nvSpPr>
          <p:cNvPr id="107" name="Google Shape;107;p20"/>
          <p:cNvSpPr txBox="1">
            <a:spLocks noGrp="1"/>
          </p:cNvSpPr>
          <p:nvPr>
            <p:ph type="body" idx="1"/>
          </p:nvPr>
        </p:nvSpPr>
        <p:spPr>
          <a:xfrm>
            <a:off x="311700" y="1152475"/>
            <a:ext cx="8520600" cy="381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During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sz="1000"/>
              <a:t>positive words: “快乐”(happy)</a:t>
            </a:r>
            <a:endParaRPr sz="1000"/>
          </a:p>
        </p:txBody>
      </p:sp>
      <p:pic>
        <p:nvPicPr>
          <p:cNvPr id="108" name="Google Shape;108;p20"/>
          <p:cNvPicPr preferRelativeResize="0"/>
          <p:nvPr/>
        </p:nvPicPr>
        <p:blipFill>
          <a:blip r:embed="rId3">
            <a:alphaModFix/>
          </a:blip>
          <a:stretch>
            <a:fillRect/>
          </a:stretch>
        </p:blipFill>
        <p:spPr>
          <a:xfrm>
            <a:off x="1452650" y="1204950"/>
            <a:ext cx="6048824" cy="306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Modeling</a:t>
            </a:r>
            <a:endParaRPr/>
          </a:p>
        </p:txBody>
      </p:sp>
      <p:sp>
        <p:nvSpPr>
          <p:cNvPr id="114" name="Google Shape;114;p21"/>
          <p:cNvSpPr txBox="1">
            <a:spLocks noGrp="1"/>
          </p:cNvSpPr>
          <p:nvPr>
            <p:ph type="body" idx="1"/>
          </p:nvPr>
        </p:nvSpPr>
        <p:spPr>
          <a:xfrm>
            <a:off x="311700" y="1152475"/>
            <a:ext cx="8520600" cy="387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200"/>
              <a:t>After</a:t>
            </a:r>
            <a:endParaRPr sz="72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sz="3800"/>
              <a:t>Negative words: “新冠恨”(Covid hate), “假新闻”(fake news)</a:t>
            </a:r>
            <a:endParaRPr sz="38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15" name="Google Shape;115;p21"/>
          <p:cNvPicPr preferRelativeResize="0"/>
          <p:nvPr/>
        </p:nvPicPr>
        <p:blipFill>
          <a:blip r:embed="rId3">
            <a:alphaModFix/>
          </a:blip>
          <a:stretch>
            <a:fillRect/>
          </a:stretch>
        </p:blipFill>
        <p:spPr>
          <a:xfrm>
            <a:off x="1373575" y="1241400"/>
            <a:ext cx="6117100" cy="3087900"/>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1101</Words>
  <Application>Microsoft Macintosh PowerPoint</Application>
  <PresentationFormat>全屏显示(16:9)</PresentationFormat>
  <Paragraphs>142</Paragraphs>
  <Slides>13</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Roboto</vt:lpstr>
      <vt:lpstr>Arial</vt:lpstr>
      <vt:lpstr>Alfa Slab One</vt:lpstr>
      <vt:lpstr>Proxima Nova</vt:lpstr>
      <vt:lpstr>Gameday</vt:lpstr>
      <vt:lpstr>Detect China Online Censorship —— The impact of major political events on Weibo posts</vt:lpstr>
      <vt:lpstr>Motivation &amp; Problem</vt:lpstr>
      <vt:lpstr>Data Collection</vt:lpstr>
      <vt:lpstr>Methods</vt:lpstr>
      <vt:lpstr>Sentiment Analysis</vt:lpstr>
      <vt:lpstr>Sentiment Analysis</vt:lpstr>
      <vt:lpstr>Topic Modeling</vt:lpstr>
      <vt:lpstr>Topic Modeling</vt:lpstr>
      <vt:lpstr>Topic Modeling</vt:lpstr>
      <vt:lpstr>Word Cloud</vt:lpstr>
      <vt:lpstr>Word Cloud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 China Online Censorship —— The impact of major political events on Weibo posts</dc:title>
  <cp:lastModifiedBy>Yulun Han</cp:lastModifiedBy>
  <cp:revision>2</cp:revision>
  <dcterms:modified xsi:type="dcterms:W3CDTF">2023-03-09T21:41:28Z</dcterms:modified>
</cp:coreProperties>
</file>